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sldIdLst>
    <p:sldId id="455" r:id="rId5"/>
    <p:sldId id="460" r:id="rId6"/>
    <p:sldId id="497" r:id="rId7"/>
    <p:sldId id="520" r:id="rId8"/>
    <p:sldId id="461" r:id="rId9"/>
    <p:sldId id="521" r:id="rId10"/>
    <p:sldId id="462" r:id="rId11"/>
    <p:sldId id="463" r:id="rId12"/>
    <p:sldId id="500" r:id="rId13"/>
    <p:sldId id="503" r:id="rId14"/>
    <p:sldId id="504" r:id="rId15"/>
    <p:sldId id="505" r:id="rId16"/>
    <p:sldId id="508" r:id="rId17"/>
    <p:sldId id="509" r:id="rId18"/>
    <p:sldId id="510" r:id="rId19"/>
    <p:sldId id="522" r:id="rId20"/>
    <p:sldId id="506" r:id="rId21"/>
    <p:sldId id="540" r:id="rId22"/>
    <p:sldId id="507" r:id="rId23"/>
    <p:sldId id="523" r:id="rId24"/>
    <p:sldId id="511" r:id="rId25"/>
    <p:sldId id="512" r:id="rId26"/>
    <p:sldId id="513" r:id="rId27"/>
    <p:sldId id="514" r:id="rId28"/>
    <p:sldId id="515" r:id="rId29"/>
    <p:sldId id="516" r:id="rId30"/>
    <p:sldId id="517" r:id="rId31"/>
    <p:sldId id="518" r:id="rId32"/>
    <p:sldId id="519" r:id="rId33"/>
    <p:sldId id="524" r:id="rId34"/>
    <p:sldId id="525" r:id="rId35"/>
    <p:sldId id="526" r:id="rId36"/>
    <p:sldId id="527" r:id="rId37"/>
    <p:sldId id="534" r:id="rId38"/>
    <p:sldId id="537" r:id="rId39"/>
    <p:sldId id="533" r:id="rId40"/>
    <p:sldId id="536" r:id="rId41"/>
    <p:sldId id="535" r:id="rId42"/>
    <p:sldId id="532" r:id="rId43"/>
    <p:sldId id="531" r:id="rId44"/>
    <p:sldId id="539" r:id="rId45"/>
    <p:sldId id="538" r:id="rId46"/>
    <p:sldId id="530" r:id="rId47"/>
    <p:sldId id="495" r:id="rId48"/>
    <p:sldId id="479" r:id="rId4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F3D"/>
    <a:srgbClr val="D9D9D9"/>
    <a:srgbClr val="029C63"/>
    <a:srgbClr val="96628C"/>
    <a:srgbClr val="11A0D7"/>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3"/>
    <p:restoredTop sz="94722"/>
  </p:normalViewPr>
  <p:slideViewPr>
    <p:cSldViewPr snapToGrid="0" snapToObjects="1">
      <p:cViewPr varScale="1">
        <p:scale>
          <a:sx n="59" d="100"/>
          <a:sy n="59" d="100"/>
        </p:scale>
        <p:origin x="1068" y="66"/>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68"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1050;&#1085;&#1080;&#1075;&#1072;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Лист1!$A$1:$A$5</c:f>
              <c:numCache>
                <c:formatCode>General</c:formatCode>
                <c:ptCount val="5"/>
                <c:pt idx="0">
                  <c:v>1</c:v>
                </c:pt>
                <c:pt idx="1">
                  <c:v>2</c:v>
                </c:pt>
                <c:pt idx="2">
                  <c:v>4</c:v>
                </c:pt>
                <c:pt idx="3">
                  <c:v>7</c:v>
                </c:pt>
                <c:pt idx="4">
                  <c:v>9</c:v>
                </c:pt>
              </c:numCache>
            </c:numRef>
          </c:xVal>
          <c:yVal>
            <c:numRef>
              <c:f>Лист1!$B$1:$B$5</c:f>
              <c:numCache>
                <c:formatCode>General</c:formatCode>
                <c:ptCount val="5"/>
                <c:pt idx="0">
                  <c:v>5</c:v>
                </c:pt>
                <c:pt idx="1">
                  <c:v>3</c:v>
                </c:pt>
                <c:pt idx="2">
                  <c:v>4</c:v>
                </c:pt>
                <c:pt idx="3">
                  <c:v>6</c:v>
                </c:pt>
                <c:pt idx="4">
                  <c:v>12</c:v>
                </c:pt>
              </c:numCache>
            </c:numRef>
          </c:yVal>
          <c:smooth val="0"/>
          <c:extLst>
            <c:ext xmlns:c16="http://schemas.microsoft.com/office/drawing/2014/chart" uri="{C3380CC4-5D6E-409C-BE32-E72D297353CC}">
              <c16:uniqueId val="{00000000-E093-435D-8702-80D48189FAF0}"/>
            </c:ext>
          </c:extLst>
        </c:ser>
        <c:dLbls>
          <c:showLegendKey val="0"/>
          <c:showVal val="0"/>
          <c:showCatName val="0"/>
          <c:showSerName val="0"/>
          <c:showPercent val="0"/>
          <c:showBubbleSize val="0"/>
        </c:dLbls>
        <c:axId val="87262720"/>
        <c:axId val="87264256"/>
      </c:scatterChart>
      <c:valAx>
        <c:axId val="87262720"/>
        <c:scaling>
          <c:orientation val="minMax"/>
        </c:scaling>
        <c:delete val="0"/>
        <c:axPos val="b"/>
        <c:numFmt formatCode="General" sourceLinked="1"/>
        <c:majorTickMark val="out"/>
        <c:minorTickMark val="none"/>
        <c:tickLblPos val="nextTo"/>
        <c:crossAx val="87264256"/>
        <c:crosses val="autoZero"/>
        <c:crossBetween val="midCat"/>
      </c:valAx>
      <c:valAx>
        <c:axId val="87264256"/>
        <c:scaling>
          <c:orientation val="minMax"/>
        </c:scaling>
        <c:delete val="0"/>
        <c:axPos val="l"/>
        <c:majorGridlines/>
        <c:numFmt formatCode="General" sourceLinked="1"/>
        <c:majorTickMark val="out"/>
        <c:minorTickMark val="none"/>
        <c:tickLblPos val="nextTo"/>
        <c:crossAx val="8726272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04/07/2022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21</a:t>
            </a:fld>
            <a:endParaRPr lang="en-RU"/>
          </a:p>
        </p:txBody>
      </p:sp>
    </p:spTree>
    <p:extLst>
      <p:ext uri="{BB962C8B-B14F-4D97-AF65-F5344CB8AC3E}">
        <p14:creationId xmlns:p14="http://schemas.microsoft.com/office/powerpoint/2010/main" val="4204382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30</a:t>
            </a:fld>
            <a:endParaRPr lang="en-RU"/>
          </a:p>
        </p:txBody>
      </p:sp>
    </p:spTree>
    <p:extLst>
      <p:ext uri="{BB962C8B-B14F-4D97-AF65-F5344CB8AC3E}">
        <p14:creationId xmlns:p14="http://schemas.microsoft.com/office/powerpoint/2010/main" val="168583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31</a:t>
            </a:fld>
            <a:endParaRPr lang="en-RU"/>
          </a:p>
        </p:txBody>
      </p:sp>
    </p:spTree>
    <p:extLst>
      <p:ext uri="{BB962C8B-B14F-4D97-AF65-F5344CB8AC3E}">
        <p14:creationId xmlns:p14="http://schemas.microsoft.com/office/powerpoint/2010/main" val="3275520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32</a:t>
            </a:fld>
            <a:endParaRPr lang="en-RU"/>
          </a:p>
        </p:txBody>
      </p:sp>
    </p:spTree>
    <p:extLst>
      <p:ext uri="{BB962C8B-B14F-4D97-AF65-F5344CB8AC3E}">
        <p14:creationId xmlns:p14="http://schemas.microsoft.com/office/powerpoint/2010/main" val="321662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33</a:t>
            </a:fld>
            <a:endParaRPr lang="en-RU"/>
          </a:p>
        </p:txBody>
      </p:sp>
    </p:spTree>
    <p:extLst>
      <p:ext uri="{BB962C8B-B14F-4D97-AF65-F5344CB8AC3E}">
        <p14:creationId xmlns:p14="http://schemas.microsoft.com/office/powerpoint/2010/main" val="785530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34</a:t>
            </a:fld>
            <a:endParaRPr lang="en-RU"/>
          </a:p>
        </p:txBody>
      </p:sp>
    </p:spTree>
    <p:extLst>
      <p:ext uri="{BB962C8B-B14F-4D97-AF65-F5344CB8AC3E}">
        <p14:creationId xmlns:p14="http://schemas.microsoft.com/office/powerpoint/2010/main" val="3772070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35</a:t>
            </a:fld>
            <a:endParaRPr lang="en-RU"/>
          </a:p>
        </p:txBody>
      </p:sp>
    </p:spTree>
    <p:extLst>
      <p:ext uri="{BB962C8B-B14F-4D97-AF65-F5344CB8AC3E}">
        <p14:creationId xmlns:p14="http://schemas.microsoft.com/office/powerpoint/2010/main" val="459085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36</a:t>
            </a:fld>
            <a:endParaRPr lang="en-RU"/>
          </a:p>
        </p:txBody>
      </p:sp>
    </p:spTree>
    <p:extLst>
      <p:ext uri="{BB962C8B-B14F-4D97-AF65-F5344CB8AC3E}">
        <p14:creationId xmlns:p14="http://schemas.microsoft.com/office/powerpoint/2010/main" val="1884564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37</a:t>
            </a:fld>
            <a:endParaRPr lang="en-RU"/>
          </a:p>
        </p:txBody>
      </p:sp>
    </p:spTree>
    <p:extLst>
      <p:ext uri="{BB962C8B-B14F-4D97-AF65-F5344CB8AC3E}">
        <p14:creationId xmlns:p14="http://schemas.microsoft.com/office/powerpoint/2010/main" val="923342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38</a:t>
            </a:fld>
            <a:endParaRPr lang="en-RU"/>
          </a:p>
        </p:txBody>
      </p:sp>
    </p:spTree>
    <p:extLst>
      <p:ext uri="{BB962C8B-B14F-4D97-AF65-F5344CB8AC3E}">
        <p14:creationId xmlns:p14="http://schemas.microsoft.com/office/powerpoint/2010/main" val="422580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39</a:t>
            </a:fld>
            <a:endParaRPr lang="en-RU"/>
          </a:p>
        </p:txBody>
      </p:sp>
    </p:spTree>
    <p:extLst>
      <p:ext uri="{BB962C8B-B14F-4D97-AF65-F5344CB8AC3E}">
        <p14:creationId xmlns:p14="http://schemas.microsoft.com/office/powerpoint/2010/main" val="306487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22</a:t>
            </a:fld>
            <a:endParaRPr lang="en-RU"/>
          </a:p>
        </p:txBody>
      </p:sp>
    </p:spTree>
    <p:extLst>
      <p:ext uri="{BB962C8B-B14F-4D97-AF65-F5344CB8AC3E}">
        <p14:creationId xmlns:p14="http://schemas.microsoft.com/office/powerpoint/2010/main" val="1602749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40</a:t>
            </a:fld>
            <a:endParaRPr lang="en-RU"/>
          </a:p>
        </p:txBody>
      </p:sp>
    </p:spTree>
    <p:extLst>
      <p:ext uri="{BB962C8B-B14F-4D97-AF65-F5344CB8AC3E}">
        <p14:creationId xmlns:p14="http://schemas.microsoft.com/office/powerpoint/2010/main" val="405981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41</a:t>
            </a:fld>
            <a:endParaRPr lang="en-RU"/>
          </a:p>
        </p:txBody>
      </p:sp>
    </p:spTree>
    <p:extLst>
      <p:ext uri="{BB962C8B-B14F-4D97-AF65-F5344CB8AC3E}">
        <p14:creationId xmlns:p14="http://schemas.microsoft.com/office/powerpoint/2010/main" val="3209161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42</a:t>
            </a:fld>
            <a:endParaRPr lang="en-RU"/>
          </a:p>
        </p:txBody>
      </p:sp>
    </p:spTree>
    <p:extLst>
      <p:ext uri="{BB962C8B-B14F-4D97-AF65-F5344CB8AC3E}">
        <p14:creationId xmlns:p14="http://schemas.microsoft.com/office/powerpoint/2010/main" val="3488461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43</a:t>
            </a:fld>
            <a:endParaRPr lang="en-RU"/>
          </a:p>
        </p:txBody>
      </p:sp>
    </p:spTree>
    <p:extLst>
      <p:ext uri="{BB962C8B-B14F-4D97-AF65-F5344CB8AC3E}">
        <p14:creationId xmlns:p14="http://schemas.microsoft.com/office/powerpoint/2010/main" val="261136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23</a:t>
            </a:fld>
            <a:endParaRPr lang="en-RU"/>
          </a:p>
        </p:txBody>
      </p:sp>
    </p:spTree>
    <p:extLst>
      <p:ext uri="{BB962C8B-B14F-4D97-AF65-F5344CB8AC3E}">
        <p14:creationId xmlns:p14="http://schemas.microsoft.com/office/powerpoint/2010/main" val="203789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24</a:t>
            </a:fld>
            <a:endParaRPr lang="en-RU"/>
          </a:p>
        </p:txBody>
      </p:sp>
    </p:spTree>
    <p:extLst>
      <p:ext uri="{BB962C8B-B14F-4D97-AF65-F5344CB8AC3E}">
        <p14:creationId xmlns:p14="http://schemas.microsoft.com/office/powerpoint/2010/main" val="286078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25</a:t>
            </a:fld>
            <a:endParaRPr lang="en-RU"/>
          </a:p>
        </p:txBody>
      </p:sp>
    </p:spTree>
    <p:extLst>
      <p:ext uri="{BB962C8B-B14F-4D97-AF65-F5344CB8AC3E}">
        <p14:creationId xmlns:p14="http://schemas.microsoft.com/office/powerpoint/2010/main" val="57455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26</a:t>
            </a:fld>
            <a:endParaRPr lang="en-RU"/>
          </a:p>
        </p:txBody>
      </p:sp>
    </p:spTree>
    <p:extLst>
      <p:ext uri="{BB962C8B-B14F-4D97-AF65-F5344CB8AC3E}">
        <p14:creationId xmlns:p14="http://schemas.microsoft.com/office/powerpoint/2010/main" val="33780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27</a:t>
            </a:fld>
            <a:endParaRPr lang="en-RU"/>
          </a:p>
        </p:txBody>
      </p:sp>
    </p:spTree>
    <p:extLst>
      <p:ext uri="{BB962C8B-B14F-4D97-AF65-F5344CB8AC3E}">
        <p14:creationId xmlns:p14="http://schemas.microsoft.com/office/powerpoint/2010/main" val="260736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28</a:t>
            </a:fld>
            <a:endParaRPr lang="en-RU"/>
          </a:p>
        </p:txBody>
      </p:sp>
    </p:spTree>
    <p:extLst>
      <p:ext uri="{BB962C8B-B14F-4D97-AF65-F5344CB8AC3E}">
        <p14:creationId xmlns:p14="http://schemas.microsoft.com/office/powerpoint/2010/main" val="48281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29</a:t>
            </a:fld>
            <a:endParaRPr lang="en-RU"/>
          </a:p>
        </p:txBody>
      </p:sp>
    </p:spTree>
    <p:extLst>
      <p:ext uri="{BB962C8B-B14F-4D97-AF65-F5344CB8AC3E}">
        <p14:creationId xmlns:p14="http://schemas.microsoft.com/office/powerpoint/2010/main" val="1384843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63DFB-8595-A44B-9F09-A50FA310E559}" type="datetimeFigureOut">
              <a:rPr lang="en-RU" smtClean="0"/>
              <a:t>04/07/2022</a:t>
            </a:fld>
            <a:endParaRPr lang="en-RU"/>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elikyan@hse.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microsoft.com/office/2007/relationships/hdphoto" Target="../media/hdphoto4.wdp"/><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44.xml.rels><?xml version="1.0" encoding="UTF-8" standalone="yes"?>
<Relationships xmlns="http://schemas.openxmlformats.org/package/2006/relationships"><Relationship Id="rId3" Type="http://schemas.openxmlformats.org/officeDocument/2006/relationships/hyperlink" Target="https://datatofish.com/statsmodels-linear-regression/" TargetMode="External"/><Relationship Id="rId2" Type="http://schemas.openxmlformats.org/officeDocument/2006/relationships/hyperlink" Target="https://dss.princeton.edu/online_help/analysis/regression_intro.htm" TargetMode="External"/><Relationship Id="rId1" Type="http://schemas.openxmlformats.org/officeDocument/2006/relationships/slideLayout" Target="../slideLayouts/slideLayout3.xml"/><Relationship Id="rId4" Type="http://schemas.openxmlformats.org/officeDocument/2006/relationships/hyperlink" Target="https://medium.com/swlh/interpreting-linear-regression-through-statsmodels-summary-4796d359035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1027967" y="2404670"/>
            <a:ext cx="8230333" cy="1978323"/>
          </a:xfrm>
        </p:spPr>
        <p:txBody>
          <a:bodyPr/>
          <a:lstStyle/>
          <a:p>
            <a:r>
              <a:rPr lang="fr-FR" b="1" dirty="0" smtClean="0">
                <a:latin typeface="Arial" panose="020B0604020202020204" pitchFamily="34" charset="0"/>
                <a:cs typeface="Arial" panose="020B0604020202020204" pitchFamily="34" charset="0"/>
              </a:rPr>
              <a:t>Lecture 6</a:t>
            </a:r>
            <a:r>
              <a:rPr lang="ru-RU" dirty="0" smtClean="0">
                <a:latin typeface="Arial" panose="020B0604020202020204" pitchFamily="34" charset="0"/>
                <a:cs typeface="Arial" panose="020B0604020202020204" pitchFamily="34" charset="0"/>
              </a:rPr>
              <a:t/>
            </a:r>
            <a:br>
              <a:rPr lang="ru-RU"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Linear Regression</a:t>
            </a:r>
            <a:endParaRPr lang="ru-RU"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2000" dirty="0">
                <a:latin typeface="Arial" panose="020B0604020202020204" pitchFamily="34" charset="0"/>
                <a:cs typeface="Arial" panose="020B0604020202020204" pitchFamily="34" charset="0"/>
              </a:rPr>
              <a:t>Faculty of Computer Science</a:t>
            </a:r>
            <a:endParaRPr lang="ru-RU" sz="2000" dirty="0">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44AFB2BF-A7AB-5648-ADCD-2A7F1BD35815}"/>
              </a:ext>
            </a:extLst>
          </p:cNvPr>
          <p:cNvSpPr>
            <a:spLocks noGrp="1"/>
          </p:cNvSpPr>
          <p:nvPr>
            <p:ph type="body" sz="quarter" idx="13"/>
          </p:nvPr>
        </p:nvSpPr>
        <p:spPr/>
        <p:txBody>
          <a:bodyPr>
            <a:normAutofit/>
          </a:bodyPr>
          <a:lstStyle/>
          <a:p>
            <a:r>
              <a:rPr lang="en-US" sz="2000" dirty="0">
                <a:latin typeface="Arial" panose="020B0604020202020204" pitchFamily="34" charset="0"/>
                <a:cs typeface="Arial" panose="020B0604020202020204" pitchFamily="34" charset="0"/>
              </a:rPr>
              <a:t>Lecturer</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Alisa </a:t>
            </a:r>
            <a:r>
              <a:rPr lang="en-US" sz="2000" dirty="0" err="1">
                <a:latin typeface="Arial" panose="020B0604020202020204" pitchFamily="34" charset="0"/>
                <a:cs typeface="Arial" panose="020B0604020202020204" pitchFamily="34" charset="0"/>
              </a:rPr>
              <a:t>Melikyan</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2"/>
              </a:rPr>
              <a:t>amelikyan@hse.ru</a:t>
            </a:r>
            <a:r>
              <a:rPr lang="en-US" sz="2000" dirty="0">
                <a:latin typeface="Arial" panose="020B0604020202020204" pitchFamily="34" charset="0"/>
                <a:cs typeface="Arial" panose="020B0604020202020204" pitchFamily="34" charset="0"/>
              </a:rPr>
              <a:t>, PhD,</a:t>
            </a:r>
            <a:endParaRPr lang="ru-RU" sz="2000"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Associate Professor of the School of Software Engineering</a:t>
            </a:r>
            <a:endParaRPr lang="ru-RU" sz="20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Data Analysis</a:t>
            </a:r>
            <a:endParaRPr lang="ru-RU" sz="20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Moscow</a:t>
            </a:r>
            <a:r>
              <a:rPr lang="ru-RU" sz="20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154940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Simple </a:t>
            </a:r>
            <a:r>
              <a:rPr lang="en-US" sz="3700" b="1" dirty="0">
                <a:latin typeface="Arial" panose="020B0604020202020204" pitchFamily="34" charset="0"/>
                <a:cs typeface="Arial" panose="020B0604020202020204" pitchFamily="34" charset="0"/>
              </a:rPr>
              <a:t>l</a:t>
            </a:r>
            <a:r>
              <a:rPr lang="en-US" sz="3700" b="1" dirty="0" smtClean="0">
                <a:latin typeface="Arial" panose="020B0604020202020204" pitchFamily="34" charset="0"/>
                <a:cs typeface="Arial" panose="020B0604020202020204" pitchFamily="34" charset="0"/>
              </a:rPr>
              <a:t>inear regression: example</a:t>
            </a: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72" t="43032" r="57603" b="47747"/>
          <a:stretch/>
        </p:blipFill>
        <p:spPr bwMode="auto">
          <a:xfrm>
            <a:off x="2021054" y="2537462"/>
            <a:ext cx="4486436" cy="1682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Объект 2"/>
          <p:cNvSpPr txBox="1">
            <a:spLocks/>
          </p:cNvSpPr>
          <p:nvPr/>
        </p:nvSpPr>
        <p:spPr>
          <a:xfrm>
            <a:off x="2549997" y="5444711"/>
            <a:ext cx="3888432" cy="864096"/>
          </a:xfrm>
          <a:prstGeom prst="rect">
            <a:avLst/>
          </a:prstGeom>
        </p:spPr>
        <p:style>
          <a:lnRef idx="2">
            <a:schemeClr val="accent1"/>
          </a:lnRef>
          <a:fillRef idx="1">
            <a:schemeClr val="lt1"/>
          </a:fillRef>
          <a:effectRef idx="0">
            <a:schemeClr val="accent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82296" indent="0" algn="ctr">
              <a:buFont typeface="Arial" panose="020B0604020202020204" pitchFamily="34" charset="0"/>
              <a:buNone/>
            </a:pPr>
            <a:r>
              <a:rPr lang="en-US" sz="4000" dirty="0" smtClean="0">
                <a:latin typeface="Arial" pitchFamily="34" charset="0"/>
                <a:cs typeface="Arial" pitchFamily="34" charset="0"/>
              </a:rPr>
              <a:t>Y = </a:t>
            </a:r>
            <a:r>
              <a:rPr lang="ru-RU" sz="4000" dirty="0" smtClean="0">
                <a:latin typeface="Arial" pitchFamily="34" charset="0"/>
                <a:cs typeface="Arial" pitchFamily="34" charset="0"/>
              </a:rPr>
              <a:t>0,8</a:t>
            </a:r>
            <a:r>
              <a:rPr lang="en-US" sz="4000" dirty="0" smtClean="0">
                <a:latin typeface="Arial" pitchFamily="34" charset="0"/>
                <a:cs typeface="Arial" pitchFamily="34" charset="0"/>
              </a:rPr>
              <a:t>*X + </a:t>
            </a:r>
            <a:r>
              <a:rPr lang="ru-RU" sz="4000" dirty="0" smtClean="0">
                <a:latin typeface="Arial" pitchFamily="34" charset="0"/>
                <a:cs typeface="Arial" pitchFamily="34" charset="0"/>
              </a:rPr>
              <a:t>2</a:t>
            </a:r>
            <a:endParaRPr lang="ru-RU" sz="4000" i="1" baseline="-25000" dirty="0">
              <a:latin typeface="Arial" pitchFamily="34" charset="0"/>
              <a:cs typeface="Arial" pitchFamily="34"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3515882667"/>
              </p:ext>
            </p:extLst>
          </p:nvPr>
        </p:nvGraphicFramePr>
        <p:xfrm>
          <a:off x="577481" y="2131735"/>
          <a:ext cx="1283976" cy="3175051"/>
        </p:xfrm>
        <a:graphic>
          <a:graphicData uri="http://schemas.openxmlformats.org/drawingml/2006/table">
            <a:tbl>
              <a:tblPr firstRow="1" bandRow="1">
                <a:tableStyleId>{5940675A-B579-460E-94D1-54222C63F5DA}</a:tableStyleId>
              </a:tblPr>
              <a:tblGrid>
                <a:gridCol w="630833">
                  <a:extLst>
                    <a:ext uri="{9D8B030D-6E8A-4147-A177-3AD203B41FA5}">
                      <a16:colId xmlns:a16="http://schemas.microsoft.com/office/drawing/2014/main" val="20000"/>
                    </a:ext>
                  </a:extLst>
                </a:gridCol>
                <a:gridCol w="653143">
                  <a:extLst>
                    <a:ext uri="{9D8B030D-6E8A-4147-A177-3AD203B41FA5}">
                      <a16:colId xmlns:a16="http://schemas.microsoft.com/office/drawing/2014/main" val="20001"/>
                    </a:ext>
                  </a:extLst>
                </a:gridCol>
              </a:tblGrid>
              <a:tr h="517880">
                <a:tc>
                  <a:txBody>
                    <a:bodyPr/>
                    <a:lstStyle/>
                    <a:p>
                      <a:pPr algn="ctr"/>
                      <a:r>
                        <a:rPr lang="en-US" sz="2600" b="1" dirty="0" smtClean="0">
                          <a:latin typeface="Arial" pitchFamily="34" charset="0"/>
                          <a:cs typeface="Arial" pitchFamily="34" charset="0"/>
                        </a:rPr>
                        <a:t>X</a:t>
                      </a:r>
                      <a:endParaRPr lang="ru-RU" sz="2600" b="1" dirty="0">
                        <a:latin typeface="Arial" pitchFamily="34" charset="0"/>
                        <a:cs typeface="Arial" pitchFamily="34" charset="0"/>
                      </a:endParaRPr>
                    </a:p>
                  </a:txBody>
                  <a:tcPr/>
                </a:tc>
                <a:tc>
                  <a:txBody>
                    <a:bodyPr/>
                    <a:lstStyle/>
                    <a:p>
                      <a:pPr algn="ctr"/>
                      <a:r>
                        <a:rPr lang="fr-FR" sz="2600" b="1" dirty="0" smtClean="0">
                          <a:latin typeface="Arial" pitchFamily="34" charset="0"/>
                          <a:cs typeface="Arial" pitchFamily="34" charset="0"/>
                        </a:rPr>
                        <a:t>Y</a:t>
                      </a:r>
                      <a:endParaRPr lang="ru-RU" sz="2600" b="1" dirty="0">
                        <a:latin typeface="Arial" pitchFamily="34" charset="0"/>
                        <a:cs typeface="Arial" pitchFamily="34" charset="0"/>
                      </a:endParaRPr>
                    </a:p>
                  </a:txBody>
                  <a:tcPr/>
                </a:tc>
                <a:extLst>
                  <a:ext uri="{0D108BD9-81ED-4DB2-BD59-A6C34878D82A}">
                    <a16:rowId xmlns:a16="http://schemas.microsoft.com/office/drawing/2014/main" val="10000"/>
                  </a:ext>
                </a:extLst>
              </a:tr>
              <a:tr h="517880">
                <a:tc>
                  <a:txBody>
                    <a:bodyPr/>
                    <a:lstStyle/>
                    <a:p>
                      <a:pPr algn="ctr"/>
                      <a:r>
                        <a:rPr lang="ru-RU" sz="2600" dirty="0" smtClean="0">
                          <a:latin typeface="Arial" pitchFamily="34" charset="0"/>
                          <a:cs typeface="Arial" pitchFamily="34" charset="0"/>
                        </a:rPr>
                        <a:t>1</a:t>
                      </a:r>
                      <a:endParaRPr lang="ru-RU" sz="2600" dirty="0">
                        <a:latin typeface="Arial" pitchFamily="34" charset="0"/>
                        <a:cs typeface="Arial" pitchFamily="34" charset="0"/>
                      </a:endParaRPr>
                    </a:p>
                  </a:txBody>
                  <a:tcPr/>
                </a:tc>
                <a:tc>
                  <a:txBody>
                    <a:bodyPr/>
                    <a:lstStyle/>
                    <a:p>
                      <a:pPr algn="ctr"/>
                      <a:r>
                        <a:rPr lang="ru-RU" sz="2600" dirty="0" smtClean="0">
                          <a:latin typeface="Arial" pitchFamily="34" charset="0"/>
                          <a:cs typeface="Arial" pitchFamily="34" charset="0"/>
                        </a:rPr>
                        <a:t>5</a:t>
                      </a:r>
                      <a:endParaRPr lang="ru-RU" sz="2600" dirty="0">
                        <a:latin typeface="Arial" pitchFamily="34" charset="0"/>
                        <a:cs typeface="Arial" pitchFamily="34" charset="0"/>
                      </a:endParaRPr>
                    </a:p>
                  </a:txBody>
                  <a:tcPr/>
                </a:tc>
                <a:extLst>
                  <a:ext uri="{0D108BD9-81ED-4DB2-BD59-A6C34878D82A}">
                    <a16:rowId xmlns:a16="http://schemas.microsoft.com/office/drawing/2014/main" val="10001"/>
                  </a:ext>
                </a:extLst>
              </a:tr>
              <a:tr h="517880">
                <a:tc>
                  <a:txBody>
                    <a:bodyPr/>
                    <a:lstStyle/>
                    <a:p>
                      <a:pPr algn="ctr"/>
                      <a:r>
                        <a:rPr lang="ru-RU" sz="2600" dirty="0" smtClean="0">
                          <a:latin typeface="Arial" pitchFamily="34" charset="0"/>
                          <a:cs typeface="Arial" pitchFamily="34" charset="0"/>
                        </a:rPr>
                        <a:t>2</a:t>
                      </a:r>
                      <a:endParaRPr lang="ru-RU" sz="2600" dirty="0">
                        <a:latin typeface="Arial" pitchFamily="34" charset="0"/>
                        <a:cs typeface="Arial" pitchFamily="34" charset="0"/>
                      </a:endParaRPr>
                    </a:p>
                  </a:txBody>
                  <a:tcPr/>
                </a:tc>
                <a:tc>
                  <a:txBody>
                    <a:bodyPr/>
                    <a:lstStyle/>
                    <a:p>
                      <a:pPr algn="ctr"/>
                      <a:r>
                        <a:rPr lang="ru-RU" sz="2600" dirty="0" smtClean="0">
                          <a:latin typeface="Arial" pitchFamily="34" charset="0"/>
                          <a:cs typeface="Arial" pitchFamily="34" charset="0"/>
                        </a:rPr>
                        <a:t>3</a:t>
                      </a:r>
                      <a:endParaRPr lang="ru-RU" sz="2600" dirty="0">
                        <a:latin typeface="Arial" pitchFamily="34" charset="0"/>
                        <a:cs typeface="Arial" pitchFamily="34" charset="0"/>
                      </a:endParaRPr>
                    </a:p>
                  </a:txBody>
                  <a:tcPr/>
                </a:tc>
                <a:extLst>
                  <a:ext uri="{0D108BD9-81ED-4DB2-BD59-A6C34878D82A}">
                    <a16:rowId xmlns:a16="http://schemas.microsoft.com/office/drawing/2014/main" val="10002"/>
                  </a:ext>
                </a:extLst>
              </a:tr>
              <a:tr h="517880">
                <a:tc>
                  <a:txBody>
                    <a:bodyPr/>
                    <a:lstStyle/>
                    <a:p>
                      <a:pPr algn="ctr"/>
                      <a:r>
                        <a:rPr lang="ru-RU" sz="2600" dirty="0" smtClean="0">
                          <a:latin typeface="Arial" pitchFamily="34" charset="0"/>
                          <a:cs typeface="Arial" pitchFamily="34" charset="0"/>
                        </a:rPr>
                        <a:t>4</a:t>
                      </a:r>
                      <a:endParaRPr lang="ru-RU" sz="2600" dirty="0">
                        <a:latin typeface="Arial" pitchFamily="34" charset="0"/>
                        <a:cs typeface="Arial" pitchFamily="34" charset="0"/>
                      </a:endParaRPr>
                    </a:p>
                  </a:txBody>
                  <a:tcPr/>
                </a:tc>
                <a:tc>
                  <a:txBody>
                    <a:bodyPr/>
                    <a:lstStyle/>
                    <a:p>
                      <a:pPr algn="ctr"/>
                      <a:r>
                        <a:rPr lang="ru-RU" sz="2600" dirty="0" smtClean="0">
                          <a:latin typeface="Arial" pitchFamily="34" charset="0"/>
                          <a:cs typeface="Arial" pitchFamily="34" charset="0"/>
                        </a:rPr>
                        <a:t>4</a:t>
                      </a:r>
                      <a:endParaRPr lang="ru-RU" sz="2600" dirty="0">
                        <a:latin typeface="Arial" pitchFamily="34" charset="0"/>
                        <a:cs typeface="Arial" pitchFamily="34" charset="0"/>
                      </a:endParaRPr>
                    </a:p>
                  </a:txBody>
                  <a:tcPr/>
                </a:tc>
                <a:extLst>
                  <a:ext uri="{0D108BD9-81ED-4DB2-BD59-A6C34878D82A}">
                    <a16:rowId xmlns:a16="http://schemas.microsoft.com/office/drawing/2014/main" val="10003"/>
                  </a:ext>
                </a:extLst>
              </a:tr>
              <a:tr h="517880">
                <a:tc>
                  <a:txBody>
                    <a:bodyPr/>
                    <a:lstStyle/>
                    <a:p>
                      <a:pPr algn="ctr"/>
                      <a:r>
                        <a:rPr lang="ru-RU" sz="2600" dirty="0" smtClean="0">
                          <a:latin typeface="Arial" pitchFamily="34" charset="0"/>
                          <a:cs typeface="Arial" pitchFamily="34" charset="0"/>
                        </a:rPr>
                        <a:t>7</a:t>
                      </a:r>
                      <a:endParaRPr lang="ru-RU" sz="2600" dirty="0">
                        <a:latin typeface="Arial" pitchFamily="34" charset="0"/>
                        <a:cs typeface="Arial" pitchFamily="34" charset="0"/>
                      </a:endParaRPr>
                    </a:p>
                  </a:txBody>
                  <a:tcPr/>
                </a:tc>
                <a:tc>
                  <a:txBody>
                    <a:bodyPr/>
                    <a:lstStyle/>
                    <a:p>
                      <a:pPr algn="ctr"/>
                      <a:r>
                        <a:rPr lang="ru-RU" sz="2600" dirty="0" smtClean="0">
                          <a:latin typeface="Arial" pitchFamily="34" charset="0"/>
                          <a:cs typeface="Arial" pitchFamily="34" charset="0"/>
                        </a:rPr>
                        <a:t>6</a:t>
                      </a:r>
                      <a:endParaRPr lang="ru-RU" sz="2600" dirty="0">
                        <a:latin typeface="Arial" pitchFamily="34" charset="0"/>
                        <a:cs typeface="Arial" pitchFamily="34" charset="0"/>
                      </a:endParaRPr>
                    </a:p>
                  </a:txBody>
                  <a:tcPr/>
                </a:tc>
                <a:extLst>
                  <a:ext uri="{0D108BD9-81ED-4DB2-BD59-A6C34878D82A}">
                    <a16:rowId xmlns:a16="http://schemas.microsoft.com/office/drawing/2014/main" val="10004"/>
                  </a:ext>
                </a:extLst>
              </a:tr>
              <a:tr h="585651">
                <a:tc>
                  <a:txBody>
                    <a:bodyPr/>
                    <a:lstStyle/>
                    <a:p>
                      <a:pPr algn="ctr"/>
                      <a:r>
                        <a:rPr lang="ru-RU" sz="2600" dirty="0" smtClean="0">
                          <a:latin typeface="Arial" pitchFamily="34" charset="0"/>
                          <a:cs typeface="Arial" pitchFamily="34" charset="0"/>
                        </a:rPr>
                        <a:t>9</a:t>
                      </a:r>
                      <a:endParaRPr lang="ru-RU" sz="2600" dirty="0">
                        <a:latin typeface="Arial" pitchFamily="34" charset="0"/>
                        <a:cs typeface="Arial" pitchFamily="34" charset="0"/>
                      </a:endParaRPr>
                    </a:p>
                  </a:txBody>
                  <a:tcPr/>
                </a:tc>
                <a:tc>
                  <a:txBody>
                    <a:bodyPr/>
                    <a:lstStyle/>
                    <a:p>
                      <a:pPr algn="ctr"/>
                      <a:r>
                        <a:rPr lang="ru-RU" sz="2600" dirty="0" smtClean="0">
                          <a:latin typeface="Arial" pitchFamily="34" charset="0"/>
                          <a:cs typeface="Arial" pitchFamily="34" charset="0"/>
                        </a:rPr>
                        <a:t>12</a:t>
                      </a:r>
                      <a:endParaRPr lang="ru-RU" sz="2600"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graphicFrame>
        <p:nvGraphicFramePr>
          <p:cNvPr id="11" name="Диаграмма 10"/>
          <p:cNvGraphicFramePr>
            <a:graphicFrameLocks/>
          </p:cNvGraphicFramePr>
          <p:nvPr>
            <p:extLst>
              <p:ext uri="{D42A27DB-BD31-4B8C-83A1-F6EECF244321}">
                <p14:modId xmlns:p14="http://schemas.microsoft.com/office/powerpoint/2010/main" val="2028472864"/>
              </p:ext>
            </p:extLst>
          </p:nvPr>
        </p:nvGraphicFramePr>
        <p:xfrm>
          <a:off x="6440457" y="2405877"/>
          <a:ext cx="4774468" cy="28803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9856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Multiple Linear Regression</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marL="82296" algn="just"/>
            <a:r>
              <a:rPr lang="en-US" sz="26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The multiple regression model supposes that we have more than one predictor. Each predictor variable has it’s own coefficient, and the outcome variable is predicted from a combination of all the variables multiplied by their respective coefficients plus a residual term. </a:t>
            </a:r>
          </a:p>
          <a:p>
            <a:pPr marL="82296" algn="just"/>
            <a:endParaRPr lang="en-US" sz="2800" dirty="0">
              <a:solidFill>
                <a:schemeClr val="bg2">
                  <a:lumMod val="10000"/>
                </a:schemeClr>
              </a:solidFill>
              <a:latin typeface="Arial" panose="020B0604020202020204" pitchFamily="34" charset="0"/>
              <a:cs typeface="Arial" panose="020B0604020202020204" pitchFamily="34" charset="0"/>
            </a:endParaRPr>
          </a:p>
          <a:p>
            <a:pPr marL="82296" algn="ctr"/>
            <a:r>
              <a:rPr lang="en-US" sz="3200" dirty="0">
                <a:solidFill>
                  <a:schemeClr val="bg2">
                    <a:lumMod val="10000"/>
                  </a:schemeClr>
                </a:solidFill>
                <a:latin typeface="Arial" panose="020B0604020202020204" pitchFamily="34" charset="0"/>
                <a:cs typeface="Arial" panose="020B0604020202020204" pitchFamily="34" charset="0"/>
              </a:rPr>
              <a:t>Y</a:t>
            </a:r>
            <a:r>
              <a:rPr lang="en-US" sz="3200" baseline="-25000" dirty="0">
                <a:solidFill>
                  <a:schemeClr val="bg2">
                    <a:lumMod val="10000"/>
                  </a:schemeClr>
                </a:solidFill>
                <a:latin typeface="Arial" panose="020B0604020202020204" pitchFamily="34" charset="0"/>
                <a:cs typeface="Arial" panose="020B0604020202020204" pitchFamily="34" charset="0"/>
              </a:rPr>
              <a:t>i</a:t>
            </a:r>
            <a:r>
              <a:rPr lang="en-US" sz="3200" dirty="0">
                <a:solidFill>
                  <a:schemeClr val="bg2">
                    <a:lumMod val="10000"/>
                  </a:schemeClr>
                </a:solidFill>
                <a:latin typeface="Arial" panose="020B0604020202020204" pitchFamily="34" charset="0"/>
                <a:cs typeface="Arial" panose="020B0604020202020204" pitchFamily="34" charset="0"/>
              </a:rPr>
              <a:t> = (b</a:t>
            </a:r>
            <a:r>
              <a:rPr lang="en-US" sz="3200" baseline="-25000" dirty="0">
                <a:solidFill>
                  <a:schemeClr val="bg2">
                    <a:lumMod val="10000"/>
                  </a:schemeClr>
                </a:solidFill>
                <a:latin typeface="Arial" panose="020B0604020202020204" pitchFamily="34" charset="0"/>
                <a:cs typeface="Arial" panose="020B0604020202020204" pitchFamily="34" charset="0"/>
              </a:rPr>
              <a:t>0</a:t>
            </a:r>
            <a:r>
              <a:rPr lang="en-US" sz="3200" dirty="0">
                <a:solidFill>
                  <a:schemeClr val="bg2">
                    <a:lumMod val="10000"/>
                  </a:schemeClr>
                </a:solidFill>
                <a:latin typeface="Arial" panose="020B0604020202020204" pitchFamily="34" charset="0"/>
                <a:cs typeface="Arial" panose="020B0604020202020204" pitchFamily="34" charset="0"/>
              </a:rPr>
              <a:t> + b</a:t>
            </a:r>
            <a:r>
              <a:rPr lang="en-US" sz="3200" baseline="-25000" dirty="0">
                <a:solidFill>
                  <a:schemeClr val="bg2">
                    <a:lumMod val="10000"/>
                  </a:schemeClr>
                </a:solidFill>
                <a:latin typeface="Arial" panose="020B0604020202020204" pitchFamily="34" charset="0"/>
                <a:cs typeface="Arial" panose="020B0604020202020204" pitchFamily="34" charset="0"/>
              </a:rPr>
              <a:t>1</a:t>
            </a:r>
            <a:r>
              <a:rPr lang="en-US" sz="3200" dirty="0">
                <a:solidFill>
                  <a:schemeClr val="bg2">
                    <a:lumMod val="10000"/>
                  </a:schemeClr>
                </a:solidFill>
                <a:latin typeface="Arial" panose="020B0604020202020204" pitchFamily="34" charset="0"/>
                <a:cs typeface="Arial" panose="020B0604020202020204" pitchFamily="34" charset="0"/>
              </a:rPr>
              <a:t>X</a:t>
            </a:r>
            <a:r>
              <a:rPr lang="en-US" sz="3200" baseline="-25000" dirty="0">
                <a:solidFill>
                  <a:schemeClr val="bg2">
                    <a:lumMod val="10000"/>
                  </a:schemeClr>
                </a:solidFill>
                <a:latin typeface="Arial" pitchFamily="34" charset="0"/>
                <a:cs typeface="Arial" pitchFamily="34" charset="0"/>
              </a:rPr>
              <a:t>1 </a:t>
            </a:r>
            <a:r>
              <a:rPr lang="en-US" sz="3200" dirty="0">
                <a:solidFill>
                  <a:schemeClr val="bg2">
                    <a:lumMod val="10000"/>
                  </a:schemeClr>
                </a:solidFill>
                <a:latin typeface="Arial" panose="020B0604020202020204" pitchFamily="34" charset="0"/>
                <a:cs typeface="Arial" panose="020B0604020202020204" pitchFamily="34" charset="0"/>
              </a:rPr>
              <a:t>+ b</a:t>
            </a:r>
            <a:r>
              <a:rPr lang="en-US" sz="3200" baseline="-25000" dirty="0">
                <a:solidFill>
                  <a:schemeClr val="bg2">
                    <a:lumMod val="10000"/>
                  </a:schemeClr>
                </a:solidFill>
                <a:latin typeface="Arial" panose="020B0604020202020204" pitchFamily="34" charset="0"/>
                <a:cs typeface="Arial" panose="020B0604020202020204" pitchFamily="34" charset="0"/>
              </a:rPr>
              <a:t>2</a:t>
            </a:r>
            <a:r>
              <a:rPr lang="en-US" sz="3200" dirty="0">
                <a:solidFill>
                  <a:schemeClr val="bg2">
                    <a:lumMod val="10000"/>
                  </a:schemeClr>
                </a:solidFill>
                <a:latin typeface="Arial" panose="020B0604020202020204" pitchFamily="34" charset="0"/>
                <a:cs typeface="Arial" panose="020B0604020202020204" pitchFamily="34" charset="0"/>
              </a:rPr>
              <a:t>X</a:t>
            </a:r>
            <a:r>
              <a:rPr lang="en-US" sz="3200" baseline="-25000" dirty="0">
                <a:solidFill>
                  <a:schemeClr val="bg2">
                    <a:lumMod val="10000"/>
                  </a:schemeClr>
                </a:solidFill>
                <a:latin typeface="Arial" panose="020B0604020202020204" pitchFamily="34" charset="0"/>
                <a:cs typeface="Arial" panose="020B0604020202020204" pitchFamily="34" charset="0"/>
              </a:rPr>
              <a:t>2 </a:t>
            </a:r>
            <a:r>
              <a:rPr lang="en-US" sz="3200" dirty="0">
                <a:solidFill>
                  <a:schemeClr val="bg2">
                    <a:lumMod val="10000"/>
                  </a:schemeClr>
                </a:solidFill>
                <a:latin typeface="Arial" panose="020B0604020202020204" pitchFamily="34" charset="0"/>
                <a:cs typeface="Arial" panose="020B0604020202020204" pitchFamily="34" charset="0"/>
              </a:rPr>
              <a:t>+ … + </a:t>
            </a:r>
            <a:r>
              <a:rPr lang="en-US" sz="3200" dirty="0" err="1">
                <a:solidFill>
                  <a:schemeClr val="bg2">
                    <a:lumMod val="10000"/>
                  </a:schemeClr>
                </a:solidFill>
                <a:latin typeface="Arial" panose="020B0604020202020204" pitchFamily="34" charset="0"/>
                <a:cs typeface="Arial" panose="020B0604020202020204" pitchFamily="34" charset="0"/>
              </a:rPr>
              <a:t>b</a:t>
            </a:r>
            <a:r>
              <a:rPr lang="en-US" sz="3200" baseline="-25000" dirty="0" err="1">
                <a:solidFill>
                  <a:schemeClr val="bg2">
                    <a:lumMod val="10000"/>
                  </a:schemeClr>
                </a:solidFill>
                <a:latin typeface="Arial" panose="020B0604020202020204" pitchFamily="34" charset="0"/>
                <a:cs typeface="Arial" panose="020B0604020202020204" pitchFamily="34" charset="0"/>
              </a:rPr>
              <a:t>n</a:t>
            </a:r>
            <a:r>
              <a:rPr lang="en-US" sz="3200" dirty="0" err="1">
                <a:solidFill>
                  <a:schemeClr val="bg2">
                    <a:lumMod val="10000"/>
                  </a:schemeClr>
                </a:solidFill>
                <a:latin typeface="Arial" panose="020B0604020202020204" pitchFamily="34" charset="0"/>
                <a:cs typeface="Arial" panose="020B0604020202020204" pitchFamily="34" charset="0"/>
              </a:rPr>
              <a:t>X</a:t>
            </a:r>
            <a:r>
              <a:rPr lang="en-US" sz="3200" baseline="-25000" dirty="0" err="1">
                <a:solidFill>
                  <a:schemeClr val="bg2">
                    <a:lumMod val="10000"/>
                  </a:schemeClr>
                </a:solidFill>
                <a:latin typeface="Arial" panose="020B0604020202020204" pitchFamily="34" charset="0"/>
                <a:cs typeface="Arial" panose="020B0604020202020204" pitchFamily="34" charset="0"/>
              </a:rPr>
              <a:t>n</a:t>
            </a:r>
            <a:r>
              <a:rPr lang="en-US" sz="3200" baseline="-25000" dirty="0">
                <a:solidFill>
                  <a:schemeClr val="bg2">
                    <a:lumMod val="10000"/>
                  </a:schemeClr>
                </a:solidFill>
                <a:latin typeface="Arial" panose="020B0604020202020204" pitchFamily="34" charset="0"/>
                <a:cs typeface="Arial" panose="020B0604020202020204" pitchFamily="34" charset="0"/>
              </a:rPr>
              <a:t> </a:t>
            </a:r>
            <a:r>
              <a:rPr lang="en-US" sz="3200" dirty="0">
                <a:solidFill>
                  <a:schemeClr val="bg2">
                    <a:lumMod val="10000"/>
                  </a:schemeClr>
                </a:solidFill>
                <a:latin typeface="Arial" panose="020B0604020202020204" pitchFamily="34" charset="0"/>
                <a:cs typeface="Arial" panose="020B0604020202020204" pitchFamily="34" charset="0"/>
              </a:rPr>
              <a:t>) + </a:t>
            </a:r>
            <a:r>
              <a:rPr lang="en-US" sz="3200" dirty="0" err="1">
                <a:solidFill>
                  <a:schemeClr val="bg2">
                    <a:lumMod val="10000"/>
                  </a:schemeClr>
                </a:solidFill>
                <a:latin typeface="Arial" panose="020B0604020202020204" pitchFamily="34" charset="0"/>
                <a:cs typeface="Arial" panose="020B0604020202020204" pitchFamily="34" charset="0"/>
              </a:rPr>
              <a:t>e</a:t>
            </a:r>
            <a:r>
              <a:rPr lang="en-US" sz="3200" baseline="-25000" dirty="0" err="1">
                <a:solidFill>
                  <a:schemeClr val="bg2">
                    <a:lumMod val="10000"/>
                  </a:schemeClr>
                </a:solidFill>
                <a:latin typeface="Arial" panose="020B0604020202020204" pitchFamily="34" charset="0"/>
                <a:cs typeface="Arial" panose="020B0604020202020204" pitchFamily="34" charset="0"/>
              </a:rPr>
              <a:t>i</a:t>
            </a:r>
            <a:endParaRPr lang="en-US" sz="3200" baseline="-25000" dirty="0">
              <a:solidFill>
                <a:schemeClr val="bg2">
                  <a:lumMod val="10000"/>
                </a:schemeClr>
              </a:solidFill>
              <a:latin typeface="Arial" panose="020B0604020202020204" pitchFamily="34" charset="0"/>
              <a:cs typeface="Arial" panose="020B0604020202020204" pitchFamily="34" charset="0"/>
            </a:endParaRPr>
          </a:p>
          <a:p>
            <a:pPr marL="82296" algn="just"/>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493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Regression Equation</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marL="82296" algn="ctr"/>
            <a:r>
              <a:rPr lang="en-US" sz="2600" dirty="0">
                <a:solidFill>
                  <a:schemeClr val="bg2">
                    <a:lumMod val="10000"/>
                  </a:schemeClr>
                </a:solidFill>
                <a:latin typeface="Arial" panose="020B0604020202020204" pitchFamily="34" charset="0"/>
                <a:cs typeface="Arial" panose="020B0604020202020204" pitchFamily="34" charset="0"/>
              </a:rPr>
              <a:t>	</a:t>
            </a:r>
            <a:r>
              <a:rPr lang="en-US" sz="3200" dirty="0" smtClean="0">
                <a:solidFill>
                  <a:schemeClr val="bg2">
                    <a:lumMod val="10000"/>
                  </a:schemeClr>
                </a:solidFill>
                <a:latin typeface="Arial" panose="020B0604020202020204" pitchFamily="34" charset="0"/>
                <a:cs typeface="Arial" panose="020B0604020202020204" pitchFamily="34" charset="0"/>
              </a:rPr>
              <a:t>Y</a:t>
            </a:r>
            <a:r>
              <a:rPr lang="en-US" sz="3200" baseline="-25000" dirty="0" smtClean="0">
                <a:solidFill>
                  <a:schemeClr val="bg2">
                    <a:lumMod val="10000"/>
                  </a:schemeClr>
                </a:solidFill>
                <a:latin typeface="Arial" panose="020B0604020202020204" pitchFamily="34" charset="0"/>
                <a:cs typeface="Arial" panose="020B0604020202020204" pitchFamily="34" charset="0"/>
              </a:rPr>
              <a:t>i</a:t>
            </a:r>
            <a:r>
              <a:rPr lang="en-US" sz="3200" dirty="0" smtClean="0">
                <a:solidFill>
                  <a:schemeClr val="bg2">
                    <a:lumMod val="10000"/>
                  </a:schemeClr>
                </a:solidFill>
                <a:latin typeface="Arial" panose="020B0604020202020204" pitchFamily="34" charset="0"/>
                <a:cs typeface="Arial" panose="020B0604020202020204" pitchFamily="34" charset="0"/>
              </a:rPr>
              <a:t> </a:t>
            </a:r>
            <a:r>
              <a:rPr lang="en-US" sz="3200" dirty="0">
                <a:solidFill>
                  <a:schemeClr val="bg2">
                    <a:lumMod val="10000"/>
                  </a:schemeClr>
                </a:solidFill>
                <a:latin typeface="Arial" panose="020B0604020202020204" pitchFamily="34" charset="0"/>
                <a:cs typeface="Arial" panose="020B0604020202020204" pitchFamily="34" charset="0"/>
              </a:rPr>
              <a:t>= (b</a:t>
            </a:r>
            <a:r>
              <a:rPr lang="en-US" sz="3200" baseline="-25000" dirty="0">
                <a:solidFill>
                  <a:schemeClr val="bg2">
                    <a:lumMod val="10000"/>
                  </a:schemeClr>
                </a:solidFill>
                <a:latin typeface="Arial" panose="020B0604020202020204" pitchFamily="34" charset="0"/>
                <a:cs typeface="Arial" panose="020B0604020202020204" pitchFamily="34" charset="0"/>
              </a:rPr>
              <a:t>0</a:t>
            </a:r>
            <a:r>
              <a:rPr lang="en-US" sz="3200" dirty="0">
                <a:solidFill>
                  <a:schemeClr val="bg2">
                    <a:lumMod val="10000"/>
                  </a:schemeClr>
                </a:solidFill>
                <a:latin typeface="Arial" panose="020B0604020202020204" pitchFamily="34" charset="0"/>
                <a:cs typeface="Arial" panose="020B0604020202020204" pitchFamily="34" charset="0"/>
              </a:rPr>
              <a:t> + b</a:t>
            </a:r>
            <a:r>
              <a:rPr lang="en-US" sz="3200" baseline="-25000" dirty="0">
                <a:solidFill>
                  <a:schemeClr val="bg2">
                    <a:lumMod val="10000"/>
                  </a:schemeClr>
                </a:solidFill>
                <a:latin typeface="Arial" panose="020B0604020202020204" pitchFamily="34" charset="0"/>
                <a:cs typeface="Arial" panose="020B0604020202020204" pitchFamily="34" charset="0"/>
              </a:rPr>
              <a:t>1</a:t>
            </a:r>
            <a:r>
              <a:rPr lang="en-US" sz="3200" dirty="0">
                <a:solidFill>
                  <a:schemeClr val="bg2">
                    <a:lumMod val="10000"/>
                  </a:schemeClr>
                </a:solidFill>
                <a:latin typeface="Arial" panose="020B0604020202020204" pitchFamily="34" charset="0"/>
                <a:cs typeface="Arial" panose="020B0604020202020204" pitchFamily="34" charset="0"/>
              </a:rPr>
              <a:t>X</a:t>
            </a:r>
            <a:r>
              <a:rPr lang="en-US" sz="3200" baseline="-25000" dirty="0">
                <a:solidFill>
                  <a:schemeClr val="bg2">
                    <a:lumMod val="10000"/>
                  </a:schemeClr>
                </a:solidFill>
                <a:latin typeface="Arial" pitchFamily="34" charset="0"/>
                <a:cs typeface="Arial" pitchFamily="34" charset="0"/>
              </a:rPr>
              <a:t>1 </a:t>
            </a:r>
            <a:r>
              <a:rPr lang="en-US" sz="3200" dirty="0">
                <a:solidFill>
                  <a:schemeClr val="bg2">
                    <a:lumMod val="10000"/>
                  </a:schemeClr>
                </a:solidFill>
                <a:latin typeface="Arial" panose="020B0604020202020204" pitchFamily="34" charset="0"/>
                <a:cs typeface="Arial" panose="020B0604020202020204" pitchFamily="34" charset="0"/>
              </a:rPr>
              <a:t>+ b</a:t>
            </a:r>
            <a:r>
              <a:rPr lang="en-US" sz="3200" baseline="-25000" dirty="0">
                <a:solidFill>
                  <a:schemeClr val="bg2">
                    <a:lumMod val="10000"/>
                  </a:schemeClr>
                </a:solidFill>
                <a:latin typeface="Arial" panose="020B0604020202020204" pitchFamily="34" charset="0"/>
                <a:cs typeface="Arial" panose="020B0604020202020204" pitchFamily="34" charset="0"/>
              </a:rPr>
              <a:t>2</a:t>
            </a:r>
            <a:r>
              <a:rPr lang="en-US" sz="3200" dirty="0">
                <a:solidFill>
                  <a:schemeClr val="bg2">
                    <a:lumMod val="10000"/>
                  </a:schemeClr>
                </a:solidFill>
                <a:latin typeface="Arial" panose="020B0604020202020204" pitchFamily="34" charset="0"/>
                <a:cs typeface="Arial" panose="020B0604020202020204" pitchFamily="34" charset="0"/>
              </a:rPr>
              <a:t>X</a:t>
            </a:r>
            <a:r>
              <a:rPr lang="en-US" sz="3200" baseline="-25000" dirty="0">
                <a:solidFill>
                  <a:schemeClr val="bg2">
                    <a:lumMod val="10000"/>
                  </a:schemeClr>
                </a:solidFill>
                <a:latin typeface="Arial" panose="020B0604020202020204" pitchFamily="34" charset="0"/>
                <a:cs typeface="Arial" panose="020B0604020202020204" pitchFamily="34" charset="0"/>
              </a:rPr>
              <a:t>2 </a:t>
            </a:r>
            <a:r>
              <a:rPr lang="en-US" sz="3200" dirty="0">
                <a:solidFill>
                  <a:schemeClr val="bg2">
                    <a:lumMod val="10000"/>
                  </a:schemeClr>
                </a:solidFill>
                <a:latin typeface="Arial" panose="020B0604020202020204" pitchFamily="34" charset="0"/>
                <a:cs typeface="Arial" panose="020B0604020202020204" pitchFamily="34" charset="0"/>
              </a:rPr>
              <a:t>+ … + </a:t>
            </a:r>
            <a:r>
              <a:rPr lang="en-US" sz="3200" dirty="0" err="1">
                <a:solidFill>
                  <a:schemeClr val="bg2">
                    <a:lumMod val="10000"/>
                  </a:schemeClr>
                </a:solidFill>
                <a:latin typeface="Arial" panose="020B0604020202020204" pitchFamily="34" charset="0"/>
                <a:cs typeface="Arial" panose="020B0604020202020204" pitchFamily="34" charset="0"/>
              </a:rPr>
              <a:t>b</a:t>
            </a:r>
            <a:r>
              <a:rPr lang="en-US" sz="3200" baseline="-25000" dirty="0" err="1">
                <a:solidFill>
                  <a:schemeClr val="bg2">
                    <a:lumMod val="10000"/>
                  </a:schemeClr>
                </a:solidFill>
                <a:latin typeface="Arial" panose="020B0604020202020204" pitchFamily="34" charset="0"/>
                <a:cs typeface="Arial" panose="020B0604020202020204" pitchFamily="34" charset="0"/>
              </a:rPr>
              <a:t>n</a:t>
            </a:r>
            <a:r>
              <a:rPr lang="en-US" sz="3200" dirty="0" err="1">
                <a:solidFill>
                  <a:schemeClr val="bg2">
                    <a:lumMod val="10000"/>
                  </a:schemeClr>
                </a:solidFill>
                <a:latin typeface="Arial" panose="020B0604020202020204" pitchFamily="34" charset="0"/>
                <a:cs typeface="Arial" panose="020B0604020202020204" pitchFamily="34" charset="0"/>
              </a:rPr>
              <a:t>X</a:t>
            </a:r>
            <a:r>
              <a:rPr lang="en-US" sz="3200" baseline="-25000" dirty="0" err="1">
                <a:solidFill>
                  <a:schemeClr val="bg2">
                    <a:lumMod val="10000"/>
                  </a:schemeClr>
                </a:solidFill>
                <a:latin typeface="Arial" panose="020B0604020202020204" pitchFamily="34" charset="0"/>
                <a:cs typeface="Arial" panose="020B0604020202020204" pitchFamily="34" charset="0"/>
              </a:rPr>
              <a:t>n</a:t>
            </a:r>
            <a:r>
              <a:rPr lang="en-US" sz="3200" baseline="-25000" dirty="0">
                <a:solidFill>
                  <a:schemeClr val="bg2">
                    <a:lumMod val="10000"/>
                  </a:schemeClr>
                </a:solidFill>
                <a:latin typeface="Arial" panose="020B0604020202020204" pitchFamily="34" charset="0"/>
                <a:cs typeface="Arial" panose="020B0604020202020204" pitchFamily="34" charset="0"/>
              </a:rPr>
              <a:t> </a:t>
            </a:r>
            <a:r>
              <a:rPr lang="en-US" sz="3200" dirty="0">
                <a:solidFill>
                  <a:schemeClr val="bg2">
                    <a:lumMod val="10000"/>
                  </a:schemeClr>
                </a:solidFill>
                <a:latin typeface="Arial" panose="020B0604020202020204" pitchFamily="34" charset="0"/>
                <a:cs typeface="Arial" panose="020B0604020202020204" pitchFamily="34" charset="0"/>
              </a:rPr>
              <a:t>) + </a:t>
            </a:r>
            <a:r>
              <a:rPr lang="en-US" sz="3200" dirty="0" err="1" smtClean="0">
                <a:solidFill>
                  <a:schemeClr val="bg2">
                    <a:lumMod val="10000"/>
                  </a:schemeClr>
                </a:solidFill>
                <a:latin typeface="Arial" panose="020B0604020202020204" pitchFamily="34" charset="0"/>
                <a:cs typeface="Arial" panose="020B0604020202020204" pitchFamily="34" charset="0"/>
              </a:rPr>
              <a:t>e</a:t>
            </a:r>
            <a:r>
              <a:rPr lang="en-US" sz="3200" baseline="-25000" dirty="0" err="1" smtClean="0">
                <a:solidFill>
                  <a:schemeClr val="bg2">
                    <a:lumMod val="10000"/>
                  </a:schemeClr>
                </a:solidFill>
                <a:latin typeface="Arial" panose="020B0604020202020204" pitchFamily="34" charset="0"/>
                <a:cs typeface="Arial" panose="020B0604020202020204" pitchFamily="34" charset="0"/>
              </a:rPr>
              <a:t>i</a:t>
            </a:r>
            <a:endParaRPr lang="en-US" sz="3200" baseline="-25000" dirty="0" smtClean="0">
              <a:solidFill>
                <a:schemeClr val="bg2">
                  <a:lumMod val="10000"/>
                </a:schemeClr>
              </a:solidFill>
              <a:latin typeface="Arial" panose="020B0604020202020204" pitchFamily="34" charset="0"/>
              <a:cs typeface="Arial" panose="020B0604020202020204" pitchFamily="34" charset="0"/>
            </a:endParaRPr>
          </a:p>
          <a:p>
            <a:pPr marL="82296" algn="just"/>
            <a:endParaRPr lang="en-US" sz="2800" dirty="0" smtClean="0">
              <a:solidFill>
                <a:schemeClr val="bg2">
                  <a:lumMod val="10000"/>
                </a:schemeClr>
              </a:solidFill>
              <a:latin typeface="Arial" panose="020B0604020202020204" pitchFamily="34" charset="0"/>
              <a:cs typeface="Arial" panose="020B0604020202020204" pitchFamily="34" charset="0"/>
            </a:endParaRPr>
          </a:p>
          <a:p>
            <a:pPr marL="82296" algn="just"/>
            <a:r>
              <a:rPr lang="en-US" sz="2800" dirty="0" smtClean="0">
                <a:solidFill>
                  <a:schemeClr val="bg2">
                    <a:lumMod val="10000"/>
                  </a:schemeClr>
                </a:solidFill>
                <a:latin typeface="Arial" panose="020B0604020202020204" pitchFamily="34" charset="0"/>
                <a:cs typeface="Arial" panose="020B0604020202020204" pitchFamily="34" charset="0"/>
              </a:rPr>
              <a:t>In </a:t>
            </a:r>
            <a:r>
              <a:rPr lang="en-US" sz="2800" dirty="0">
                <a:solidFill>
                  <a:schemeClr val="bg2">
                    <a:lumMod val="10000"/>
                  </a:schemeClr>
                </a:solidFill>
                <a:latin typeface="Arial" panose="020B0604020202020204" pitchFamily="34" charset="0"/>
                <a:cs typeface="Arial" panose="020B0604020202020204" pitchFamily="34" charset="0"/>
              </a:rPr>
              <a:t>the equation:</a:t>
            </a:r>
          </a:p>
          <a:p>
            <a:pPr marL="539496" indent="-457200" algn="just">
              <a:buFont typeface="Arial" panose="020B0604020202020204" pitchFamily="34" charset="0"/>
              <a:buChar char="•"/>
            </a:pPr>
            <a:r>
              <a:rPr lang="en-US" sz="2800" dirty="0" smtClean="0">
                <a:solidFill>
                  <a:schemeClr val="bg2">
                    <a:lumMod val="10000"/>
                  </a:schemeClr>
                </a:solidFill>
                <a:latin typeface="Arial" panose="020B0604020202020204" pitchFamily="34" charset="0"/>
                <a:cs typeface="Arial" panose="020B0604020202020204" pitchFamily="34" charset="0"/>
              </a:rPr>
              <a:t>b</a:t>
            </a:r>
            <a:r>
              <a:rPr lang="en-US" sz="2800" baseline="-25000" dirty="0" smtClean="0">
                <a:solidFill>
                  <a:schemeClr val="bg2">
                    <a:lumMod val="10000"/>
                  </a:schemeClr>
                </a:solidFill>
                <a:latin typeface="Arial" panose="020B0604020202020204" pitchFamily="34" charset="0"/>
                <a:cs typeface="Arial" panose="020B0604020202020204" pitchFamily="34" charset="0"/>
              </a:rPr>
              <a:t>1</a:t>
            </a:r>
            <a:r>
              <a:rPr lang="en-US" sz="28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is the coefficient of the first predictor (</a:t>
            </a:r>
            <a:r>
              <a:rPr lang="en-US" sz="2800" dirty="0" smtClean="0">
                <a:solidFill>
                  <a:schemeClr val="bg2">
                    <a:lumMod val="10000"/>
                  </a:schemeClr>
                </a:solidFill>
                <a:latin typeface="Arial" panose="020B0604020202020204" pitchFamily="34" charset="0"/>
                <a:cs typeface="Arial" panose="020B0604020202020204" pitchFamily="34" charset="0"/>
              </a:rPr>
              <a:t>X</a:t>
            </a:r>
            <a:r>
              <a:rPr lang="en-US" sz="2800" baseline="-25000" dirty="0" smtClean="0">
                <a:solidFill>
                  <a:schemeClr val="bg2">
                    <a:lumMod val="10000"/>
                  </a:schemeClr>
                </a:solidFill>
                <a:latin typeface="Arial" pitchFamily="34" charset="0"/>
                <a:cs typeface="Arial" pitchFamily="34" charset="0"/>
              </a:rPr>
              <a:t>1</a:t>
            </a:r>
            <a:r>
              <a:rPr lang="en-US" sz="2800" dirty="0" smtClean="0">
                <a:solidFill>
                  <a:schemeClr val="bg2">
                    <a:lumMod val="10000"/>
                  </a:schemeClr>
                </a:solidFill>
                <a:latin typeface="Arial" pitchFamily="34" charset="0"/>
                <a:cs typeface="Arial" pitchFamily="34" charset="0"/>
              </a:rPr>
              <a:t>);</a:t>
            </a:r>
            <a:endParaRPr lang="en-US" sz="2800" dirty="0">
              <a:solidFill>
                <a:schemeClr val="bg2">
                  <a:lumMod val="10000"/>
                </a:schemeClr>
              </a:solidFill>
              <a:latin typeface="Arial" pitchFamily="34" charset="0"/>
              <a:cs typeface="Arial" pitchFamily="34" charset="0"/>
            </a:endParaRPr>
          </a:p>
          <a:p>
            <a:pPr marL="539496" indent="-457200" algn="just">
              <a:buFont typeface="Arial" panose="020B0604020202020204" pitchFamily="34" charset="0"/>
              <a:buChar char="•"/>
            </a:pPr>
            <a:r>
              <a:rPr lang="en-US" sz="2800" dirty="0" err="1" smtClean="0">
                <a:solidFill>
                  <a:schemeClr val="bg2">
                    <a:lumMod val="10000"/>
                  </a:schemeClr>
                </a:solidFill>
                <a:latin typeface="Arial" panose="020B0604020202020204" pitchFamily="34" charset="0"/>
                <a:cs typeface="Arial" panose="020B0604020202020204" pitchFamily="34" charset="0"/>
              </a:rPr>
              <a:t>b</a:t>
            </a:r>
            <a:r>
              <a:rPr lang="en-US" sz="2800" baseline="-25000" dirty="0" err="1" smtClean="0">
                <a:solidFill>
                  <a:schemeClr val="bg2">
                    <a:lumMod val="10000"/>
                  </a:schemeClr>
                </a:solidFill>
                <a:latin typeface="Arial" panose="020B0604020202020204" pitchFamily="34" charset="0"/>
                <a:cs typeface="Arial" panose="020B0604020202020204" pitchFamily="34" charset="0"/>
              </a:rPr>
              <a:t>n</a:t>
            </a:r>
            <a:r>
              <a:rPr lang="en-US" sz="2800" baseline="-250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is the coefficient of the n</a:t>
            </a:r>
            <a:r>
              <a:rPr lang="en-US" sz="2800" baseline="30000" dirty="0">
                <a:solidFill>
                  <a:schemeClr val="bg2">
                    <a:lumMod val="10000"/>
                  </a:schemeClr>
                </a:solidFill>
                <a:latin typeface="Arial" panose="020B0604020202020204" pitchFamily="34" charset="0"/>
                <a:cs typeface="Arial" panose="020B0604020202020204" pitchFamily="34" charset="0"/>
              </a:rPr>
              <a:t>th</a:t>
            </a:r>
            <a:r>
              <a:rPr lang="en-US" sz="2800" dirty="0">
                <a:solidFill>
                  <a:schemeClr val="bg2">
                    <a:lumMod val="10000"/>
                  </a:schemeClr>
                </a:solidFill>
                <a:latin typeface="Arial" panose="020B0604020202020204" pitchFamily="34" charset="0"/>
                <a:cs typeface="Arial" panose="020B0604020202020204" pitchFamily="34" charset="0"/>
              </a:rPr>
              <a:t>  predictor (</a:t>
            </a:r>
            <a:r>
              <a:rPr lang="en-US" sz="2800" dirty="0" err="1" smtClean="0">
                <a:solidFill>
                  <a:schemeClr val="bg2">
                    <a:lumMod val="10000"/>
                  </a:schemeClr>
                </a:solidFill>
                <a:latin typeface="Arial" panose="020B0604020202020204" pitchFamily="34" charset="0"/>
                <a:cs typeface="Arial" panose="020B0604020202020204" pitchFamily="34" charset="0"/>
              </a:rPr>
              <a:t>X</a:t>
            </a:r>
            <a:r>
              <a:rPr lang="en-US" sz="2800" baseline="-25000" dirty="0" err="1" smtClean="0">
                <a:solidFill>
                  <a:schemeClr val="bg2">
                    <a:lumMod val="10000"/>
                  </a:schemeClr>
                </a:solidFill>
                <a:latin typeface="Arial" panose="020B0604020202020204" pitchFamily="34" charset="0"/>
                <a:cs typeface="Arial" panose="020B0604020202020204" pitchFamily="34" charset="0"/>
              </a:rPr>
              <a:t>n</a:t>
            </a:r>
            <a:r>
              <a:rPr lang="en-US" sz="2800" dirty="0" smtClean="0">
                <a:solidFill>
                  <a:schemeClr val="bg2">
                    <a:lumMod val="10000"/>
                  </a:schemeClr>
                </a:solidFill>
                <a:latin typeface="Arial" panose="020B0604020202020204" pitchFamily="34" charset="0"/>
                <a:cs typeface="Arial" panose="020B0604020202020204" pitchFamily="34" charset="0"/>
              </a:rPr>
              <a:t>);</a:t>
            </a:r>
            <a:endParaRPr lang="en-US" sz="2800" dirty="0">
              <a:solidFill>
                <a:schemeClr val="bg2">
                  <a:lumMod val="10000"/>
                </a:schemeClr>
              </a:solidFill>
              <a:latin typeface="Arial" panose="020B0604020202020204" pitchFamily="34" charset="0"/>
              <a:cs typeface="Arial" panose="020B0604020202020204" pitchFamily="34" charset="0"/>
            </a:endParaRPr>
          </a:p>
          <a:p>
            <a:pPr marL="539496" indent="-457200" algn="just">
              <a:buFont typeface="Arial" panose="020B0604020202020204" pitchFamily="34" charset="0"/>
              <a:buChar char="•"/>
            </a:pPr>
            <a:r>
              <a:rPr lang="en-US" sz="2800" dirty="0" err="1" smtClean="0">
                <a:solidFill>
                  <a:schemeClr val="bg2">
                    <a:lumMod val="10000"/>
                  </a:schemeClr>
                </a:solidFill>
                <a:latin typeface="Arial" panose="020B0604020202020204" pitchFamily="34" charset="0"/>
                <a:cs typeface="Arial" panose="020B0604020202020204" pitchFamily="34" charset="0"/>
              </a:rPr>
              <a:t>e</a:t>
            </a:r>
            <a:r>
              <a:rPr lang="en-US" sz="2800" baseline="-25000" dirty="0" err="1" smtClean="0">
                <a:solidFill>
                  <a:schemeClr val="bg2">
                    <a:lumMod val="10000"/>
                  </a:schemeClr>
                </a:solidFill>
                <a:latin typeface="Arial" panose="020B0604020202020204" pitchFamily="34" charset="0"/>
                <a:cs typeface="Arial" panose="020B0604020202020204" pitchFamily="34" charset="0"/>
              </a:rPr>
              <a:t>i</a:t>
            </a:r>
            <a:r>
              <a:rPr lang="en-US" sz="2800" dirty="0" smtClean="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is the difference between the predicted and the observed value of Y for the </a:t>
            </a:r>
            <a:r>
              <a:rPr lang="en-US" sz="2800" dirty="0" err="1">
                <a:solidFill>
                  <a:schemeClr val="bg2">
                    <a:lumMod val="10000"/>
                  </a:schemeClr>
                </a:solidFill>
                <a:latin typeface="Arial" panose="020B0604020202020204" pitchFamily="34" charset="0"/>
                <a:cs typeface="Arial" panose="020B0604020202020204" pitchFamily="34" charset="0"/>
              </a:rPr>
              <a:t>i</a:t>
            </a:r>
            <a:r>
              <a:rPr lang="en-US" sz="2800" baseline="30000" dirty="0" err="1">
                <a:solidFill>
                  <a:schemeClr val="bg2">
                    <a:lumMod val="10000"/>
                  </a:schemeClr>
                </a:solidFill>
                <a:latin typeface="Arial" panose="020B0604020202020204" pitchFamily="34" charset="0"/>
                <a:cs typeface="Arial" panose="020B0604020202020204" pitchFamily="34" charset="0"/>
              </a:rPr>
              <a:t>th</a:t>
            </a:r>
            <a:r>
              <a:rPr lang="en-US" sz="2800" dirty="0">
                <a:solidFill>
                  <a:schemeClr val="bg2">
                    <a:lumMod val="10000"/>
                  </a:schemeClr>
                </a:solidFill>
                <a:latin typeface="Arial" panose="020B0604020202020204" pitchFamily="34" charset="0"/>
                <a:cs typeface="Arial" panose="020B0604020202020204" pitchFamily="34" charset="0"/>
              </a:rPr>
              <a:t>  participant.</a:t>
            </a:r>
            <a:endParaRPr lang="en-US" sz="2800" baseline="-250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800" baseline="-25000" dirty="0">
              <a:solidFill>
                <a:schemeClr val="bg2">
                  <a:lumMod val="10000"/>
                </a:schemeClr>
              </a:solidFill>
              <a:latin typeface="Arial" panose="020B0604020202020204" pitchFamily="34" charset="0"/>
              <a:cs typeface="Arial" panose="020B0604020202020204" pitchFamily="34" charset="0"/>
            </a:endParaRPr>
          </a:p>
          <a:p>
            <a:pPr marL="82296" algn="just"/>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930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Selection of predictors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marL="82296" algn="just"/>
            <a:r>
              <a:rPr lang="en-US" sz="2800" dirty="0" smtClean="0">
                <a:solidFill>
                  <a:schemeClr val="bg2">
                    <a:lumMod val="10000"/>
                  </a:schemeClr>
                </a:solidFill>
                <a:latin typeface="Arial" panose="020B0604020202020204" pitchFamily="34" charset="0"/>
                <a:cs typeface="Arial" panose="020B0604020202020204" pitchFamily="34" charset="0"/>
              </a:rPr>
              <a:t>	The </a:t>
            </a:r>
            <a:r>
              <a:rPr lang="en-US" sz="2800" dirty="0">
                <a:solidFill>
                  <a:schemeClr val="bg2">
                    <a:lumMod val="10000"/>
                  </a:schemeClr>
                </a:solidFill>
                <a:latin typeface="Arial" panose="020B0604020202020204" pitchFamily="34" charset="0"/>
                <a:cs typeface="Arial" panose="020B0604020202020204" pitchFamily="34" charset="0"/>
              </a:rPr>
              <a:t>predictors included and the way in which they are entered into the model can have </a:t>
            </a:r>
            <a:r>
              <a:rPr lang="en-US" sz="2800" dirty="0" smtClean="0">
                <a:solidFill>
                  <a:schemeClr val="bg2">
                    <a:lumMod val="10000"/>
                  </a:schemeClr>
                </a:solidFill>
                <a:latin typeface="Arial" panose="020B0604020202020204" pitchFamily="34" charset="0"/>
                <a:cs typeface="Arial" panose="020B0604020202020204" pitchFamily="34" charset="0"/>
              </a:rPr>
              <a:t>an impact on the final result. It </a:t>
            </a:r>
            <a:r>
              <a:rPr lang="en-US" sz="2800" dirty="0">
                <a:solidFill>
                  <a:schemeClr val="bg2">
                    <a:lumMod val="10000"/>
                  </a:schemeClr>
                </a:solidFill>
                <a:latin typeface="Arial" panose="020B0604020202020204" pitchFamily="34" charset="0"/>
                <a:cs typeface="Arial" panose="020B0604020202020204" pitchFamily="34" charset="0"/>
              </a:rPr>
              <a:t>is recommended to select predictors based on past research (but it’s necessary to be sure that the past research was done appropriately</a:t>
            </a:r>
            <a:r>
              <a:rPr lang="en-US" sz="2800" dirty="0" smtClean="0">
                <a:solidFill>
                  <a:schemeClr val="bg2">
                    <a:lumMod val="10000"/>
                  </a:schemeClr>
                </a:solidFill>
                <a:latin typeface="Arial" panose="020B0604020202020204" pitchFamily="34" charset="0"/>
                <a:cs typeface="Arial" panose="020B0604020202020204" pitchFamily="34" charset="0"/>
              </a:rPr>
              <a:t>). The selection could be also based of the theoretical framework of the research. </a:t>
            </a:r>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231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Adding </a:t>
            </a:r>
            <a:r>
              <a:rPr lang="en-US" sz="3700" b="1" dirty="0">
                <a:latin typeface="Arial" panose="020B0604020202020204" pitchFamily="34" charset="0"/>
                <a:cs typeface="Arial" panose="020B0604020202020204" pitchFamily="34" charset="0"/>
              </a:rPr>
              <a:t>categorical </a:t>
            </a:r>
            <a:r>
              <a:rPr lang="en-US" sz="3700" b="1" dirty="0" smtClean="0">
                <a:latin typeface="Arial" panose="020B0604020202020204" pitchFamily="34" charset="0"/>
                <a:cs typeface="Arial" panose="020B0604020202020204" pitchFamily="34" charset="0"/>
              </a:rPr>
              <a:t>predictors into </a:t>
            </a:r>
            <a:r>
              <a:rPr lang="en-US" sz="3700" b="1" dirty="0">
                <a:latin typeface="Arial" panose="020B0604020202020204" pitchFamily="34" charset="0"/>
                <a:cs typeface="Arial" panose="020B0604020202020204" pitchFamily="34" charset="0"/>
              </a:rPr>
              <a:t>the model</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800" dirty="0" smtClean="0">
                <a:solidFill>
                  <a:schemeClr val="bg2">
                    <a:lumMod val="10000"/>
                  </a:schemeClr>
                </a:solidFill>
                <a:latin typeface="Arial" panose="020B0604020202020204" pitchFamily="34" charset="0"/>
                <a:cs typeface="Arial" panose="020B0604020202020204" pitchFamily="34" charset="0"/>
              </a:rPr>
              <a:t>	If </a:t>
            </a:r>
            <a:r>
              <a:rPr lang="en-US" sz="2800" dirty="0">
                <a:solidFill>
                  <a:schemeClr val="bg2">
                    <a:lumMod val="10000"/>
                  </a:schemeClr>
                </a:solidFill>
                <a:latin typeface="Arial" panose="020B0604020202020204" pitchFamily="34" charset="0"/>
                <a:cs typeface="Arial" panose="020B0604020202020204" pitchFamily="34" charset="0"/>
              </a:rPr>
              <a:t>the variable is dichotomous it could be added into the </a:t>
            </a:r>
            <a:r>
              <a:rPr lang="en-US" sz="2800" dirty="0" smtClean="0">
                <a:solidFill>
                  <a:schemeClr val="bg2">
                    <a:lumMod val="10000"/>
                  </a:schemeClr>
                </a:solidFill>
                <a:latin typeface="Arial" panose="020B0604020202020204" pitchFamily="34" charset="0"/>
                <a:cs typeface="Arial" panose="020B0604020202020204" pitchFamily="34" charset="0"/>
              </a:rPr>
              <a:t>model without any preliminary transformation</a:t>
            </a:r>
            <a:r>
              <a:rPr lang="ru-RU" sz="2800" dirty="0" smtClean="0">
                <a:solidFill>
                  <a:schemeClr val="bg2">
                    <a:lumMod val="10000"/>
                  </a:schemeClr>
                </a:solidFill>
                <a:latin typeface="Arial" panose="020B0604020202020204" pitchFamily="34" charset="0"/>
                <a:cs typeface="Arial" panose="020B0604020202020204" pitchFamily="34" charset="0"/>
              </a:rPr>
              <a:t>.</a:t>
            </a:r>
            <a:r>
              <a:rPr lang="en-US" sz="2800" dirty="0" smtClean="0">
                <a:solidFill>
                  <a:schemeClr val="bg2">
                    <a:lumMod val="10000"/>
                  </a:schemeClr>
                </a:solidFill>
                <a:latin typeface="Arial" panose="020B0604020202020204" pitchFamily="34" charset="0"/>
                <a:cs typeface="Arial" panose="020B0604020202020204" pitchFamily="34" charset="0"/>
              </a:rPr>
              <a:t> </a:t>
            </a:r>
          </a:p>
          <a:p>
            <a:pPr algn="just"/>
            <a:r>
              <a:rPr lang="en-US" sz="2800" dirty="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If </a:t>
            </a:r>
            <a:r>
              <a:rPr lang="en-US" sz="2800" dirty="0">
                <a:solidFill>
                  <a:schemeClr val="bg2">
                    <a:lumMod val="10000"/>
                  </a:schemeClr>
                </a:solidFill>
                <a:latin typeface="Arial" panose="020B0604020202020204" pitchFamily="34" charset="0"/>
                <a:cs typeface="Arial" panose="020B0604020202020204" pitchFamily="34" charset="0"/>
              </a:rPr>
              <a:t>the categorical variable has more than two values it should be recoded into several dummy variables. Each group of cases, defined by the values of the categorical variable, should contain not less then 15% of cases</a:t>
            </a:r>
            <a:r>
              <a:rPr lang="en-US" sz="2800" dirty="0" smtClean="0">
                <a:solidFill>
                  <a:schemeClr val="bg2">
                    <a:lumMod val="10000"/>
                  </a:schemeClr>
                </a:solidFill>
                <a:latin typeface="Arial" panose="020B0604020202020204" pitchFamily="34" charset="0"/>
                <a:cs typeface="Arial" panose="020B0604020202020204" pitchFamily="34" charset="0"/>
              </a:rPr>
              <a:t>.</a:t>
            </a: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159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Creating </a:t>
            </a:r>
            <a:r>
              <a:rPr lang="en-US" sz="3700" b="1" dirty="0">
                <a:latin typeface="Arial" panose="020B0604020202020204" pitchFamily="34" charset="0"/>
                <a:cs typeface="Arial" panose="020B0604020202020204" pitchFamily="34" charset="0"/>
              </a:rPr>
              <a:t>dummy variables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800" dirty="0" smtClean="0">
                <a:solidFill>
                  <a:schemeClr val="bg2">
                    <a:lumMod val="10000"/>
                  </a:schemeClr>
                </a:solidFill>
                <a:latin typeface="Arial" panose="020B0604020202020204" pitchFamily="34" charset="0"/>
                <a:cs typeface="Arial" panose="020B0604020202020204" pitchFamily="34" charset="0"/>
              </a:rPr>
              <a:t>	If </a:t>
            </a:r>
            <a:r>
              <a:rPr lang="en-US" sz="2800" dirty="0">
                <a:solidFill>
                  <a:schemeClr val="bg2">
                    <a:lumMod val="10000"/>
                  </a:schemeClr>
                </a:solidFill>
                <a:latin typeface="Arial" panose="020B0604020202020204" pitchFamily="34" charset="0"/>
                <a:cs typeface="Arial" panose="020B0604020202020204" pitchFamily="34" charset="0"/>
              </a:rPr>
              <a:t>the categorical variable has n values we </a:t>
            </a:r>
            <a:r>
              <a:rPr lang="en-US" sz="2800" dirty="0" smtClean="0">
                <a:solidFill>
                  <a:schemeClr val="bg2">
                    <a:lumMod val="10000"/>
                  </a:schemeClr>
                </a:solidFill>
                <a:latin typeface="Arial" panose="020B0604020202020204" pitchFamily="34" charset="0"/>
                <a:cs typeface="Arial" panose="020B0604020202020204" pitchFamily="34" charset="0"/>
              </a:rPr>
              <a:t>will</a:t>
            </a:r>
            <a:r>
              <a:rPr lang="ru-BY" sz="2800" dirty="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enter into the model </a:t>
            </a:r>
            <a:r>
              <a:rPr lang="en-US" sz="2800" dirty="0">
                <a:solidFill>
                  <a:schemeClr val="bg2">
                    <a:lumMod val="10000"/>
                  </a:schemeClr>
                </a:solidFill>
                <a:latin typeface="Arial" panose="020B0604020202020204" pitchFamily="34" charset="0"/>
                <a:cs typeface="Arial" panose="020B0604020202020204" pitchFamily="34" charset="0"/>
              </a:rPr>
              <a:t>n-1 dichotomous variables</a:t>
            </a:r>
            <a:r>
              <a:rPr lang="ru-RU" sz="2800" dirty="0">
                <a:solidFill>
                  <a:schemeClr val="bg2">
                    <a:lumMod val="10000"/>
                  </a:schemeClr>
                </a:solidFill>
                <a:latin typeface="Arial" panose="020B0604020202020204" pitchFamily="34" charset="0"/>
                <a:cs typeface="Arial" panose="020B0604020202020204" pitchFamily="34" charset="0"/>
              </a:rPr>
              <a:t>.</a:t>
            </a:r>
          </a:p>
          <a:p>
            <a:pPr algn="just"/>
            <a:r>
              <a:rPr lang="en-US" sz="2800" dirty="0" smtClean="0">
                <a:solidFill>
                  <a:schemeClr val="bg2">
                    <a:lumMod val="10000"/>
                  </a:schemeClr>
                </a:solidFill>
                <a:latin typeface="Arial" panose="020B0604020202020204" pitchFamily="34" charset="0"/>
                <a:cs typeface="Arial" panose="020B0604020202020204" pitchFamily="34" charset="0"/>
              </a:rPr>
              <a:t>	One </a:t>
            </a:r>
            <a:r>
              <a:rPr lang="en-US" sz="2800" dirty="0">
                <a:solidFill>
                  <a:schemeClr val="bg2">
                    <a:lumMod val="10000"/>
                  </a:schemeClr>
                </a:solidFill>
                <a:latin typeface="Arial" panose="020B0604020202020204" pitchFamily="34" charset="0"/>
                <a:cs typeface="Arial" panose="020B0604020202020204" pitchFamily="34" charset="0"/>
              </a:rPr>
              <a:t>category is selected as a “basic” or “reference” and the other categories will be compared with this “basic” category.  It could be a category, which contains the biggest number of cases. </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883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Creating </a:t>
            </a:r>
            <a:r>
              <a:rPr lang="en-US" sz="3700" b="1" dirty="0">
                <a:latin typeface="Arial" panose="020B0604020202020204" pitchFamily="34" charset="0"/>
                <a:cs typeface="Arial" panose="020B0604020202020204" pitchFamily="34" charset="0"/>
              </a:rPr>
              <a:t>dummy variables</a:t>
            </a: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1673448166"/>
              </p:ext>
            </p:extLst>
          </p:nvPr>
        </p:nvGraphicFramePr>
        <p:xfrm>
          <a:off x="1084943" y="3707800"/>
          <a:ext cx="2588986" cy="2667000"/>
        </p:xfrm>
        <a:graphic>
          <a:graphicData uri="http://schemas.openxmlformats.org/drawingml/2006/table">
            <a:tbl>
              <a:tblPr firstRow="1" bandRow="1">
                <a:tableStyleId>{5C22544A-7EE6-4342-B048-85BDC9FD1C3A}</a:tableStyleId>
              </a:tblPr>
              <a:tblGrid>
                <a:gridCol w="2588986">
                  <a:extLst>
                    <a:ext uri="{9D8B030D-6E8A-4147-A177-3AD203B41FA5}">
                      <a16:colId xmlns:a16="http://schemas.microsoft.com/office/drawing/2014/main" val="3087387295"/>
                    </a:ext>
                  </a:extLst>
                </a:gridCol>
              </a:tblGrid>
              <a:tr h="370840">
                <a:tc>
                  <a:txBody>
                    <a:bodyPr/>
                    <a:lstStyle/>
                    <a:p>
                      <a:pPr algn="ctr"/>
                      <a:r>
                        <a:rPr lang="en-SL" sz="1900" dirty="0" smtClean="0">
                          <a:solidFill>
                            <a:schemeClr val="bg2">
                              <a:lumMod val="10000"/>
                            </a:schemeClr>
                          </a:solidFill>
                        </a:rPr>
                        <a:t>Educational level</a:t>
                      </a:r>
                      <a:endParaRPr lang="ru-RU" sz="19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210659"/>
                  </a:ext>
                </a:extLst>
              </a:tr>
              <a:tr h="370840">
                <a:tc>
                  <a:txBody>
                    <a:bodyPr/>
                    <a:lstStyle/>
                    <a:p>
                      <a:r>
                        <a:rPr lang="en-SL" sz="1900" dirty="0" smtClean="0">
                          <a:solidFill>
                            <a:schemeClr val="bg2">
                              <a:lumMod val="10000"/>
                            </a:schemeClr>
                          </a:solidFill>
                        </a:rPr>
                        <a:t>Higher</a:t>
                      </a:r>
                      <a:endParaRPr lang="ru-RU" sz="19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673070"/>
                  </a:ext>
                </a:extLst>
              </a:tr>
              <a:tr h="370840">
                <a:tc>
                  <a:txBody>
                    <a:bodyPr/>
                    <a:lstStyle/>
                    <a:p>
                      <a:r>
                        <a:rPr lang="en-SL" sz="1900" dirty="0" smtClean="0">
                          <a:solidFill>
                            <a:schemeClr val="bg2">
                              <a:lumMod val="10000"/>
                            </a:schemeClr>
                          </a:solidFill>
                        </a:rPr>
                        <a:t>No</a:t>
                      </a:r>
                      <a:endParaRPr lang="ru-RU" sz="19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0138462"/>
                  </a:ext>
                </a:extLst>
              </a:tr>
              <a:tr h="370840">
                <a:tc>
                  <a:txBody>
                    <a:bodyPr/>
                    <a:lstStyle/>
                    <a:p>
                      <a:r>
                        <a:rPr lang="en-SL" sz="1900" dirty="0" smtClean="0">
                          <a:solidFill>
                            <a:schemeClr val="bg2">
                              <a:lumMod val="10000"/>
                            </a:schemeClr>
                          </a:solidFill>
                        </a:rPr>
                        <a:t>Secondary</a:t>
                      </a:r>
                      <a:endParaRPr lang="ru-RU" sz="19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806298"/>
                  </a:ext>
                </a:extLst>
              </a:tr>
              <a:tr h="370840">
                <a:tc>
                  <a:txBody>
                    <a:bodyPr/>
                    <a:lstStyle/>
                    <a:p>
                      <a:r>
                        <a:rPr lang="en-SL" sz="1900" dirty="0" smtClean="0">
                          <a:solidFill>
                            <a:schemeClr val="bg2">
                              <a:lumMod val="10000"/>
                            </a:schemeClr>
                          </a:solidFill>
                        </a:rPr>
                        <a:t>Postgraduate</a:t>
                      </a:r>
                      <a:endParaRPr lang="ru-RU" sz="19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364597"/>
                  </a:ext>
                </a:extLst>
              </a:tr>
              <a:tr h="370840">
                <a:tc>
                  <a:txBody>
                    <a:bodyPr/>
                    <a:lstStyle/>
                    <a:p>
                      <a:r>
                        <a:rPr lang="en-SL" sz="1900" dirty="0" smtClean="0">
                          <a:solidFill>
                            <a:schemeClr val="bg2">
                              <a:lumMod val="10000"/>
                            </a:schemeClr>
                          </a:solidFill>
                        </a:rPr>
                        <a:t>Higher</a:t>
                      </a:r>
                      <a:endParaRPr lang="ru-RU" sz="19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6935989"/>
                  </a:ext>
                </a:extLst>
              </a:tr>
              <a:tr h="370840">
                <a:tc>
                  <a:txBody>
                    <a:bodyPr/>
                    <a:lstStyle/>
                    <a:p>
                      <a:r>
                        <a:rPr lang="en-SL" sz="1900" dirty="0" smtClean="0">
                          <a:solidFill>
                            <a:schemeClr val="bg2">
                              <a:lumMod val="10000"/>
                            </a:schemeClr>
                          </a:solidFill>
                        </a:rPr>
                        <a:t>Secondary</a:t>
                      </a:r>
                      <a:endParaRPr lang="ru-RU" sz="19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7168315"/>
                  </a:ext>
                </a:extLst>
              </a:tr>
            </a:tbl>
          </a:graphicData>
        </a:graphic>
      </p:graphicFrame>
      <p:sp>
        <p:nvSpPr>
          <p:cNvPr id="9" name="TextBox 8"/>
          <p:cNvSpPr txBox="1"/>
          <p:nvPr/>
        </p:nvSpPr>
        <p:spPr>
          <a:xfrm>
            <a:off x="585897" y="2031598"/>
            <a:ext cx="10697146" cy="1292662"/>
          </a:xfrm>
          <a:prstGeom prst="rect">
            <a:avLst/>
          </a:prstGeom>
          <a:noFill/>
        </p:spPr>
        <p:txBody>
          <a:bodyPr wrap="square" rtlCol="0">
            <a:spAutoFit/>
          </a:bodyPr>
          <a:lstStyle/>
          <a:p>
            <a:pPr algn="just"/>
            <a:r>
              <a:rPr lang="en-US" sz="2600" dirty="0">
                <a:solidFill>
                  <a:schemeClr val="bg2">
                    <a:lumMod val="10000"/>
                  </a:schemeClr>
                </a:solidFill>
                <a:latin typeface="HSE Sans" panose="02000000000000000000" pitchFamily="2" charset="0"/>
              </a:rPr>
              <a:t>The initial variable </a:t>
            </a:r>
            <a:r>
              <a:rPr lang="en-US" sz="2600" dirty="0" smtClean="0">
                <a:solidFill>
                  <a:schemeClr val="bg2">
                    <a:lumMod val="10000"/>
                  </a:schemeClr>
                </a:solidFill>
                <a:latin typeface="HSE Sans" panose="02000000000000000000" pitchFamily="2" charset="0"/>
              </a:rPr>
              <a:t>"</a:t>
            </a:r>
            <a:r>
              <a:rPr lang="en-SL" sz="2600" dirty="0" smtClean="0">
                <a:solidFill>
                  <a:schemeClr val="bg2">
                    <a:lumMod val="10000"/>
                  </a:schemeClr>
                </a:solidFill>
                <a:latin typeface="HSE Sans" panose="02000000000000000000" pitchFamily="2" charset="0"/>
              </a:rPr>
              <a:t>E</a:t>
            </a:r>
            <a:r>
              <a:rPr lang="en-US" sz="2600" dirty="0" err="1" smtClean="0">
                <a:solidFill>
                  <a:schemeClr val="bg2">
                    <a:lumMod val="10000"/>
                  </a:schemeClr>
                </a:solidFill>
                <a:latin typeface="HSE Sans" panose="02000000000000000000" pitchFamily="2" charset="0"/>
              </a:rPr>
              <a:t>ducation</a:t>
            </a:r>
            <a:r>
              <a:rPr lang="en-SL" sz="2600" dirty="0" smtClean="0">
                <a:solidFill>
                  <a:schemeClr val="bg2">
                    <a:lumMod val="10000"/>
                  </a:schemeClr>
                </a:solidFill>
                <a:latin typeface="HSE Sans" panose="02000000000000000000" pitchFamily="2" charset="0"/>
              </a:rPr>
              <a:t>al level</a:t>
            </a:r>
            <a:r>
              <a:rPr lang="en-US" sz="2600" dirty="0" smtClean="0">
                <a:solidFill>
                  <a:schemeClr val="bg2">
                    <a:lumMod val="10000"/>
                  </a:schemeClr>
                </a:solidFill>
                <a:latin typeface="HSE Sans" panose="02000000000000000000" pitchFamily="2" charset="0"/>
              </a:rPr>
              <a:t>" </a:t>
            </a:r>
            <a:r>
              <a:rPr lang="en-US" sz="2600" dirty="0">
                <a:solidFill>
                  <a:schemeClr val="bg2">
                    <a:lumMod val="10000"/>
                  </a:schemeClr>
                </a:solidFill>
                <a:latin typeface="HSE Sans" panose="02000000000000000000" pitchFamily="2" charset="0"/>
              </a:rPr>
              <a:t>takes the following values: no (1), secondary (2), higher (3), postgraduate (4). </a:t>
            </a:r>
            <a:r>
              <a:rPr lang="en-US" sz="2600" dirty="0" smtClean="0">
                <a:solidFill>
                  <a:schemeClr val="bg2">
                    <a:lumMod val="10000"/>
                  </a:schemeClr>
                </a:solidFill>
                <a:latin typeface="HSE Sans" panose="02000000000000000000" pitchFamily="2" charset="0"/>
              </a:rPr>
              <a:t>We </a:t>
            </a:r>
            <a:r>
              <a:rPr lang="en-US" sz="2600" dirty="0">
                <a:solidFill>
                  <a:schemeClr val="bg2">
                    <a:lumMod val="10000"/>
                  </a:schemeClr>
                </a:solidFill>
                <a:latin typeface="HSE Sans" panose="02000000000000000000" pitchFamily="2" charset="0"/>
              </a:rPr>
              <a:t>can choose </a:t>
            </a:r>
            <a:r>
              <a:rPr lang="en-US" sz="2600" dirty="0" smtClean="0">
                <a:solidFill>
                  <a:schemeClr val="bg2">
                    <a:lumMod val="10000"/>
                  </a:schemeClr>
                </a:solidFill>
                <a:latin typeface="HSE Sans" panose="02000000000000000000" pitchFamily="2" charset="0"/>
              </a:rPr>
              <a:t>"higher" as </a:t>
            </a:r>
            <a:r>
              <a:rPr lang="en-US" sz="2600" dirty="0">
                <a:solidFill>
                  <a:schemeClr val="bg2">
                    <a:lumMod val="10000"/>
                  </a:schemeClr>
                </a:solidFill>
                <a:latin typeface="HSE Sans" panose="02000000000000000000" pitchFamily="2" charset="0"/>
              </a:rPr>
              <a:t>a reference </a:t>
            </a:r>
            <a:r>
              <a:rPr lang="en-US" sz="2600" dirty="0" smtClean="0">
                <a:solidFill>
                  <a:schemeClr val="bg2">
                    <a:lumMod val="10000"/>
                  </a:schemeClr>
                </a:solidFill>
                <a:latin typeface="HSE Sans" panose="02000000000000000000" pitchFamily="2" charset="0"/>
              </a:rPr>
              <a:t>group</a:t>
            </a:r>
            <a:r>
              <a:rPr lang="en-SL" sz="2600" dirty="0" smtClean="0">
                <a:solidFill>
                  <a:schemeClr val="bg2">
                    <a:lumMod val="10000"/>
                  </a:schemeClr>
                </a:solidFill>
                <a:latin typeface="HSE Sans" panose="02000000000000000000" pitchFamily="2" charset="0"/>
              </a:rPr>
              <a:t>.</a:t>
            </a:r>
            <a:endParaRPr lang="en-US" sz="2600" dirty="0" smtClean="0">
              <a:solidFill>
                <a:schemeClr val="bg2">
                  <a:lumMod val="10000"/>
                </a:schemeClr>
              </a:solidFill>
              <a:latin typeface="HSE Sans" panose="02000000000000000000" pitchFamily="2"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1942178852"/>
              </p:ext>
            </p:extLst>
          </p:nvPr>
        </p:nvGraphicFramePr>
        <p:xfrm>
          <a:off x="5532364" y="3707800"/>
          <a:ext cx="5750679" cy="2667000"/>
        </p:xfrm>
        <a:graphic>
          <a:graphicData uri="http://schemas.openxmlformats.org/drawingml/2006/table">
            <a:tbl>
              <a:tblPr firstRow="1" bandRow="1">
                <a:tableStyleId>{5C22544A-7EE6-4342-B048-85BDC9FD1C3A}</a:tableStyleId>
              </a:tblPr>
              <a:tblGrid>
                <a:gridCol w="1916893">
                  <a:extLst>
                    <a:ext uri="{9D8B030D-6E8A-4147-A177-3AD203B41FA5}">
                      <a16:colId xmlns:a16="http://schemas.microsoft.com/office/drawing/2014/main" val="3087387295"/>
                    </a:ext>
                  </a:extLst>
                </a:gridCol>
                <a:gridCol w="1916893">
                  <a:extLst>
                    <a:ext uri="{9D8B030D-6E8A-4147-A177-3AD203B41FA5}">
                      <a16:colId xmlns:a16="http://schemas.microsoft.com/office/drawing/2014/main" val="1799744592"/>
                    </a:ext>
                  </a:extLst>
                </a:gridCol>
                <a:gridCol w="1916893">
                  <a:extLst>
                    <a:ext uri="{9D8B030D-6E8A-4147-A177-3AD203B41FA5}">
                      <a16:colId xmlns:a16="http://schemas.microsoft.com/office/drawing/2014/main" val="754273699"/>
                    </a:ext>
                  </a:extLst>
                </a:gridCol>
              </a:tblGrid>
              <a:tr h="370840">
                <a:tc>
                  <a:txBody>
                    <a:bodyPr/>
                    <a:lstStyle/>
                    <a:p>
                      <a:pPr algn="ctr"/>
                      <a:r>
                        <a:rPr lang="en-US" sz="1900" dirty="0" err="1" smtClean="0">
                          <a:solidFill>
                            <a:schemeClr val="bg2">
                              <a:lumMod val="10000"/>
                            </a:schemeClr>
                          </a:solidFill>
                        </a:rPr>
                        <a:t>Ed_no</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err="1" smtClean="0">
                          <a:solidFill>
                            <a:schemeClr val="bg2">
                              <a:lumMod val="10000"/>
                            </a:schemeClr>
                          </a:solidFill>
                        </a:rPr>
                        <a:t>Ed_secondary</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err="1" smtClean="0">
                          <a:solidFill>
                            <a:schemeClr val="bg2">
                              <a:lumMod val="10000"/>
                            </a:schemeClr>
                          </a:solidFill>
                        </a:rPr>
                        <a:t>Ed_postgraduate</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210659"/>
                  </a:ext>
                </a:extLst>
              </a:tr>
              <a:tr h="370840">
                <a:tc>
                  <a:txBody>
                    <a:bodyPr/>
                    <a:lstStyle/>
                    <a:p>
                      <a:pPr algn="ctr"/>
                      <a:r>
                        <a:rPr lang="en-US"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673070"/>
                  </a:ext>
                </a:extLst>
              </a:tr>
              <a:tr h="370840">
                <a:tc>
                  <a:txBody>
                    <a:bodyPr/>
                    <a:lstStyle/>
                    <a:p>
                      <a:pPr algn="ctr"/>
                      <a:r>
                        <a:rPr lang="ru-RU" sz="1900" dirty="0" smtClean="0">
                          <a:solidFill>
                            <a:schemeClr val="bg2">
                              <a:lumMod val="10000"/>
                            </a:schemeClr>
                          </a:solidFill>
                        </a:rPr>
                        <a:t>1</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0138462"/>
                  </a:ext>
                </a:extLst>
              </a:tr>
              <a:tr h="370840">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1</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806298"/>
                  </a:ext>
                </a:extLst>
              </a:tr>
              <a:tr h="370840">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1</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364597"/>
                  </a:ext>
                </a:extLst>
              </a:tr>
              <a:tr h="370840">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6935989"/>
                  </a:ext>
                </a:extLst>
              </a:tr>
              <a:tr h="370840">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1</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900" dirty="0" smtClean="0">
                          <a:solidFill>
                            <a:schemeClr val="bg2">
                              <a:lumMod val="10000"/>
                            </a:schemeClr>
                          </a:solidFill>
                        </a:rPr>
                        <a:t>0</a:t>
                      </a:r>
                      <a:endParaRPr lang="ru-RU" sz="1900" dirty="0">
                        <a:solidFill>
                          <a:schemeClr val="bg2">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7168315"/>
                  </a:ext>
                </a:extLst>
              </a:tr>
            </a:tbl>
          </a:graphicData>
        </a:graphic>
      </p:graphicFrame>
      <p:sp>
        <p:nvSpPr>
          <p:cNvPr id="11" name="Стрелка вправо 10"/>
          <p:cNvSpPr/>
          <p:nvPr/>
        </p:nvSpPr>
        <p:spPr>
          <a:xfrm>
            <a:off x="3984171" y="4346475"/>
            <a:ext cx="1371600" cy="1368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69507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a:latin typeface="Arial" panose="020B0604020202020204" pitchFamily="34" charset="0"/>
                <a:cs typeface="Arial" panose="020B0604020202020204" pitchFamily="34" charset="0"/>
              </a:rPr>
              <a:t>Coefficient of determination (R-squared)</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marL="82296" algn="just"/>
            <a:r>
              <a:rPr lang="en-US" sz="2800" dirty="0" smtClean="0">
                <a:solidFill>
                  <a:schemeClr val="bg2">
                    <a:lumMod val="10000"/>
                  </a:schemeClr>
                </a:solidFill>
                <a:latin typeface="Arial" panose="020B0604020202020204" pitchFamily="34" charset="0"/>
                <a:cs typeface="Arial" panose="020B0604020202020204" pitchFamily="34" charset="0"/>
              </a:rPr>
              <a:t>	R-squared </a:t>
            </a:r>
            <a:r>
              <a:rPr lang="en-US" sz="2800" dirty="0">
                <a:solidFill>
                  <a:schemeClr val="bg2">
                    <a:lumMod val="10000"/>
                  </a:schemeClr>
                </a:solidFill>
                <a:latin typeface="Arial" panose="020B0604020202020204" pitchFamily="34" charset="0"/>
                <a:cs typeface="Arial" panose="020B0604020202020204" pitchFamily="34" charset="0"/>
              </a:rPr>
              <a:t>is the </a:t>
            </a:r>
            <a:r>
              <a:rPr lang="en-US" sz="2800" dirty="0" smtClean="0">
                <a:solidFill>
                  <a:schemeClr val="bg2">
                    <a:lumMod val="10000"/>
                  </a:schemeClr>
                </a:solidFill>
                <a:latin typeface="Arial" panose="020B0604020202020204" pitchFamily="34" charset="0"/>
                <a:cs typeface="Arial" panose="020B0604020202020204" pitchFamily="34" charset="0"/>
              </a:rPr>
              <a:t>proportion </a:t>
            </a:r>
            <a:r>
              <a:rPr lang="en-US" sz="2800" dirty="0">
                <a:solidFill>
                  <a:schemeClr val="bg2">
                    <a:lumMod val="10000"/>
                  </a:schemeClr>
                </a:solidFill>
                <a:latin typeface="Arial" panose="020B0604020202020204" pitchFamily="34" charset="0"/>
                <a:cs typeface="Arial" panose="020B0604020202020204" pitchFamily="34" charset="0"/>
              </a:rPr>
              <a:t>of variation in the </a:t>
            </a:r>
            <a:r>
              <a:rPr lang="en-US" sz="2800" dirty="0" smtClean="0">
                <a:solidFill>
                  <a:schemeClr val="bg2">
                    <a:lumMod val="10000"/>
                  </a:schemeClr>
                </a:solidFill>
                <a:latin typeface="Arial" panose="020B0604020202020204" pitchFamily="34" charset="0"/>
                <a:cs typeface="Arial" panose="020B0604020202020204" pitchFamily="34" charset="0"/>
              </a:rPr>
              <a:t>dependent </a:t>
            </a:r>
            <a:r>
              <a:rPr lang="en-US" sz="2800" dirty="0">
                <a:solidFill>
                  <a:schemeClr val="bg2">
                    <a:lumMod val="10000"/>
                  </a:schemeClr>
                </a:solidFill>
                <a:latin typeface="Arial" panose="020B0604020202020204" pitchFamily="34" charset="0"/>
                <a:cs typeface="Arial" panose="020B0604020202020204" pitchFamily="34" charset="0"/>
              </a:rPr>
              <a:t>variable that is accounted for by the model. </a:t>
            </a:r>
            <a:r>
              <a:rPr lang="en-US" sz="2800" dirty="0" smtClean="0">
                <a:solidFill>
                  <a:schemeClr val="bg2">
                    <a:lumMod val="10000"/>
                  </a:schemeClr>
                </a:solidFill>
                <a:latin typeface="Arial" panose="020B0604020202020204" pitchFamily="34" charset="0"/>
                <a:cs typeface="Arial" panose="020B0604020202020204" pitchFamily="34" charset="0"/>
              </a:rPr>
              <a:t>Value of the coefficient varies from 0 </a:t>
            </a:r>
            <a:r>
              <a:rPr lang="en-US" sz="2800" dirty="0">
                <a:solidFill>
                  <a:schemeClr val="bg2">
                    <a:lumMod val="10000"/>
                  </a:schemeClr>
                </a:solidFill>
                <a:latin typeface="Arial" panose="020B0604020202020204" pitchFamily="34" charset="0"/>
                <a:cs typeface="Arial" panose="020B0604020202020204" pitchFamily="34" charset="0"/>
              </a:rPr>
              <a:t>to 1. An </a:t>
            </a:r>
            <a:r>
              <a:rPr lang="en-US" sz="2800" dirty="0" smtClean="0">
                <a:solidFill>
                  <a:schemeClr val="bg2">
                    <a:lumMod val="10000"/>
                  </a:schemeClr>
                </a:solidFill>
                <a:latin typeface="Arial" panose="020B0604020202020204" pitchFamily="34" charset="0"/>
                <a:cs typeface="Arial" panose="020B0604020202020204" pitchFamily="34" charset="0"/>
              </a:rPr>
              <a:t>R-squared</a:t>
            </a:r>
            <a:r>
              <a:rPr lang="en-US" sz="2800" dirty="0">
                <a:solidFill>
                  <a:schemeClr val="bg2">
                    <a:lumMod val="10000"/>
                  </a:schemeClr>
                </a:solidFill>
                <a:latin typeface="Arial" panose="020B0604020202020204" pitchFamily="34" charset="0"/>
                <a:cs typeface="Arial" panose="020B0604020202020204" pitchFamily="34" charset="0"/>
              </a:rPr>
              <a:t> of 1 indicates that the regression predictions perfectly fit the data.</a:t>
            </a:r>
            <a:endParaRPr lang="ru-RU"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descr="Understanding R-squared visually. Multiple linear regression models are… |  by Ben Atki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026" y="4563427"/>
            <a:ext cx="7667185" cy="136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171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fr-FR" sz="3700" b="1" dirty="0" smtClean="0">
                <a:latin typeface="Arial" panose="020B0604020202020204" pitchFamily="34" charset="0"/>
                <a:cs typeface="Arial" panose="020B0604020202020204" pitchFamily="34" charset="0"/>
              </a:rPr>
              <a:t>R-squared</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400" dirty="0" smtClean="0">
                <a:solidFill>
                  <a:schemeClr val="bg2">
                    <a:lumMod val="10000"/>
                  </a:schemeClr>
                </a:solidFill>
                <a:latin typeface="Arial" panose="020B0604020202020204" pitchFamily="34" charset="0"/>
                <a:cs typeface="Arial" panose="020B0604020202020204" pitchFamily="34" charset="0"/>
              </a:rPr>
              <a:t>	Regression</a:t>
            </a:r>
            <a:r>
              <a:rPr lang="en-US" sz="2400" dirty="0">
                <a:solidFill>
                  <a:schemeClr val="bg2">
                    <a:lumMod val="10000"/>
                  </a:schemeClr>
                </a:solidFill>
                <a:latin typeface="Arial" panose="020B0604020202020204" pitchFamily="34" charset="0"/>
                <a:cs typeface="Arial" panose="020B0604020202020204" pitchFamily="34" charset="0"/>
              </a:rPr>
              <a:t> models with low R-squared values can be perfectly good </a:t>
            </a:r>
            <a:r>
              <a:rPr lang="en-US" sz="2400" dirty="0" smtClean="0">
                <a:solidFill>
                  <a:schemeClr val="bg2">
                    <a:lumMod val="10000"/>
                  </a:schemeClr>
                </a:solidFill>
                <a:latin typeface="Arial" panose="020B0604020202020204" pitchFamily="34" charset="0"/>
                <a:cs typeface="Arial" panose="020B0604020202020204" pitchFamily="34" charset="0"/>
              </a:rPr>
              <a:t>models. Some </a:t>
            </a:r>
            <a:r>
              <a:rPr lang="en-US" sz="2400" dirty="0">
                <a:solidFill>
                  <a:schemeClr val="bg2">
                    <a:lumMod val="10000"/>
                  </a:schemeClr>
                </a:solidFill>
                <a:latin typeface="Arial" panose="020B0604020202020204" pitchFamily="34" charset="0"/>
                <a:cs typeface="Arial" panose="020B0604020202020204" pitchFamily="34" charset="0"/>
              </a:rPr>
              <a:t>fields of study have an inherently greater amount of unexplainable variation. In these </a:t>
            </a:r>
            <a:r>
              <a:rPr lang="en-US" sz="2400" dirty="0" smtClean="0">
                <a:solidFill>
                  <a:schemeClr val="bg2">
                    <a:lumMod val="10000"/>
                  </a:schemeClr>
                </a:solidFill>
                <a:latin typeface="Arial" panose="020B0604020202020204" pitchFamily="34" charset="0"/>
                <a:cs typeface="Arial" panose="020B0604020202020204" pitchFamily="34" charset="0"/>
              </a:rPr>
              <a:t>areas</a:t>
            </a:r>
            <a:r>
              <a:rPr lang="ru-RU" sz="2400" dirty="0" smtClean="0">
                <a:solidFill>
                  <a:schemeClr val="bg2">
                    <a:lumMod val="10000"/>
                  </a:schemeClr>
                </a:solidFill>
                <a:latin typeface="Arial" panose="020B0604020202020204" pitchFamily="34" charset="0"/>
                <a:cs typeface="Arial" panose="020B0604020202020204" pitchFamily="34" charset="0"/>
              </a:rPr>
              <a:t> </a:t>
            </a:r>
            <a:r>
              <a:rPr lang="en-US" sz="2400" dirty="0" smtClean="0">
                <a:solidFill>
                  <a:schemeClr val="bg2">
                    <a:lumMod val="10000"/>
                  </a:schemeClr>
                </a:solidFill>
                <a:latin typeface="Arial" panose="020B0604020202020204" pitchFamily="34" charset="0"/>
                <a:cs typeface="Arial" panose="020B0604020202020204" pitchFamily="34" charset="0"/>
              </a:rPr>
              <a:t>R</a:t>
            </a:r>
            <a:r>
              <a:rPr lang="en-US" sz="2400" baseline="30000" dirty="0" smtClean="0">
                <a:solidFill>
                  <a:schemeClr val="bg2">
                    <a:lumMod val="10000"/>
                  </a:schemeClr>
                </a:solidFill>
                <a:latin typeface="Arial" panose="020B0604020202020204" pitchFamily="34" charset="0"/>
                <a:cs typeface="Arial" panose="020B0604020202020204" pitchFamily="34" charset="0"/>
              </a:rPr>
              <a:t>2</a:t>
            </a:r>
            <a:r>
              <a:rPr lang="en-US" sz="2400" dirty="0">
                <a:solidFill>
                  <a:schemeClr val="bg2">
                    <a:lumMod val="10000"/>
                  </a:schemeClr>
                </a:solidFill>
                <a:latin typeface="Arial" panose="020B0604020202020204" pitchFamily="34" charset="0"/>
                <a:cs typeface="Arial" panose="020B0604020202020204" pitchFamily="34" charset="0"/>
              </a:rPr>
              <a:t> values are bound to be lower. </a:t>
            </a:r>
            <a:r>
              <a:rPr lang="en-US" sz="2400" dirty="0">
                <a:solidFill>
                  <a:schemeClr val="bg2">
                    <a:lumMod val="10000"/>
                  </a:schemeClr>
                </a:solidFill>
                <a:latin typeface="Arial" panose="020B0604020202020204" pitchFamily="34" charset="0"/>
                <a:cs typeface="Arial" panose="020B0604020202020204" pitchFamily="34" charset="0"/>
              </a:rPr>
              <a:t>For example, studies that try to explain human behavior generally have R</a:t>
            </a:r>
            <a:r>
              <a:rPr lang="en-US" sz="2400" baseline="30000" dirty="0">
                <a:solidFill>
                  <a:schemeClr val="bg2">
                    <a:lumMod val="10000"/>
                  </a:schemeClr>
                </a:solidFill>
                <a:latin typeface="Arial" panose="020B0604020202020204" pitchFamily="34" charset="0"/>
                <a:cs typeface="Arial" panose="020B0604020202020204" pitchFamily="34" charset="0"/>
              </a:rPr>
              <a:t>2</a:t>
            </a:r>
            <a:r>
              <a:rPr lang="en-US" sz="2400" dirty="0">
                <a:solidFill>
                  <a:schemeClr val="bg2">
                    <a:lumMod val="10000"/>
                  </a:schemeClr>
                </a:solidFill>
                <a:latin typeface="Arial" panose="020B0604020202020204" pitchFamily="34" charset="0"/>
                <a:cs typeface="Arial" panose="020B0604020202020204" pitchFamily="34" charset="0"/>
              </a:rPr>
              <a:t> values less than 50%. </a:t>
            </a:r>
            <a:r>
              <a:rPr lang="en-US" sz="2400" dirty="0">
                <a:solidFill>
                  <a:schemeClr val="bg2">
                    <a:lumMod val="10000"/>
                  </a:schemeClr>
                </a:solidFill>
                <a:latin typeface="Arial" panose="020B0604020202020204" pitchFamily="34" charset="0"/>
                <a:cs typeface="Arial" panose="020B0604020202020204" pitchFamily="34" charset="0"/>
              </a:rPr>
              <a:t>People are just harder to predict than things like physical processes</a:t>
            </a:r>
            <a:r>
              <a:rPr lang="en-US" sz="2400" dirty="0" smtClean="0">
                <a:solidFill>
                  <a:schemeClr val="bg2">
                    <a:lumMod val="10000"/>
                  </a:schemeClr>
                </a:solidFill>
                <a:latin typeface="Arial" panose="020B0604020202020204" pitchFamily="34" charset="0"/>
                <a:cs typeface="Arial" panose="020B0604020202020204" pitchFamily="34" charset="0"/>
              </a:rPr>
              <a:t>.</a:t>
            </a:r>
            <a:r>
              <a:rPr lang="ru-RU" sz="2400" dirty="0" smtClean="0">
                <a:solidFill>
                  <a:schemeClr val="bg2">
                    <a:lumMod val="10000"/>
                  </a:schemeClr>
                </a:solidFill>
                <a:latin typeface="Arial" panose="020B0604020202020204" pitchFamily="34" charset="0"/>
                <a:cs typeface="Arial" panose="020B0604020202020204" pitchFamily="34" charset="0"/>
              </a:rPr>
              <a:t> </a:t>
            </a:r>
            <a:r>
              <a:rPr lang="en-US" sz="2400" dirty="0" smtClean="0">
                <a:solidFill>
                  <a:schemeClr val="bg2">
                    <a:lumMod val="10000"/>
                  </a:schemeClr>
                </a:solidFill>
                <a:latin typeface="Arial" panose="020B0604020202020204" pitchFamily="34" charset="0"/>
                <a:cs typeface="Arial" panose="020B0604020202020204" pitchFamily="34" charset="0"/>
              </a:rPr>
              <a:t>If we </a:t>
            </a:r>
            <a:r>
              <a:rPr lang="en-US" sz="2400" dirty="0">
                <a:solidFill>
                  <a:schemeClr val="bg2">
                    <a:lumMod val="10000"/>
                  </a:schemeClr>
                </a:solidFill>
                <a:latin typeface="Arial" panose="020B0604020202020204" pitchFamily="34" charset="0"/>
                <a:cs typeface="Arial" panose="020B0604020202020204" pitchFamily="34" charset="0"/>
              </a:rPr>
              <a:t>have a low R-squared value but the independent variables are statistically significant, </a:t>
            </a:r>
            <a:r>
              <a:rPr lang="en-US" sz="2400" dirty="0" smtClean="0">
                <a:solidFill>
                  <a:schemeClr val="bg2">
                    <a:lumMod val="10000"/>
                  </a:schemeClr>
                </a:solidFill>
                <a:latin typeface="Arial" panose="020B0604020202020204" pitchFamily="34" charset="0"/>
                <a:cs typeface="Arial" panose="020B0604020202020204" pitchFamily="34" charset="0"/>
              </a:rPr>
              <a:t>we </a:t>
            </a:r>
            <a:r>
              <a:rPr lang="en-US" sz="2400" dirty="0">
                <a:solidFill>
                  <a:schemeClr val="bg2">
                    <a:lumMod val="10000"/>
                  </a:schemeClr>
                </a:solidFill>
                <a:latin typeface="Arial" panose="020B0604020202020204" pitchFamily="34" charset="0"/>
                <a:cs typeface="Arial" panose="020B0604020202020204" pitchFamily="34" charset="0"/>
              </a:rPr>
              <a:t>can still draw important conclusions about the relationships between the variables. </a:t>
            </a:r>
            <a:r>
              <a:rPr lang="en-US" sz="2400" dirty="0" smtClean="0">
                <a:solidFill>
                  <a:schemeClr val="bg2">
                    <a:lumMod val="10000"/>
                  </a:schemeClr>
                </a:solidFill>
                <a:latin typeface="Arial" panose="020B0604020202020204" pitchFamily="34" charset="0"/>
                <a:cs typeface="Arial" panose="020B0604020202020204" pitchFamily="34" charset="0"/>
              </a:rPr>
              <a:t>There </a:t>
            </a:r>
            <a:r>
              <a:rPr lang="en-US" sz="2400" dirty="0">
                <a:solidFill>
                  <a:schemeClr val="bg2">
                    <a:lumMod val="10000"/>
                  </a:schemeClr>
                </a:solidFill>
                <a:latin typeface="Arial" panose="020B0604020202020204" pitchFamily="34" charset="0"/>
                <a:cs typeface="Arial" panose="020B0604020202020204" pitchFamily="34" charset="0"/>
              </a:rPr>
              <a:t>is a scenario where small R-squared values can cause problems. If </a:t>
            </a:r>
            <a:r>
              <a:rPr lang="en-US" sz="2400" dirty="0" smtClean="0">
                <a:solidFill>
                  <a:schemeClr val="bg2">
                    <a:lumMod val="10000"/>
                  </a:schemeClr>
                </a:solidFill>
                <a:latin typeface="Arial" panose="020B0604020202020204" pitchFamily="34" charset="0"/>
                <a:cs typeface="Arial" panose="020B0604020202020204" pitchFamily="34" charset="0"/>
              </a:rPr>
              <a:t>we </a:t>
            </a:r>
            <a:r>
              <a:rPr lang="en-US" sz="2400" dirty="0">
                <a:solidFill>
                  <a:schemeClr val="bg2">
                    <a:lumMod val="10000"/>
                  </a:schemeClr>
                </a:solidFill>
                <a:latin typeface="Arial" panose="020B0604020202020204" pitchFamily="34" charset="0"/>
                <a:cs typeface="Arial" panose="020B0604020202020204" pitchFamily="34" charset="0"/>
              </a:rPr>
              <a:t>need to generate predictions that are relatively </a:t>
            </a:r>
            <a:r>
              <a:rPr lang="en-US" sz="2400" dirty="0" smtClean="0">
                <a:solidFill>
                  <a:schemeClr val="bg2">
                    <a:lumMod val="10000"/>
                  </a:schemeClr>
                </a:solidFill>
                <a:latin typeface="Arial" panose="020B0604020202020204" pitchFamily="34" charset="0"/>
                <a:cs typeface="Arial" panose="020B0604020202020204" pitchFamily="34" charset="0"/>
              </a:rPr>
              <a:t>precise</a:t>
            </a:r>
            <a:r>
              <a:rPr lang="ru-RU" sz="2400" dirty="0">
                <a:solidFill>
                  <a:schemeClr val="bg2">
                    <a:lumMod val="10000"/>
                  </a:schemeClr>
                </a:solidFill>
                <a:latin typeface="Arial" panose="020B0604020202020204" pitchFamily="34" charset="0"/>
                <a:cs typeface="Arial" panose="020B0604020202020204" pitchFamily="34" charset="0"/>
              </a:rPr>
              <a:t>,</a:t>
            </a:r>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a low R2 can be a showstopper.</a:t>
            </a:r>
          </a:p>
          <a:p>
            <a:pPr algn="just"/>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8283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Adjusted </a:t>
            </a:r>
            <a:r>
              <a:rPr lang="en-US" sz="3700" b="1" dirty="0">
                <a:latin typeface="Arial" panose="020B0604020202020204" pitchFamily="34" charset="0"/>
                <a:cs typeface="Arial" panose="020B0604020202020204" pitchFamily="34" charset="0"/>
              </a:rPr>
              <a:t>R-squared</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spcBef>
                <a:spcPts val="0"/>
              </a:spcBef>
            </a:pPr>
            <a:r>
              <a:rPr lang="en-US" sz="2200" dirty="0">
                <a:solidFill>
                  <a:schemeClr val="bg2">
                    <a:lumMod val="10000"/>
                  </a:schemeClr>
                </a:solidFill>
                <a:latin typeface="Arial" panose="020B0604020202020204" pitchFamily="34" charset="0"/>
                <a:cs typeface="Arial" panose="020B0604020202020204" pitchFamily="34" charset="0"/>
              </a:rPr>
              <a:t>	</a:t>
            </a:r>
            <a:r>
              <a:rPr lang="en-US" sz="2200" dirty="0" smtClean="0">
                <a:solidFill>
                  <a:schemeClr val="bg2">
                    <a:lumMod val="10000"/>
                  </a:schemeClr>
                </a:solidFill>
                <a:latin typeface="Arial" panose="020B0604020202020204" pitchFamily="34" charset="0"/>
                <a:cs typeface="Arial" panose="020B0604020202020204" pitchFamily="34" charset="0"/>
              </a:rPr>
              <a:t>Adjusted </a:t>
            </a:r>
            <a:r>
              <a:rPr lang="en-US" sz="2200" dirty="0">
                <a:solidFill>
                  <a:schemeClr val="bg2">
                    <a:lumMod val="10000"/>
                  </a:schemeClr>
                </a:solidFill>
                <a:latin typeface="Arial" panose="020B0604020202020204" pitchFamily="34" charset="0"/>
                <a:cs typeface="Arial" panose="020B0604020202020204" pitchFamily="34" charset="0"/>
              </a:rPr>
              <a:t>R-squared is a modified version of R-squared that has been adjusted for the number of predictors in the model. The adjusted R-squared increases when the new term improves the model more than would be expected by chance. It decreases when a predictor improves the model by less than </a:t>
            </a:r>
            <a:r>
              <a:rPr lang="en-US" sz="2200" dirty="0" smtClean="0">
                <a:solidFill>
                  <a:schemeClr val="bg2">
                    <a:lumMod val="10000"/>
                  </a:schemeClr>
                </a:solidFill>
                <a:latin typeface="Arial" panose="020B0604020202020204" pitchFamily="34" charset="0"/>
                <a:cs typeface="Arial" panose="020B0604020202020204" pitchFamily="34" charset="0"/>
              </a:rPr>
              <a:t>expected. Adjusted R2 could be used to compare models that have a different amount of variables. </a:t>
            </a:r>
            <a:endParaRPr lang="ru-RU" sz="22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626" r="2715"/>
          <a:stretch/>
        </p:blipFill>
        <p:spPr bwMode="auto">
          <a:xfrm>
            <a:off x="1149738" y="4182723"/>
            <a:ext cx="9765906" cy="1694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Содержимое 2"/>
          <p:cNvSpPr txBox="1">
            <a:spLocks/>
          </p:cNvSpPr>
          <p:nvPr/>
        </p:nvSpPr>
        <p:spPr>
          <a:xfrm>
            <a:off x="1994681" y="5436078"/>
            <a:ext cx="7096832" cy="1341605"/>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spcBef>
                <a:spcPct val="50000"/>
              </a:spcBef>
              <a:buFont typeface="Wingdings 2"/>
              <a:buNone/>
            </a:pPr>
            <a:endParaRPr lang="ru-RU" sz="2000" dirty="0" smtClean="0">
              <a:latin typeface="Arial" charset="0"/>
            </a:endParaRPr>
          </a:p>
          <a:p>
            <a:pPr marL="0" indent="0" algn="just">
              <a:spcBef>
                <a:spcPct val="50000"/>
              </a:spcBef>
              <a:buFont typeface="Wingdings 2"/>
              <a:buNone/>
            </a:pPr>
            <a:r>
              <a:rPr lang="en-US" sz="2200" i="1" dirty="0">
                <a:solidFill>
                  <a:schemeClr val="bg2">
                    <a:lumMod val="10000"/>
                  </a:schemeClr>
                </a:solidFill>
                <a:latin typeface="Arial" panose="020B0604020202020204" pitchFamily="34" charset="0"/>
                <a:cs typeface="Arial" panose="020B0604020202020204" pitchFamily="34" charset="0"/>
              </a:rPr>
              <a:t>w</a:t>
            </a:r>
            <a:r>
              <a:rPr lang="en-US" sz="2200" i="1" dirty="0" smtClean="0">
                <a:solidFill>
                  <a:schemeClr val="bg2">
                    <a:lumMod val="10000"/>
                  </a:schemeClr>
                </a:solidFill>
                <a:latin typeface="Arial" panose="020B0604020202020204" pitchFamily="34" charset="0"/>
                <a:cs typeface="Arial" panose="020B0604020202020204" pitchFamily="34" charset="0"/>
              </a:rPr>
              <a:t>here</a:t>
            </a:r>
            <a:r>
              <a:rPr lang="ru-RU" sz="2200" i="1" dirty="0" smtClean="0">
                <a:solidFill>
                  <a:schemeClr val="bg2">
                    <a:lumMod val="10000"/>
                  </a:schemeClr>
                </a:solidFill>
                <a:latin typeface="Arial" panose="020B0604020202020204" pitchFamily="34" charset="0"/>
                <a:cs typeface="Arial" panose="020B0604020202020204" pitchFamily="34" charset="0"/>
              </a:rPr>
              <a:t> n — </a:t>
            </a:r>
            <a:r>
              <a:rPr lang="en-US" sz="2200" i="1" dirty="0" smtClean="0">
                <a:solidFill>
                  <a:schemeClr val="bg2">
                    <a:lumMod val="10000"/>
                  </a:schemeClr>
                </a:solidFill>
                <a:latin typeface="Arial" panose="020B0604020202020204" pitchFamily="34" charset="0"/>
                <a:cs typeface="Arial" panose="020B0604020202020204" pitchFamily="34" charset="0"/>
              </a:rPr>
              <a:t>number of cases</a:t>
            </a:r>
            <a:r>
              <a:rPr lang="ru-RU" sz="2200" i="1" dirty="0" smtClean="0">
                <a:solidFill>
                  <a:schemeClr val="bg2">
                    <a:lumMod val="10000"/>
                  </a:schemeClr>
                </a:solidFill>
                <a:latin typeface="Arial" panose="020B0604020202020204" pitchFamily="34" charset="0"/>
                <a:cs typeface="Arial" panose="020B0604020202020204" pitchFamily="34" charset="0"/>
              </a:rPr>
              <a:t>, k — </a:t>
            </a:r>
            <a:r>
              <a:rPr lang="en-US" sz="2200" i="1" dirty="0" smtClean="0">
                <a:solidFill>
                  <a:schemeClr val="bg2">
                    <a:lumMod val="10000"/>
                  </a:schemeClr>
                </a:solidFill>
                <a:latin typeface="Arial" panose="020B0604020202020204" pitchFamily="34" charset="0"/>
                <a:cs typeface="Arial" panose="020B0604020202020204" pitchFamily="34" charset="0"/>
              </a:rPr>
              <a:t>number of predictors</a:t>
            </a:r>
            <a:endParaRPr lang="ru-RU" sz="2200" i="1" dirty="0" smtClean="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157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fr-FR" sz="3700" b="1" dirty="0" smtClean="0">
                <a:latin typeface="Arial" panose="020B0604020202020204" pitchFamily="34" charset="0"/>
                <a:cs typeface="Arial" panose="020B0604020202020204" pitchFamily="34" charset="0"/>
              </a:rPr>
              <a:t>Regression analysis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marL="82296" algn="just"/>
            <a:r>
              <a:rPr lang="en-US" sz="2500" dirty="0">
                <a:solidFill>
                  <a:schemeClr val="bg2">
                    <a:lumMod val="10000"/>
                  </a:schemeClr>
                </a:solidFill>
                <a:latin typeface="Arial" panose="020B0604020202020204" pitchFamily="34" charset="0"/>
                <a:cs typeface="Arial" panose="020B0604020202020204" pitchFamily="34" charset="0"/>
              </a:rPr>
              <a:t>	Regression analysis is a set of statistical methods used to estimate relationships between a dependent variable and one or more independent variables. It depicts how dependent variable will change when one or more independent </a:t>
            </a:r>
            <a:r>
              <a:rPr lang="en-US" sz="2500" dirty="0" smtClean="0">
                <a:solidFill>
                  <a:schemeClr val="bg2">
                    <a:lumMod val="10000"/>
                  </a:schemeClr>
                </a:solidFill>
                <a:latin typeface="Arial" panose="020B0604020202020204" pitchFamily="34" charset="0"/>
                <a:cs typeface="Arial" panose="020B0604020202020204" pitchFamily="34" charset="0"/>
              </a:rPr>
              <a:t>variable </a:t>
            </a:r>
            <a:r>
              <a:rPr lang="en-US" sz="2500" dirty="0">
                <a:solidFill>
                  <a:schemeClr val="bg2">
                    <a:lumMod val="10000"/>
                  </a:schemeClr>
                </a:solidFill>
                <a:latin typeface="Arial" panose="020B0604020202020204" pitchFamily="34" charset="0"/>
                <a:cs typeface="Arial" panose="020B0604020202020204" pitchFamily="34" charset="0"/>
              </a:rPr>
              <a:t>changes. The results of regression analysis can be used to forecast the values of the dependent variable. One point to keep in mind with regression analysis is that causal relationships among the variables cannot be determined. While the terminology is such that we say that X "predicts" Y, we cannot say that X "causes" Y. Wile forecasting we should also take into account how external factors could affect the values of the dependent variable.</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623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F-statistics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2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The F-test compares </a:t>
            </a:r>
            <a:r>
              <a:rPr lang="en-US" sz="2800" dirty="0" smtClean="0">
                <a:solidFill>
                  <a:schemeClr val="bg2">
                    <a:lumMod val="10000"/>
                  </a:schemeClr>
                </a:solidFill>
                <a:latin typeface="Arial" panose="020B0604020202020204" pitchFamily="34" charset="0"/>
                <a:cs typeface="Arial" panose="020B0604020202020204" pitchFamily="34" charset="0"/>
              </a:rPr>
              <a:t>the current </a:t>
            </a:r>
            <a:r>
              <a:rPr lang="en-US" sz="2800" dirty="0">
                <a:solidFill>
                  <a:schemeClr val="bg2">
                    <a:lumMod val="10000"/>
                  </a:schemeClr>
                </a:solidFill>
                <a:latin typeface="Arial" panose="020B0604020202020204" pitchFamily="34" charset="0"/>
                <a:cs typeface="Arial" panose="020B0604020202020204" pitchFamily="34" charset="0"/>
              </a:rPr>
              <a:t>model with zero predictor variables (the intercept only model), and decides whether </a:t>
            </a:r>
            <a:r>
              <a:rPr lang="en-US" sz="2800" dirty="0" smtClean="0">
                <a:solidFill>
                  <a:schemeClr val="bg2">
                    <a:lumMod val="10000"/>
                  </a:schemeClr>
                </a:solidFill>
                <a:latin typeface="Arial" panose="020B0604020202020204" pitchFamily="34" charset="0"/>
                <a:cs typeface="Arial" panose="020B0604020202020204" pitchFamily="34" charset="0"/>
              </a:rPr>
              <a:t>the </a:t>
            </a:r>
            <a:r>
              <a:rPr lang="en-US" sz="2800" dirty="0">
                <a:solidFill>
                  <a:schemeClr val="bg2">
                    <a:lumMod val="10000"/>
                  </a:schemeClr>
                </a:solidFill>
                <a:latin typeface="Arial" panose="020B0604020202020204" pitchFamily="34" charset="0"/>
                <a:cs typeface="Arial" panose="020B0604020202020204" pitchFamily="34" charset="0"/>
              </a:rPr>
              <a:t>added coefficients </a:t>
            </a:r>
            <a:r>
              <a:rPr lang="en-US" sz="2800" dirty="0" smtClean="0">
                <a:solidFill>
                  <a:schemeClr val="bg2">
                    <a:lumMod val="10000"/>
                  </a:schemeClr>
                </a:solidFill>
                <a:latin typeface="Arial" panose="020B0604020202020204" pitchFamily="34" charset="0"/>
                <a:cs typeface="Arial" panose="020B0604020202020204" pitchFamily="34" charset="0"/>
              </a:rPr>
              <a:t>significantly improved </a:t>
            </a:r>
            <a:r>
              <a:rPr lang="en-US" sz="2800" dirty="0">
                <a:solidFill>
                  <a:schemeClr val="bg2">
                    <a:lumMod val="10000"/>
                  </a:schemeClr>
                </a:solidFill>
                <a:latin typeface="Arial" panose="020B0604020202020204" pitchFamily="34" charset="0"/>
                <a:cs typeface="Arial" panose="020B0604020202020204" pitchFamily="34" charset="0"/>
              </a:rPr>
              <a:t>the model. If </a:t>
            </a:r>
            <a:r>
              <a:rPr lang="en-US" sz="2800" dirty="0" smtClean="0">
                <a:solidFill>
                  <a:schemeClr val="bg2">
                    <a:lumMod val="10000"/>
                  </a:schemeClr>
                </a:solidFill>
                <a:latin typeface="Arial" panose="020B0604020202020204" pitchFamily="34" charset="0"/>
                <a:cs typeface="Arial" panose="020B0604020202020204" pitchFamily="34" charset="0"/>
              </a:rPr>
              <a:t>we </a:t>
            </a:r>
            <a:r>
              <a:rPr lang="en-US" sz="2800" dirty="0">
                <a:solidFill>
                  <a:schemeClr val="bg2">
                    <a:lumMod val="10000"/>
                  </a:schemeClr>
                </a:solidFill>
                <a:latin typeface="Arial" panose="020B0604020202020204" pitchFamily="34" charset="0"/>
                <a:cs typeface="Arial" panose="020B0604020202020204" pitchFamily="34" charset="0"/>
              </a:rPr>
              <a:t>get a significant result, then whatever coefficients </a:t>
            </a:r>
            <a:r>
              <a:rPr lang="en-US" sz="2800" dirty="0" smtClean="0">
                <a:solidFill>
                  <a:schemeClr val="bg2">
                    <a:lumMod val="10000"/>
                  </a:schemeClr>
                </a:solidFill>
                <a:latin typeface="Arial" panose="020B0604020202020204" pitchFamily="34" charset="0"/>
                <a:cs typeface="Arial" panose="020B0604020202020204" pitchFamily="34" charset="0"/>
              </a:rPr>
              <a:t>we </a:t>
            </a:r>
            <a:r>
              <a:rPr lang="en-US" sz="2800" dirty="0">
                <a:solidFill>
                  <a:schemeClr val="bg2">
                    <a:lumMod val="10000"/>
                  </a:schemeClr>
                </a:solidFill>
                <a:latin typeface="Arial" panose="020B0604020202020204" pitchFamily="34" charset="0"/>
                <a:cs typeface="Arial" panose="020B0604020202020204" pitchFamily="34" charset="0"/>
              </a:rPr>
              <a:t>included in </a:t>
            </a:r>
            <a:r>
              <a:rPr lang="en-US" sz="2800" dirty="0" smtClean="0">
                <a:solidFill>
                  <a:schemeClr val="bg2">
                    <a:lumMod val="10000"/>
                  </a:schemeClr>
                </a:solidFill>
                <a:latin typeface="Arial" panose="020B0604020202020204" pitchFamily="34" charset="0"/>
                <a:cs typeface="Arial" panose="020B0604020202020204" pitchFamily="34" charset="0"/>
              </a:rPr>
              <a:t>the </a:t>
            </a:r>
            <a:r>
              <a:rPr lang="en-US" sz="2800" dirty="0">
                <a:solidFill>
                  <a:schemeClr val="bg2">
                    <a:lumMod val="10000"/>
                  </a:schemeClr>
                </a:solidFill>
                <a:latin typeface="Arial" panose="020B0604020202020204" pitchFamily="34" charset="0"/>
                <a:cs typeface="Arial" panose="020B0604020202020204" pitchFamily="34" charset="0"/>
              </a:rPr>
              <a:t>model improved the model’s fit</a:t>
            </a:r>
            <a:r>
              <a:rPr lang="en-US" sz="2800" dirty="0" smtClean="0">
                <a:solidFill>
                  <a:schemeClr val="bg2">
                    <a:lumMod val="10000"/>
                  </a:schemeClr>
                </a:solidFill>
                <a:latin typeface="Arial" panose="020B0604020202020204" pitchFamily="34" charset="0"/>
                <a:cs typeface="Arial" panose="020B0604020202020204" pitchFamily="34" charset="0"/>
              </a:rPr>
              <a:t>.</a:t>
            </a:r>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9" name="Рисунок 8"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8870" r="41278" b="58070"/>
          <a:stretch/>
        </p:blipFill>
        <p:spPr>
          <a:xfrm>
            <a:off x="3610581" y="4639016"/>
            <a:ext cx="5298622" cy="1467865"/>
          </a:xfrm>
          <a:prstGeom prst="rect">
            <a:avLst/>
          </a:prstGeom>
        </p:spPr>
      </p:pic>
    </p:spTree>
    <p:extLst>
      <p:ext uri="{BB962C8B-B14F-4D97-AF65-F5344CB8AC3E}">
        <p14:creationId xmlns:p14="http://schemas.microsoft.com/office/powerpoint/2010/main" val="975944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Evaluating </a:t>
            </a:r>
            <a:r>
              <a:rPr lang="en-US" sz="3700" b="1" dirty="0">
                <a:latin typeface="Arial" panose="020B0604020202020204" pitchFamily="34" charset="0"/>
                <a:cs typeface="Arial" panose="020B0604020202020204" pitchFamily="34" charset="0"/>
              </a:rPr>
              <a:t>the accuracy of the regression model</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800" dirty="0" smtClean="0">
                <a:solidFill>
                  <a:schemeClr val="bg2">
                    <a:lumMod val="10000"/>
                  </a:schemeClr>
                </a:solidFill>
                <a:latin typeface="Arial" panose="020B0604020202020204" pitchFamily="34" charset="0"/>
                <a:cs typeface="Arial" panose="020B0604020202020204" pitchFamily="34" charset="0"/>
              </a:rPr>
              <a:t>	When </a:t>
            </a:r>
            <a:r>
              <a:rPr lang="en-US" sz="2800" dirty="0">
                <a:solidFill>
                  <a:schemeClr val="bg2">
                    <a:lumMod val="10000"/>
                  </a:schemeClr>
                </a:solidFill>
                <a:latin typeface="Arial" panose="020B0604020202020204" pitchFamily="34" charset="0"/>
                <a:cs typeface="Arial" panose="020B0604020202020204" pitchFamily="34" charset="0"/>
              </a:rPr>
              <a:t>we have produced a model based on a sample of data two important questions should be considered:</a:t>
            </a:r>
          </a:p>
          <a:p>
            <a:pPr marL="514350" indent="-514350" algn="just">
              <a:buFont typeface="+mj-lt"/>
              <a:buAutoNum type="arabicPeriod"/>
            </a:pPr>
            <a:r>
              <a:rPr lang="en-US" sz="2800" dirty="0" smtClean="0">
                <a:solidFill>
                  <a:schemeClr val="bg2">
                    <a:lumMod val="10000"/>
                  </a:schemeClr>
                </a:solidFill>
                <a:latin typeface="Arial" panose="020B0604020202020204" pitchFamily="34" charset="0"/>
                <a:cs typeface="Arial" panose="020B0604020202020204" pitchFamily="34" charset="0"/>
              </a:rPr>
              <a:t>Does </a:t>
            </a:r>
            <a:r>
              <a:rPr lang="en-US" sz="2800" dirty="0">
                <a:solidFill>
                  <a:schemeClr val="bg2">
                    <a:lumMod val="10000"/>
                  </a:schemeClr>
                </a:solidFill>
                <a:latin typeface="Arial" panose="020B0604020202020204" pitchFamily="34" charset="0"/>
                <a:cs typeface="Arial" panose="020B0604020202020204" pitchFamily="34" charset="0"/>
              </a:rPr>
              <a:t>the model fit the observed data well, or it’s influenced by a small number of cases?</a:t>
            </a:r>
          </a:p>
          <a:p>
            <a:pPr marL="514350" indent="-514350" algn="just">
              <a:buFont typeface="+mj-lt"/>
              <a:buAutoNum type="arabicPeriod"/>
            </a:pPr>
            <a:r>
              <a:rPr lang="en-US" sz="2800" dirty="0" smtClean="0">
                <a:solidFill>
                  <a:schemeClr val="bg2">
                    <a:lumMod val="10000"/>
                  </a:schemeClr>
                </a:solidFill>
                <a:latin typeface="Arial" panose="020B0604020202020204" pitchFamily="34" charset="0"/>
                <a:cs typeface="Arial" panose="020B0604020202020204" pitchFamily="34" charset="0"/>
              </a:rPr>
              <a:t>Can </a:t>
            </a:r>
            <a:r>
              <a:rPr lang="en-US" sz="2800" dirty="0">
                <a:solidFill>
                  <a:schemeClr val="bg2">
                    <a:lumMod val="10000"/>
                  </a:schemeClr>
                </a:solidFill>
                <a:latin typeface="Arial" panose="020B0604020202020204" pitchFamily="34" charset="0"/>
                <a:cs typeface="Arial" panose="020B0604020202020204" pitchFamily="34" charset="0"/>
              </a:rPr>
              <a:t>the model generalize to other samples?</a:t>
            </a:r>
          </a:p>
          <a:p>
            <a:pPr marL="514350" indent="-514350" algn="just">
              <a:buFont typeface="+mj-lt"/>
              <a:buAutoNum type="arabicPeriod"/>
            </a:pPr>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098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pPr algn="ctr"/>
            <a:r>
              <a:rPr lang="en-US" sz="3300" b="1" dirty="0" smtClean="0">
                <a:latin typeface="Arial" panose="020B0604020202020204" pitchFamily="34" charset="0"/>
                <a:cs typeface="Arial" panose="020B0604020202020204" pitchFamily="34" charset="0"/>
              </a:rPr>
              <a:t>Diagnostics </a:t>
            </a:r>
            <a:r>
              <a:rPr lang="en-US" sz="3300" b="1" dirty="0">
                <a:latin typeface="Arial" panose="020B0604020202020204" pitchFamily="34" charset="0"/>
                <a:cs typeface="Arial" panose="020B0604020202020204" pitchFamily="34" charset="0"/>
              </a:rPr>
              <a:t>of the model</a:t>
            </a:r>
            <a:r>
              <a:rPr lang="en-US" sz="3300" b="1" dirty="0" smtClean="0">
                <a:latin typeface="Arial" panose="020B0604020202020204" pitchFamily="34" charset="0"/>
                <a:cs typeface="Arial" panose="020B0604020202020204" pitchFamily="34" charset="0"/>
              </a:rPr>
              <a:t>: outliers </a:t>
            </a:r>
            <a:r>
              <a:rPr lang="en-US" sz="3300" b="1" dirty="0">
                <a:latin typeface="Arial" panose="020B0604020202020204" pitchFamily="34" charset="0"/>
                <a:cs typeface="Arial" panose="020B0604020202020204" pitchFamily="34" charset="0"/>
              </a:rPr>
              <a:t>and influential cases</a:t>
            </a:r>
            <a:endParaRPr lang="ru-RU" sz="33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600" dirty="0" smtClean="0">
                <a:solidFill>
                  <a:schemeClr val="bg2">
                    <a:lumMod val="10000"/>
                  </a:schemeClr>
                </a:solidFill>
                <a:latin typeface="Arial" panose="020B0604020202020204" pitchFamily="34" charset="0"/>
                <a:cs typeface="Arial" panose="020B0604020202020204" pitchFamily="34" charset="0"/>
              </a:rPr>
              <a:t>	An </a:t>
            </a:r>
            <a:r>
              <a:rPr lang="en-US" sz="2600" b="1" dirty="0">
                <a:solidFill>
                  <a:schemeClr val="bg2">
                    <a:lumMod val="10000"/>
                  </a:schemeClr>
                </a:solidFill>
                <a:latin typeface="Arial" panose="020B0604020202020204" pitchFamily="34" charset="0"/>
                <a:cs typeface="Arial" panose="020B0604020202020204" pitchFamily="34" charset="0"/>
              </a:rPr>
              <a:t>outlier</a:t>
            </a:r>
            <a:r>
              <a:rPr lang="en-US" sz="2600" dirty="0">
                <a:solidFill>
                  <a:schemeClr val="bg2">
                    <a:lumMod val="10000"/>
                  </a:schemeClr>
                </a:solidFill>
                <a:latin typeface="Arial" panose="020B0604020202020204" pitchFamily="34" charset="0"/>
                <a:cs typeface="Arial" panose="020B0604020202020204" pitchFamily="34" charset="0"/>
              </a:rPr>
              <a:t> is a case which differs substantially from the main trend of the data. Outliers can cause the model to be biased because they affect the values of the estimated regression coefficients. </a:t>
            </a:r>
          </a:p>
          <a:p>
            <a:pPr algn="just"/>
            <a:r>
              <a:rPr lang="en-US" sz="2600" dirty="0" smtClean="0">
                <a:solidFill>
                  <a:schemeClr val="bg2">
                    <a:lumMod val="10000"/>
                  </a:schemeClr>
                </a:solidFill>
                <a:latin typeface="Arial" panose="020B0604020202020204" pitchFamily="34" charset="0"/>
                <a:cs typeface="Arial" panose="020B0604020202020204" pitchFamily="34" charset="0"/>
              </a:rPr>
              <a:t>	An </a:t>
            </a:r>
            <a:r>
              <a:rPr lang="en-US" sz="2600" b="1" dirty="0">
                <a:solidFill>
                  <a:schemeClr val="bg2">
                    <a:lumMod val="10000"/>
                  </a:schemeClr>
                </a:solidFill>
                <a:latin typeface="Arial" panose="020B0604020202020204" pitchFamily="34" charset="0"/>
                <a:cs typeface="Arial" panose="020B0604020202020204" pitchFamily="34" charset="0"/>
              </a:rPr>
              <a:t>influential case </a:t>
            </a:r>
            <a:r>
              <a:rPr lang="en-US" sz="2600" dirty="0">
                <a:solidFill>
                  <a:schemeClr val="bg2">
                    <a:lumMod val="10000"/>
                  </a:schemeClr>
                </a:solidFill>
                <a:latin typeface="Arial" panose="020B0604020202020204" pitchFamily="34" charset="0"/>
                <a:cs typeface="Arial" panose="020B0604020202020204" pitchFamily="34" charset="0"/>
              </a:rPr>
              <a:t>is a case which has serious influence over the parameters of the model. If we delete it the regression coefficients will change. </a:t>
            </a:r>
            <a:endParaRPr lang="ru-RU" sz="2600" dirty="0">
              <a:solidFill>
                <a:schemeClr val="bg2">
                  <a:lumMod val="10000"/>
                </a:schemeClr>
              </a:solidFill>
              <a:latin typeface="Arial" panose="020B0604020202020204" pitchFamily="34" charset="0"/>
              <a:cs typeface="Arial" panose="020B0604020202020204" pitchFamily="34" charset="0"/>
            </a:endParaRPr>
          </a:p>
          <a:p>
            <a:pPr algn="just"/>
            <a:endParaRPr lang="en-US"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0619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a:latin typeface="Arial" panose="020B0604020202020204" pitchFamily="34" charset="0"/>
                <a:cs typeface="Arial" panose="020B0604020202020204" pitchFamily="34" charset="0"/>
              </a:rPr>
              <a:t>Outliers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453" y="5245497"/>
            <a:ext cx="10792842" cy="1681838"/>
          </a:xfrm>
        </p:spPr>
        <p:txBody>
          <a:bodyPr numCol="1"/>
          <a:lstStyle/>
          <a:p>
            <a:pPr marL="82296"/>
            <a:r>
              <a:rPr lang="en-US" sz="2600" dirty="0" smtClean="0">
                <a:solidFill>
                  <a:schemeClr val="bg2">
                    <a:lumMod val="10000"/>
                  </a:schemeClr>
                </a:solidFill>
                <a:latin typeface="Arial" panose="020B0604020202020204" pitchFamily="34" charset="0"/>
                <a:cs typeface="Arial" panose="020B0604020202020204" pitchFamily="34" charset="0"/>
              </a:rPr>
              <a:t>	</a:t>
            </a:r>
            <a:r>
              <a:rPr lang="en-US" sz="2600" dirty="0">
                <a:solidFill>
                  <a:schemeClr val="bg2">
                    <a:lumMod val="10000"/>
                  </a:schemeClr>
                </a:solidFill>
                <a:latin typeface="Arial" panose="020B0604020202020204" pitchFamily="34" charset="0"/>
                <a:cs typeface="Arial" panose="020B0604020202020204" pitchFamily="34" charset="0"/>
              </a:rPr>
              <a:t>The change in one point had a dramatic effect on the regression model: the gradient reduced (the line becomes flatter) and the intercept increases (the line crosses the Y-axis at a higher point).</a:t>
            </a: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26505" y="1212772"/>
            <a:ext cx="6249381" cy="3983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103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Influential </a:t>
            </a:r>
            <a:br>
              <a:rPr lang="en-US" sz="3700" b="1" dirty="0" smtClean="0">
                <a:latin typeface="Arial" panose="020B0604020202020204" pitchFamily="34" charset="0"/>
                <a:cs typeface="Arial" panose="020B0604020202020204" pitchFamily="34" charset="0"/>
              </a:rPr>
            </a:br>
            <a:r>
              <a:rPr lang="en-US" sz="3700" b="1" dirty="0" smtClean="0">
                <a:latin typeface="Arial" panose="020B0604020202020204" pitchFamily="34" charset="0"/>
                <a:cs typeface="Arial" panose="020B0604020202020204" pitchFamily="34" charset="0"/>
              </a:rPr>
              <a:t>cases</a:t>
            </a: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263" y="1451316"/>
            <a:ext cx="5504829" cy="5106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8161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How </a:t>
            </a:r>
            <a:r>
              <a:rPr lang="en-US" sz="3700" b="1" dirty="0">
                <a:latin typeface="Arial" panose="020B0604020202020204" pitchFamily="34" charset="0"/>
                <a:cs typeface="Arial" panose="020B0604020202020204" pitchFamily="34" charset="0"/>
              </a:rPr>
              <a:t>to identify an influential case?</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800" dirty="0" smtClean="0">
                <a:solidFill>
                  <a:schemeClr val="bg2">
                    <a:lumMod val="10000"/>
                  </a:schemeClr>
                </a:solidFill>
                <a:latin typeface="Arial" panose="020B0604020202020204" pitchFamily="34" charset="0"/>
                <a:cs typeface="Arial" panose="020B0604020202020204" pitchFamily="34" charset="0"/>
              </a:rPr>
              <a:t>	Influential </a:t>
            </a:r>
            <a:r>
              <a:rPr lang="en-US" sz="2800" dirty="0">
                <a:solidFill>
                  <a:schemeClr val="bg2">
                    <a:lumMod val="10000"/>
                  </a:schemeClr>
                </a:solidFill>
                <a:latin typeface="Arial" panose="020B0604020202020204" pitchFamily="34" charset="0"/>
                <a:cs typeface="Arial" panose="020B0604020202020204" pitchFamily="34" charset="0"/>
              </a:rPr>
              <a:t>statistics</a:t>
            </a:r>
            <a:r>
              <a:rPr lang="ru-RU" sz="2800" dirty="0">
                <a:solidFill>
                  <a:schemeClr val="bg2">
                    <a:lumMod val="10000"/>
                  </a:schemeClr>
                </a:solidFill>
                <a:latin typeface="Arial" panose="020B0604020202020204" pitchFamily="34" charset="0"/>
                <a:cs typeface="Arial" panose="020B0604020202020204" pitchFamily="34" charset="0"/>
              </a:rPr>
              <a:t>:</a:t>
            </a:r>
            <a:r>
              <a:rPr lang="en-US" sz="2800" dirty="0">
                <a:solidFill>
                  <a:schemeClr val="bg2">
                    <a:lumMod val="10000"/>
                  </a:schemeClr>
                </a:solidFill>
                <a:latin typeface="Arial" panose="020B0604020202020204" pitchFamily="34" charset="0"/>
                <a:cs typeface="Arial" panose="020B0604020202020204" pitchFamily="34" charset="0"/>
              </a:rPr>
              <a:t> </a:t>
            </a:r>
            <a:r>
              <a:rPr lang="ru-RU" sz="2800" dirty="0" err="1">
                <a:solidFill>
                  <a:schemeClr val="bg2">
                    <a:lumMod val="10000"/>
                  </a:schemeClr>
                </a:solidFill>
                <a:latin typeface="Arial" panose="020B0604020202020204" pitchFamily="34" charset="0"/>
                <a:cs typeface="Arial" panose="020B0604020202020204" pitchFamily="34" charset="0"/>
              </a:rPr>
              <a:t>DfBeta</a:t>
            </a:r>
            <a:r>
              <a:rPr lang="ru-RU" sz="2800" dirty="0">
                <a:solidFill>
                  <a:schemeClr val="bg2">
                    <a:lumMod val="10000"/>
                  </a:schemeClr>
                </a:solidFill>
                <a:latin typeface="Arial" panose="020B0604020202020204" pitchFamily="34" charset="0"/>
                <a:cs typeface="Arial" panose="020B0604020202020204" pitchFamily="34" charset="0"/>
              </a:rPr>
              <a:t>(s)</a:t>
            </a:r>
            <a:r>
              <a:rPr lang="en-US" sz="2800" dirty="0">
                <a:solidFill>
                  <a:schemeClr val="bg2">
                    <a:lumMod val="10000"/>
                  </a:schemeClr>
                </a:solidFill>
                <a:latin typeface="Arial" panose="020B0604020202020204" pitchFamily="34" charset="0"/>
                <a:cs typeface="Arial" panose="020B0604020202020204" pitchFamily="34" charset="0"/>
              </a:rPr>
              <a:t> shows how the regression coefficients change if the influential case is excluded.</a:t>
            </a:r>
          </a:p>
          <a:p>
            <a:pPr algn="just"/>
            <a:r>
              <a:rPr lang="en-US" sz="2800" dirty="0" smtClean="0">
                <a:solidFill>
                  <a:schemeClr val="bg2">
                    <a:lumMod val="10000"/>
                  </a:schemeClr>
                </a:solidFill>
                <a:latin typeface="Arial" panose="020B0604020202020204" pitchFamily="34" charset="0"/>
                <a:cs typeface="Arial" panose="020B0604020202020204" pitchFamily="34" charset="0"/>
              </a:rPr>
              <a:t>	The </a:t>
            </a:r>
            <a:r>
              <a:rPr lang="en-US" sz="2800" dirty="0">
                <a:solidFill>
                  <a:schemeClr val="bg2">
                    <a:lumMod val="10000"/>
                  </a:schemeClr>
                </a:solidFill>
                <a:latin typeface="Arial" panose="020B0604020202020204" pitchFamily="34" charset="0"/>
                <a:cs typeface="Arial" panose="020B0604020202020204" pitchFamily="34" charset="0"/>
              </a:rPr>
              <a:t>case could be an influential if the values of these statistics are greater than 1.</a:t>
            </a:r>
          </a:p>
          <a:p>
            <a:pPr algn="just"/>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681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Diagnostics </a:t>
            </a:r>
            <a:r>
              <a:rPr lang="en-US" sz="3700" b="1" dirty="0">
                <a:latin typeface="Arial" panose="020B0604020202020204" pitchFamily="34" charset="0"/>
                <a:cs typeface="Arial" panose="020B0604020202020204" pitchFamily="34" charset="0"/>
              </a:rPr>
              <a:t>of the model: residuals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r>
              <a:rPr lang="en-US" sz="2800" dirty="0" smtClean="0">
                <a:solidFill>
                  <a:schemeClr val="bg2">
                    <a:lumMod val="10000"/>
                  </a:schemeClr>
                </a:solidFill>
                <a:latin typeface="Arial" panose="020B0604020202020204" pitchFamily="34" charset="0"/>
                <a:cs typeface="Arial" panose="020B0604020202020204" pitchFamily="34" charset="0"/>
              </a:rPr>
              <a:t>	Residuals </a:t>
            </a:r>
            <a:r>
              <a:rPr lang="en-US" sz="2800" dirty="0">
                <a:solidFill>
                  <a:schemeClr val="bg2">
                    <a:lumMod val="10000"/>
                  </a:schemeClr>
                </a:solidFill>
                <a:latin typeface="Arial" panose="020B0604020202020204" pitchFamily="34" charset="0"/>
                <a:cs typeface="Arial" panose="020B0604020202020204" pitchFamily="34" charset="0"/>
              </a:rPr>
              <a:t>are the differences between the values of the outcome predicted by the model and the values of the outcome observed in the sample. If the model fits the sample data well then all residuals will be </a:t>
            </a:r>
            <a:r>
              <a:rPr lang="en-US" sz="2800" dirty="0" smtClean="0">
                <a:solidFill>
                  <a:schemeClr val="bg2">
                    <a:lumMod val="10000"/>
                  </a:schemeClr>
                </a:solidFill>
                <a:latin typeface="Arial" panose="020B0604020202020204" pitchFamily="34" charset="0"/>
                <a:cs typeface="Arial" panose="020B0604020202020204" pitchFamily="34" charset="0"/>
              </a:rPr>
              <a:t>small</a:t>
            </a:r>
            <a:r>
              <a:rPr lang="ru-RU" sz="2800" dirty="0" smtClean="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and their distribution will be not different from normal. If </a:t>
            </a:r>
            <a:r>
              <a:rPr lang="en-US" sz="2800" dirty="0">
                <a:solidFill>
                  <a:schemeClr val="bg2">
                    <a:lumMod val="10000"/>
                  </a:schemeClr>
                </a:solidFill>
                <a:latin typeface="Arial" panose="020B0604020202020204" pitchFamily="34" charset="0"/>
                <a:cs typeface="Arial" panose="020B0604020202020204" pitchFamily="34" charset="0"/>
              </a:rPr>
              <a:t>a particular case has a large residual then it could be an outlier</a:t>
            </a:r>
            <a:r>
              <a:rPr lang="en-US" sz="2800" dirty="0" smtClean="0">
                <a:solidFill>
                  <a:schemeClr val="bg2">
                    <a:lumMod val="10000"/>
                  </a:schemeClr>
                </a:solidFill>
                <a:latin typeface="Arial" panose="020B0604020202020204" pitchFamily="34" charset="0"/>
                <a:cs typeface="Arial" panose="020B0604020202020204" pitchFamily="34" charset="0"/>
              </a:rPr>
              <a:t>. Potential outlier is a case with standardized residual greater than 3 or less than -3. </a:t>
            </a:r>
            <a:endParaRPr lang="ru-RU" sz="2800" dirty="0">
              <a:solidFill>
                <a:srgbClr val="FF0000"/>
              </a:solidFill>
              <a:latin typeface="Arial" panose="020B0604020202020204" pitchFamily="34" charset="0"/>
              <a:cs typeface="Arial" panose="020B0604020202020204" pitchFamily="34" charset="0"/>
            </a:endParaRPr>
          </a:p>
          <a:p>
            <a:pPr algn="just"/>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591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err="1" smtClean="0">
                <a:latin typeface="Arial" panose="020B0604020202020204" pitchFamily="34" charset="0"/>
                <a:cs typeface="Arial" panose="020B0604020202020204" pitchFamily="34" charset="0"/>
              </a:rPr>
              <a:t>Multicollinearity</a:t>
            </a:r>
            <a:r>
              <a:rPr lang="en-US" sz="3700" b="1" dirty="0">
                <a:latin typeface="Arial" panose="020B0604020202020204" pitchFamily="34" charset="0"/>
                <a:cs typeface="Arial" panose="020B0604020202020204" pitchFamily="34" charset="0"/>
              </a:rPr>
              <a:t> </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58566"/>
            <a:ext cx="10792842" cy="3848315"/>
          </a:xfrm>
        </p:spPr>
        <p:txBody>
          <a:bodyPr numCol="1"/>
          <a:lstStyle/>
          <a:p>
            <a:pPr algn="just">
              <a:defRPr/>
            </a:pPr>
            <a:r>
              <a:rPr lang="ru-RU" sz="2800" dirty="0"/>
              <a:t>	</a:t>
            </a:r>
            <a:r>
              <a:rPr lang="en-US" sz="2800" dirty="0">
                <a:solidFill>
                  <a:schemeClr val="bg2">
                    <a:lumMod val="10000"/>
                  </a:schemeClr>
                </a:solidFill>
                <a:latin typeface="Arial" panose="020B0604020202020204" pitchFamily="34" charset="0"/>
                <a:cs typeface="Arial" panose="020B0604020202020204" pitchFamily="34" charset="0"/>
              </a:rPr>
              <a:t>Situation when there is a strong </a:t>
            </a:r>
            <a:r>
              <a:rPr lang="en-US" sz="2800" dirty="0" smtClean="0">
                <a:solidFill>
                  <a:schemeClr val="bg2">
                    <a:lumMod val="10000"/>
                  </a:schemeClr>
                </a:solidFill>
                <a:latin typeface="Arial" panose="020B0604020202020204" pitchFamily="34" charset="0"/>
                <a:cs typeface="Arial" panose="020B0604020202020204" pitchFamily="34" charset="0"/>
              </a:rPr>
              <a:t>correlation (r&gt;0.9) </a:t>
            </a:r>
            <a:r>
              <a:rPr lang="en-US" sz="2800" dirty="0">
                <a:solidFill>
                  <a:schemeClr val="bg2">
                    <a:lumMod val="10000"/>
                  </a:schemeClr>
                </a:solidFill>
                <a:latin typeface="Arial" panose="020B0604020202020204" pitchFamily="34" charset="0"/>
                <a:cs typeface="Arial" panose="020B0604020202020204" pitchFamily="34" charset="0"/>
              </a:rPr>
              <a:t>between two or more predictors in a regression model.</a:t>
            </a:r>
          </a:p>
          <a:p>
            <a:pPr algn="just">
              <a:defRPr/>
            </a:pPr>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VIF </a:t>
            </a:r>
            <a:r>
              <a:rPr lang="en-US" sz="2800" dirty="0">
                <a:solidFill>
                  <a:schemeClr val="bg2">
                    <a:lumMod val="10000"/>
                  </a:schemeClr>
                </a:solidFill>
                <a:latin typeface="Arial" panose="020B0604020202020204" pitchFamily="34" charset="0"/>
                <a:cs typeface="Arial" panose="020B0604020202020204" pitchFamily="34" charset="0"/>
              </a:rPr>
              <a:t>(variance-inflation</a:t>
            </a:r>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factor</a:t>
            </a:r>
            <a:r>
              <a:rPr lang="ru-RU" sz="2800" dirty="0" smtClean="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indicates </a:t>
            </a:r>
            <a:r>
              <a:rPr lang="en-US" sz="2800" dirty="0">
                <a:solidFill>
                  <a:schemeClr val="bg2">
                    <a:lumMod val="10000"/>
                  </a:schemeClr>
                </a:solidFill>
                <a:latin typeface="Arial" panose="020B0604020202020204" pitchFamily="34" charset="0"/>
                <a:cs typeface="Arial" panose="020B0604020202020204" pitchFamily="34" charset="0"/>
              </a:rPr>
              <a:t>whether a predictor has a strong linear relationship with the other predictor(s). If VIF is greater than 10</a:t>
            </a:r>
            <a:r>
              <a:rPr lang="ru-RU" sz="2800" dirty="0">
                <a:solidFill>
                  <a:schemeClr val="bg2">
                    <a:lumMod val="10000"/>
                  </a:schemeClr>
                </a:solidFill>
                <a:latin typeface="Arial" panose="020B0604020202020204" pitchFamily="34" charset="0"/>
                <a:cs typeface="Arial" panose="020B0604020202020204" pitchFamily="34" charset="0"/>
              </a:rPr>
              <a:t> </a:t>
            </a:r>
            <a:r>
              <a:rPr lang="en-US" sz="2800" dirty="0" smtClean="0">
                <a:solidFill>
                  <a:schemeClr val="bg2">
                    <a:lumMod val="10000"/>
                  </a:schemeClr>
                </a:solidFill>
                <a:latin typeface="Arial" panose="020B0604020202020204" pitchFamily="34" charset="0"/>
                <a:cs typeface="Arial" panose="020B0604020202020204" pitchFamily="34" charset="0"/>
              </a:rPr>
              <a:t>there </a:t>
            </a:r>
            <a:r>
              <a:rPr lang="en-US" sz="2800" dirty="0">
                <a:solidFill>
                  <a:schemeClr val="bg2">
                    <a:lumMod val="10000"/>
                  </a:schemeClr>
                </a:solidFill>
                <a:latin typeface="Arial" panose="020B0604020202020204" pitchFamily="34" charset="0"/>
                <a:cs typeface="Arial" panose="020B0604020202020204" pitchFamily="34" charset="0"/>
              </a:rPr>
              <a:t>could be a </a:t>
            </a:r>
            <a:r>
              <a:rPr lang="en-US" sz="2800" dirty="0" err="1">
                <a:solidFill>
                  <a:schemeClr val="bg2">
                    <a:lumMod val="10000"/>
                  </a:schemeClr>
                </a:solidFill>
                <a:latin typeface="Arial" panose="020B0604020202020204" pitchFamily="34" charset="0"/>
                <a:cs typeface="Arial" panose="020B0604020202020204" pitchFamily="34" charset="0"/>
              </a:rPr>
              <a:t>multicollinearity</a:t>
            </a:r>
            <a:r>
              <a:rPr lang="ru-RU" sz="2800" dirty="0" smtClean="0">
                <a:solidFill>
                  <a:schemeClr val="bg2">
                    <a:lumMod val="10000"/>
                  </a:schemeClr>
                </a:solidFill>
                <a:latin typeface="Arial" panose="020B0604020202020204" pitchFamily="34" charset="0"/>
                <a:cs typeface="Arial" panose="020B0604020202020204" pitchFamily="34" charset="0"/>
              </a:rPr>
              <a:t>.</a:t>
            </a:r>
            <a:endParaRPr lang="en-US" sz="2800" dirty="0" smtClean="0">
              <a:solidFill>
                <a:schemeClr val="bg2">
                  <a:lumMod val="10000"/>
                </a:schemeClr>
              </a:solidFill>
              <a:latin typeface="Arial" panose="020B0604020202020204" pitchFamily="34" charset="0"/>
              <a:cs typeface="Arial" panose="020B0604020202020204" pitchFamily="34" charset="0"/>
            </a:endParaRPr>
          </a:p>
          <a:p>
            <a:pPr algn="just">
              <a:defRPr/>
            </a:pPr>
            <a:endParaRPr lang="en-US" sz="2800" dirty="0">
              <a:solidFill>
                <a:schemeClr val="bg2">
                  <a:lumMod val="10000"/>
                </a:schemeClr>
              </a:solidFill>
              <a:latin typeface="Arial" panose="020B0604020202020204" pitchFamily="34" charset="0"/>
              <a:cs typeface="Arial" panose="020B0604020202020204" pitchFamily="34" charset="0"/>
            </a:endParaRPr>
          </a:p>
          <a:p>
            <a:pPr algn="just">
              <a:defRPr/>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defRPr/>
            </a:pPr>
            <a:r>
              <a:rPr lang="ru-RU" sz="2800" dirty="0">
                <a:solidFill>
                  <a:schemeClr val="bg2">
                    <a:lumMod val="10000"/>
                  </a:schemeClr>
                </a:solidFill>
                <a:latin typeface="Arial" panose="020B0604020202020204" pitchFamily="34" charset="0"/>
                <a:cs typeface="Arial" panose="020B0604020202020204" pitchFamily="34" charset="0"/>
              </a:rPr>
              <a:t>	</a:t>
            </a:r>
          </a:p>
          <a:p>
            <a:pPr algn="just">
              <a:defRPr/>
            </a:pPr>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105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Heteroscedasticity</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r>
              <a:rPr lang="en-US" sz="3700" b="1" dirty="0">
                <a:latin typeface="Arial" panose="020B0604020202020204" pitchFamily="34" charset="0"/>
                <a:cs typeface="Arial" panose="020B0604020202020204" pitchFamily="34" charset="0"/>
              </a:rPr>
              <a:t> </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09579"/>
            <a:ext cx="10792842" cy="3848315"/>
          </a:xfrm>
        </p:spPr>
        <p:txBody>
          <a:bodyPr numCol="1"/>
          <a:lstStyle/>
          <a:p>
            <a:pPr algn="just">
              <a:defRPr/>
            </a:pPr>
            <a:r>
              <a:rPr lang="en-US" sz="2800" dirty="0" smtClean="0">
                <a:solidFill>
                  <a:schemeClr val="bg2">
                    <a:lumMod val="10000"/>
                  </a:schemeClr>
                </a:solidFill>
                <a:latin typeface="Arial" panose="020B0604020202020204" pitchFamily="34" charset="0"/>
                <a:cs typeface="Arial" panose="020B0604020202020204" pitchFamily="34" charset="0"/>
              </a:rPr>
              <a:t>	It </a:t>
            </a:r>
            <a:r>
              <a:rPr lang="en-US" sz="2800" dirty="0">
                <a:solidFill>
                  <a:schemeClr val="bg2">
                    <a:lumMod val="10000"/>
                  </a:schemeClr>
                </a:solidFill>
                <a:latin typeface="Arial" panose="020B0604020202020204" pitchFamily="34" charset="0"/>
                <a:cs typeface="Arial" panose="020B0604020202020204" pitchFamily="34" charset="0"/>
              </a:rPr>
              <a:t>is supposed that in good regression models the variance of the residuals is homogeneous across levels of the predicted values (homoscedasticity). If the model is well-fitted, there should be no pattern to the residuals plotted against the fitted values. If the variance of the residuals is non-constant then there is a heteroscedasticity. </a:t>
            </a:r>
          </a:p>
          <a:p>
            <a:pPr algn="just">
              <a:defRPr/>
            </a:pPr>
            <a:r>
              <a:rPr lang="en-US" sz="2800" dirty="0">
                <a:solidFill>
                  <a:schemeClr val="bg2">
                    <a:lumMod val="10000"/>
                  </a:schemeClr>
                </a:solidFill>
                <a:latin typeface="Arial" panose="020B0604020202020204" pitchFamily="34" charset="0"/>
                <a:cs typeface="Arial" panose="020B0604020202020204" pitchFamily="34" charset="0"/>
              </a:rPr>
              <a:t>	The graphical analysis could detect heteroscedasticity. A commonly used graphical method is to use the plot to show the residuals versus fitted (predicted) values. </a:t>
            </a:r>
            <a:endParaRPr lang="ru-RU" sz="2800" dirty="0">
              <a:solidFill>
                <a:schemeClr val="bg2">
                  <a:lumMod val="10000"/>
                </a:schemeClr>
              </a:solidFill>
              <a:latin typeface="Arial" panose="020B0604020202020204" pitchFamily="34" charset="0"/>
              <a:cs typeface="Arial" panose="020B0604020202020204" pitchFamily="34" charset="0"/>
            </a:endParaRPr>
          </a:p>
          <a:p>
            <a:pPr algn="just">
              <a:defRPr/>
            </a:pPr>
            <a:endParaRPr lang="ru-RU" sz="2800" dirty="0">
              <a:solidFill>
                <a:schemeClr val="bg2">
                  <a:lumMod val="10000"/>
                </a:schemeClr>
              </a:solidFill>
              <a:latin typeface="Arial" panose="020B0604020202020204" pitchFamily="34" charset="0"/>
              <a:cs typeface="Arial" panose="020B0604020202020204" pitchFamily="34" charset="0"/>
            </a:endParaRPr>
          </a:p>
          <a:p>
            <a:pPr algn="just">
              <a:defRPr/>
            </a:pPr>
            <a:r>
              <a:rPr lang="ru-RU" sz="2800" dirty="0">
                <a:solidFill>
                  <a:schemeClr val="bg2">
                    <a:lumMod val="10000"/>
                  </a:schemeClr>
                </a:solidFill>
                <a:latin typeface="Arial" panose="020B0604020202020204" pitchFamily="34" charset="0"/>
                <a:cs typeface="Arial" panose="020B0604020202020204" pitchFamily="34" charset="0"/>
              </a:rPr>
              <a:t>	</a:t>
            </a:r>
          </a:p>
          <a:p>
            <a:pPr algn="just">
              <a:defRPr/>
            </a:pPr>
            <a:endParaRPr lang="en-US" sz="28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5482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Heteroscedasticity</a:t>
            </a:r>
            <a:r>
              <a:rPr lang="ru-RU" sz="3700" b="1" dirty="0" smtClean="0">
                <a:latin typeface="Arial" panose="020B0604020202020204" pitchFamily="34" charset="0"/>
                <a:cs typeface="Arial" panose="020B0604020202020204" pitchFamily="34" charset="0"/>
              </a:rPr>
              <a:t> </a:t>
            </a:r>
            <a:r>
              <a:rPr lang="en-US" sz="3700" b="1" dirty="0" smtClean="0">
                <a:latin typeface="Arial" panose="020B0604020202020204" pitchFamily="34" charset="0"/>
                <a:cs typeface="Arial" panose="020B0604020202020204" pitchFamily="34" charset="0"/>
              </a:rPr>
              <a:t>in a simple regression model</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r>
              <a:rPr lang="en-US" sz="3700" b="1" dirty="0">
                <a:latin typeface="Arial" panose="020B0604020202020204" pitchFamily="34" charset="0"/>
                <a:cs typeface="Arial" panose="020B0604020202020204" pitchFamily="34" charset="0"/>
              </a:rPr>
              <a:t> </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10" name="Picture 2" descr="Гомоскедастичность — Википед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68" y="2293285"/>
            <a:ext cx="516255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Гетероскедастичность — Википеди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892" y="2340022"/>
            <a:ext cx="5295900"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92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Linear regression</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144263"/>
            <a:ext cx="10792842" cy="3848315"/>
          </a:xfrm>
        </p:spPr>
        <p:txBody>
          <a:bodyPr numCol="1"/>
          <a:lstStyle/>
          <a:p>
            <a:pPr algn="just"/>
            <a:r>
              <a:rPr lang="en-US" sz="2600" dirty="0">
                <a:solidFill>
                  <a:schemeClr val="bg2">
                    <a:lumMod val="10000"/>
                  </a:schemeClr>
                </a:solidFill>
                <a:latin typeface="Arial" panose="020B0604020202020204" pitchFamily="34" charset="0"/>
                <a:cs typeface="Arial" panose="020B0604020202020204" pitchFamily="34" charset="0"/>
              </a:rPr>
              <a:t>	Linear regression analysis rests on the assumption that the dependent variable is </a:t>
            </a:r>
            <a:r>
              <a:rPr lang="en-US" sz="2600" dirty="0" smtClean="0">
                <a:solidFill>
                  <a:schemeClr val="bg2">
                    <a:lumMod val="10000"/>
                  </a:schemeClr>
                </a:solidFill>
                <a:latin typeface="Arial" panose="020B0604020202020204" pitchFamily="34" charset="0"/>
                <a:cs typeface="Arial" panose="020B0604020202020204" pitchFamily="34" charset="0"/>
              </a:rPr>
              <a:t>continuous. The </a:t>
            </a:r>
            <a:r>
              <a:rPr lang="en-US" sz="2600" dirty="0">
                <a:solidFill>
                  <a:schemeClr val="bg2">
                    <a:lumMod val="10000"/>
                  </a:schemeClr>
                </a:solidFill>
                <a:latin typeface="Arial" panose="020B0604020202020204" pitchFamily="34" charset="0"/>
                <a:cs typeface="Arial" panose="020B0604020202020204" pitchFamily="34" charset="0"/>
              </a:rPr>
              <a:t>independent variables </a:t>
            </a:r>
            <a:r>
              <a:rPr lang="en-US" sz="2600" dirty="0" smtClean="0">
                <a:solidFill>
                  <a:schemeClr val="bg2">
                    <a:lumMod val="10000"/>
                  </a:schemeClr>
                </a:solidFill>
                <a:latin typeface="Arial" panose="020B0604020202020204" pitchFamily="34" charset="0"/>
                <a:cs typeface="Arial" panose="020B0604020202020204" pitchFamily="34" charset="0"/>
              </a:rPr>
              <a:t>can </a:t>
            </a:r>
            <a:r>
              <a:rPr lang="en-US" sz="2600" dirty="0">
                <a:solidFill>
                  <a:schemeClr val="bg2">
                    <a:lumMod val="10000"/>
                  </a:schemeClr>
                </a:solidFill>
                <a:latin typeface="Arial" panose="020B0604020202020204" pitchFamily="34" charset="0"/>
                <a:cs typeface="Arial" panose="020B0604020202020204" pitchFamily="34" charset="0"/>
              </a:rPr>
              <a:t>be either continuous or dichotomous. Independent variables with more than two levels can also be used in regression analyses, but they first must be converted into variables that have only two levels. This is called dummy </a:t>
            </a:r>
            <a:r>
              <a:rPr lang="en-US" sz="2600" dirty="0" smtClean="0">
                <a:solidFill>
                  <a:schemeClr val="bg2">
                    <a:lumMod val="10000"/>
                  </a:schemeClr>
                </a:solidFill>
                <a:latin typeface="Arial" panose="020B0604020202020204" pitchFamily="34" charset="0"/>
                <a:cs typeface="Arial" panose="020B0604020202020204" pitchFamily="34" charset="0"/>
              </a:rPr>
              <a:t>coding. </a:t>
            </a: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677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600" b="1" dirty="0" smtClean="0">
                <a:latin typeface="Arial" panose="020B0604020202020204" pitchFamily="34" charset="0"/>
                <a:cs typeface="Arial" panose="020B0604020202020204" pitchFamily="34" charset="0"/>
              </a:rPr>
              <a:t>Heteroscedasticity in a multiple regression model</a:t>
            </a:r>
            <a:r>
              <a:rPr lang="ru-RU" sz="3600" b="1" dirty="0">
                <a:latin typeface="Arial" panose="020B0604020202020204" pitchFamily="34" charset="0"/>
                <a:cs typeface="Arial" panose="020B0604020202020204" pitchFamily="34" charset="0"/>
              </a:rPr>
              <a:t/>
            </a:r>
            <a:br>
              <a:rPr lang="ru-RU"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ru-RU" sz="3600" b="1" dirty="0">
                <a:latin typeface="Arial" panose="020B0604020202020204" pitchFamily="34" charset="0"/>
                <a:cs typeface="Arial" panose="020B0604020202020204" pitchFamily="34" charset="0"/>
              </a:rPr>
              <a:t/>
            </a:r>
            <a:br>
              <a:rPr lang="ru-RU" sz="3600" b="1" dirty="0">
                <a:latin typeface="Arial" panose="020B0604020202020204" pitchFamily="34" charset="0"/>
                <a:cs typeface="Arial" panose="020B0604020202020204" pitchFamily="34" charset="0"/>
              </a:rPr>
            </a:br>
            <a:endParaRPr lang="ru-RU" sz="36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426" t="22173" r="36725" b="14533"/>
          <a:stretch/>
        </p:blipFill>
        <p:spPr bwMode="auto">
          <a:xfrm>
            <a:off x="3167743" y="2094183"/>
            <a:ext cx="5597960" cy="434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3825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8" name="Рисунок 7"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26669" y="947056"/>
            <a:ext cx="9911442" cy="5767644"/>
          </a:xfrm>
          <a:prstGeom prst="rect">
            <a:avLst/>
          </a:prstGeom>
        </p:spPr>
      </p:pic>
      <p:sp>
        <p:nvSpPr>
          <p:cNvPr id="10" name="Овал 9"/>
          <p:cNvSpPr/>
          <p:nvPr/>
        </p:nvSpPr>
        <p:spPr>
          <a:xfrm>
            <a:off x="2579913" y="4376054"/>
            <a:ext cx="1616525" cy="3592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Прямая со стрелкой 10"/>
          <p:cNvCxnSpPr/>
          <p:nvPr/>
        </p:nvCxnSpPr>
        <p:spPr>
          <a:xfrm>
            <a:off x="2285442" y="3692256"/>
            <a:ext cx="1102734" cy="667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947746" y="2369642"/>
            <a:ext cx="2675392" cy="13389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r>
              <a:rPr lang="ru-RU" dirty="0" smtClean="0"/>
              <a:t> – </a:t>
            </a:r>
            <a:r>
              <a:rPr lang="en-US" dirty="0" smtClean="0"/>
              <a:t>value of the dependent variable if all the predictors are equal to zero</a:t>
            </a:r>
            <a:endParaRPr lang="ru-RU" dirty="0"/>
          </a:p>
        </p:txBody>
      </p:sp>
    </p:spTree>
    <p:extLst>
      <p:ext uri="{BB962C8B-B14F-4D97-AF65-F5344CB8AC3E}">
        <p14:creationId xmlns:p14="http://schemas.microsoft.com/office/powerpoint/2010/main" val="2502600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75651" y="947056"/>
            <a:ext cx="9911442" cy="5767644"/>
          </a:xfrm>
          <a:prstGeom prst="rect">
            <a:avLst/>
          </a:prstGeom>
        </p:spPr>
      </p:pic>
      <p:sp>
        <p:nvSpPr>
          <p:cNvPr id="7" name="Прямоугольник 6"/>
          <p:cNvSpPr/>
          <p:nvPr/>
        </p:nvSpPr>
        <p:spPr>
          <a:xfrm>
            <a:off x="833439" y="2655845"/>
            <a:ext cx="4695824" cy="13389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Regression </a:t>
            </a:r>
            <a:r>
              <a:rPr lang="en-US" dirty="0"/>
              <a:t>coefficient for a certain variable means that one-unit increase in variable value</a:t>
            </a:r>
          </a:p>
          <a:p>
            <a:pPr algn="ctr"/>
            <a:r>
              <a:rPr lang="en-US" dirty="0"/>
              <a:t>will lead to an increase in the value of the dependent variable by 65.6 units</a:t>
            </a:r>
            <a:endParaRPr lang="ru-RU" dirty="0"/>
          </a:p>
        </p:txBody>
      </p:sp>
      <p:sp>
        <p:nvSpPr>
          <p:cNvPr id="8" name="Овал 7"/>
          <p:cNvSpPr/>
          <p:nvPr/>
        </p:nvSpPr>
        <p:spPr>
          <a:xfrm>
            <a:off x="2991977" y="4629604"/>
            <a:ext cx="1191986" cy="3592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p:nvPr/>
        </p:nvCxnSpPr>
        <p:spPr>
          <a:xfrm>
            <a:off x="2236449" y="3994788"/>
            <a:ext cx="890465" cy="667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044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Прямоугольник 6"/>
          <p:cNvSpPr/>
          <p:nvPr/>
        </p:nvSpPr>
        <p:spPr>
          <a:xfrm>
            <a:off x="1046861" y="2890157"/>
            <a:ext cx="2920981" cy="64453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Regression coefficients</a:t>
            </a:r>
            <a:endParaRPr lang="ru-RU" dirty="0"/>
          </a:p>
        </p:txBody>
      </p:sp>
      <p:sp>
        <p:nvSpPr>
          <p:cNvPr id="8" name="Овал 7"/>
          <p:cNvSpPr/>
          <p:nvPr/>
        </p:nvSpPr>
        <p:spPr>
          <a:xfrm>
            <a:off x="2481386" y="4327012"/>
            <a:ext cx="1796700" cy="12189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a:stCxn id="7" idx="2"/>
          </p:cNvCxnSpPr>
          <p:nvPr/>
        </p:nvCxnSpPr>
        <p:spPr>
          <a:xfrm>
            <a:off x="2507352" y="3534687"/>
            <a:ext cx="767671" cy="7923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5176157" y="2734317"/>
            <a:ext cx="6564086" cy="13389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Regression Equation</a:t>
            </a:r>
            <a:r>
              <a:rPr lang="ru-RU" sz="2000" dirty="0" smtClean="0"/>
              <a:t>: </a:t>
            </a:r>
            <a:r>
              <a:rPr lang="en-US" sz="2000" dirty="0" err="1" smtClean="0"/>
              <a:t>SalePrice</a:t>
            </a:r>
            <a:r>
              <a:rPr lang="en-US" sz="2000" dirty="0" smtClean="0"/>
              <a:t> = -31320 + 65</a:t>
            </a:r>
            <a:r>
              <a:rPr lang="ru-RU" sz="2000" dirty="0" smtClean="0"/>
              <a:t>,6*</a:t>
            </a:r>
            <a:r>
              <a:rPr lang="en-US" sz="2000" dirty="0" err="1" smtClean="0"/>
              <a:t>GrLivArea</a:t>
            </a:r>
            <a:r>
              <a:rPr lang="en-US" sz="2000" dirty="0" smtClean="0"/>
              <a:t> + 33650*</a:t>
            </a:r>
            <a:r>
              <a:rPr lang="en-US" sz="2000" dirty="0" err="1" smtClean="0"/>
              <a:t>GarageCars</a:t>
            </a:r>
            <a:r>
              <a:rPr lang="en-US" sz="2000" dirty="0" smtClean="0"/>
              <a:t> + 50</a:t>
            </a:r>
            <a:r>
              <a:rPr lang="ru-RU" sz="2000" dirty="0" smtClean="0"/>
              <a:t>,5*</a:t>
            </a:r>
            <a:r>
              <a:rPr lang="en-US" sz="2000" dirty="0" err="1" smtClean="0"/>
              <a:t>TotalBsmtSF</a:t>
            </a:r>
            <a:endParaRPr lang="ru-RU" sz="2000" dirty="0"/>
          </a:p>
        </p:txBody>
      </p:sp>
    </p:spTree>
    <p:extLst>
      <p:ext uri="{BB962C8B-B14F-4D97-AF65-F5344CB8AC3E}">
        <p14:creationId xmlns:p14="http://schemas.microsoft.com/office/powerpoint/2010/main" val="1827492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Прямоугольник 6"/>
          <p:cNvSpPr/>
          <p:nvPr/>
        </p:nvSpPr>
        <p:spPr>
          <a:xfrm>
            <a:off x="1818821" y="2906486"/>
            <a:ext cx="2675392" cy="919311"/>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Standard errors of regression coefficients</a:t>
            </a:r>
            <a:endParaRPr lang="ru-RU" dirty="0"/>
          </a:p>
        </p:txBody>
      </p:sp>
      <p:sp>
        <p:nvSpPr>
          <p:cNvPr id="8" name="Овал 7"/>
          <p:cNvSpPr/>
          <p:nvPr/>
        </p:nvSpPr>
        <p:spPr>
          <a:xfrm>
            <a:off x="4114800" y="4231948"/>
            <a:ext cx="1414463" cy="136875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a:endCxn id="8" idx="1"/>
          </p:cNvCxnSpPr>
          <p:nvPr/>
        </p:nvCxnSpPr>
        <p:spPr>
          <a:xfrm>
            <a:off x="3557135" y="3857000"/>
            <a:ext cx="764808" cy="5753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Рисунок 9" descr="Вырезка экрана"/>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8625" t="16961" r="5236" b="24788"/>
          <a:stretch/>
        </p:blipFill>
        <p:spPr>
          <a:xfrm>
            <a:off x="6053398" y="2780769"/>
            <a:ext cx="3869871" cy="1045028"/>
          </a:xfrm>
          <a:prstGeom prst="rect">
            <a:avLst/>
          </a:prstGeom>
          <a:ln w="57150">
            <a:solidFill>
              <a:srgbClr val="FF0000"/>
            </a:solidFill>
          </a:ln>
        </p:spPr>
      </p:pic>
    </p:spTree>
    <p:extLst>
      <p:ext uri="{BB962C8B-B14F-4D97-AF65-F5344CB8AC3E}">
        <p14:creationId xmlns:p14="http://schemas.microsoft.com/office/powerpoint/2010/main" val="4187771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Овал 6"/>
          <p:cNvSpPr/>
          <p:nvPr/>
        </p:nvSpPr>
        <p:spPr>
          <a:xfrm>
            <a:off x="5529262" y="4196443"/>
            <a:ext cx="1443037" cy="13879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 стрелкой 7"/>
          <p:cNvCxnSpPr/>
          <p:nvPr/>
        </p:nvCxnSpPr>
        <p:spPr>
          <a:xfrm>
            <a:off x="4669465" y="3985461"/>
            <a:ext cx="890465" cy="667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Прямоугольник 8"/>
              <p:cNvSpPr/>
              <p:nvPr/>
            </p:nvSpPr>
            <p:spPr>
              <a:xfrm>
                <a:off x="2439306" y="2663556"/>
                <a:ext cx="2675392" cy="13389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m:rPr>
                        <m:sty m:val="p"/>
                      </m:rPr>
                      <a:rPr lang="en-SL" sz="4000" b="0" i="0" smtClean="0">
                        <a:latin typeface="Cambria Math" panose="02040503050406030204" pitchFamily="18" charset="0"/>
                      </a:rPr>
                      <m:t>t</m:t>
                    </m:r>
                    <m:r>
                      <a:rPr lang="en-SL" sz="4000" b="0" i="0" smtClean="0">
                        <a:latin typeface="Cambria Math" panose="02040503050406030204" pitchFamily="18" charset="0"/>
                      </a:rPr>
                      <m:t>=</m:t>
                    </m:r>
                    <m:f>
                      <m:fPr>
                        <m:ctrlPr>
                          <a:rPr lang="en-SL" sz="4000" i="1" smtClean="0">
                            <a:latin typeface="Cambria Math" panose="02040503050406030204" pitchFamily="18" charset="0"/>
                          </a:rPr>
                        </m:ctrlPr>
                      </m:fPr>
                      <m:num>
                        <m:r>
                          <a:rPr lang="en-SL" sz="4000" b="0" i="1" smtClean="0">
                            <a:latin typeface="Cambria Math" panose="02040503050406030204" pitchFamily="18" charset="0"/>
                          </a:rPr>
                          <m:t>𝑐𝑜𝑒𝑓</m:t>
                        </m:r>
                      </m:num>
                      <m:den>
                        <m:r>
                          <a:rPr lang="en-SL" sz="4000" b="0" i="1" smtClean="0">
                            <a:latin typeface="Cambria Math" panose="02040503050406030204" pitchFamily="18" charset="0"/>
                          </a:rPr>
                          <m:t>𝑠𝑡𝑑</m:t>
                        </m:r>
                        <m:r>
                          <a:rPr lang="en-SL" sz="4000" b="0" i="1" smtClean="0">
                            <a:latin typeface="Cambria Math" panose="02040503050406030204" pitchFamily="18" charset="0"/>
                          </a:rPr>
                          <m:t> </m:t>
                        </m:r>
                        <m:r>
                          <a:rPr lang="en-SL" sz="4000" b="0" i="1" smtClean="0">
                            <a:latin typeface="Cambria Math" panose="02040503050406030204" pitchFamily="18" charset="0"/>
                          </a:rPr>
                          <m:t>𝑒𝑟𝑟</m:t>
                        </m:r>
                      </m:den>
                    </m:f>
                  </m:oMath>
                </a14:m>
                <a:r>
                  <a:rPr lang="en-US" sz="4000" dirty="0" smtClean="0"/>
                  <a:t> </a:t>
                </a:r>
                <a:endParaRPr lang="ru-RU" sz="4000"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2439306" y="2663556"/>
                <a:ext cx="2675392" cy="1338943"/>
              </a:xfrm>
              <a:prstGeom prst="rect">
                <a:avLst/>
              </a:prstGeom>
              <a:blipFill>
                <a:blip r:embed="rId4"/>
                <a:stretch>
                  <a:fillRect/>
                </a:stretch>
              </a:blipFill>
              <a:ln>
                <a:solidFill>
                  <a:srgbClr val="FF0000"/>
                </a:solidFill>
              </a:ln>
            </p:spPr>
            <p:txBody>
              <a:bodyPr/>
              <a:lstStyle/>
              <a:p>
                <a:r>
                  <a:rPr lang="ru-RU">
                    <a:noFill/>
                  </a:rPr>
                  <a:t> </a:t>
                </a:r>
              </a:p>
            </p:txBody>
          </p:sp>
        </mc:Fallback>
      </mc:AlternateContent>
    </p:spTree>
    <p:extLst>
      <p:ext uri="{BB962C8B-B14F-4D97-AF65-F5344CB8AC3E}">
        <p14:creationId xmlns:p14="http://schemas.microsoft.com/office/powerpoint/2010/main" val="3474698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Прямоугольник 6"/>
          <p:cNvSpPr/>
          <p:nvPr/>
        </p:nvSpPr>
        <p:spPr>
          <a:xfrm>
            <a:off x="4728369" y="3004339"/>
            <a:ext cx="2946060" cy="100727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Statistical significance of regression coefficients</a:t>
            </a:r>
            <a:endParaRPr lang="ru-RU" sz="2000" dirty="0"/>
          </a:p>
        </p:txBody>
      </p:sp>
      <p:sp>
        <p:nvSpPr>
          <p:cNvPr id="8" name="Овал 7"/>
          <p:cNvSpPr/>
          <p:nvPr/>
        </p:nvSpPr>
        <p:spPr>
          <a:xfrm>
            <a:off x="7096810" y="4114799"/>
            <a:ext cx="1191986" cy="156754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p:nvPr/>
        </p:nvCxnSpPr>
        <p:spPr>
          <a:xfrm>
            <a:off x="6259892" y="4009606"/>
            <a:ext cx="890465" cy="667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Объект 2"/>
          <p:cNvSpPr txBox="1">
            <a:spLocks/>
          </p:cNvSpPr>
          <p:nvPr/>
        </p:nvSpPr>
        <p:spPr>
          <a:xfrm>
            <a:off x="2517648" y="1828799"/>
            <a:ext cx="7948965" cy="967209"/>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RU"/>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If a variable significantly predicts an outcome, then it should have a b-value significantly different from zero. This hypothesis is tested using a t-test.   </a:t>
            </a:r>
            <a:endParaRPr lang="ru-RU" dirty="0"/>
          </a:p>
        </p:txBody>
      </p:sp>
    </p:spTree>
    <p:extLst>
      <p:ext uri="{BB962C8B-B14F-4D97-AF65-F5344CB8AC3E}">
        <p14:creationId xmlns:p14="http://schemas.microsoft.com/office/powerpoint/2010/main" val="3993553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Прямоугольник 6"/>
          <p:cNvSpPr/>
          <p:nvPr/>
        </p:nvSpPr>
        <p:spPr>
          <a:xfrm>
            <a:off x="6259892" y="3200398"/>
            <a:ext cx="2675392" cy="785771"/>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BY" sz="2000" dirty="0" smtClean="0"/>
              <a:t>95% </a:t>
            </a:r>
            <a:r>
              <a:rPr lang="en-US" sz="2000" dirty="0" smtClean="0"/>
              <a:t>confidence interval</a:t>
            </a:r>
            <a:endParaRPr lang="ru-RU" sz="2000" dirty="0"/>
          </a:p>
        </p:txBody>
      </p:sp>
      <p:sp>
        <p:nvSpPr>
          <p:cNvPr id="8" name="Овал 7"/>
          <p:cNvSpPr/>
          <p:nvPr/>
        </p:nvSpPr>
        <p:spPr>
          <a:xfrm>
            <a:off x="8562165" y="4580454"/>
            <a:ext cx="2573924" cy="3954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p:nvPr/>
        </p:nvCxnSpPr>
        <p:spPr>
          <a:xfrm>
            <a:off x="7884759" y="3982235"/>
            <a:ext cx="890465" cy="667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Confidence Intervals in Multiple Regression | AnalystPrep - FRM Par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742" y="1184462"/>
            <a:ext cx="5010150" cy="1838325"/>
          </a:xfrm>
          <a:prstGeom prst="rect">
            <a:avLst/>
          </a:prstGeom>
          <a:noFill/>
          <a:ln w="57150">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37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Прямоугольник 6"/>
          <p:cNvSpPr/>
          <p:nvPr/>
        </p:nvSpPr>
        <p:spPr>
          <a:xfrm>
            <a:off x="6792686" y="2480230"/>
            <a:ext cx="3004457" cy="154573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R-squared, the model explains 68</a:t>
            </a:r>
            <a:r>
              <a:rPr lang="ru-BY" sz="2000" dirty="0" smtClean="0"/>
              <a:t>% </a:t>
            </a:r>
            <a:r>
              <a:rPr lang="en-US" sz="2000" dirty="0" smtClean="0"/>
              <a:t>of variation of the dependent variable’s values</a:t>
            </a:r>
            <a:endParaRPr lang="ru-RU" sz="2000" dirty="0"/>
          </a:p>
        </p:txBody>
      </p:sp>
      <p:cxnSp>
        <p:nvCxnSpPr>
          <p:cNvPr id="8" name="Прямая со стрелкой 7"/>
          <p:cNvCxnSpPr/>
          <p:nvPr/>
        </p:nvCxnSpPr>
        <p:spPr>
          <a:xfrm flipV="1">
            <a:off x="9455453" y="1680129"/>
            <a:ext cx="753535" cy="800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Овал 8"/>
          <p:cNvSpPr/>
          <p:nvPr/>
        </p:nvSpPr>
        <p:spPr>
          <a:xfrm>
            <a:off x="10019112" y="1410334"/>
            <a:ext cx="1165964" cy="27758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5053135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Овал 6"/>
          <p:cNvSpPr/>
          <p:nvPr/>
        </p:nvSpPr>
        <p:spPr>
          <a:xfrm>
            <a:off x="10019112" y="2161452"/>
            <a:ext cx="1165964" cy="27758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 стрелкой 7"/>
          <p:cNvCxnSpPr/>
          <p:nvPr/>
        </p:nvCxnSpPr>
        <p:spPr>
          <a:xfrm flipV="1">
            <a:off x="9479054" y="2445139"/>
            <a:ext cx="753535" cy="800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7763412" y="3234990"/>
            <a:ext cx="2675392" cy="10183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model is statistically significant</a:t>
            </a:r>
            <a:endParaRPr lang="ru-RU" sz="2000" dirty="0"/>
          </a:p>
        </p:txBody>
      </p:sp>
    </p:spTree>
    <p:extLst>
      <p:ext uri="{BB962C8B-B14F-4D97-AF65-F5344CB8AC3E}">
        <p14:creationId xmlns:p14="http://schemas.microsoft.com/office/powerpoint/2010/main" val="1975221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Simple linear </a:t>
            </a:r>
            <a:r>
              <a:rPr lang="en-US" sz="3700" b="1" dirty="0">
                <a:latin typeface="Arial" panose="020B0604020202020204" pitchFamily="34" charset="0"/>
                <a:cs typeface="Arial" panose="020B0604020202020204" pitchFamily="34" charset="0"/>
              </a:rPr>
              <a:t>r</a:t>
            </a:r>
            <a:r>
              <a:rPr lang="en-US" sz="3700" b="1" dirty="0" smtClean="0">
                <a:latin typeface="Arial" panose="020B0604020202020204" pitchFamily="34" charset="0"/>
                <a:cs typeface="Arial" panose="020B0604020202020204" pitchFamily="34" charset="0"/>
              </a:rPr>
              <a:t>egression</a:t>
            </a:r>
            <a:endParaRPr lang="ru-RU" sz="37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Текст 4"/>
              <p:cNvSpPr>
                <a:spLocks noGrp="1"/>
              </p:cNvSpPr>
              <p:nvPr>
                <p:ph type="body" sz="quarter" idx="12"/>
              </p:nvPr>
            </p:nvSpPr>
            <p:spPr>
              <a:xfrm>
                <a:off x="718801" y="2144263"/>
                <a:ext cx="10792842" cy="3848315"/>
              </a:xfrm>
            </p:spPr>
            <p:txBody>
              <a:bodyPr numCol="1"/>
              <a:lstStyle/>
              <a:p>
                <a:pPr algn="just"/>
                <a:r>
                  <a:rPr lang="en-US" sz="2400" dirty="0" smtClean="0">
                    <a:solidFill>
                      <a:schemeClr val="bg2">
                        <a:lumMod val="10000"/>
                      </a:schemeClr>
                    </a:solidFill>
                    <a:latin typeface="Arial" panose="020B0604020202020204" pitchFamily="34" charset="0"/>
                    <a:cs typeface="Arial" panose="020B0604020202020204" pitchFamily="34" charset="0"/>
                  </a:rPr>
                  <a:t>	The linear relationship </a:t>
                </a:r>
                <a:r>
                  <a:rPr lang="en-US" sz="2400" dirty="0">
                    <a:solidFill>
                      <a:schemeClr val="bg2">
                        <a:lumMod val="10000"/>
                      </a:schemeClr>
                    </a:solidFill>
                    <a:latin typeface="Arial" panose="020B0604020202020204" pitchFamily="34" charset="0"/>
                    <a:cs typeface="Arial" panose="020B0604020202020204" pitchFamily="34" charset="0"/>
                  </a:rPr>
                  <a:t>between </a:t>
                </a:r>
                <a:r>
                  <a:rPr lang="en-US" sz="2400" dirty="0" smtClean="0">
                    <a:solidFill>
                      <a:schemeClr val="bg2">
                        <a:lumMod val="10000"/>
                      </a:schemeClr>
                    </a:solidFill>
                    <a:latin typeface="Arial" panose="020B0604020202020204" pitchFamily="34" charset="0"/>
                    <a:cs typeface="Arial" panose="020B0604020202020204" pitchFamily="34" charset="0"/>
                  </a:rPr>
                  <a:t>the variables is </a:t>
                </a:r>
                <a:r>
                  <a:rPr lang="en-US" sz="2400" dirty="0">
                    <a:solidFill>
                      <a:schemeClr val="bg2">
                        <a:lumMod val="10000"/>
                      </a:schemeClr>
                    </a:solidFill>
                    <a:latin typeface="Arial" panose="020B0604020202020204" pitchFamily="34" charset="0"/>
                    <a:cs typeface="Arial" panose="020B0604020202020204" pitchFamily="34" charset="0"/>
                  </a:rPr>
                  <a:t>expressed using an equation of a straight line</a:t>
                </a:r>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In simple regression we predict an outcome based on a single predictor. 	</a:t>
                </a:r>
                <a:endParaRPr lang="en-US" sz="2400" dirty="0" smtClean="0">
                  <a:solidFill>
                    <a:schemeClr val="bg2">
                      <a:lumMod val="10000"/>
                    </a:schemeClr>
                  </a:solidFill>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r>
                        <a:rPr lang="en-US" sz="2400" b="0" i="1" smtClean="0">
                          <a:solidFill>
                            <a:schemeClr val="bg2">
                              <a:lumMod val="10000"/>
                            </a:schemeClr>
                          </a:solidFill>
                          <a:latin typeface="Cambria Math" panose="02040503050406030204" pitchFamily="18" charset="0"/>
                          <a:cs typeface="Arial" panose="020B0604020202020204" pitchFamily="34" charset="0"/>
                        </a:rPr>
                        <m:t>𝑌</m:t>
                      </m:r>
                      <m:r>
                        <a:rPr lang="en-US" sz="2400" b="0" i="1" smtClean="0">
                          <a:solidFill>
                            <a:schemeClr val="bg2">
                              <a:lumMod val="10000"/>
                            </a:schemeClr>
                          </a:solidFill>
                          <a:latin typeface="Cambria Math" panose="02040503050406030204" pitchFamily="18" charset="0"/>
                          <a:cs typeface="Arial" panose="020B0604020202020204" pitchFamily="34" charset="0"/>
                        </a:rPr>
                        <m:t>=</m:t>
                      </m:r>
                      <m:r>
                        <a:rPr lang="en-US" sz="2400" b="0" i="1" smtClean="0">
                          <a:solidFill>
                            <a:schemeClr val="bg2">
                              <a:lumMod val="10000"/>
                            </a:schemeClr>
                          </a:solidFill>
                          <a:latin typeface="Cambria Math" panose="02040503050406030204" pitchFamily="18" charset="0"/>
                          <a:cs typeface="Arial" panose="020B0604020202020204" pitchFamily="34" charset="0"/>
                        </a:rPr>
                        <m:t>𝑎</m:t>
                      </m:r>
                      <m:r>
                        <a:rPr lang="en-US" sz="2400" b="0" i="1" smtClean="0">
                          <a:solidFill>
                            <a:schemeClr val="bg2">
                              <a:lumMod val="10000"/>
                            </a:schemeClr>
                          </a:solidFill>
                          <a:latin typeface="Cambria Math" panose="02040503050406030204" pitchFamily="18" charset="0"/>
                          <a:cs typeface="Arial" panose="020B0604020202020204" pitchFamily="34" charset="0"/>
                        </a:rPr>
                        <m:t>+</m:t>
                      </m:r>
                      <m:r>
                        <a:rPr lang="en-US" sz="2400" b="0" i="1" smtClean="0">
                          <a:solidFill>
                            <a:schemeClr val="bg2">
                              <a:lumMod val="10000"/>
                            </a:schemeClr>
                          </a:solidFill>
                          <a:latin typeface="Cambria Math" panose="02040503050406030204" pitchFamily="18" charset="0"/>
                          <a:cs typeface="Arial" panose="020B0604020202020204" pitchFamily="34" charset="0"/>
                        </a:rPr>
                        <m:t>𝑏</m:t>
                      </m:r>
                      <m:r>
                        <m:rPr>
                          <m:nor/>
                        </m:rPr>
                        <a:rPr lang="en-US" sz="2400" b="0" i="0" smtClean="0">
                          <a:solidFill>
                            <a:schemeClr val="bg2">
                              <a:lumMod val="10000"/>
                            </a:schemeClr>
                          </a:solidFill>
                          <a:latin typeface="Arial" panose="020B0604020202020204" pitchFamily="34" charset="0"/>
                          <a:cs typeface="Arial" panose="020B0604020202020204" pitchFamily="34" charset="0"/>
                        </a:rPr>
                        <m:t> </m:t>
                      </m:r>
                      <m:r>
                        <m:rPr>
                          <m:nor/>
                        </m:rPr>
                        <a:rPr lang="en-US" sz="2400" dirty="0">
                          <a:solidFill>
                            <a:schemeClr val="bg2">
                              <a:lumMod val="10000"/>
                            </a:schemeClr>
                          </a:solidFill>
                          <a:latin typeface="Arial" panose="020B0604020202020204" pitchFamily="34" charset="0"/>
                          <a:cs typeface="Arial" panose="020B0604020202020204" pitchFamily="34" charset="0"/>
                          <a:sym typeface="Symbol" pitchFamily="18" charset="2"/>
                        </a:rPr>
                        <m:t></m:t>
                      </m:r>
                      <m:r>
                        <a:rPr lang="en-US" sz="2400" b="0" i="1" dirty="0" smtClean="0">
                          <a:solidFill>
                            <a:schemeClr val="bg2">
                              <a:lumMod val="10000"/>
                            </a:schemeClr>
                          </a:solidFill>
                          <a:latin typeface="Cambria Math" panose="02040503050406030204" pitchFamily="18" charset="0"/>
                          <a:sym typeface="Symbol" pitchFamily="18" charset="2"/>
                        </a:rPr>
                        <m:t> </m:t>
                      </m:r>
                      <m:r>
                        <a:rPr lang="en-US" sz="2400" b="0" i="1" smtClean="0">
                          <a:solidFill>
                            <a:schemeClr val="bg2">
                              <a:lumMod val="10000"/>
                            </a:schemeClr>
                          </a:solidFill>
                          <a:latin typeface="Cambria Math" panose="02040503050406030204" pitchFamily="18" charset="0"/>
                          <a:cs typeface="Arial" panose="020B0604020202020204" pitchFamily="34" charset="0"/>
                        </a:rPr>
                        <m:t>𝑋</m:t>
                      </m:r>
                    </m:oMath>
                  </m:oMathPara>
                </a14:m>
                <a:endParaRPr lang="en-US" sz="2400" dirty="0">
                  <a:solidFill>
                    <a:schemeClr val="bg2">
                      <a:lumMod val="10000"/>
                    </a:schemeClr>
                  </a:solidFill>
                  <a:latin typeface="Arial" panose="020B0604020202020204" pitchFamily="34" charset="0"/>
                  <a:cs typeface="Arial" panose="020B0604020202020204" pitchFamily="34" charset="0"/>
                </a:endParaRPr>
              </a:p>
              <a:p>
                <a:pPr algn="just"/>
                <a:r>
                  <a:rPr lang="en-US" sz="2400" dirty="0" smtClean="0">
                    <a:solidFill>
                      <a:schemeClr val="bg2">
                        <a:lumMod val="10000"/>
                      </a:schemeClr>
                    </a:solidFill>
                    <a:latin typeface="Arial" panose="020B0604020202020204" pitchFamily="34" charset="0"/>
                    <a:cs typeface="Arial" panose="020B0604020202020204" pitchFamily="34" charset="0"/>
                  </a:rPr>
                  <a:t>where </a:t>
                </a:r>
              </a:p>
              <a:p>
                <a:pPr marL="457200" indent="-457200" algn="just">
                  <a:buFont typeface="Arial" panose="020B0604020202020204" pitchFamily="34" charset="0"/>
                  <a:buChar char="•"/>
                </a:pPr>
                <a:r>
                  <a:rPr lang="en-US" sz="2400" dirty="0" smtClean="0">
                    <a:solidFill>
                      <a:schemeClr val="bg2">
                        <a:lumMod val="10000"/>
                      </a:schemeClr>
                    </a:solidFill>
                    <a:latin typeface="Arial" panose="020B0604020202020204" pitchFamily="34" charset="0"/>
                    <a:cs typeface="Arial" panose="020B0604020202020204" pitchFamily="34" charset="0"/>
                  </a:rPr>
                  <a:t>X </a:t>
                </a:r>
                <a:r>
                  <a:rPr lang="en-US" sz="2400" dirty="0">
                    <a:solidFill>
                      <a:schemeClr val="bg2">
                        <a:lumMod val="10000"/>
                      </a:schemeClr>
                    </a:solidFill>
                    <a:latin typeface="Arial" panose="020B0604020202020204" pitchFamily="34" charset="0"/>
                    <a:cs typeface="Arial" panose="020B0604020202020204" pitchFamily="34" charset="0"/>
                  </a:rPr>
                  <a:t>is an independent variable (predictor</a:t>
                </a:r>
                <a:r>
                  <a:rPr lang="en-US" sz="2400" dirty="0" smtClean="0">
                    <a:solidFill>
                      <a:schemeClr val="bg2">
                        <a:lumMod val="10000"/>
                      </a:schemeClr>
                    </a:solidFill>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r>
                  <a:rPr lang="en-US" sz="2400" dirty="0" smtClean="0">
                    <a:solidFill>
                      <a:schemeClr val="bg2">
                        <a:lumMod val="10000"/>
                      </a:schemeClr>
                    </a:solidFill>
                    <a:latin typeface="Arial" panose="020B0604020202020204" pitchFamily="34" charset="0"/>
                    <a:cs typeface="Arial" panose="020B0604020202020204" pitchFamily="34" charset="0"/>
                  </a:rPr>
                  <a:t>Y </a:t>
                </a:r>
                <a:r>
                  <a:rPr lang="en-US" sz="2400" dirty="0">
                    <a:solidFill>
                      <a:schemeClr val="bg2">
                        <a:lumMod val="10000"/>
                      </a:schemeClr>
                    </a:solidFill>
                    <a:latin typeface="Arial" panose="020B0604020202020204" pitchFamily="34" charset="0"/>
                    <a:cs typeface="Arial" panose="020B0604020202020204" pitchFamily="34" charset="0"/>
                  </a:rPr>
                  <a:t>is the dependent variable</a:t>
                </a:r>
                <a:r>
                  <a:rPr lang="en-US" sz="2400" dirty="0" smtClean="0">
                    <a:solidFill>
                      <a:schemeClr val="bg2">
                        <a:lumMod val="10000"/>
                      </a:schemeClr>
                    </a:solidFill>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r>
                  <a:rPr lang="en-US" sz="2400" dirty="0" smtClean="0">
                    <a:solidFill>
                      <a:schemeClr val="bg2">
                        <a:lumMod val="10000"/>
                      </a:schemeClr>
                    </a:solidFill>
                    <a:latin typeface="Arial" panose="020B0604020202020204" pitchFamily="34" charset="0"/>
                    <a:cs typeface="Arial" panose="020B0604020202020204" pitchFamily="34" charset="0"/>
                  </a:rPr>
                  <a:t>a</a:t>
                </a:r>
                <a:r>
                  <a:rPr lang="en-US" sz="2400" dirty="0">
                    <a:solidFill>
                      <a:schemeClr val="bg2">
                        <a:lumMod val="10000"/>
                      </a:schemeClr>
                    </a:solidFill>
                    <a:latin typeface="Arial" panose="020B0604020202020204" pitchFamily="34" charset="0"/>
                    <a:cs typeface="Arial" panose="020B0604020202020204" pitchFamily="34" charset="0"/>
                  </a:rPr>
                  <a:t>, b are constant values (model parameters</a:t>
                </a:r>
                <a:r>
                  <a:rPr lang="en-US" sz="2400" dirty="0" smtClean="0">
                    <a:solidFill>
                      <a:schemeClr val="bg2">
                        <a:lumMod val="10000"/>
                      </a:schemeClr>
                    </a:solidFill>
                    <a:latin typeface="Arial" panose="020B0604020202020204" pitchFamily="34" charset="0"/>
                    <a:cs typeface="Arial" panose="020B0604020202020204" pitchFamily="34" charset="0"/>
                  </a:rPr>
                  <a:t>).</a:t>
                </a:r>
              </a:p>
              <a:p>
                <a:pPr algn="just"/>
                <a:r>
                  <a:rPr lang="en-US" sz="2400" dirty="0" smtClean="0">
                    <a:solidFill>
                      <a:schemeClr val="bg2">
                        <a:lumMod val="10000"/>
                      </a:schemeClr>
                    </a:solidFill>
                    <a:latin typeface="Arial" panose="020B0604020202020204" pitchFamily="34" charset="0"/>
                    <a:cs typeface="Arial" panose="020B0604020202020204" pitchFamily="34" charset="0"/>
                  </a:rPr>
                  <a:t>The </a:t>
                </a:r>
                <a:r>
                  <a:rPr lang="en-US" sz="2400" dirty="0">
                    <a:solidFill>
                      <a:schemeClr val="bg2">
                        <a:lumMod val="10000"/>
                      </a:schemeClr>
                    </a:solidFill>
                    <a:latin typeface="Arial" panose="020B0604020202020204" pitchFamily="34" charset="0"/>
                    <a:cs typeface="Arial" panose="020B0604020202020204" pitchFamily="34" charset="0"/>
                  </a:rPr>
                  <a:t>model parameters are determined using the least squares method. </a:t>
                </a:r>
                <a:endParaRPr lang="ru-RU" sz="2400" dirty="0">
                  <a:solidFill>
                    <a:schemeClr val="bg2">
                      <a:lumMod val="10000"/>
                    </a:schemeClr>
                  </a:solidFill>
                  <a:latin typeface="Arial" panose="020B0604020202020204" pitchFamily="34" charset="0"/>
                  <a:cs typeface="Arial" panose="020B0604020202020204" pitchFamily="34" charset="0"/>
                </a:endParaRPr>
              </a:p>
            </p:txBody>
          </p:sp>
        </mc:Choice>
        <mc:Fallback xmlns="">
          <p:sp>
            <p:nvSpPr>
              <p:cNvPr id="5" name="Текст 4"/>
              <p:cNvSpPr>
                <a:spLocks noGrp="1" noRot="1" noChangeAspect="1" noMove="1" noResize="1" noEditPoints="1" noAdjustHandles="1" noChangeArrowheads="1" noChangeShapeType="1" noTextEdit="1"/>
              </p:cNvSpPr>
              <p:nvPr>
                <p:ph type="body" sz="quarter" idx="12"/>
              </p:nvPr>
            </p:nvSpPr>
            <p:spPr>
              <a:xfrm>
                <a:off x="718801" y="2144263"/>
                <a:ext cx="10792842" cy="3848315"/>
              </a:xfrm>
              <a:blipFill>
                <a:blip r:embed="rId2"/>
                <a:stretch>
                  <a:fillRect l="-1751" t="-2377" r="-1695" b="-10301"/>
                </a:stretch>
              </a:blipFill>
            </p:spPr>
            <p:txBody>
              <a:bodyPr/>
              <a:lstStyle/>
              <a:p>
                <a:r>
                  <a:rPr lang="ru-RU">
                    <a:noFill/>
                  </a:rPr>
                  <a:t> </a:t>
                </a:r>
              </a:p>
            </p:txBody>
          </p:sp>
        </mc:Fallback>
      </mc:AlternateContent>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8153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Овал 6"/>
          <p:cNvSpPr/>
          <p:nvPr/>
        </p:nvSpPr>
        <p:spPr>
          <a:xfrm>
            <a:off x="4494213" y="5597509"/>
            <a:ext cx="1689689" cy="62367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 стрелкой 7"/>
          <p:cNvCxnSpPr>
            <a:stCxn id="9" idx="2"/>
            <a:endCxn id="7" idx="1"/>
          </p:cNvCxnSpPr>
          <p:nvPr/>
        </p:nvCxnSpPr>
        <p:spPr>
          <a:xfrm>
            <a:off x="4044969" y="4999507"/>
            <a:ext cx="696693" cy="6893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1830046" y="3981164"/>
            <a:ext cx="4429845" cy="10183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Result of normality test for residuals: residuals are not normally distributed</a:t>
            </a:r>
            <a:endParaRPr lang="ru-RU" sz="2000" dirty="0"/>
          </a:p>
        </p:txBody>
      </p:sp>
    </p:spTree>
    <p:extLst>
      <p:ext uri="{BB962C8B-B14F-4D97-AF65-F5344CB8AC3E}">
        <p14:creationId xmlns:p14="http://schemas.microsoft.com/office/powerpoint/2010/main" val="39001248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Овал 6"/>
          <p:cNvSpPr/>
          <p:nvPr/>
        </p:nvSpPr>
        <p:spPr>
          <a:xfrm>
            <a:off x="4494213" y="6094996"/>
            <a:ext cx="1689689" cy="62367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 стрелкой 7"/>
          <p:cNvCxnSpPr>
            <a:stCxn id="9" idx="2"/>
          </p:cNvCxnSpPr>
          <p:nvPr/>
        </p:nvCxnSpPr>
        <p:spPr>
          <a:xfrm>
            <a:off x="3679655" y="5489369"/>
            <a:ext cx="1062007" cy="6893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1830046" y="4471026"/>
            <a:ext cx="3699217" cy="10183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Skewness and Kurtosis calculated for residuals</a:t>
            </a:r>
            <a:endParaRPr lang="ru-RU" sz="2000" dirty="0"/>
          </a:p>
        </p:txBody>
      </p:sp>
    </p:spTree>
    <p:extLst>
      <p:ext uri="{BB962C8B-B14F-4D97-AF65-F5344CB8AC3E}">
        <p14:creationId xmlns:p14="http://schemas.microsoft.com/office/powerpoint/2010/main" val="4076807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Овал 6"/>
          <p:cNvSpPr/>
          <p:nvPr/>
        </p:nvSpPr>
        <p:spPr>
          <a:xfrm>
            <a:off x="9686698" y="5649686"/>
            <a:ext cx="1689689" cy="2939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 стрелкой 7"/>
          <p:cNvCxnSpPr>
            <a:stCxn id="9" idx="2"/>
          </p:cNvCxnSpPr>
          <p:nvPr/>
        </p:nvCxnSpPr>
        <p:spPr>
          <a:xfrm>
            <a:off x="9161465" y="4980197"/>
            <a:ext cx="696693" cy="6893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6946542" y="3961854"/>
            <a:ext cx="4429845" cy="10183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Homoscedasticity test</a:t>
            </a:r>
            <a:r>
              <a:rPr lang="ru-RU" sz="2000" dirty="0" smtClean="0"/>
              <a:t>. </a:t>
            </a:r>
            <a:r>
              <a:rPr lang="en-US" sz="2000" dirty="0" smtClean="0"/>
              <a:t>If the values vary from 1 to 2 there is </a:t>
            </a:r>
            <a:r>
              <a:rPr lang="en-US" sz="2000" dirty="0"/>
              <a:t>a h</a:t>
            </a:r>
            <a:r>
              <a:rPr lang="en-US" sz="2000" dirty="0" smtClean="0"/>
              <a:t>omoscedasticity.</a:t>
            </a:r>
            <a:endParaRPr lang="ru-RU" sz="2000" dirty="0"/>
          </a:p>
        </p:txBody>
      </p:sp>
    </p:spTree>
    <p:extLst>
      <p:ext uri="{BB962C8B-B14F-4D97-AF65-F5344CB8AC3E}">
        <p14:creationId xmlns:p14="http://schemas.microsoft.com/office/powerpoint/2010/main" val="1247309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747"/>
          <a:stretch/>
        </p:blipFill>
        <p:spPr>
          <a:xfrm>
            <a:off x="1110344" y="947056"/>
            <a:ext cx="9911442" cy="5767644"/>
          </a:xfrm>
          <a:prstGeom prst="rect">
            <a:avLst/>
          </a:prstGeom>
        </p:spPr>
      </p:pic>
      <p:sp>
        <p:nvSpPr>
          <p:cNvPr id="7" name="Овал 6"/>
          <p:cNvSpPr/>
          <p:nvPr/>
        </p:nvSpPr>
        <p:spPr>
          <a:xfrm>
            <a:off x="9509811" y="5898202"/>
            <a:ext cx="1689689" cy="56791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 стрелкой 7"/>
          <p:cNvCxnSpPr/>
          <p:nvPr/>
        </p:nvCxnSpPr>
        <p:spPr>
          <a:xfrm>
            <a:off x="9217033" y="5225194"/>
            <a:ext cx="696693" cy="6893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7396843" y="4425025"/>
            <a:ext cx="3249386" cy="800107"/>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Normality test for the residuals</a:t>
            </a:r>
            <a:endParaRPr lang="ru-RU" sz="2000" dirty="0"/>
          </a:p>
        </p:txBody>
      </p:sp>
      <p:pic>
        <p:nvPicPr>
          <p:cNvPr id="10" name="Рисунок 9" descr="Вырезка экрана"/>
          <p:cNvPicPr>
            <a:picLocks noChangeAspect="1"/>
          </p:cNvPicPr>
          <p:nvPr/>
        </p:nvPicPr>
        <p:blipFill rotWithShape="1">
          <a:blip r:embed="rId4">
            <a:extLst>
              <a:ext uri="{28A0092B-C50C-407E-A947-70E740481C1C}">
                <a14:useLocalDpi xmlns:a14="http://schemas.microsoft.com/office/drawing/2010/main" val="0"/>
              </a:ext>
            </a:extLst>
          </a:blip>
          <a:srcRect b="29521"/>
          <a:stretch/>
        </p:blipFill>
        <p:spPr>
          <a:xfrm>
            <a:off x="7554670" y="3271816"/>
            <a:ext cx="2911943" cy="483756"/>
          </a:xfrm>
          <a:prstGeom prst="rect">
            <a:avLst/>
          </a:prstGeom>
          <a:ln w="57150">
            <a:solidFill>
              <a:srgbClr val="FF0000"/>
            </a:solidFill>
          </a:ln>
        </p:spPr>
      </p:pic>
    </p:spTree>
    <p:extLst>
      <p:ext uri="{BB962C8B-B14F-4D97-AF65-F5344CB8AC3E}">
        <p14:creationId xmlns:p14="http://schemas.microsoft.com/office/powerpoint/2010/main" val="24849227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317158"/>
            <a:ext cx="11057955" cy="777025"/>
          </a:xfrm>
        </p:spPr>
        <p:txBody>
          <a:bodyPr>
            <a:noAutofit/>
          </a:bodyPr>
          <a:lstStyle/>
          <a:p>
            <a:r>
              <a:rPr lang="en-US" sz="3700" b="1" dirty="0" smtClean="0">
                <a:latin typeface="Arial" panose="020B0604020202020204" pitchFamily="34" charset="0"/>
                <a:cs typeface="Arial" panose="020B0604020202020204" pitchFamily="34" charset="0"/>
              </a:rPr>
              <a:t>Useful links</a:t>
            </a: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242237"/>
            <a:ext cx="10792842" cy="3848315"/>
          </a:xfrm>
        </p:spPr>
        <p:txBody>
          <a:bodyPr numCol="1"/>
          <a:lstStyle/>
          <a:p>
            <a:pPr marL="342900" indent="-342900">
              <a:buFont typeface="Arial" panose="020B0604020202020204" pitchFamily="34" charset="0"/>
              <a:buChar char="•"/>
            </a:pPr>
            <a:r>
              <a:rPr lang="fr-FR" sz="2800" dirty="0">
                <a:solidFill>
                  <a:schemeClr val="bg2">
                    <a:lumMod val="10000"/>
                  </a:schemeClr>
                </a:solidFill>
                <a:hlinkClick r:id="rId2"/>
              </a:rPr>
              <a:t>https://</a:t>
            </a:r>
            <a:r>
              <a:rPr lang="fr-FR" sz="2800" dirty="0" smtClean="0">
                <a:solidFill>
                  <a:schemeClr val="bg2">
                    <a:lumMod val="10000"/>
                  </a:schemeClr>
                </a:solidFill>
                <a:hlinkClick r:id="rId2"/>
              </a:rPr>
              <a:t>dss.princeton.edu/online_help/analysis/regression_intro.htm</a:t>
            </a:r>
            <a:endParaRPr lang="fr-FR" sz="2800" dirty="0" smtClean="0">
              <a:solidFill>
                <a:schemeClr val="bg2">
                  <a:lumMod val="10000"/>
                </a:schemeClr>
              </a:solidFill>
            </a:endParaRPr>
          </a:p>
          <a:p>
            <a:pPr marL="342900" indent="-342900">
              <a:buFont typeface="Arial" panose="020B0604020202020204" pitchFamily="34" charset="0"/>
              <a:buChar char="•"/>
            </a:pPr>
            <a:r>
              <a:rPr lang="fr-FR" sz="2800" dirty="0" smtClean="0">
                <a:solidFill>
                  <a:schemeClr val="bg2">
                    <a:lumMod val="10000"/>
                  </a:schemeClr>
                </a:solidFill>
                <a:hlinkClick r:id="rId3"/>
              </a:rPr>
              <a:t>https</a:t>
            </a:r>
            <a:r>
              <a:rPr lang="fr-FR" sz="2800" dirty="0">
                <a:solidFill>
                  <a:schemeClr val="bg2">
                    <a:lumMod val="10000"/>
                  </a:schemeClr>
                </a:solidFill>
                <a:hlinkClick r:id="rId3"/>
              </a:rPr>
              <a:t>://datatofish.com/statsmodels-linear-regression/</a:t>
            </a:r>
            <a:endParaRPr lang="ru-RU" sz="2800" dirty="0">
              <a:solidFill>
                <a:schemeClr val="bg2">
                  <a:lumMod val="10000"/>
                </a:schemeClr>
              </a:solidFill>
            </a:endParaRPr>
          </a:p>
          <a:p>
            <a:pPr marL="342900" indent="-342900">
              <a:buFont typeface="Arial" panose="020B0604020202020204" pitchFamily="34" charset="0"/>
              <a:buChar char="•"/>
            </a:pPr>
            <a:r>
              <a:rPr lang="fr-FR" sz="2800" dirty="0">
                <a:solidFill>
                  <a:schemeClr val="bg2">
                    <a:lumMod val="10000"/>
                  </a:schemeClr>
                </a:solidFill>
                <a:hlinkClick r:id="rId4"/>
              </a:rPr>
              <a:t>https://medium.com/swlh/interpreting-linear-regression-through-statsmodels-summary-4796d359035a</a:t>
            </a:r>
            <a:endParaRPr lang="ru-RU" sz="2800" dirty="0">
              <a:solidFill>
                <a:schemeClr val="bg2">
                  <a:lumMod val="10000"/>
                </a:schemeClr>
              </a:solidFill>
            </a:endParaRPr>
          </a:p>
          <a:p>
            <a:pPr marL="342900" indent="-342900">
              <a:buFont typeface="Arial" panose="020B0604020202020204" pitchFamily="34" charset="0"/>
              <a:buChar char="•"/>
            </a:pPr>
            <a:endParaRPr lang="fr-FR" sz="2800" dirty="0" smtClean="0">
              <a:solidFill>
                <a:schemeClr val="bg2">
                  <a:lumMod val="10000"/>
                </a:schemeClr>
              </a:solidFill>
            </a:endParaRPr>
          </a:p>
          <a:p>
            <a:pPr marL="342900" indent="-342900">
              <a:buFont typeface="Arial" panose="020B0604020202020204" pitchFamily="34" charset="0"/>
              <a:buChar char="•"/>
            </a:pPr>
            <a:endParaRPr lang="ru-RU" sz="2800" dirty="0">
              <a:solidFill>
                <a:schemeClr val="bg2">
                  <a:lumMod val="10000"/>
                </a:schemeClr>
              </a:solidFill>
            </a:endParaRPr>
          </a:p>
          <a:p>
            <a:pPr marL="342900" indent="-342900">
              <a:buFont typeface="Arial" panose="020B0604020202020204" pitchFamily="34" charset="0"/>
              <a:buChar char="•"/>
            </a:pPr>
            <a:endParaRPr lang="fr-FR" sz="2800" dirty="0">
              <a:solidFill>
                <a:schemeClr val="bg2">
                  <a:lumMod val="10000"/>
                </a:schemeClr>
              </a:solidFill>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8242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2269305" y="3188442"/>
            <a:ext cx="7871104" cy="1978323"/>
          </a:xfrm>
        </p:spPr>
        <p:txBody>
          <a:bodyPr>
            <a:normAutofit/>
          </a:bodyPr>
          <a:lstStyle/>
          <a:p>
            <a:r>
              <a:rPr lang="en-US" b="1" dirty="0">
                <a:latin typeface="Arial" panose="020B0604020202020204" pitchFamily="34" charset="0"/>
                <a:cs typeface="Arial" panose="020B0604020202020204" pitchFamily="34" charset="0"/>
              </a:rPr>
              <a:t>Thank you for your attention!</a:t>
            </a:r>
            <a:endParaRPr lang="ru-RU" b="1"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2000" dirty="0">
                <a:latin typeface="Arial" panose="020B0604020202020204" pitchFamily="34" charset="0"/>
                <a:cs typeface="Arial" panose="020B0604020202020204" pitchFamily="34" charset="0"/>
              </a:rPr>
              <a:t>Faculty of Computer Science</a:t>
            </a:r>
            <a:endParaRPr lang="ru-RU" sz="20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Data Analysis</a:t>
            </a:r>
            <a:endParaRPr lang="ru-RU" sz="20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latin typeface="Arial" panose="020B0604020202020204" pitchFamily="34" charset="0"/>
                <a:cs typeface="Arial" panose="020B0604020202020204" pitchFamily="34" charset="0"/>
              </a:rPr>
              <a:t>Moscow</a:t>
            </a:r>
            <a:r>
              <a:rPr lang="ru-RU" sz="20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676876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31461"/>
            <a:ext cx="11057955" cy="777025"/>
          </a:xfrm>
        </p:spPr>
        <p:txBody>
          <a:bodyPr>
            <a:noAutofit/>
          </a:bodyPr>
          <a:lstStyle/>
          <a:p>
            <a:r>
              <a:rPr lang="en-US" sz="3700" b="1" dirty="0" smtClean="0">
                <a:latin typeface="Arial" panose="020B0604020202020204" pitchFamily="34" charset="0"/>
                <a:cs typeface="Arial" panose="020B0604020202020204" pitchFamily="34" charset="0"/>
              </a:rPr>
              <a:t>Method </a:t>
            </a:r>
            <a:r>
              <a:rPr lang="en-US" sz="3700" b="1" dirty="0">
                <a:latin typeface="Arial" panose="020B0604020202020204" pitchFamily="34" charset="0"/>
                <a:cs typeface="Arial" panose="020B0604020202020204" pitchFamily="34" charset="0"/>
              </a:rPr>
              <a:t>of least squares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18801" y="2323882"/>
            <a:ext cx="10792842" cy="3848315"/>
          </a:xfrm>
        </p:spPr>
        <p:txBody>
          <a:bodyPr numCol="1"/>
          <a:lstStyle/>
          <a:p>
            <a:pPr marL="82296" algn="just"/>
            <a:r>
              <a:rPr lang="en-US" sz="2600" dirty="0" smtClean="0">
                <a:solidFill>
                  <a:schemeClr val="bg2">
                    <a:lumMod val="10000"/>
                  </a:schemeClr>
                </a:solidFill>
                <a:latin typeface="Arial" panose="020B0604020202020204" pitchFamily="34" charset="0"/>
                <a:cs typeface="Arial" panose="020B0604020202020204" pitchFamily="34" charset="0"/>
              </a:rPr>
              <a:t>	Method </a:t>
            </a:r>
            <a:r>
              <a:rPr lang="en-US" sz="2600" dirty="0">
                <a:solidFill>
                  <a:schemeClr val="bg2">
                    <a:lumMod val="10000"/>
                  </a:schemeClr>
                </a:solidFill>
                <a:latin typeface="Arial" panose="020B0604020202020204" pitchFamily="34" charset="0"/>
                <a:cs typeface="Arial" panose="020B0604020202020204" pitchFamily="34" charset="0"/>
              </a:rPr>
              <a:t>of least squares is a way of finding the line that best fits the data (i.e. the line that goes through, or is close to, as many of the data points as possible).  </a:t>
            </a:r>
            <a:endParaRPr lang="ru-RU" sz="26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descr="Method of Least Squares - Example Solved Problems | Regression Analysis"/>
          <p:cNvPicPr>
            <a:picLocks noChangeAspect="1" noChangeArrowheads="1"/>
          </p:cNvPicPr>
          <p:nvPr/>
        </p:nvPicPr>
        <p:blipFill rotWithShape="1">
          <a:blip r:embed="rId2">
            <a:extLst>
              <a:ext uri="{28A0092B-C50C-407E-A947-70E740481C1C}">
                <a14:useLocalDpi xmlns:a14="http://schemas.microsoft.com/office/drawing/2010/main" val="0"/>
              </a:ext>
            </a:extLst>
          </a:blip>
          <a:srcRect b="61310"/>
          <a:stretch/>
        </p:blipFill>
        <p:spPr bwMode="auto">
          <a:xfrm>
            <a:off x="803282" y="3752511"/>
            <a:ext cx="5851410" cy="25324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ethod of Least Squares - Example Solved Problems | Regression Analysis"/>
          <p:cNvPicPr>
            <a:picLocks noChangeAspect="1" noChangeArrowheads="1"/>
          </p:cNvPicPr>
          <p:nvPr/>
        </p:nvPicPr>
        <p:blipFill rotWithShape="1">
          <a:blip r:embed="rId2">
            <a:extLst>
              <a:ext uri="{28A0092B-C50C-407E-A947-70E740481C1C}">
                <a14:useLocalDpi xmlns:a14="http://schemas.microsoft.com/office/drawing/2010/main" val="0"/>
              </a:ext>
            </a:extLst>
          </a:blip>
          <a:srcRect t="40651"/>
          <a:stretch/>
        </p:blipFill>
        <p:spPr bwMode="auto">
          <a:xfrm>
            <a:off x="6259891" y="3375332"/>
            <a:ext cx="4908851" cy="325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451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685799" y="4917849"/>
            <a:ext cx="10825843" cy="1572943"/>
          </a:xfrm>
        </p:spPr>
        <p:txBody>
          <a:bodyPr numCol="1"/>
          <a:lstStyle/>
          <a:p>
            <a:pPr marL="82296" algn="just"/>
            <a:r>
              <a:rPr lang="en-US" sz="2800" dirty="0" smtClean="0">
                <a:solidFill>
                  <a:schemeClr val="bg2">
                    <a:lumMod val="10000"/>
                  </a:schemeClr>
                </a:solidFill>
                <a:latin typeface="Arial" panose="020B0604020202020204" pitchFamily="34" charset="0"/>
                <a:cs typeface="Arial" panose="020B0604020202020204" pitchFamily="34" charset="0"/>
              </a:rPr>
              <a:t>	</a:t>
            </a:r>
            <a:r>
              <a:rPr lang="en-US" sz="2400" dirty="0" smtClean="0">
                <a:solidFill>
                  <a:schemeClr val="bg2">
                    <a:lumMod val="10000"/>
                  </a:schemeClr>
                </a:solidFill>
                <a:latin typeface="Arial" panose="020B0604020202020204" pitchFamily="34" charset="0"/>
                <a:cs typeface="Arial" panose="020B0604020202020204" pitchFamily="34" charset="0"/>
              </a:rPr>
              <a:t>This </a:t>
            </a:r>
            <a:r>
              <a:rPr lang="en-US" sz="2400" dirty="0">
                <a:solidFill>
                  <a:schemeClr val="bg2">
                    <a:lumMod val="10000"/>
                  </a:schemeClr>
                </a:solidFill>
                <a:latin typeface="Arial" panose="020B0604020202020204" pitchFamily="34" charset="0"/>
                <a:cs typeface="Arial" panose="020B0604020202020204" pitchFamily="34" charset="0"/>
              </a:rPr>
              <a:t>graph shows a scatterplot of some data with a line representing the general trend. The vertical lines (dashed) represent the differences (or residuals) between the line and the actual data. </a:t>
            </a:r>
            <a:r>
              <a:rPr lang="en-US" sz="2400" dirty="0" smtClean="0">
                <a:solidFill>
                  <a:schemeClr val="bg2">
                    <a:lumMod val="10000"/>
                  </a:schemeClr>
                </a:solidFill>
                <a:latin typeface="Arial" panose="020B0604020202020204" pitchFamily="34" charset="0"/>
                <a:cs typeface="Arial" panose="020B0604020202020204" pitchFamily="34" charset="0"/>
              </a:rPr>
              <a:t>The </a:t>
            </a:r>
            <a:r>
              <a:rPr lang="en-US" sz="2400" dirty="0">
                <a:solidFill>
                  <a:schemeClr val="bg2">
                    <a:lumMod val="10000"/>
                  </a:schemeClr>
                </a:solidFill>
                <a:latin typeface="Arial" panose="020B0604020202020204" pitchFamily="34" charset="0"/>
                <a:cs typeface="Arial" panose="020B0604020202020204" pitchFamily="34" charset="0"/>
              </a:rPr>
              <a:t>method of least squares works by selecting the line that has the lowest sum of squared differences.</a:t>
            </a:r>
            <a:endParaRPr lang="ru-RU" sz="2400" dirty="0">
              <a:solidFill>
                <a:schemeClr val="bg2">
                  <a:lumMod val="10000"/>
                </a:schemeClr>
              </a:solidFill>
              <a:latin typeface="Arial" panose="020B0604020202020204" pitchFamily="34" charset="0"/>
              <a:cs typeface="Arial" panose="020B0604020202020204" pitchFamily="34" charset="0"/>
            </a:endParaRPr>
          </a:p>
          <a:p>
            <a:pPr marL="82296" algn="just"/>
            <a:endParaRPr lang="en-US"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2575" t="1" r="12070" b="19413"/>
          <a:stretch/>
        </p:blipFill>
        <p:spPr bwMode="auto">
          <a:xfrm>
            <a:off x="3459163" y="1282429"/>
            <a:ext cx="4690579" cy="338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805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6131384" y="2296916"/>
            <a:ext cx="5600700" cy="1572943"/>
          </a:xfrm>
        </p:spPr>
        <p:txBody>
          <a:bodyPr numCol="1"/>
          <a:lstStyle/>
          <a:p>
            <a:pPr marL="82296" algn="just"/>
            <a:r>
              <a:rPr lang="en-US" sz="2200" dirty="0" smtClean="0">
                <a:solidFill>
                  <a:schemeClr val="bg2">
                    <a:lumMod val="10000"/>
                  </a:schemeClr>
                </a:solidFill>
                <a:latin typeface="Arial" panose="020B0604020202020204" pitchFamily="34" charset="0"/>
                <a:cs typeface="Arial" panose="020B0604020202020204" pitchFamily="34" charset="0"/>
              </a:rPr>
              <a:t>	</a:t>
            </a:r>
            <a:r>
              <a:rPr lang="en-US" sz="2600" dirty="0" smtClean="0">
                <a:solidFill>
                  <a:schemeClr val="bg2">
                    <a:lumMod val="10000"/>
                  </a:schemeClr>
                </a:solidFill>
                <a:latin typeface="Arial" panose="020B0604020202020204" pitchFamily="34" charset="0"/>
                <a:cs typeface="Arial" panose="020B0604020202020204" pitchFamily="34" charset="0"/>
              </a:rPr>
              <a:t>In </a:t>
            </a:r>
            <a:r>
              <a:rPr lang="en-US" sz="2600" dirty="0">
                <a:solidFill>
                  <a:schemeClr val="bg2">
                    <a:lumMod val="10000"/>
                  </a:schemeClr>
                </a:solidFill>
                <a:latin typeface="Arial" panose="020B0604020202020204" pitchFamily="34" charset="0"/>
                <a:cs typeface="Arial" panose="020B0604020202020204" pitchFamily="34" charset="0"/>
              </a:rPr>
              <a:t>order to evaluate how well a straight line expresses the relationship between variables, it is useful to examine the scatterplot to see if there is a linear relationship and to detect outliers that can significantly skew the result. </a:t>
            </a:r>
            <a:r>
              <a:rPr lang="en-US" sz="2600" dirty="0" smtClean="0">
                <a:solidFill>
                  <a:schemeClr val="bg2">
                    <a:lumMod val="10000"/>
                  </a:schemeClr>
                </a:solidFill>
                <a:latin typeface="Arial" panose="020B0604020202020204" pitchFamily="34" charset="0"/>
                <a:cs typeface="Arial" panose="020B0604020202020204" pitchFamily="34" charset="0"/>
              </a:rPr>
              <a:t>	</a:t>
            </a:r>
          </a:p>
          <a:p>
            <a:pPr marL="82296" algn="just"/>
            <a:r>
              <a:rPr lang="en-US" sz="2600" dirty="0">
                <a:solidFill>
                  <a:schemeClr val="bg2">
                    <a:lumMod val="10000"/>
                  </a:schemeClr>
                </a:solidFill>
                <a:latin typeface="Arial" panose="020B0604020202020204" pitchFamily="34" charset="0"/>
                <a:cs typeface="Arial" panose="020B0604020202020204" pitchFamily="34" charset="0"/>
              </a:rPr>
              <a:t>	</a:t>
            </a: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2">
            <a:lum bright="-10000" contrast="20000"/>
            <a:extLst>
              <a:ext uri="{28A0092B-C50C-407E-A947-70E740481C1C}">
                <a14:useLocalDpi xmlns:a14="http://schemas.microsoft.com/office/drawing/2010/main" val="0"/>
              </a:ext>
            </a:extLst>
          </a:blip>
          <a:srcRect l="31818" t="16360" r="26674" b="17688"/>
          <a:stretch>
            <a:fillRect/>
          </a:stretch>
        </p:blipFill>
        <p:spPr bwMode="auto">
          <a:xfrm>
            <a:off x="547002" y="1473699"/>
            <a:ext cx="5241482" cy="468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32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84500"/>
            <a:ext cx="11057955" cy="777025"/>
          </a:xfrm>
        </p:spPr>
        <p:txBody>
          <a:bodyPr>
            <a:noAutofit/>
          </a:bodyPr>
          <a:lstStyle/>
          <a:p>
            <a:r>
              <a:rPr lang="en-US" sz="3700" b="1" dirty="0" smtClean="0">
                <a:latin typeface="Arial" panose="020B0604020202020204" pitchFamily="34" charset="0"/>
                <a:cs typeface="Arial" panose="020B0604020202020204" pitchFamily="34" charset="0"/>
              </a:rPr>
              <a:t>Sum of squares</a:t>
            </a:r>
            <a:r>
              <a:rPr lang="ru-RU" sz="3700" b="1" dirty="0">
                <a:latin typeface="Arial" panose="020B0604020202020204" pitchFamily="34" charset="0"/>
                <a:cs typeface="Arial" panose="020B0604020202020204" pitchFamily="34" charset="0"/>
              </a:rPr>
              <a:t/>
            </a:r>
            <a:br>
              <a:rPr lang="ru-RU" sz="3700" b="1" dirty="0">
                <a:latin typeface="Arial" panose="020B0604020202020204" pitchFamily="34" charset="0"/>
                <a:cs typeface="Arial" panose="020B0604020202020204" pitchFamily="34" charset="0"/>
              </a:rPr>
            </a:br>
            <a:endParaRPr lang="ru-RU" sz="37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sp>
        <p:nvSpPr>
          <p:cNvPr id="11" name="Текст 4"/>
          <p:cNvSpPr>
            <a:spLocks noGrp="1"/>
          </p:cNvSpPr>
          <p:nvPr>
            <p:ph type="body" sz="quarter" idx="12"/>
          </p:nvPr>
        </p:nvSpPr>
        <p:spPr>
          <a:xfrm>
            <a:off x="669814" y="2078947"/>
            <a:ext cx="10974038" cy="3848315"/>
          </a:xfrm>
        </p:spPr>
        <p:txBody>
          <a:bodyPr numCol="1"/>
          <a:lstStyle/>
          <a:p>
            <a:pPr algn="just"/>
            <a:r>
              <a:rPr lang="en-US" sz="2400" dirty="0" smtClean="0">
                <a:solidFill>
                  <a:schemeClr val="bg2">
                    <a:lumMod val="10000"/>
                  </a:schemeClr>
                </a:solidFill>
              </a:rPr>
              <a:t>Residual Sum of Squares (RSS)</a:t>
            </a:r>
          </a:p>
          <a:p>
            <a:pPr algn="just"/>
            <a:endParaRPr lang="en-US" sz="2400" dirty="0" smtClean="0">
              <a:solidFill>
                <a:schemeClr val="bg2">
                  <a:lumMod val="10000"/>
                </a:schemeClr>
              </a:solidFill>
            </a:endParaRPr>
          </a:p>
          <a:p>
            <a:pPr algn="just"/>
            <a:endParaRPr lang="en-US" sz="2400" dirty="0">
              <a:solidFill>
                <a:schemeClr val="bg2">
                  <a:lumMod val="10000"/>
                </a:schemeClr>
              </a:solidFill>
            </a:endParaRPr>
          </a:p>
          <a:p>
            <a:pPr algn="just"/>
            <a:r>
              <a:rPr lang="en-US" sz="2400" dirty="0" smtClean="0">
                <a:solidFill>
                  <a:schemeClr val="bg2">
                    <a:lumMod val="10000"/>
                  </a:schemeClr>
                </a:solidFill>
              </a:rPr>
              <a:t>Total Sum of Squares (TSS) </a:t>
            </a:r>
          </a:p>
          <a:p>
            <a:pPr algn="just"/>
            <a:endParaRPr lang="en-US" sz="2400" dirty="0">
              <a:solidFill>
                <a:schemeClr val="bg2">
                  <a:lumMod val="10000"/>
                </a:schemeClr>
              </a:solidFill>
            </a:endParaRPr>
          </a:p>
          <a:p>
            <a:pPr algn="just"/>
            <a:endParaRPr lang="en-US" sz="2400" dirty="0" smtClean="0">
              <a:solidFill>
                <a:schemeClr val="bg2">
                  <a:lumMod val="10000"/>
                </a:schemeClr>
              </a:solidFill>
            </a:endParaRPr>
          </a:p>
          <a:p>
            <a:pPr algn="just"/>
            <a:r>
              <a:rPr lang="en-US" sz="2400" dirty="0" smtClean="0">
                <a:solidFill>
                  <a:schemeClr val="bg2">
                    <a:lumMod val="10000"/>
                  </a:schemeClr>
                </a:solidFill>
              </a:rPr>
              <a:t>Explained Sum of Squares (ESS) </a:t>
            </a:r>
          </a:p>
          <a:p>
            <a:pPr algn="just"/>
            <a:endParaRPr lang="en-US" sz="2400" dirty="0">
              <a:solidFill>
                <a:schemeClr val="bg2">
                  <a:lumMod val="10000"/>
                </a:schemeClr>
              </a:solidFill>
            </a:endParaRPr>
          </a:p>
          <a:p>
            <a:pPr algn="just"/>
            <a:endParaRPr lang="ru-RU" sz="2400" dirty="0">
              <a:solidFill>
                <a:schemeClr val="bg2">
                  <a:lumMod val="10000"/>
                </a:schemeClr>
              </a:solidFill>
            </a:endParaRPr>
          </a:p>
          <a:p>
            <a:pPr algn="just"/>
            <a:endParaRPr lang="en-US" sz="2400" dirty="0">
              <a:solidFill>
                <a:schemeClr val="bg2">
                  <a:lumMod val="10000"/>
                </a:schemeClr>
              </a:solidFill>
            </a:endParaRPr>
          </a:p>
          <a:p>
            <a:pPr algn="just"/>
            <a:endParaRPr lang="ru-RU" sz="2400" dirty="0">
              <a:solidFill>
                <a:schemeClr val="bg2">
                  <a:lumMod val="10000"/>
                </a:schemeClr>
              </a:solidFill>
            </a:endParaRPr>
          </a:p>
        </p:txBody>
      </p:sp>
      <p:pic>
        <p:nvPicPr>
          <p:cNvPr id="12" name="Рисунок 1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442" y="4093273"/>
            <a:ext cx="2917896" cy="1080000"/>
          </a:xfrm>
          <a:prstGeom prst="rect">
            <a:avLst/>
          </a:prstGeom>
        </p:spPr>
      </p:pic>
      <p:pic>
        <p:nvPicPr>
          <p:cNvPr id="13" name="Рисунок 1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444" y="5621994"/>
            <a:ext cx="2775483" cy="1080000"/>
          </a:xfrm>
          <a:prstGeom prst="rect">
            <a:avLst/>
          </a:prstGeom>
        </p:spPr>
      </p:pic>
      <p:pic>
        <p:nvPicPr>
          <p:cNvPr id="14" name="Рисунок 1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444" y="2570077"/>
            <a:ext cx="3071857" cy="1080000"/>
          </a:xfrm>
          <a:prstGeom prst="rect">
            <a:avLst/>
          </a:prstGeom>
        </p:spPr>
      </p:pic>
      <p:sp>
        <p:nvSpPr>
          <p:cNvPr id="15" name="Текст 4"/>
          <p:cNvSpPr txBox="1">
            <a:spLocks/>
          </p:cNvSpPr>
          <p:nvPr/>
        </p:nvSpPr>
        <p:spPr>
          <a:xfrm>
            <a:off x="8329992" y="6010944"/>
            <a:ext cx="2861734" cy="493765"/>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vert="horz" lIns="0" tIns="0" rIns="0" bIns="45720" numCol="1" spcCol="252000" rtlCol="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solidFill>
                  <a:schemeClr val="bg2">
                    <a:lumMod val="10000"/>
                  </a:schemeClr>
                </a:solidFill>
              </a:rPr>
              <a:t>TSS = RSS + ESS</a:t>
            </a:r>
            <a:endParaRPr lang="ru-RU" sz="2400" dirty="0" smtClean="0">
              <a:solidFill>
                <a:schemeClr val="bg2">
                  <a:lumMod val="10000"/>
                </a:schemeClr>
              </a:solidFill>
            </a:endParaRPr>
          </a:p>
          <a:p>
            <a:pPr algn="just"/>
            <a:endParaRPr lang="en-US" sz="2400" dirty="0" smtClean="0">
              <a:solidFill>
                <a:schemeClr val="bg2">
                  <a:lumMod val="10000"/>
                </a:schemeClr>
              </a:solidFill>
            </a:endParaRPr>
          </a:p>
          <a:p>
            <a:pPr algn="just"/>
            <a:endParaRPr lang="ru-RU" sz="2400" dirty="0">
              <a:solidFill>
                <a:schemeClr val="bg2">
                  <a:lumMod val="10000"/>
                </a:schemeClr>
              </a:solidFill>
            </a:endParaRPr>
          </a:p>
        </p:txBody>
      </p:sp>
    </p:spTree>
    <p:extLst>
      <p:ext uri="{BB962C8B-B14F-4D97-AF65-F5344CB8AC3E}">
        <p14:creationId xmlns:p14="http://schemas.microsoft.com/office/powerpoint/2010/main" val="2353352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sz="1200" dirty="0" smtClean="0">
                <a:latin typeface="Arial" panose="020B0604020202020204" pitchFamily="34" charset="0"/>
                <a:cs typeface="Arial" panose="020B0604020202020204" pitchFamily="34" charset="0"/>
              </a:rPr>
              <a:t>Data Analysis</a:t>
            </a:r>
            <a:endParaRPr lang="ru-RU" sz="12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Lecture 6</a:t>
            </a:r>
            <a:endParaRPr lang="ru-RU" sz="1200" dirty="0">
              <a:solidFill>
                <a:schemeClr val="tx1"/>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vert="horz" lIns="0" tIns="0" rIns="0" bIns="0" rtlCol="0">
            <a:noAutofit/>
          </a:bodyPr>
          <a:lstStyle/>
          <a:p>
            <a:r>
              <a:rPr lang="fr-FR" sz="1200" dirty="0" smtClean="0">
                <a:solidFill>
                  <a:schemeClr val="tx1"/>
                </a:solidFill>
                <a:latin typeface="Arial" panose="020B0604020202020204" pitchFamily="34" charset="0"/>
                <a:cs typeface="Arial" panose="020B0604020202020204" pitchFamily="34" charset="0"/>
              </a:rPr>
              <a:t>Linear Regression</a:t>
            </a:r>
            <a:endParaRPr lang="ru-RU" sz="1200" dirty="0">
              <a:solidFill>
                <a:schemeClr val="tx1"/>
              </a:solidFill>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29" r="5108" b="5897"/>
          <a:stretch/>
        </p:blipFill>
        <p:spPr bwMode="auto">
          <a:xfrm>
            <a:off x="2947943" y="163286"/>
            <a:ext cx="5760000" cy="652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143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6600</TotalTime>
  <Words>709</Words>
  <Application>Microsoft Office PowerPoint</Application>
  <PresentationFormat>Широкоэкранный</PresentationFormat>
  <Paragraphs>312</Paragraphs>
  <Slides>45</Slides>
  <Notes>23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45</vt:i4>
      </vt:variant>
    </vt:vector>
  </HeadingPairs>
  <TitlesOfParts>
    <vt:vector size="53" baseType="lpstr">
      <vt:lpstr>Arial</vt:lpstr>
      <vt:lpstr>Calibri</vt:lpstr>
      <vt:lpstr>Calibri Light</vt:lpstr>
      <vt:lpstr>Cambria Math</vt:lpstr>
      <vt:lpstr>HSE Sans</vt:lpstr>
      <vt:lpstr>Symbol</vt:lpstr>
      <vt:lpstr>Wingdings 2</vt:lpstr>
      <vt:lpstr>Office Theme</vt:lpstr>
      <vt:lpstr>Lecture 6 Linear Regression</vt:lpstr>
      <vt:lpstr>Regression analysis </vt:lpstr>
      <vt:lpstr>Linear regression</vt:lpstr>
      <vt:lpstr>Simple linear regression</vt:lpstr>
      <vt:lpstr>Method of least squares </vt:lpstr>
      <vt:lpstr>Презентация PowerPoint</vt:lpstr>
      <vt:lpstr>Презентация PowerPoint</vt:lpstr>
      <vt:lpstr>Sum of squares </vt:lpstr>
      <vt:lpstr>Презентация PowerPoint</vt:lpstr>
      <vt:lpstr>Simple linear regression: example</vt:lpstr>
      <vt:lpstr>Multiple Linear Regression</vt:lpstr>
      <vt:lpstr>Regression Equation</vt:lpstr>
      <vt:lpstr>Selection of predictors</vt:lpstr>
      <vt:lpstr>Adding categorical predictors into the model</vt:lpstr>
      <vt:lpstr>Creating dummy variables</vt:lpstr>
      <vt:lpstr>Creating dummy variables</vt:lpstr>
      <vt:lpstr>Coefficient of determination (R-squared)</vt:lpstr>
      <vt:lpstr>R-squared</vt:lpstr>
      <vt:lpstr>Adjusted R-squared</vt:lpstr>
      <vt:lpstr>F-statistics</vt:lpstr>
      <vt:lpstr>Evaluating the accuracy of the regression model</vt:lpstr>
      <vt:lpstr>Diagnostics of the model: outliers and influential cases</vt:lpstr>
      <vt:lpstr>Outliers</vt:lpstr>
      <vt:lpstr>Influential  cases</vt:lpstr>
      <vt:lpstr>How to identify an influential case?</vt:lpstr>
      <vt:lpstr>Diagnostics of the model: residuals</vt:lpstr>
      <vt:lpstr>Multicollinearity  </vt:lpstr>
      <vt:lpstr>Heteroscedasticity   </vt:lpstr>
      <vt:lpstr>Heteroscedasticity in a simple regression model   </vt:lpstr>
      <vt:lpstr>Heteroscedasticity in a multiple regression model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Useful links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Меликян Алиса Валерьевна</cp:lastModifiedBy>
  <cp:revision>354</cp:revision>
  <cp:lastPrinted>2021-11-11T13:08:42Z</cp:lastPrinted>
  <dcterms:created xsi:type="dcterms:W3CDTF">2021-11-11T08:52:47Z</dcterms:created>
  <dcterms:modified xsi:type="dcterms:W3CDTF">2022-04-07T08:17:08Z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