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25">
          <p15:clr>
            <a:srgbClr val="A4A3A4"/>
          </p15:clr>
        </p15:guide>
        <p15:guide id="2" pos="1209">
          <p15:clr>
            <a:srgbClr val="A4A3A4"/>
          </p15:clr>
        </p15:guide>
        <p15:guide id="3" pos="2955">
          <p15:clr>
            <a:srgbClr val="A4A3A4"/>
          </p15:clr>
        </p15:guide>
        <p15:guide id="4" pos="2071">
          <p15:clr>
            <a:srgbClr val="A4A3A4"/>
          </p15:clr>
        </p15:guide>
        <p15:guide id="5" pos="3840">
          <p15:clr>
            <a:srgbClr val="A4A3A4"/>
          </p15:clr>
        </p15:guide>
        <p15:guide id="6" pos="4702">
          <p15:clr>
            <a:srgbClr val="A4A3A4"/>
          </p15:clr>
        </p15:guide>
        <p15:guide id="7" pos="5586">
          <p15:clr>
            <a:srgbClr val="A4A3A4"/>
          </p15:clr>
        </p15:guide>
        <p15:guide id="8" pos="7333">
          <p15:clr>
            <a:srgbClr val="A4A3A4"/>
          </p15:clr>
        </p15:guide>
        <p15:guide id="9" orient="horz" pos="3952">
          <p15:clr>
            <a:srgbClr val="A4A3A4"/>
          </p15:clr>
        </p15:guide>
        <p15:guide id="10" pos="6471">
          <p15:clr>
            <a:srgbClr val="A4A3A4"/>
          </p15:clr>
        </p15:guide>
        <p15:guide id="11" orient="horz" pos="913">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5" roundtripDataSignature="AMtx7mgQmp8z3Vffwb5KWi4GRO6CHh0C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399C79-D161-4F07-B7F7-FABAFE64E5D6}">
  <a:tblStyle styleId="{85399C79-D161-4F07-B7F7-FABAFE64E5D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5"/>
        <p:guide pos="1209"/>
        <p:guide pos="2955"/>
        <p:guide pos="2071"/>
        <p:guide pos="3840"/>
        <p:guide pos="4702"/>
        <p:guide pos="5586"/>
        <p:guide pos="7333"/>
        <p:guide pos="3952" orient="horz"/>
        <p:guide pos="6471"/>
        <p:guide pos="913"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ложка">
  <p:cSld name="Обложка">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descr="A blue circle with white text&#10;&#10;Description automatically generated with low confidence" id="16" name="Google Shape;16;p40"/>
          <p:cNvPicPr preferRelativeResize="0"/>
          <p:nvPr/>
        </p:nvPicPr>
        <p:blipFill rotWithShape="1">
          <a:blip r:embed="rId3">
            <a:alphaModFix/>
          </a:blip>
          <a:srcRect b="0" l="0" r="0" t="0"/>
          <a:stretch/>
        </p:blipFill>
        <p:spPr>
          <a:xfrm>
            <a:off x="1013859" y="962173"/>
            <a:ext cx="886499" cy="886499"/>
          </a:xfrm>
          <a:prstGeom prst="rect">
            <a:avLst/>
          </a:prstGeom>
          <a:noFill/>
          <a:ln>
            <a:noFill/>
          </a:ln>
        </p:spPr>
      </p:pic>
      <p:cxnSp>
        <p:nvCxnSpPr>
          <p:cNvPr id="17" name="Google Shape;17;p40"/>
          <p:cNvCxnSpPr/>
          <p:nvPr/>
        </p:nvCxnSpPr>
        <p:spPr>
          <a:xfrm>
            <a:off x="6090212" y="985336"/>
            <a:ext cx="0" cy="840173"/>
          </a:xfrm>
          <a:prstGeom prst="straightConnector1">
            <a:avLst/>
          </a:prstGeom>
          <a:noFill/>
          <a:ln cap="flat" cmpd="sng" w="12700">
            <a:solidFill>
              <a:srgbClr val="102D69"/>
            </a:solidFill>
            <a:prstDash val="solid"/>
            <a:miter lim="800000"/>
            <a:headEnd len="sm" w="sm" type="none"/>
            <a:tailEnd len="sm" w="sm" type="none"/>
          </a:ln>
        </p:spPr>
      </p:cxnSp>
      <p:cxnSp>
        <p:nvCxnSpPr>
          <p:cNvPr id="18" name="Google Shape;18;p40"/>
          <p:cNvCxnSpPr/>
          <p:nvPr/>
        </p:nvCxnSpPr>
        <p:spPr>
          <a:xfrm>
            <a:off x="8642581" y="985336"/>
            <a:ext cx="0" cy="840173"/>
          </a:xfrm>
          <a:prstGeom prst="straightConnector1">
            <a:avLst/>
          </a:prstGeom>
          <a:noFill/>
          <a:ln cap="flat" cmpd="sng" w="12700">
            <a:solidFill>
              <a:srgbClr val="102D69"/>
            </a:solidFill>
            <a:prstDash val="solid"/>
            <a:miter lim="800000"/>
            <a:headEnd len="sm" w="sm" type="none"/>
            <a:tailEnd len="sm" w="sm" type="none"/>
          </a:ln>
        </p:spPr>
      </p:cxnSp>
      <p:cxnSp>
        <p:nvCxnSpPr>
          <p:cNvPr id="19" name="Google Shape;19;p40"/>
          <p:cNvCxnSpPr/>
          <p:nvPr/>
        </p:nvCxnSpPr>
        <p:spPr>
          <a:xfrm>
            <a:off x="11179047" y="985336"/>
            <a:ext cx="0" cy="840173"/>
          </a:xfrm>
          <a:prstGeom prst="straightConnector1">
            <a:avLst/>
          </a:prstGeom>
          <a:noFill/>
          <a:ln cap="flat" cmpd="sng" w="12700">
            <a:solidFill>
              <a:srgbClr val="102D69"/>
            </a:solidFill>
            <a:prstDash val="solid"/>
            <a:miter lim="800000"/>
            <a:headEnd len="sm" w="sm" type="none"/>
            <a:tailEnd len="sm" w="sm" type="none"/>
          </a:ln>
        </p:spPr>
      </p:cxnSp>
      <p:sp>
        <p:nvSpPr>
          <p:cNvPr id="20" name="Google Shape;20;p40"/>
          <p:cNvSpPr txBox="1"/>
          <p:nvPr>
            <p:ph type="title"/>
          </p:nvPr>
        </p:nvSpPr>
        <p:spPr>
          <a:xfrm>
            <a:off x="1027967" y="2404670"/>
            <a:ext cx="7634059" cy="1978323"/>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0E2D69"/>
              </a:buClr>
              <a:buSzPts val="4300"/>
              <a:buFont typeface="Arial"/>
              <a:buNone/>
              <a:defRPr b="0" i="0" sz="4300">
                <a:solidFill>
                  <a:srgbClr val="0E2D6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0"/>
          <p:cNvSpPr txBox="1"/>
          <p:nvPr>
            <p:ph idx="1" type="body"/>
          </p:nvPr>
        </p:nvSpPr>
        <p:spPr>
          <a:xfrm>
            <a:off x="2074947" y="1187841"/>
            <a:ext cx="3848717" cy="43516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b="0" i="0"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b="0" i="0"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b="0" i="0"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0" i="0"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0" i="0"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40"/>
          <p:cNvSpPr txBox="1"/>
          <p:nvPr>
            <p:ph idx="2" type="body"/>
          </p:nvPr>
        </p:nvSpPr>
        <p:spPr>
          <a:xfrm>
            <a:off x="6259420" y="1173829"/>
            <a:ext cx="2278063" cy="463186"/>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E2D69"/>
              </a:buClr>
              <a:buSzPts val="1200"/>
              <a:buFont typeface="Arial"/>
              <a:buNone/>
              <a:defRPr b="0" i="0" sz="1200">
                <a:solidFill>
                  <a:srgbClr val="0E2D6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0"/>
          <p:cNvSpPr txBox="1"/>
          <p:nvPr>
            <p:ph idx="3" type="body"/>
          </p:nvPr>
        </p:nvSpPr>
        <p:spPr>
          <a:xfrm>
            <a:off x="8786720" y="1173829"/>
            <a:ext cx="2217738" cy="463186"/>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E2D69"/>
              </a:buClr>
              <a:buSzPts val="1200"/>
              <a:buFont typeface="Arial"/>
              <a:buNone/>
              <a:defRPr b="0" i="0" sz="1200">
                <a:solidFill>
                  <a:srgbClr val="0E2D6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0"/>
          <p:cNvSpPr txBox="1"/>
          <p:nvPr>
            <p:ph idx="4" type="body"/>
          </p:nvPr>
        </p:nvSpPr>
        <p:spPr>
          <a:xfrm>
            <a:off x="1027967" y="4824914"/>
            <a:ext cx="7625267" cy="652860"/>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E2D69"/>
              </a:buClr>
              <a:buSzPts val="1600"/>
              <a:buFont typeface="Arial"/>
              <a:buNone/>
              <a:defRPr b="0" i="0" sz="1600">
                <a:solidFill>
                  <a:srgbClr val="0E2D6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вет">
  <p:cSld name="цвет">
    <p:bg>
      <p:bgPr>
        <a:blipFill>
          <a:blip r:embed="rId2">
            <a:alphaModFix/>
          </a:blip>
          <a:stretch>
            <a:fillRect/>
          </a:stretch>
        </a:blipFill>
      </p:bgPr>
    </p:bg>
    <p:spTree>
      <p:nvGrpSpPr>
        <p:cNvPr id="134" name="Shape 134"/>
        <p:cNvGrpSpPr/>
        <p:nvPr/>
      </p:nvGrpSpPr>
      <p:grpSpPr>
        <a:xfrm>
          <a:off x="0" y="0"/>
          <a:ext cx="0" cy="0"/>
          <a:chOff x="0" y="0"/>
          <a:chExt cx="0" cy="0"/>
        </a:xfrm>
      </p:grpSpPr>
      <p:pic>
        <p:nvPicPr>
          <p:cNvPr descr="Icon&#10;&#10;Description automatically generated" id="135" name="Google Shape;135;p49"/>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136" name="Google Shape;136;p49"/>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37" name="Google Shape;137;p49"/>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38" name="Google Shape;138;p49"/>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39" name="Google Shape;139;p49"/>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en-US"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140" name="Google Shape;140;p49"/>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41" name="Google Shape;141;p49"/>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49"/>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49"/>
          <p:cNvSpPr txBox="1"/>
          <p:nvPr>
            <p:ph idx="3"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49"/>
          <p:cNvSpPr txBox="1"/>
          <p:nvPr>
            <p:ph type="title"/>
          </p:nvPr>
        </p:nvSpPr>
        <p:spPr>
          <a:xfrm>
            <a:off x="585899" y="1447790"/>
            <a:ext cx="4322530" cy="77702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400"/>
              <a:buFont typeface="Arial"/>
              <a:buNone/>
              <a:defRPr b="0" i="0"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49"/>
          <p:cNvSpPr txBox="1"/>
          <p:nvPr>
            <p:ph idx="4" type="body"/>
          </p:nvPr>
        </p:nvSpPr>
        <p:spPr>
          <a:xfrm>
            <a:off x="585898" y="2379663"/>
            <a:ext cx="4322531" cy="2399371"/>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49"/>
          <p:cNvSpPr/>
          <p:nvPr/>
        </p:nvSpPr>
        <p:spPr>
          <a:xfrm>
            <a:off x="5392982" y="1447790"/>
            <a:ext cx="830997" cy="830997"/>
          </a:xfrm>
          <a:prstGeom prst="ellipse">
            <a:avLst/>
          </a:prstGeom>
          <a:solidFill>
            <a:srgbClr val="0E2D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49"/>
          <p:cNvSpPr/>
          <p:nvPr/>
        </p:nvSpPr>
        <p:spPr>
          <a:xfrm>
            <a:off x="6742925" y="1447790"/>
            <a:ext cx="830997" cy="830997"/>
          </a:xfrm>
          <a:prstGeom prst="ellipse">
            <a:avLst/>
          </a:prstGeom>
          <a:solidFill>
            <a:srgbClr val="234A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49"/>
          <p:cNvSpPr/>
          <p:nvPr/>
        </p:nvSpPr>
        <p:spPr>
          <a:xfrm>
            <a:off x="8092868" y="1447790"/>
            <a:ext cx="830997" cy="830997"/>
          </a:xfrm>
          <a:prstGeom prst="ellipse">
            <a:avLst/>
          </a:prstGeom>
          <a:solidFill>
            <a:srgbClr val="11A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49"/>
          <p:cNvSpPr/>
          <p:nvPr/>
        </p:nvSpPr>
        <p:spPr>
          <a:xfrm>
            <a:off x="9442811" y="1447790"/>
            <a:ext cx="830997" cy="830997"/>
          </a:xfrm>
          <a:prstGeom prst="ellipse">
            <a:avLst/>
          </a:prstGeom>
          <a:solidFill>
            <a:srgbClr val="029C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49"/>
          <p:cNvSpPr/>
          <p:nvPr/>
        </p:nvSpPr>
        <p:spPr>
          <a:xfrm>
            <a:off x="10792754" y="1447790"/>
            <a:ext cx="830997" cy="830997"/>
          </a:xfrm>
          <a:prstGeom prst="ellipse">
            <a:avLst/>
          </a:prstGeom>
          <a:solidFill>
            <a:srgbClr val="EB68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49"/>
          <p:cNvSpPr/>
          <p:nvPr/>
        </p:nvSpPr>
        <p:spPr>
          <a:xfrm>
            <a:off x="5392982" y="2708699"/>
            <a:ext cx="830997" cy="830997"/>
          </a:xfrm>
          <a:prstGeom prst="ellipse">
            <a:avLst/>
          </a:prstGeom>
          <a:solidFill>
            <a:srgbClr val="7D4E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49"/>
          <p:cNvSpPr/>
          <p:nvPr/>
        </p:nvSpPr>
        <p:spPr>
          <a:xfrm>
            <a:off x="6742925" y="2708699"/>
            <a:ext cx="830997" cy="830997"/>
          </a:xfrm>
          <a:prstGeom prst="ellipse">
            <a:avLst/>
          </a:prstGeom>
          <a:solidFill>
            <a:srgbClr val="E61F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49"/>
          <p:cNvSpPr/>
          <p:nvPr/>
        </p:nvSpPr>
        <p:spPr>
          <a:xfrm>
            <a:off x="8092868" y="2708699"/>
            <a:ext cx="830997" cy="830997"/>
          </a:xfrm>
          <a:prstGeom prst="ellipse">
            <a:avLst/>
          </a:prstGeom>
          <a:solidFill>
            <a:srgbClr val="FBBA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49"/>
          <p:cNvSpPr/>
          <p:nvPr/>
        </p:nvSpPr>
        <p:spPr>
          <a:xfrm>
            <a:off x="9442811" y="2708699"/>
            <a:ext cx="830997" cy="830997"/>
          </a:xfrm>
          <a:prstGeom prst="ellipse">
            <a:avLst/>
          </a:prstGeom>
          <a:solidFill>
            <a:srgbClr val="7DA0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49"/>
          <p:cNvSpPr/>
          <p:nvPr/>
        </p:nvSpPr>
        <p:spPr>
          <a:xfrm>
            <a:off x="10792754" y="2708699"/>
            <a:ext cx="830997" cy="830997"/>
          </a:xfrm>
          <a:prstGeom prst="ellipse">
            <a:avLst/>
          </a:prstGeom>
          <a:solidFill>
            <a:srgbClr val="47A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49"/>
          <p:cNvSpPr/>
          <p:nvPr/>
        </p:nvSpPr>
        <p:spPr>
          <a:xfrm>
            <a:off x="5392982" y="3969609"/>
            <a:ext cx="830997" cy="830997"/>
          </a:xfrm>
          <a:prstGeom prst="ellipse">
            <a:avLst/>
          </a:prstGeom>
          <a:solidFill>
            <a:srgbClr val="EB8C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49"/>
          <p:cNvSpPr/>
          <p:nvPr/>
        </p:nvSpPr>
        <p:spPr>
          <a:xfrm>
            <a:off x="6742925" y="3969609"/>
            <a:ext cx="830997" cy="830997"/>
          </a:xfrm>
          <a:prstGeom prst="ellipse">
            <a:avLst/>
          </a:prstGeom>
          <a:solidFill>
            <a:srgbClr val="9662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49"/>
          <p:cNvSpPr/>
          <p:nvPr/>
        </p:nvSpPr>
        <p:spPr>
          <a:xfrm>
            <a:off x="8092868" y="3969609"/>
            <a:ext cx="830997" cy="830997"/>
          </a:xfrm>
          <a:prstGeom prst="ellipse">
            <a:avLst/>
          </a:prstGeom>
          <a:solidFill>
            <a:srgbClr val="CD5A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49"/>
          <p:cNvSpPr/>
          <p:nvPr/>
        </p:nvSpPr>
        <p:spPr>
          <a:xfrm>
            <a:off x="9442811" y="3969609"/>
            <a:ext cx="830997" cy="830997"/>
          </a:xfrm>
          <a:prstGeom prst="ellipse">
            <a:avLst/>
          </a:prstGeom>
          <a:solidFill>
            <a:srgbClr val="FFD7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49"/>
          <p:cNvSpPr/>
          <p:nvPr/>
        </p:nvSpPr>
        <p:spPr>
          <a:xfrm>
            <a:off x="10792754" y="3969609"/>
            <a:ext cx="830997" cy="830997"/>
          </a:xfrm>
          <a:prstGeom prst="ellipse">
            <a:avLst/>
          </a:prstGeom>
          <a:solidFill>
            <a:srgbClr val="CDDD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49"/>
          <p:cNvSpPr/>
          <p:nvPr/>
        </p:nvSpPr>
        <p:spPr>
          <a:xfrm>
            <a:off x="5392982" y="5249769"/>
            <a:ext cx="830997" cy="830997"/>
          </a:xfrm>
          <a:prstGeom prst="ellipse">
            <a:avLst/>
          </a:prstGeom>
          <a:solidFill>
            <a:srgbClr val="D7EB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49"/>
          <p:cNvSpPr/>
          <p:nvPr/>
        </p:nvSpPr>
        <p:spPr>
          <a:xfrm>
            <a:off x="6742925" y="5249769"/>
            <a:ext cx="830997" cy="830997"/>
          </a:xfrm>
          <a:prstGeom prst="ellipse">
            <a:avLst/>
          </a:prstGeom>
          <a:solidFill>
            <a:srgbClr val="FFDC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49"/>
          <p:cNvSpPr/>
          <p:nvPr/>
        </p:nvSpPr>
        <p:spPr>
          <a:xfrm>
            <a:off x="8092868" y="5249769"/>
            <a:ext cx="830997" cy="830997"/>
          </a:xfrm>
          <a:prstGeom prst="ellipse">
            <a:avLst/>
          </a:prstGeom>
          <a:solidFill>
            <a:srgbClr val="D7C3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49"/>
          <p:cNvSpPr/>
          <p:nvPr/>
        </p:nvSpPr>
        <p:spPr>
          <a:xfrm>
            <a:off x="9442811" y="5249769"/>
            <a:ext cx="830997" cy="830997"/>
          </a:xfrm>
          <a:prstGeom prst="ellipse">
            <a:avLst/>
          </a:prstGeom>
          <a:solidFill>
            <a:srgbClr val="F6C3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49"/>
          <p:cNvSpPr/>
          <p:nvPr/>
        </p:nvSpPr>
        <p:spPr>
          <a:xfrm>
            <a:off x="10792754" y="5249769"/>
            <a:ext cx="830997" cy="830997"/>
          </a:xfrm>
          <a:prstGeom prst="ellipse">
            <a:avLst/>
          </a:prstGeom>
          <a:solidFill>
            <a:srgbClr val="FFF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чистый_2">
  <p:cSld name="чистый_2">
    <p:bg>
      <p:bgPr>
        <a:blipFill>
          <a:blip r:embed="rId2">
            <a:alphaModFix/>
          </a:blip>
          <a:stretch>
            <a:fillRect/>
          </a:stretch>
        </a:blipFill>
      </p:bgPr>
    </p:bg>
    <p:spTree>
      <p:nvGrpSpPr>
        <p:cNvPr id="166" name="Shape 166"/>
        <p:cNvGrpSpPr/>
        <p:nvPr/>
      </p:nvGrpSpPr>
      <p:grpSpPr>
        <a:xfrm>
          <a:off x="0" y="0"/>
          <a:ext cx="0" cy="0"/>
          <a:chOff x="0" y="0"/>
          <a:chExt cx="0" cy="0"/>
        </a:xfrm>
      </p:grpSpPr>
      <p:pic>
        <p:nvPicPr>
          <p:cNvPr descr="Icon&#10;&#10;Description automatically generated" id="167" name="Google Shape;167;p50"/>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168" name="Google Shape;168;p50"/>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69" name="Google Shape;169;p50"/>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70" name="Google Shape;170;p50"/>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71" name="Google Shape;171;p50"/>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en-US"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172" name="Google Shape;172;p50"/>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73" name="Google Shape;173;p50"/>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50"/>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50"/>
          <p:cNvSpPr txBox="1"/>
          <p:nvPr>
            <p:ph idx="3"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чистый">
  <p:cSld name="чистый">
    <p:bg>
      <p:bgPr>
        <a:blipFill>
          <a:blip r:embed="rId2">
            <a:alphaModFix/>
          </a:blip>
          <a:stretch>
            <a:fillRect/>
          </a:stretch>
        </a:blipFill>
      </p:bgPr>
    </p:bg>
    <p:spTree>
      <p:nvGrpSpPr>
        <p:cNvPr id="176" name="Shape 17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_2">
  <p:cSld name="Текст_2">
    <p:bg>
      <p:bgPr>
        <a:blipFill>
          <a:blip r:embed="rId2">
            <a:alphaModFix/>
          </a:blip>
          <a:stretch>
            <a:fillRect/>
          </a:stretch>
        </a:blipFill>
      </p:bgPr>
    </p:bg>
    <p:spTree>
      <p:nvGrpSpPr>
        <p:cNvPr id="25" name="Shape 25"/>
        <p:cNvGrpSpPr/>
        <p:nvPr/>
      </p:nvGrpSpPr>
      <p:grpSpPr>
        <a:xfrm>
          <a:off x="0" y="0"/>
          <a:ext cx="0" cy="0"/>
          <a:chOff x="0" y="0"/>
          <a:chExt cx="0" cy="0"/>
        </a:xfrm>
      </p:grpSpPr>
      <p:pic>
        <p:nvPicPr>
          <p:cNvPr descr="Icon&#10;&#10;Description automatically generated" id="26" name="Google Shape;26;p41"/>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27" name="Google Shape;27;p41"/>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28" name="Google Shape;28;p41"/>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29" name="Google Shape;29;p41"/>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30" name="Google Shape;30;p41"/>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b="0" i="0" lang="en-US" sz="2000" u="none" cap="none" strike="noStrike">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31" name="Google Shape;31;p41"/>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32" name="Google Shape;32;p41"/>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1"/>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1"/>
          <p:cNvSpPr txBox="1"/>
          <p:nvPr>
            <p:ph type="title"/>
          </p:nvPr>
        </p:nvSpPr>
        <p:spPr>
          <a:xfrm>
            <a:off x="585897" y="1447790"/>
            <a:ext cx="11057955" cy="77702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400"/>
              <a:buFont typeface="Arial"/>
              <a:buNone/>
              <a:defRPr b="0" i="0"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1"/>
          <p:cNvSpPr txBox="1"/>
          <p:nvPr>
            <p:ph idx="3" type="body"/>
          </p:nvPr>
        </p:nvSpPr>
        <p:spPr>
          <a:xfrm>
            <a:off x="585897" y="2379663"/>
            <a:ext cx="11057971" cy="3745092"/>
          </a:xfrm>
          <a:prstGeom prst="rect">
            <a:avLst/>
          </a:prstGeom>
          <a:noFill/>
          <a:ln>
            <a:noFill/>
          </a:ln>
        </p:spPr>
        <p:txBody>
          <a:bodyPr anchorCtr="0" anchor="t" bIns="45700" lIns="0" spcFirstLastPara="1" rIns="0" wrap="square" tIns="0">
            <a:noAutofit/>
          </a:bodyPr>
          <a:lstStyle>
            <a:lvl1pPr indent="-228600" lvl="0" marL="457200" marR="0" algn="l">
              <a:lnSpc>
                <a:spcPct val="100000"/>
              </a:lnSpc>
              <a:spcBef>
                <a:spcPts val="12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1"/>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_1">
  <p:cSld name="Текст_1">
    <p:bg>
      <p:bgPr>
        <a:blipFill>
          <a:blip r:embed="rId2">
            <a:alphaModFix/>
          </a:blip>
          <a:stretch>
            <a:fillRect/>
          </a:stretch>
        </a:blipFill>
      </p:bgPr>
    </p:bg>
    <p:spTree>
      <p:nvGrpSpPr>
        <p:cNvPr id="37" name="Shape 37"/>
        <p:cNvGrpSpPr/>
        <p:nvPr/>
      </p:nvGrpSpPr>
      <p:grpSpPr>
        <a:xfrm>
          <a:off x="0" y="0"/>
          <a:ext cx="0" cy="0"/>
          <a:chOff x="0" y="0"/>
          <a:chExt cx="0" cy="0"/>
        </a:xfrm>
      </p:grpSpPr>
      <p:pic>
        <p:nvPicPr>
          <p:cNvPr descr="Icon&#10;&#10;Description automatically generated" id="38" name="Google Shape;38;p42"/>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39" name="Google Shape;39;p42"/>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40" name="Google Shape;40;p42"/>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41" name="Google Shape;41;p42"/>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42" name="Google Shape;42;p42"/>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en-US"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43" name="Google Shape;43;p42"/>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44" name="Google Shape;44;p42"/>
          <p:cNvSpPr/>
          <p:nvPr>
            <p:ph idx="2" type="pic"/>
          </p:nvPr>
        </p:nvSpPr>
        <p:spPr>
          <a:xfrm>
            <a:off x="6684653" y="1447790"/>
            <a:ext cx="4325167" cy="4325107"/>
          </a:xfrm>
          <a:prstGeom prst="rect">
            <a:avLst/>
          </a:prstGeom>
          <a:solidFill>
            <a:srgbClr val="D9D9D9"/>
          </a:solidFill>
          <a:ln>
            <a:noFill/>
          </a:ln>
        </p:spPr>
      </p:sp>
      <p:sp>
        <p:nvSpPr>
          <p:cNvPr id="45" name="Google Shape;45;p42"/>
          <p:cNvSpPr txBox="1"/>
          <p:nvPr>
            <p:ph type="title"/>
          </p:nvPr>
        </p:nvSpPr>
        <p:spPr>
          <a:xfrm>
            <a:off x="585898" y="1447790"/>
            <a:ext cx="5245560" cy="77702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400"/>
              <a:buFont typeface="Arial"/>
              <a:buNone/>
              <a:defRPr b="0" i="0"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2"/>
          <p:cNvSpPr txBox="1"/>
          <p:nvPr>
            <p:ph idx="1" type="body"/>
          </p:nvPr>
        </p:nvSpPr>
        <p:spPr>
          <a:xfrm>
            <a:off x="585897" y="2379663"/>
            <a:ext cx="5245561" cy="3393234"/>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2"/>
          <p:cNvSpPr txBox="1"/>
          <p:nvPr>
            <p:ph idx="3"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2"/>
          <p:cNvSpPr txBox="1"/>
          <p:nvPr>
            <p:ph idx="4"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2"/>
          <p:cNvSpPr txBox="1"/>
          <p:nvPr>
            <p:ph idx="5"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_3">
  <p:cSld name="Текст_3">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descr="Icon&#10;&#10;Description automatically generated" id="51" name="Google Shape;51;p43"/>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52" name="Google Shape;52;p43"/>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53" name="Google Shape;53;p43"/>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54" name="Google Shape;54;p43"/>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55" name="Google Shape;55;p43"/>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en-US"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56" name="Google Shape;56;p43"/>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57" name="Google Shape;57;p43"/>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3"/>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3"/>
          <p:cNvSpPr txBox="1"/>
          <p:nvPr>
            <p:ph idx="3" type="body"/>
          </p:nvPr>
        </p:nvSpPr>
        <p:spPr>
          <a:xfrm>
            <a:off x="585898" y="2379663"/>
            <a:ext cx="4322531" cy="2399371"/>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43"/>
          <p:cNvSpPr txBox="1"/>
          <p:nvPr>
            <p:ph idx="4" type="body"/>
          </p:nvPr>
        </p:nvSpPr>
        <p:spPr>
          <a:xfrm>
            <a:off x="585897" y="5183249"/>
            <a:ext cx="3934345" cy="553998"/>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000"/>
              <a:buFont typeface="Arial"/>
              <a:buNone/>
              <a:defRPr b="0" i="0" sz="10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43"/>
          <p:cNvSpPr txBox="1"/>
          <p:nvPr>
            <p:ph idx="5" type="body"/>
          </p:nvPr>
        </p:nvSpPr>
        <p:spPr>
          <a:xfrm>
            <a:off x="6259892" y="2379663"/>
            <a:ext cx="5383968" cy="3451794"/>
          </a:xfrm>
          <a:prstGeom prst="rect">
            <a:avLst/>
          </a:prstGeom>
          <a:noFill/>
          <a:ln>
            <a:noFill/>
          </a:ln>
        </p:spPr>
        <p:txBody>
          <a:bodyPr anchorCtr="0" anchor="t" bIns="0" lIns="0" spcFirstLastPara="1" rIns="0" wrap="square" tIns="0">
            <a:normAutofit/>
          </a:bodyPr>
          <a:lstStyle>
            <a:lvl1pPr indent="-228600" lvl="0" marL="457200" marR="0" algn="l">
              <a:lnSpc>
                <a:spcPct val="90000"/>
              </a:lnSpc>
              <a:spcBef>
                <a:spcPts val="1000"/>
              </a:spcBef>
              <a:spcAft>
                <a:spcPts val="0"/>
              </a:spcAft>
              <a:buClr>
                <a:srgbClr val="0E2D69"/>
              </a:buClr>
              <a:buSzPts val="3200"/>
              <a:buFont typeface="Arial"/>
              <a:buNone/>
              <a:defRPr b="0" i="0" sz="3200">
                <a:solidFill>
                  <a:srgbClr val="0E2D6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3"/>
          <p:cNvSpPr txBox="1"/>
          <p:nvPr>
            <p:ph idx="6"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3"/>
          <p:cNvSpPr txBox="1"/>
          <p:nvPr>
            <p:ph type="title"/>
          </p:nvPr>
        </p:nvSpPr>
        <p:spPr>
          <a:xfrm>
            <a:off x="585897" y="1447790"/>
            <a:ext cx="11057955" cy="77702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400"/>
              <a:buFont typeface="Arial"/>
              <a:buNone/>
              <a:defRPr b="0" i="0"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График_1">
  <p:cSld name="График_1">
    <p:bg>
      <p:bgPr>
        <a:blipFill>
          <a:blip r:embed="rId2">
            <a:alphaModFix/>
          </a:blip>
          <a:stretch>
            <a:fillRect/>
          </a:stretch>
        </a:blipFill>
      </p:bgPr>
    </p:bg>
    <p:spTree>
      <p:nvGrpSpPr>
        <p:cNvPr id="64" name="Shape 64"/>
        <p:cNvGrpSpPr/>
        <p:nvPr/>
      </p:nvGrpSpPr>
      <p:grpSpPr>
        <a:xfrm>
          <a:off x="0" y="0"/>
          <a:ext cx="0" cy="0"/>
          <a:chOff x="0" y="0"/>
          <a:chExt cx="0" cy="0"/>
        </a:xfrm>
      </p:grpSpPr>
      <p:pic>
        <p:nvPicPr>
          <p:cNvPr descr="Icon&#10;&#10;Description automatically generated" id="65" name="Google Shape;65;p44"/>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66" name="Google Shape;66;p44"/>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67" name="Google Shape;67;p44"/>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68" name="Google Shape;68;p44"/>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69" name="Google Shape;69;p44"/>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en-US"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70" name="Google Shape;70;p44"/>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71" name="Google Shape;71;p44"/>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4"/>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4"/>
          <p:cNvSpPr txBox="1"/>
          <p:nvPr>
            <p:ph idx="3"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4"/>
          <p:cNvSpPr txBox="1"/>
          <p:nvPr>
            <p:ph type="title"/>
          </p:nvPr>
        </p:nvSpPr>
        <p:spPr>
          <a:xfrm>
            <a:off x="585899" y="1447790"/>
            <a:ext cx="4322530" cy="77702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400"/>
              <a:buFont typeface="Arial"/>
              <a:buNone/>
              <a:defRPr b="0" i="0"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4"/>
          <p:cNvSpPr txBox="1"/>
          <p:nvPr>
            <p:ph idx="4" type="body"/>
          </p:nvPr>
        </p:nvSpPr>
        <p:spPr>
          <a:xfrm>
            <a:off x="585898" y="2379663"/>
            <a:ext cx="4322531" cy="2399371"/>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4"/>
          <p:cNvSpPr txBox="1"/>
          <p:nvPr>
            <p:ph idx="5" type="body"/>
          </p:nvPr>
        </p:nvSpPr>
        <p:spPr>
          <a:xfrm>
            <a:off x="585897" y="5183249"/>
            <a:ext cx="3934345" cy="553998"/>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000"/>
              <a:buFont typeface="Arial"/>
              <a:buNone/>
              <a:defRPr b="0" i="0" sz="10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4"/>
          <p:cNvSpPr/>
          <p:nvPr>
            <p:ph idx="6" type="chart"/>
          </p:nvPr>
        </p:nvSpPr>
        <p:spPr>
          <a:xfrm>
            <a:off x="5272097" y="1447790"/>
            <a:ext cx="6371768" cy="428945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График_2">
  <p:cSld name="График_2">
    <p:bg>
      <p:bgPr>
        <a:blipFill>
          <a:blip r:embed="rId2">
            <a:alphaModFix/>
          </a:blip>
          <a:stretch>
            <a:fillRect/>
          </a:stretch>
        </a:blipFill>
      </p:bgPr>
    </p:bg>
    <p:spTree>
      <p:nvGrpSpPr>
        <p:cNvPr id="78" name="Shape 78"/>
        <p:cNvGrpSpPr/>
        <p:nvPr/>
      </p:nvGrpSpPr>
      <p:grpSpPr>
        <a:xfrm>
          <a:off x="0" y="0"/>
          <a:ext cx="0" cy="0"/>
          <a:chOff x="0" y="0"/>
          <a:chExt cx="0" cy="0"/>
        </a:xfrm>
      </p:grpSpPr>
      <p:pic>
        <p:nvPicPr>
          <p:cNvPr descr="Icon&#10;&#10;Description automatically generated" id="79" name="Google Shape;79;p45"/>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80" name="Google Shape;80;p45"/>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81" name="Google Shape;81;p45"/>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82" name="Google Shape;82;p45"/>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83" name="Google Shape;83;p45"/>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en-US"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84" name="Google Shape;84;p45"/>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85" name="Google Shape;85;p45"/>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5"/>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5"/>
          <p:cNvSpPr txBox="1"/>
          <p:nvPr>
            <p:ph idx="3"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5"/>
          <p:cNvSpPr txBox="1"/>
          <p:nvPr>
            <p:ph idx="4" type="body"/>
          </p:nvPr>
        </p:nvSpPr>
        <p:spPr>
          <a:xfrm>
            <a:off x="585897" y="5183249"/>
            <a:ext cx="3934345" cy="553998"/>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000"/>
              <a:buFont typeface="Arial"/>
              <a:buNone/>
              <a:defRPr b="0" i="0" sz="10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5"/>
          <p:cNvSpPr/>
          <p:nvPr>
            <p:ph idx="5" type="chart"/>
          </p:nvPr>
        </p:nvSpPr>
        <p:spPr>
          <a:xfrm>
            <a:off x="5272097" y="1447790"/>
            <a:ext cx="6371768" cy="428945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45"/>
          <p:cNvSpPr txBox="1"/>
          <p:nvPr>
            <p:ph idx="6" type="body"/>
          </p:nvPr>
        </p:nvSpPr>
        <p:spPr>
          <a:xfrm>
            <a:off x="585788" y="1447064"/>
            <a:ext cx="4322762" cy="70320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E2D69"/>
              </a:buClr>
              <a:buSzPts val="1600"/>
              <a:buNone/>
              <a:defRPr b="0" i="0" sz="1600">
                <a:solidFill>
                  <a:srgbClr val="0E2D69"/>
                </a:solidFill>
                <a:latin typeface="Arial"/>
                <a:ea typeface="Arial"/>
                <a:cs typeface="Arial"/>
                <a:sym typeface="Arial"/>
              </a:defRPr>
            </a:lvl1pPr>
            <a:lvl2pPr indent="-330200" lvl="1" marL="9144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2pPr>
            <a:lvl3pPr indent="-330200" lvl="2" marL="13716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3pPr>
            <a:lvl4pPr indent="-330200" lvl="3" marL="18288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4pPr>
            <a:lvl5pPr indent="-330200" lvl="4" marL="22860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5"/>
          <p:cNvSpPr txBox="1"/>
          <p:nvPr>
            <p:ph idx="7" type="body"/>
          </p:nvPr>
        </p:nvSpPr>
        <p:spPr>
          <a:xfrm>
            <a:off x="585898" y="2379663"/>
            <a:ext cx="4322531" cy="2399371"/>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фры">
  <p:cSld name="Цифры">
    <p:bg>
      <p:bgPr>
        <a:blipFill>
          <a:blip r:embed="rId2">
            <a:alphaModFix/>
          </a:blip>
          <a:stretch>
            <a:fillRect/>
          </a:stretch>
        </a:blipFill>
      </p:bgPr>
    </p:bg>
    <p:spTree>
      <p:nvGrpSpPr>
        <p:cNvPr id="92" name="Shape 92"/>
        <p:cNvGrpSpPr/>
        <p:nvPr/>
      </p:nvGrpSpPr>
      <p:grpSpPr>
        <a:xfrm>
          <a:off x="0" y="0"/>
          <a:ext cx="0" cy="0"/>
          <a:chOff x="0" y="0"/>
          <a:chExt cx="0" cy="0"/>
        </a:xfrm>
      </p:grpSpPr>
      <p:pic>
        <p:nvPicPr>
          <p:cNvPr descr="Icon&#10;&#10;Description automatically generated" id="93" name="Google Shape;93;p46"/>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94" name="Google Shape;94;p46"/>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95" name="Google Shape;95;p46"/>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96" name="Google Shape;96;p46"/>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97" name="Google Shape;97;p46"/>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en-US"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98" name="Google Shape;98;p46"/>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99" name="Google Shape;99;p46"/>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6"/>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46"/>
          <p:cNvSpPr txBox="1"/>
          <p:nvPr>
            <p:ph idx="3"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46"/>
          <p:cNvSpPr txBox="1"/>
          <p:nvPr>
            <p:ph type="title"/>
          </p:nvPr>
        </p:nvSpPr>
        <p:spPr>
          <a:xfrm>
            <a:off x="585897" y="1447790"/>
            <a:ext cx="11057955" cy="77702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400"/>
              <a:buFont typeface="Arial"/>
              <a:buNone/>
              <a:defRPr b="0" i="0"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46"/>
          <p:cNvSpPr txBox="1"/>
          <p:nvPr>
            <p:ph idx="4" type="body"/>
          </p:nvPr>
        </p:nvSpPr>
        <p:spPr>
          <a:xfrm>
            <a:off x="575076" y="4103994"/>
            <a:ext cx="2758143" cy="1569661"/>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6"/>
          <p:cNvSpPr txBox="1"/>
          <p:nvPr>
            <p:ph idx="5" type="body"/>
          </p:nvPr>
        </p:nvSpPr>
        <p:spPr>
          <a:xfrm>
            <a:off x="4047007" y="4103994"/>
            <a:ext cx="2757612" cy="1569661"/>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46"/>
          <p:cNvSpPr txBox="1"/>
          <p:nvPr>
            <p:ph idx="6" type="body"/>
          </p:nvPr>
        </p:nvSpPr>
        <p:spPr>
          <a:xfrm>
            <a:off x="7518938" y="4103994"/>
            <a:ext cx="2757612" cy="1569661"/>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46"/>
          <p:cNvSpPr txBox="1"/>
          <p:nvPr>
            <p:ph idx="7" type="body"/>
          </p:nvPr>
        </p:nvSpPr>
        <p:spPr>
          <a:xfrm>
            <a:off x="575076" y="2710235"/>
            <a:ext cx="2758143" cy="116411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9600"/>
              <a:buNone/>
              <a:defRPr sz="9600">
                <a:latin typeface="Arial"/>
                <a:ea typeface="Arial"/>
                <a:cs typeface="Arial"/>
                <a:sym typeface="Arial"/>
              </a:defRPr>
            </a:lvl1pPr>
            <a:lvl2pPr indent="-838200" lvl="1" marL="914400" algn="l">
              <a:lnSpc>
                <a:spcPct val="90000"/>
              </a:lnSpc>
              <a:spcBef>
                <a:spcPts val="500"/>
              </a:spcBef>
              <a:spcAft>
                <a:spcPts val="0"/>
              </a:spcAft>
              <a:buClr>
                <a:schemeClr val="dk1"/>
              </a:buClr>
              <a:buSzPts val="9600"/>
              <a:buChar char="•"/>
              <a:defRPr sz="9600">
                <a:latin typeface="Arial"/>
                <a:ea typeface="Arial"/>
                <a:cs typeface="Arial"/>
                <a:sym typeface="Arial"/>
              </a:defRPr>
            </a:lvl2pPr>
            <a:lvl3pPr indent="-838200" lvl="2" marL="1371600" algn="l">
              <a:lnSpc>
                <a:spcPct val="90000"/>
              </a:lnSpc>
              <a:spcBef>
                <a:spcPts val="500"/>
              </a:spcBef>
              <a:spcAft>
                <a:spcPts val="0"/>
              </a:spcAft>
              <a:buClr>
                <a:schemeClr val="dk1"/>
              </a:buClr>
              <a:buSzPts val="9600"/>
              <a:buChar char="•"/>
              <a:defRPr sz="9600">
                <a:latin typeface="Arial"/>
                <a:ea typeface="Arial"/>
                <a:cs typeface="Arial"/>
                <a:sym typeface="Arial"/>
              </a:defRPr>
            </a:lvl3pPr>
            <a:lvl4pPr indent="-838200" lvl="3" marL="1828800" algn="l">
              <a:lnSpc>
                <a:spcPct val="90000"/>
              </a:lnSpc>
              <a:spcBef>
                <a:spcPts val="500"/>
              </a:spcBef>
              <a:spcAft>
                <a:spcPts val="0"/>
              </a:spcAft>
              <a:buClr>
                <a:schemeClr val="dk1"/>
              </a:buClr>
              <a:buSzPts val="9600"/>
              <a:buChar char="•"/>
              <a:defRPr sz="9600">
                <a:latin typeface="Arial"/>
                <a:ea typeface="Arial"/>
                <a:cs typeface="Arial"/>
                <a:sym typeface="Arial"/>
              </a:defRPr>
            </a:lvl4pPr>
            <a:lvl5pPr indent="-838200" lvl="4" marL="2286000" algn="l">
              <a:lnSpc>
                <a:spcPct val="90000"/>
              </a:lnSpc>
              <a:spcBef>
                <a:spcPts val="500"/>
              </a:spcBef>
              <a:spcAft>
                <a:spcPts val="0"/>
              </a:spcAft>
              <a:buClr>
                <a:schemeClr val="dk1"/>
              </a:buClr>
              <a:buSzPts val="9600"/>
              <a:buChar char="•"/>
              <a:defRPr sz="9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46"/>
          <p:cNvSpPr txBox="1"/>
          <p:nvPr>
            <p:ph idx="8" type="body"/>
          </p:nvPr>
        </p:nvSpPr>
        <p:spPr>
          <a:xfrm>
            <a:off x="4047007" y="2710235"/>
            <a:ext cx="2758143" cy="116411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9600"/>
              <a:buNone/>
              <a:defRPr sz="9600">
                <a:latin typeface="Arial"/>
                <a:ea typeface="Arial"/>
                <a:cs typeface="Arial"/>
                <a:sym typeface="Arial"/>
              </a:defRPr>
            </a:lvl1pPr>
            <a:lvl2pPr indent="-838200" lvl="1" marL="914400" algn="l">
              <a:lnSpc>
                <a:spcPct val="90000"/>
              </a:lnSpc>
              <a:spcBef>
                <a:spcPts val="500"/>
              </a:spcBef>
              <a:spcAft>
                <a:spcPts val="0"/>
              </a:spcAft>
              <a:buClr>
                <a:schemeClr val="dk1"/>
              </a:buClr>
              <a:buSzPts val="9600"/>
              <a:buChar char="•"/>
              <a:defRPr sz="9600">
                <a:latin typeface="Arial"/>
                <a:ea typeface="Arial"/>
                <a:cs typeface="Arial"/>
                <a:sym typeface="Arial"/>
              </a:defRPr>
            </a:lvl2pPr>
            <a:lvl3pPr indent="-838200" lvl="2" marL="1371600" algn="l">
              <a:lnSpc>
                <a:spcPct val="90000"/>
              </a:lnSpc>
              <a:spcBef>
                <a:spcPts val="500"/>
              </a:spcBef>
              <a:spcAft>
                <a:spcPts val="0"/>
              </a:spcAft>
              <a:buClr>
                <a:schemeClr val="dk1"/>
              </a:buClr>
              <a:buSzPts val="9600"/>
              <a:buChar char="•"/>
              <a:defRPr sz="9600">
                <a:latin typeface="Arial"/>
                <a:ea typeface="Arial"/>
                <a:cs typeface="Arial"/>
                <a:sym typeface="Arial"/>
              </a:defRPr>
            </a:lvl3pPr>
            <a:lvl4pPr indent="-838200" lvl="3" marL="1828800" algn="l">
              <a:lnSpc>
                <a:spcPct val="90000"/>
              </a:lnSpc>
              <a:spcBef>
                <a:spcPts val="500"/>
              </a:spcBef>
              <a:spcAft>
                <a:spcPts val="0"/>
              </a:spcAft>
              <a:buClr>
                <a:schemeClr val="dk1"/>
              </a:buClr>
              <a:buSzPts val="9600"/>
              <a:buChar char="•"/>
              <a:defRPr sz="9600">
                <a:latin typeface="Arial"/>
                <a:ea typeface="Arial"/>
                <a:cs typeface="Arial"/>
                <a:sym typeface="Arial"/>
              </a:defRPr>
            </a:lvl4pPr>
            <a:lvl5pPr indent="-838200" lvl="4" marL="2286000" algn="l">
              <a:lnSpc>
                <a:spcPct val="90000"/>
              </a:lnSpc>
              <a:spcBef>
                <a:spcPts val="500"/>
              </a:spcBef>
              <a:spcAft>
                <a:spcPts val="0"/>
              </a:spcAft>
              <a:buClr>
                <a:schemeClr val="dk1"/>
              </a:buClr>
              <a:buSzPts val="9600"/>
              <a:buChar char="•"/>
              <a:defRPr sz="9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6"/>
          <p:cNvSpPr txBox="1"/>
          <p:nvPr>
            <p:ph idx="9" type="body"/>
          </p:nvPr>
        </p:nvSpPr>
        <p:spPr>
          <a:xfrm>
            <a:off x="7518938" y="2710235"/>
            <a:ext cx="2758143" cy="116411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9600"/>
              <a:buNone/>
              <a:defRPr sz="9600">
                <a:latin typeface="Arial"/>
                <a:ea typeface="Arial"/>
                <a:cs typeface="Arial"/>
                <a:sym typeface="Arial"/>
              </a:defRPr>
            </a:lvl1pPr>
            <a:lvl2pPr indent="-838200" lvl="1" marL="914400" algn="l">
              <a:lnSpc>
                <a:spcPct val="90000"/>
              </a:lnSpc>
              <a:spcBef>
                <a:spcPts val="500"/>
              </a:spcBef>
              <a:spcAft>
                <a:spcPts val="0"/>
              </a:spcAft>
              <a:buClr>
                <a:schemeClr val="dk1"/>
              </a:buClr>
              <a:buSzPts val="9600"/>
              <a:buChar char="•"/>
              <a:defRPr sz="9600">
                <a:latin typeface="Arial"/>
                <a:ea typeface="Arial"/>
                <a:cs typeface="Arial"/>
                <a:sym typeface="Arial"/>
              </a:defRPr>
            </a:lvl2pPr>
            <a:lvl3pPr indent="-838200" lvl="2" marL="1371600" algn="l">
              <a:lnSpc>
                <a:spcPct val="90000"/>
              </a:lnSpc>
              <a:spcBef>
                <a:spcPts val="500"/>
              </a:spcBef>
              <a:spcAft>
                <a:spcPts val="0"/>
              </a:spcAft>
              <a:buClr>
                <a:schemeClr val="dk1"/>
              </a:buClr>
              <a:buSzPts val="9600"/>
              <a:buChar char="•"/>
              <a:defRPr sz="9600">
                <a:latin typeface="Arial"/>
                <a:ea typeface="Arial"/>
                <a:cs typeface="Arial"/>
                <a:sym typeface="Arial"/>
              </a:defRPr>
            </a:lvl3pPr>
            <a:lvl4pPr indent="-838200" lvl="3" marL="1828800" algn="l">
              <a:lnSpc>
                <a:spcPct val="90000"/>
              </a:lnSpc>
              <a:spcBef>
                <a:spcPts val="500"/>
              </a:spcBef>
              <a:spcAft>
                <a:spcPts val="0"/>
              </a:spcAft>
              <a:buClr>
                <a:schemeClr val="dk1"/>
              </a:buClr>
              <a:buSzPts val="9600"/>
              <a:buChar char="•"/>
              <a:defRPr sz="9600">
                <a:latin typeface="Arial"/>
                <a:ea typeface="Arial"/>
                <a:cs typeface="Arial"/>
                <a:sym typeface="Arial"/>
              </a:defRPr>
            </a:lvl4pPr>
            <a:lvl5pPr indent="-838200" lvl="4" marL="2286000" algn="l">
              <a:lnSpc>
                <a:spcPct val="90000"/>
              </a:lnSpc>
              <a:spcBef>
                <a:spcPts val="500"/>
              </a:spcBef>
              <a:spcAft>
                <a:spcPts val="0"/>
              </a:spcAft>
              <a:buClr>
                <a:schemeClr val="dk1"/>
              </a:buClr>
              <a:buSzPts val="9600"/>
              <a:buChar char="•"/>
              <a:defRPr sz="9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аблица_1">
  <p:cSld name="Таблица_1">
    <p:bg>
      <p:bgPr>
        <a:blipFill>
          <a:blip r:embed="rId2">
            <a:alphaModFix/>
          </a:blip>
          <a:stretch>
            <a:fillRect/>
          </a:stretch>
        </a:blipFill>
      </p:bgPr>
    </p:bg>
    <p:spTree>
      <p:nvGrpSpPr>
        <p:cNvPr id="109" name="Shape 109"/>
        <p:cNvGrpSpPr/>
        <p:nvPr/>
      </p:nvGrpSpPr>
      <p:grpSpPr>
        <a:xfrm>
          <a:off x="0" y="0"/>
          <a:ext cx="0" cy="0"/>
          <a:chOff x="0" y="0"/>
          <a:chExt cx="0" cy="0"/>
        </a:xfrm>
      </p:grpSpPr>
      <p:pic>
        <p:nvPicPr>
          <p:cNvPr descr="Icon&#10;&#10;Description automatically generated" id="110" name="Google Shape;110;p47"/>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111" name="Google Shape;111;p47"/>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12" name="Google Shape;112;p47"/>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13" name="Google Shape;113;p47"/>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14" name="Google Shape;114;p47"/>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en-US"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115" name="Google Shape;115;p47"/>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16" name="Google Shape;116;p47"/>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7"/>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7"/>
          <p:cNvSpPr txBox="1"/>
          <p:nvPr>
            <p:ph idx="3"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7"/>
          <p:cNvSpPr txBox="1"/>
          <p:nvPr>
            <p:ph idx="4" type="body"/>
          </p:nvPr>
        </p:nvSpPr>
        <p:spPr>
          <a:xfrm>
            <a:off x="585787" y="1447065"/>
            <a:ext cx="11058065" cy="30777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0E2D69"/>
              </a:buClr>
              <a:buSzPts val="1600"/>
              <a:buNone/>
              <a:defRPr b="0" i="0" sz="1600">
                <a:solidFill>
                  <a:srgbClr val="0E2D69"/>
                </a:solidFill>
                <a:latin typeface="Arial"/>
                <a:ea typeface="Arial"/>
                <a:cs typeface="Arial"/>
                <a:sym typeface="Arial"/>
              </a:defRPr>
            </a:lvl1pPr>
            <a:lvl2pPr indent="-330200" lvl="1" marL="9144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2pPr>
            <a:lvl3pPr indent="-330200" lvl="2" marL="13716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3pPr>
            <a:lvl4pPr indent="-330200" lvl="3" marL="18288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4pPr>
            <a:lvl5pPr indent="-330200" lvl="4" marL="22860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7"/>
          <p:cNvSpPr txBox="1"/>
          <p:nvPr>
            <p:ph idx="5" type="body"/>
          </p:nvPr>
        </p:nvSpPr>
        <p:spPr>
          <a:xfrm>
            <a:off x="585788" y="5739189"/>
            <a:ext cx="6824303" cy="703205"/>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6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311150" lvl="1" marL="914400" algn="l">
              <a:lnSpc>
                <a:spcPct val="90000"/>
              </a:lnSpc>
              <a:spcBef>
                <a:spcPts val="500"/>
              </a:spcBef>
              <a:spcAft>
                <a:spcPts val="0"/>
              </a:spcAft>
              <a:buClr>
                <a:srgbClr val="0E2D69"/>
              </a:buClr>
              <a:buSzPts val="1300"/>
              <a:buChar char="•"/>
              <a:defRPr b="0" i="0" sz="1300">
                <a:solidFill>
                  <a:srgbClr val="0E2D69"/>
                </a:solidFill>
                <a:latin typeface="Arial"/>
                <a:ea typeface="Arial"/>
                <a:cs typeface="Arial"/>
                <a:sym typeface="Arial"/>
              </a:defRPr>
            </a:lvl2pPr>
            <a:lvl3pPr indent="-311150" lvl="2" marL="1371600" algn="l">
              <a:lnSpc>
                <a:spcPct val="90000"/>
              </a:lnSpc>
              <a:spcBef>
                <a:spcPts val="500"/>
              </a:spcBef>
              <a:spcAft>
                <a:spcPts val="0"/>
              </a:spcAft>
              <a:buClr>
                <a:srgbClr val="0E2D69"/>
              </a:buClr>
              <a:buSzPts val="1300"/>
              <a:buChar char="•"/>
              <a:defRPr b="0" i="0" sz="1300">
                <a:solidFill>
                  <a:srgbClr val="0E2D69"/>
                </a:solidFill>
                <a:latin typeface="Arial"/>
                <a:ea typeface="Arial"/>
                <a:cs typeface="Arial"/>
                <a:sym typeface="Arial"/>
              </a:defRPr>
            </a:lvl3pPr>
            <a:lvl4pPr indent="-311150" lvl="3" marL="1828800" algn="l">
              <a:lnSpc>
                <a:spcPct val="90000"/>
              </a:lnSpc>
              <a:spcBef>
                <a:spcPts val="500"/>
              </a:spcBef>
              <a:spcAft>
                <a:spcPts val="0"/>
              </a:spcAft>
              <a:buClr>
                <a:srgbClr val="0E2D69"/>
              </a:buClr>
              <a:buSzPts val="1300"/>
              <a:buChar char="•"/>
              <a:defRPr b="0" i="0" sz="1300">
                <a:solidFill>
                  <a:srgbClr val="0E2D69"/>
                </a:solidFill>
                <a:latin typeface="Arial"/>
                <a:ea typeface="Arial"/>
                <a:cs typeface="Arial"/>
                <a:sym typeface="Arial"/>
              </a:defRPr>
            </a:lvl4pPr>
            <a:lvl5pPr indent="-311150" lvl="4" marL="2286000" algn="l">
              <a:lnSpc>
                <a:spcPct val="90000"/>
              </a:lnSpc>
              <a:spcBef>
                <a:spcPts val="500"/>
              </a:spcBef>
              <a:spcAft>
                <a:spcPts val="0"/>
              </a:spcAft>
              <a:buClr>
                <a:srgbClr val="0E2D69"/>
              </a:buClr>
              <a:buSzPts val="1300"/>
              <a:buChar char="•"/>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аблица_2">
  <p:cSld name="Таблица_2">
    <p:bg>
      <p:bgPr>
        <a:blipFill>
          <a:blip r:embed="rId2">
            <a:alphaModFix/>
          </a:blip>
          <a:stretch>
            <a:fillRect/>
          </a:stretch>
        </a:blipFill>
      </p:bgPr>
    </p:bg>
    <p:spTree>
      <p:nvGrpSpPr>
        <p:cNvPr id="121" name="Shape 121"/>
        <p:cNvGrpSpPr/>
        <p:nvPr/>
      </p:nvGrpSpPr>
      <p:grpSpPr>
        <a:xfrm>
          <a:off x="0" y="0"/>
          <a:ext cx="0" cy="0"/>
          <a:chOff x="0" y="0"/>
          <a:chExt cx="0" cy="0"/>
        </a:xfrm>
      </p:grpSpPr>
      <p:pic>
        <p:nvPicPr>
          <p:cNvPr descr="Icon&#10;&#10;Description automatically generated" id="122" name="Google Shape;122;p48"/>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123" name="Google Shape;123;p48"/>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24" name="Google Shape;124;p48"/>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25" name="Google Shape;125;p48"/>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26" name="Google Shape;126;p48"/>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en-US"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127" name="Google Shape;127;p48"/>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28" name="Google Shape;128;p48"/>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1000"/>
              <a:buFont typeface="Arial"/>
              <a:buNone/>
              <a:defRPr b="0" i="0" sz="1000">
                <a:latin typeface="Arial"/>
                <a:ea typeface="Arial"/>
                <a:cs typeface="Arial"/>
                <a:sym typeface="Arial"/>
              </a:defRPr>
            </a:lvl1pPr>
            <a:lvl2pPr indent="-228600" lvl="1" marL="914400" algn="l">
              <a:lnSpc>
                <a:spcPct val="100000"/>
              </a:lnSpc>
              <a:spcBef>
                <a:spcPts val="500"/>
              </a:spcBef>
              <a:spcAft>
                <a:spcPts val="0"/>
              </a:spcAft>
              <a:buClr>
                <a:schemeClr val="dk1"/>
              </a:buClr>
              <a:buSzPts val="1000"/>
              <a:buNone/>
              <a:defRPr b="0" i="0" sz="1000">
                <a:latin typeface="Arial"/>
                <a:ea typeface="Arial"/>
                <a:cs typeface="Arial"/>
                <a:sym typeface="Arial"/>
              </a:defRPr>
            </a:lvl2pPr>
            <a:lvl3pPr indent="-228600" lvl="2" marL="1371600" algn="l">
              <a:lnSpc>
                <a:spcPct val="100000"/>
              </a:lnSpc>
              <a:spcBef>
                <a:spcPts val="500"/>
              </a:spcBef>
              <a:spcAft>
                <a:spcPts val="0"/>
              </a:spcAft>
              <a:buClr>
                <a:schemeClr val="dk1"/>
              </a:buClr>
              <a:buSzPts val="1000"/>
              <a:buNone/>
              <a:defRPr b="0" i="0" sz="1000">
                <a:latin typeface="Arial"/>
                <a:ea typeface="Arial"/>
                <a:cs typeface="Arial"/>
                <a:sym typeface="Arial"/>
              </a:defRPr>
            </a:lvl3pPr>
            <a:lvl4pPr indent="-228600" lvl="3" marL="1828800" algn="l">
              <a:lnSpc>
                <a:spcPct val="100000"/>
              </a:lnSpc>
              <a:spcBef>
                <a:spcPts val="500"/>
              </a:spcBef>
              <a:spcAft>
                <a:spcPts val="0"/>
              </a:spcAft>
              <a:buClr>
                <a:schemeClr val="dk1"/>
              </a:buClr>
              <a:buSzPts val="1000"/>
              <a:buNone/>
              <a:defRPr b="0" i="0" sz="1000">
                <a:latin typeface="Arial"/>
                <a:ea typeface="Arial"/>
                <a:cs typeface="Arial"/>
                <a:sym typeface="Arial"/>
              </a:defRPr>
            </a:lvl4pPr>
            <a:lvl5pPr indent="-228600" lvl="4" marL="2286000" algn="l">
              <a:lnSpc>
                <a:spcPct val="100000"/>
              </a:lnSpc>
              <a:spcBef>
                <a:spcPts val="500"/>
              </a:spcBef>
              <a:spcAft>
                <a:spcPts val="0"/>
              </a:spcAft>
              <a:buClr>
                <a:schemeClr val="dk1"/>
              </a:buClr>
              <a:buSzPts val="1000"/>
              <a:buNone/>
              <a:defRPr b="0" i="0" sz="1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48"/>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48"/>
          <p:cNvSpPr txBox="1"/>
          <p:nvPr>
            <p:ph idx="3"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E2D69"/>
              </a:buClr>
              <a:buSzPts val="1000"/>
              <a:buNone/>
              <a:defRPr b="0" i="0" sz="1000">
                <a:solidFill>
                  <a:srgbClr val="0E2D69"/>
                </a:solidFill>
                <a:latin typeface="Arial"/>
                <a:ea typeface="Arial"/>
                <a:cs typeface="Arial"/>
                <a:sym typeface="Arial"/>
              </a:defRPr>
            </a:lvl1pPr>
            <a:lvl2pPr indent="-228600" lvl="1" marL="9144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2pPr>
            <a:lvl3pPr indent="-228600" lvl="2" marL="13716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3pPr>
            <a:lvl4pPr indent="-228600" lvl="3" marL="18288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4pPr>
            <a:lvl5pPr indent="-228600" lvl="4" marL="2286000" algn="l">
              <a:lnSpc>
                <a:spcPct val="90000"/>
              </a:lnSpc>
              <a:spcBef>
                <a:spcPts val="500"/>
              </a:spcBef>
              <a:spcAft>
                <a:spcPts val="0"/>
              </a:spcAft>
              <a:buClr>
                <a:srgbClr val="0E2D69"/>
              </a:buClr>
              <a:buSzPts val="1000"/>
              <a:buNone/>
              <a:defRPr b="0" i="0" sz="10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48"/>
          <p:cNvSpPr txBox="1"/>
          <p:nvPr>
            <p:ph idx="4" type="body"/>
          </p:nvPr>
        </p:nvSpPr>
        <p:spPr>
          <a:xfrm>
            <a:off x="585787" y="1447064"/>
            <a:ext cx="7617877" cy="53701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0E2D69"/>
              </a:buClr>
              <a:buSzPts val="1600"/>
              <a:buNone/>
              <a:defRPr b="0" i="0" sz="1600">
                <a:solidFill>
                  <a:srgbClr val="0E2D69"/>
                </a:solidFill>
                <a:latin typeface="Arial"/>
                <a:ea typeface="Arial"/>
                <a:cs typeface="Arial"/>
                <a:sym typeface="Arial"/>
              </a:defRPr>
            </a:lvl1pPr>
            <a:lvl2pPr indent="-330200" lvl="1" marL="9144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2pPr>
            <a:lvl3pPr indent="-330200" lvl="2" marL="13716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3pPr>
            <a:lvl4pPr indent="-330200" lvl="3" marL="18288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4pPr>
            <a:lvl5pPr indent="-330200" lvl="4" marL="2286000" algn="l">
              <a:lnSpc>
                <a:spcPct val="90000"/>
              </a:lnSpc>
              <a:spcBef>
                <a:spcPts val="500"/>
              </a:spcBef>
              <a:spcAft>
                <a:spcPts val="0"/>
              </a:spcAft>
              <a:buClr>
                <a:srgbClr val="0E2D69"/>
              </a:buClr>
              <a:buSzPts val="1600"/>
              <a:buChar char="•"/>
              <a:defRPr b="0" i="0" sz="16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48"/>
          <p:cNvSpPr txBox="1"/>
          <p:nvPr>
            <p:ph idx="5" type="body"/>
          </p:nvPr>
        </p:nvSpPr>
        <p:spPr>
          <a:xfrm>
            <a:off x="585788" y="5739189"/>
            <a:ext cx="6824303" cy="703205"/>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6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311150" lvl="1" marL="914400" algn="l">
              <a:lnSpc>
                <a:spcPct val="90000"/>
              </a:lnSpc>
              <a:spcBef>
                <a:spcPts val="500"/>
              </a:spcBef>
              <a:spcAft>
                <a:spcPts val="0"/>
              </a:spcAft>
              <a:buClr>
                <a:srgbClr val="0E2D69"/>
              </a:buClr>
              <a:buSzPts val="1300"/>
              <a:buChar char="•"/>
              <a:defRPr b="0" i="0" sz="1300">
                <a:solidFill>
                  <a:srgbClr val="0E2D69"/>
                </a:solidFill>
                <a:latin typeface="Arial"/>
                <a:ea typeface="Arial"/>
                <a:cs typeface="Arial"/>
                <a:sym typeface="Arial"/>
              </a:defRPr>
            </a:lvl2pPr>
            <a:lvl3pPr indent="-311150" lvl="2" marL="1371600" algn="l">
              <a:lnSpc>
                <a:spcPct val="90000"/>
              </a:lnSpc>
              <a:spcBef>
                <a:spcPts val="500"/>
              </a:spcBef>
              <a:spcAft>
                <a:spcPts val="0"/>
              </a:spcAft>
              <a:buClr>
                <a:srgbClr val="0E2D69"/>
              </a:buClr>
              <a:buSzPts val="1300"/>
              <a:buChar char="•"/>
              <a:defRPr b="0" i="0" sz="1300">
                <a:solidFill>
                  <a:srgbClr val="0E2D69"/>
                </a:solidFill>
                <a:latin typeface="Arial"/>
                <a:ea typeface="Arial"/>
                <a:cs typeface="Arial"/>
                <a:sym typeface="Arial"/>
              </a:defRPr>
            </a:lvl3pPr>
            <a:lvl4pPr indent="-311150" lvl="3" marL="1828800" algn="l">
              <a:lnSpc>
                <a:spcPct val="90000"/>
              </a:lnSpc>
              <a:spcBef>
                <a:spcPts val="500"/>
              </a:spcBef>
              <a:spcAft>
                <a:spcPts val="0"/>
              </a:spcAft>
              <a:buClr>
                <a:srgbClr val="0E2D69"/>
              </a:buClr>
              <a:buSzPts val="1300"/>
              <a:buChar char="•"/>
              <a:defRPr b="0" i="0" sz="1300">
                <a:solidFill>
                  <a:srgbClr val="0E2D69"/>
                </a:solidFill>
                <a:latin typeface="Arial"/>
                <a:ea typeface="Arial"/>
                <a:cs typeface="Arial"/>
                <a:sym typeface="Arial"/>
              </a:defRPr>
            </a:lvl4pPr>
            <a:lvl5pPr indent="-311150" lvl="4" marL="2286000" algn="l">
              <a:lnSpc>
                <a:spcPct val="90000"/>
              </a:lnSpc>
              <a:spcBef>
                <a:spcPts val="500"/>
              </a:spcBef>
              <a:spcAft>
                <a:spcPts val="0"/>
              </a:spcAft>
              <a:buClr>
                <a:srgbClr val="0E2D69"/>
              </a:buClr>
              <a:buSzPts val="1300"/>
              <a:buChar char="•"/>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8"/>
          <p:cNvSpPr txBox="1"/>
          <p:nvPr>
            <p:ph idx="6" type="body"/>
          </p:nvPr>
        </p:nvSpPr>
        <p:spPr>
          <a:xfrm>
            <a:off x="8686807" y="2208363"/>
            <a:ext cx="2930666" cy="2570672"/>
          </a:xfrm>
          <a:prstGeom prst="rect">
            <a:avLst/>
          </a:prstGeom>
          <a:noFill/>
          <a:ln>
            <a:noFill/>
          </a:ln>
        </p:spPr>
        <p:txBody>
          <a:bodyPr anchorCtr="0" anchor="t" bIns="45700" lIns="0" spcFirstLastPara="1" rIns="0" wrap="square" tIns="0">
            <a:normAutofit/>
          </a:bodyPr>
          <a:lstStyle>
            <a:lvl1pPr indent="-228600" lvl="0" marL="457200" marR="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1pPr>
            <a:lvl2pPr indent="-228600" lvl="1" marL="9144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2pPr>
            <a:lvl3pPr indent="-228600" lvl="2" marL="13716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3pPr>
            <a:lvl4pPr indent="-228600" lvl="3" marL="18288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4pPr>
            <a:lvl5pPr indent="-228600" lvl="4" marL="2286000" algn="l">
              <a:lnSpc>
                <a:spcPct val="100000"/>
              </a:lnSpc>
              <a:spcBef>
                <a:spcPts val="1000"/>
              </a:spcBef>
              <a:spcAft>
                <a:spcPts val="0"/>
              </a:spcAft>
              <a:buClr>
                <a:srgbClr val="0E2D69"/>
              </a:buClr>
              <a:buSzPts val="1300"/>
              <a:buFont typeface="Arial"/>
              <a:buNone/>
              <a:defRPr b="0" i="0" sz="1300">
                <a:solidFill>
                  <a:srgbClr val="0E2D69"/>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C9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C9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C9F"/>
                </a:solidFill>
                <a:latin typeface="Calibri"/>
                <a:ea typeface="Calibri"/>
                <a:cs typeface="Calibri"/>
                <a:sym typeface="Calibri"/>
              </a:defRPr>
            </a:lvl1pPr>
            <a:lvl2pPr indent="0" lvl="1" marL="0" marR="0" rtl="0" algn="r">
              <a:spcBef>
                <a:spcPts val="0"/>
              </a:spcBef>
              <a:buNone/>
              <a:defRPr b="0" i="0" sz="1200" u="none" cap="none" strike="noStrike">
                <a:solidFill>
                  <a:srgbClr val="888C9F"/>
                </a:solidFill>
                <a:latin typeface="Calibri"/>
                <a:ea typeface="Calibri"/>
                <a:cs typeface="Calibri"/>
                <a:sym typeface="Calibri"/>
              </a:defRPr>
            </a:lvl2pPr>
            <a:lvl3pPr indent="0" lvl="2" marL="0" marR="0" rtl="0" algn="r">
              <a:spcBef>
                <a:spcPts val="0"/>
              </a:spcBef>
              <a:buNone/>
              <a:defRPr b="0" i="0" sz="1200" u="none" cap="none" strike="noStrike">
                <a:solidFill>
                  <a:srgbClr val="888C9F"/>
                </a:solidFill>
                <a:latin typeface="Calibri"/>
                <a:ea typeface="Calibri"/>
                <a:cs typeface="Calibri"/>
                <a:sym typeface="Calibri"/>
              </a:defRPr>
            </a:lvl3pPr>
            <a:lvl4pPr indent="0" lvl="3" marL="0" marR="0" rtl="0" algn="r">
              <a:spcBef>
                <a:spcPts val="0"/>
              </a:spcBef>
              <a:buNone/>
              <a:defRPr b="0" i="0" sz="1200" u="none" cap="none" strike="noStrike">
                <a:solidFill>
                  <a:srgbClr val="888C9F"/>
                </a:solidFill>
                <a:latin typeface="Calibri"/>
                <a:ea typeface="Calibri"/>
                <a:cs typeface="Calibri"/>
                <a:sym typeface="Calibri"/>
              </a:defRPr>
            </a:lvl4pPr>
            <a:lvl5pPr indent="0" lvl="4" marL="0" marR="0" rtl="0" algn="r">
              <a:spcBef>
                <a:spcPts val="0"/>
              </a:spcBef>
              <a:buNone/>
              <a:defRPr b="0" i="0" sz="1200" u="none" cap="none" strike="noStrike">
                <a:solidFill>
                  <a:srgbClr val="888C9F"/>
                </a:solidFill>
                <a:latin typeface="Calibri"/>
                <a:ea typeface="Calibri"/>
                <a:cs typeface="Calibri"/>
                <a:sym typeface="Calibri"/>
              </a:defRPr>
            </a:lvl5pPr>
            <a:lvl6pPr indent="0" lvl="5" marL="0" marR="0" rtl="0" algn="r">
              <a:spcBef>
                <a:spcPts val="0"/>
              </a:spcBef>
              <a:buNone/>
              <a:defRPr b="0" i="0" sz="1200" u="none" cap="none" strike="noStrike">
                <a:solidFill>
                  <a:srgbClr val="888C9F"/>
                </a:solidFill>
                <a:latin typeface="Calibri"/>
                <a:ea typeface="Calibri"/>
                <a:cs typeface="Calibri"/>
                <a:sym typeface="Calibri"/>
              </a:defRPr>
            </a:lvl6pPr>
            <a:lvl7pPr indent="0" lvl="6" marL="0" marR="0" rtl="0" algn="r">
              <a:spcBef>
                <a:spcPts val="0"/>
              </a:spcBef>
              <a:buNone/>
              <a:defRPr b="0" i="0" sz="1200" u="none" cap="none" strike="noStrike">
                <a:solidFill>
                  <a:srgbClr val="888C9F"/>
                </a:solidFill>
                <a:latin typeface="Calibri"/>
                <a:ea typeface="Calibri"/>
                <a:cs typeface="Calibri"/>
                <a:sym typeface="Calibri"/>
              </a:defRPr>
            </a:lvl7pPr>
            <a:lvl8pPr indent="0" lvl="7" marL="0" marR="0" rtl="0" algn="r">
              <a:spcBef>
                <a:spcPts val="0"/>
              </a:spcBef>
              <a:buNone/>
              <a:defRPr b="0" i="0" sz="1200" u="none" cap="none" strike="noStrike">
                <a:solidFill>
                  <a:srgbClr val="888C9F"/>
                </a:solidFill>
                <a:latin typeface="Calibri"/>
                <a:ea typeface="Calibri"/>
                <a:cs typeface="Calibri"/>
                <a:sym typeface="Calibri"/>
              </a:defRPr>
            </a:lvl8pPr>
            <a:lvl9pPr indent="0" lvl="8" marL="0" marR="0" rtl="0" algn="r">
              <a:spcBef>
                <a:spcPts val="0"/>
              </a:spcBef>
              <a:buNone/>
              <a:defRPr b="0" i="0" sz="1200" u="none" cap="none" strike="noStrike">
                <a:solidFill>
                  <a:srgbClr val="888C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melikyan@hse.r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gi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0.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hyperlink" Target="http://www.navan.name/ro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www.dataschool.io/roc-curves-and-auc-explained/" TargetMode="External"/><Relationship Id="rId4" Type="http://schemas.openxmlformats.org/officeDocument/2006/relationships/hyperlink" Target="https://stats.oarc.ucla.edu/other/mult-pkg/faq/general/faq-how-do-i-interpret-odds-ratios-in-logistic-regression/" TargetMode="External"/><Relationship Id="rId5" Type="http://schemas.openxmlformats.org/officeDocument/2006/relationships/hyperlink" Target="https://www.youtube.com/watch?v=yIYKR4sgzI8" TargetMode="External"/><Relationship Id="rId6" Type="http://schemas.openxmlformats.org/officeDocument/2006/relationships/hyperlink" Target="https://realpython.com/logistic-regression-pyth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4.png"/><Relationship Id="rId4" Type="http://schemas.openxmlformats.org/officeDocument/2006/relationships/image" Target="../media/image10.png"/><Relationship Id="rId5" Type="http://schemas.openxmlformats.org/officeDocument/2006/relationships/image" Target="../media/image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
          <p:cNvSpPr txBox="1"/>
          <p:nvPr>
            <p:ph type="title"/>
          </p:nvPr>
        </p:nvSpPr>
        <p:spPr>
          <a:xfrm>
            <a:off x="1027967" y="2404670"/>
            <a:ext cx="8230333" cy="1978323"/>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0E2D69"/>
              </a:buClr>
              <a:buSzPts val="4300"/>
              <a:buFont typeface="Arial"/>
              <a:buNone/>
            </a:pPr>
            <a:r>
              <a:rPr b="1" lang="en-US">
                <a:latin typeface="Arial"/>
                <a:ea typeface="Arial"/>
                <a:cs typeface="Arial"/>
                <a:sym typeface="Arial"/>
              </a:rPr>
              <a:t>Lecture 7</a:t>
            </a:r>
            <a:br>
              <a:rPr lang="en-US">
                <a:latin typeface="Arial"/>
                <a:ea typeface="Arial"/>
                <a:cs typeface="Arial"/>
                <a:sym typeface="Arial"/>
              </a:rPr>
            </a:br>
            <a:r>
              <a:rPr lang="en-US">
                <a:latin typeface="Arial"/>
                <a:ea typeface="Arial"/>
                <a:cs typeface="Arial"/>
                <a:sym typeface="Arial"/>
              </a:rPr>
              <a:t>Binary Logistic Regression</a:t>
            </a:r>
            <a:endParaRPr>
              <a:latin typeface="Arial"/>
              <a:ea typeface="Arial"/>
              <a:cs typeface="Arial"/>
              <a:sym typeface="Arial"/>
            </a:endParaRPr>
          </a:p>
        </p:txBody>
      </p:sp>
      <p:sp>
        <p:nvSpPr>
          <p:cNvPr id="182" name="Google Shape;182;p1"/>
          <p:cNvSpPr txBox="1"/>
          <p:nvPr>
            <p:ph idx="1" type="body"/>
          </p:nvPr>
        </p:nvSpPr>
        <p:spPr>
          <a:xfrm>
            <a:off x="2074947" y="1187841"/>
            <a:ext cx="3935236" cy="43516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000"/>
              <a:buNone/>
            </a:pPr>
            <a:r>
              <a:rPr lang="en-US" sz="2000">
                <a:latin typeface="Arial"/>
                <a:ea typeface="Arial"/>
                <a:cs typeface="Arial"/>
                <a:sym typeface="Arial"/>
              </a:rPr>
              <a:t>Faculty of Computer Science</a:t>
            </a:r>
            <a:endParaRPr sz="2000">
              <a:latin typeface="Arial"/>
              <a:ea typeface="Arial"/>
              <a:cs typeface="Arial"/>
              <a:sym typeface="Arial"/>
            </a:endParaRPr>
          </a:p>
        </p:txBody>
      </p:sp>
      <p:sp>
        <p:nvSpPr>
          <p:cNvPr id="183" name="Google Shape;183;p1"/>
          <p:cNvSpPr txBox="1"/>
          <p:nvPr>
            <p:ph idx="4" type="body"/>
          </p:nvPr>
        </p:nvSpPr>
        <p:spPr>
          <a:xfrm>
            <a:off x="1027967" y="4824914"/>
            <a:ext cx="7625267" cy="65286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0E2D69"/>
              </a:buClr>
              <a:buSzPts val="2000"/>
              <a:buFont typeface="Arial"/>
              <a:buNone/>
            </a:pPr>
            <a:r>
              <a:rPr lang="en-US" sz="2000">
                <a:latin typeface="Arial"/>
                <a:ea typeface="Arial"/>
                <a:cs typeface="Arial"/>
                <a:sym typeface="Arial"/>
              </a:rPr>
              <a:t>Lecturer: Alisa Melikyan, </a:t>
            </a:r>
            <a:r>
              <a:rPr lang="en-US" sz="2000" u="sng">
                <a:solidFill>
                  <a:schemeClr val="hlink"/>
                </a:solidFill>
                <a:latin typeface="Arial"/>
                <a:ea typeface="Arial"/>
                <a:cs typeface="Arial"/>
                <a:sym typeface="Arial"/>
                <a:hlinkClick r:id="rId3"/>
              </a:rPr>
              <a:t>amelikyan@hse.ru</a:t>
            </a:r>
            <a:r>
              <a:rPr lang="en-US" sz="2000">
                <a:latin typeface="Arial"/>
                <a:ea typeface="Arial"/>
                <a:cs typeface="Arial"/>
                <a:sym typeface="Arial"/>
              </a:rPr>
              <a:t>, PhD,</a:t>
            </a:r>
            <a:endParaRPr sz="2000">
              <a:latin typeface="Arial"/>
              <a:ea typeface="Arial"/>
              <a:cs typeface="Arial"/>
              <a:sym typeface="Arial"/>
            </a:endParaRPr>
          </a:p>
          <a:p>
            <a:pPr indent="0" lvl="0" marL="0" marR="0" rtl="0" algn="l">
              <a:lnSpc>
                <a:spcPct val="100000"/>
              </a:lnSpc>
              <a:spcBef>
                <a:spcPts val="0"/>
              </a:spcBef>
              <a:spcAft>
                <a:spcPts val="0"/>
              </a:spcAft>
              <a:buClr>
                <a:srgbClr val="0E2D69"/>
              </a:buClr>
              <a:buSzPts val="2000"/>
              <a:buFont typeface="Arial"/>
              <a:buNone/>
            </a:pPr>
            <a:r>
              <a:rPr lang="en-US" sz="2000">
                <a:latin typeface="Arial"/>
                <a:ea typeface="Arial"/>
                <a:cs typeface="Arial"/>
                <a:sym typeface="Arial"/>
              </a:rPr>
              <a:t>Associate Professor of the School of Software Engineering</a:t>
            </a:r>
            <a:endParaRPr sz="2000">
              <a:latin typeface="Arial"/>
              <a:ea typeface="Arial"/>
              <a:cs typeface="Arial"/>
              <a:sym typeface="Arial"/>
            </a:endParaRPr>
          </a:p>
        </p:txBody>
      </p:sp>
      <p:sp>
        <p:nvSpPr>
          <p:cNvPr id="184" name="Google Shape;184;p1"/>
          <p:cNvSpPr txBox="1"/>
          <p:nvPr/>
        </p:nvSpPr>
        <p:spPr>
          <a:xfrm>
            <a:off x="6204857" y="1193280"/>
            <a:ext cx="2301420" cy="43516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Data Analysis</a:t>
            </a:r>
            <a:endParaRPr b="0" i="0" sz="2000" u="none" cap="none" strike="noStrike">
              <a:solidFill>
                <a:schemeClr val="dk1"/>
              </a:solidFill>
              <a:latin typeface="Arial"/>
              <a:ea typeface="Arial"/>
              <a:cs typeface="Arial"/>
              <a:sym typeface="Arial"/>
            </a:endParaRPr>
          </a:p>
        </p:txBody>
      </p:sp>
      <p:sp>
        <p:nvSpPr>
          <p:cNvPr id="185" name="Google Shape;185;p1"/>
          <p:cNvSpPr txBox="1"/>
          <p:nvPr/>
        </p:nvSpPr>
        <p:spPr>
          <a:xfrm>
            <a:off x="9107120" y="1198719"/>
            <a:ext cx="1773150" cy="43516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Moscow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277" name="Google Shape;277;p10"/>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278" name="Google Shape;278;p10"/>
          <p:cNvSpPr txBox="1"/>
          <p:nvPr>
            <p:ph type="title"/>
          </p:nvPr>
        </p:nvSpPr>
        <p:spPr>
          <a:xfrm>
            <a:off x="585897" y="1251842"/>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Odds and Probabilities</a:t>
            </a:r>
            <a:endParaRPr b="1" sz="3700">
              <a:latin typeface="Arial"/>
              <a:ea typeface="Arial"/>
              <a:cs typeface="Arial"/>
              <a:sym typeface="Arial"/>
            </a:endParaRPr>
          </a:p>
        </p:txBody>
      </p:sp>
      <p:sp>
        <p:nvSpPr>
          <p:cNvPr id="279" name="Google Shape;279;p10"/>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graphicFrame>
        <p:nvGraphicFramePr>
          <p:cNvPr id="280" name="Google Shape;280;p10"/>
          <p:cNvGraphicFramePr/>
          <p:nvPr/>
        </p:nvGraphicFramePr>
        <p:xfrm>
          <a:off x="585898" y="5716998"/>
          <a:ext cx="3000000" cy="3000000"/>
        </p:xfrm>
        <a:graphic>
          <a:graphicData uri="http://schemas.openxmlformats.org/drawingml/2006/table">
            <a:tbl>
              <a:tblPr bandRow="1" firstRow="1">
                <a:noFill/>
                <a:tableStyleId>{85399C79-D161-4F07-B7F7-FABAFE64E5D6}</a:tableStyleId>
              </a:tblPr>
              <a:tblGrid>
                <a:gridCol w="4013675"/>
                <a:gridCol w="1323400"/>
                <a:gridCol w="1323400"/>
                <a:gridCol w="1323400"/>
                <a:gridCol w="1323400"/>
                <a:gridCol w="1323400"/>
              </a:tblGrid>
              <a:tr h="365450">
                <a:tc>
                  <a:txBody>
                    <a:bodyPr/>
                    <a:lstStyle/>
                    <a:p>
                      <a:pPr indent="0" lvl="0" marL="0" marR="0" rtl="0" algn="l">
                        <a:spcBef>
                          <a:spcPts val="0"/>
                        </a:spcBef>
                        <a:spcAft>
                          <a:spcPts val="0"/>
                        </a:spcAft>
                        <a:buNone/>
                      </a:pPr>
                      <a:r>
                        <a:rPr lang="en-US" sz="2200" u="none" cap="none" strike="noStrike">
                          <a:solidFill>
                            <a:srgbClr val="171616"/>
                          </a:solidFill>
                          <a:latin typeface="Arial"/>
                          <a:ea typeface="Arial"/>
                          <a:cs typeface="Arial"/>
                          <a:sym typeface="Arial"/>
                        </a:rPr>
                        <a:t>Probability</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0,01</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0,2</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0,3</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0,5</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0,6</a:t>
                      </a:r>
                      <a:endParaRPr sz="2200" u="none" cap="none" strike="noStrike">
                        <a:solidFill>
                          <a:srgbClr val="171616"/>
                        </a:solidFill>
                        <a:latin typeface="Arial"/>
                        <a:ea typeface="Arial"/>
                        <a:cs typeface="Arial"/>
                        <a:sym typeface="Arial"/>
                      </a:endParaRPr>
                    </a:p>
                  </a:txBody>
                  <a:tcPr marT="45725" marB="45725" marR="91450" marL="91450"/>
                </a:tc>
              </a:tr>
              <a:tr h="365450">
                <a:tc>
                  <a:txBody>
                    <a:bodyPr/>
                    <a:lstStyle/>
                    <a:p>
                      <a:pPr indent="0" lvl="0" marL="0" marR="0" rtl="0" algn="l">
                        <a:spcBef>
                          <a:spcPts val="0"/>
                        </a:spcBef>
                        <a:spcAft>
                          <a:spcPts val="0"/>
                        </a:spcAft>
                        <a:buNone/>
                      </a:pPr>
                      <a:r>
                        <a:rPr lang="en-US" sz="2200" u="none" cap="none" strike="noStrike">
                          <a:solidFill>
                            <a:srgbClr val="171616"/>
                          </a:solidFill>
                          <a:latin typeface="Arial"/>
                          <a:ea typeface="Arial"/>
                          <a:cs typeface="Arial"/>
                          <a:sym typeface="Arial"/>
                        </a:rPr>
                        <a:t>Odds</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0,0101</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0,25</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0,42</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1</a:t>
                      </a:r>
                      <a:endParaRPr sz="22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200" u="none" cap="none" strike="noStrike">
                          <a:solidFill>
                            <a:srgbClr val="171616"/>
                          </a:solidFill>
                          <a:latin typeface="Arial"/>
                          <a:ea typeface="Arial"/>
                          <a:cs typeface="Arial"/>
                          <a:sym typeface="Arial"/>
                        </a:rPr>
                        <a:t>1,5</a:t>
                      </a:r>
                      <a:endParaRPr sz="2200" u="none" cap="none" strike="noStrike">
                        <a:solidFill>
                          <a:srgbClr val="171616"/>
                        </a:solidFill>
                        <a:latin typeface="Arial"/>
                        <a:ea typeface="Arial"/>
                        <a:cs typeface="Arial"/>
                        <a:sym typeface="Arial"/>
                      </a:endParaRPr>
                    </a:p>
                  </a:txBody>
                  <a:tcPr marT="45725" marB="45725" marR="91450" marL="91450"/>
                </a:tc>
              </a:tr>
            </a:tbl>
          </a:graphicData>
        </a:graphic>
      </p:graphicFrame>
      <p:pic>
        <p:nvPicPr>
          <p:cNvPr descr="Image odds_r1" id="281" name="Google Shape;281;p10"/>
          <p:cNvPicPr preferRelativeResize="0"/>
          <p:nvPr/>
        </p:nvPicPr>
        <p:blipFill rotWithShape="1">
          <a:blip r:embed="rId3">
            <a:alphaModFix/>
          </a:blip>
          <a:srcRect b="5217" l="0" r="0" t="0"/>
          <a:stretch/>
        </p:blipFill>
        <p:spPr>
          <a:xfrm>
            <a:off x="2581275" y="1901503"/>
            <a:ext cx="5895975" cy="3755662"/>
          </a:xfrm>
          <a:prstGeom prst="rect">
            <a:avLst/>
          </a:prstGeom>
          <a:noFill/>
          <a:ln>
            <a:noFill/>
          </a:ln>
        </p:spPr>
      </p:pic>
      <p:sp>
        <p:nvSpPr>
          <p:cNvPr id="282" name="Google Shape;282;p10"/>
          <p:cNvSpPr/>
          <p:nvPr/>
        </p:nvSpPr>
        <p:spPr>
          <a:xfrm>
            <a:off x="9601439" y="4423952"/>
            <a:ext cx="1742378" cy="642035"/>
          </a:xfrm>
          <a:prstGeom prst="rect">
            <a:avLst/>
          </a:prstGeom>
          <a:blipFill rotWithShape="1">
            <a:blip r:embed="rId4">
              <a:alphaModFix/>
            </a:blip>
            <a:stretch>
              <a:fillRect b="0" l="0" r="0" t="0"/>
            </a:stretch>
          </a:blip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83" name="Google Shape;283;p10"/>
          <p:cNvCxnSpPr/>
          <p:nvPr/>
        </p:nvCxnSpPr>
        <p:spPr>
          <a:xfrm>
            <a:off x="10088880" y="5065987"/>
            <a:ext cx="30480" cy="1243373"/>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1"/>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289" name="Google Shape;289;p11"/>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290" name="Google Shape;290;p11"/>
          <p:cNvSpPr txBox="1"/>
          <p:nvPr>
            <p:ph type="title"/>
          </p:nvPr>
        </p:nvSpPr>
        <p:spPr>
          <a:xfrm>
            <a:off x="585897" y="1251842"/>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Odds ratio</a:t>
            </a:r>
            <a:endParaRPr b="1" sz="3700">
              <a:latin typeface="Arial"/>
              <a:ea typeface="Arial"/>
              <a:cs typeface="Arial"/>
              <a:sym typeface="Arial"/>
            </a:endParaRPr>
          </a:p>
        </p:txBody>
      </p:sp>
      <p:sp>
        <p:nvSpPr>
          <p:cNvPr id="291" name="Google Shape;291;p11"/>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292" name="Google Shape;292;p11"/>
          <p:cNvPicPr preferRelativeResize="0"/>
          <p:nvPr/>
        </p:nvPicPr>
        <p:blipFill rotWithShape="1">
          <a:blip r:embed="rId3">
            <a:alphaModFix/>
          </a:blip>
          <a:srcRect b="0" l="0" r="0" t="0"/>
          <a:stretch/>
        </p:blipFill>
        <p:spPr>
          <a:xfrm>
            <a:off x="1007503" y="1881910"/>
            <a:ext cx="10275540" cy="3998942"/>
          </a:xfrm>
          <a:prstGeom prst="rect">
            <a:avLst/>
          </a:prstGeom>
          <a:noFill/>
          <a:ln>
            <a:noFill/>
          </a:ln>
        </p:spPr>
      </p:pic>
      <p:sp>
        <p:nvSpPr>
          <p:cNvPr id="293" name="Google Shape;293;p11"/>
          <p:cNvSpPr/>
          <p:nvPr/>
        </p:nvSpPr>
        <p:spPr>
          <a:xfrm>
            <a:off x="1007503" y="6456010"/>
            <a:ext cx="64139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Source: https://www.youtube.com/watch?v=8nm0G-1uJzA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2"/>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en-US"/>
              <a:t>МАГОЛЕГО «Анализ данных»</a:t>
            </a:r>
            <a:endParaRPr/>
          </a:p>
        </p:txBody>
      </p:sp>
      <p:sp>
        <p:nvSpPr>
          <p:cNvPr id="299" name="Google Shape;299;p12"/>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en-US"/>
              <a:t>Лекция 7</a:t>
            </a:r>
            <a:endParaRPr/>
          </a:p>
        </p:txBody>
      </p:sp>
      <p:sp>
        <p:nvSpPr>
          <p:cNvPr id="300" name="Google Shape;300;p12"/>
          <p:cNvSpPr txBox="1"/>
          <p:nvPr>
            <p:ph type="title"/>
          </p:nvPr>
        </p:nvSpPr>
        <p:spPr>
          <a:xfrm>
            <a:off x="585897" y="117019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Logarithm</a:t>
            </a:r>
            <a:br>
              <a:rPr b="1" lang="en-US" sz="3700">
                <a:latin typeface="Arial"/>
                <a:ea typeface="Arial"/>
                <a:cs typeface="Arial"/>
                <a:sym typeface="Arial"/>
              </a:rPr>
            </a:br>
            <a:endParaRPr b="1" sz="3700">
              <a:latin typeface="Arial"/>
              <a:ea typeface="Arial"/>
              <a:cs typeface="Arial"/>
              <a:sym typeface="Arial"/>
            </a:endParaRPr>
          </a:p>
        </p:txBody>
      </p:sp>
      <p:sp>
        <p:nvSpPr>
          <p:cNvPr id="301" name="Google Shape;301;p12"/>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en-US"/>
              <a:t>Бинарная регрессия</a:t>
            </a:r>
            <a:endParaRPr/>
          </a:p>
        </p:txBody>
      </p:sp>
      <p:pic>
        <p:nvPicPr>
          <p:cNvPr descr="Вырезка экрана" id="302" name="Google Shape;302;p12"/>
          <p:cNvPicPr preferRelativeResize="0"/>
          <p:nvPr/>
        </p:nvPicPr>
        <p:blipFill rotWithShape="1">
          <a:blip r:embed="rId3">
            <a:alphaModFix/>
          </a:blip>
          <a:srcRect b="0" l="0" r="0" t="0"/>
          <a:stretch/>
        </p:blipFill>
        <p:spPr>
          <a:xfrm>
            <a:off x="1225713" y="1834024"/>
            <a:ext cx="10068357" cy="3978951"/>
          </a:xfrm>
          <a:prstGeom prst="rect">
            <a:avLst/>
          </a:prstGeom>
          <a:noFill/>
          <a:ln>
            <a:noFill/>
          </a:ln>
        </p:spPr>
      </p:pic>
      <p:sp>
        <p:nvSpPr>
          <p:cNvPr id="303" name="Google Shape;303;p12"/>
          <p:cNvSpPr txBox="1"/>
          <p:nvPr>
            <p:ph idx="3" type="body"/>
          </p:nvPr>
        </p:nvSpPr>
        <p:spPr>
          <a:xfrm>
            <a:off x="491780" y="5850852"/>
            <a:ext cx="11057955" cy="533624"/>
          </a:xfrm>
          <a:prstGeom prst="rect">
            <a:avLst/>
          </a:prstGeom>
          <a:blipFill rotWithShape="1">
            <a:blip r:embed="rId4">
              <a:alphaModFix/>
            </a:blip>
            <a:stretch>
              <a:fillRect b="0" l="0" r="0" t="0"/>
            </a:stretch>
          </a:blipFill>
          <a:ln>
            <a:noFill/>
          </a:ln>
        </p:spPr>
        <p:txBody>
          <a:bodyPr anchorCtr="0" anchor="t" bIns="45700" lIns="0" spcFirstLastPara="1" rIns="0" wrap="square" tIns="0">
            <a:noAutofit/>
          </a:bodyPr>
          <a:lstStyle/>
          <a:p>
            <a:pPr indent="0" lvl="0" marL="0" marR="0" rtl="0" algn="l">
              <a:lnSpc>
                <a:spcPct val="100000"/>
              </a:lnSpc>
              <a:spcBef>
                <a:spcPts val="0"/>
              </a:spcBef>
              <a:spcAft>
                <a:spcPts val="0"/>
              </a:spcAft>
              <a:buSzPts val="1300"/>
              <a:buFont typeface="Arial"/>
              <a:buNone/>
            </a:pPr>
            <a:r>
              <a:rPr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3"/>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en-US"/>
              <a:t>МАГОЛЕГО «Анализ данных»</a:t>
            </a:r>
            <a:endParaRPr/>
          </a:p>
        </p:txBody>
      </p:sp>
      <p:sp>
        <p:nvSpPr>
          <p:cNvPr id="309" name="Google Shape;309;p13"/>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en-US"/>
              <a:t>Лекция 7</a:t>
            </a:r>
            <a:endParaRPr/>
          </a:p>
        </p:txBody>
      </p:sp>
      <p:sp>
        <p:nvSpPr>
          <p:cNvPr id="310" name="Google Shape;310;p13"/>
          <p:cNvSpPr txBox="1"/>
          <p:nvPr>
            <p:ph type="title"/>
          </p:nvPr>
        </p:nvSpPr>
        <p:spPr>
          <a:xfrm>
            <a:off x="585897" y="1170198"/>
            <a:ext cx="11057955" cy="77702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Exponent</a:t>
            </a:r>
            <a:endParaRPr b="1" sz="3700">
              <a:latin typeface="Arial"/>
              <a:ea typeface="Arial"/>
              <a:cs typeface="Arial"/>
              <a:sym typeface="Arial"/>
            </a:endParaRPr>
          </a:p>
        </p:txBody>
      </p:sp>
      <p:sp>
        <p:nvSpPr>
          <p:cNvPr id="311" name="Google Shape;311;p13"/>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en-US"/>
              <a:t>Бинарная регрессия</a:t>
            </a:r>
            <a:endParaRPr/>
          </a:p>
        </p:txBody>
      </p:sp>
      <p:pic>
        <p:nvPicPr>
          <p:cNvPr descr="Вырезка экрана" id="312" name="Google Shape;312;p13"/>
          <p:cNvPicPr preferRelativeResize="0"/>
          <p:nvPr/>
        </p:nvPicPr>
        <p:blipFill rotWithShape="1">
          <a:blip r:embed="rId3">
            <a:alphaModFix/>
          </a:blip>
          <a:srcRect b="0" l="0" r="0" t="0"/>
          <a:stretch/>
        </p:blipFill>
        <p:spPr>
          <a:xfrm>
            <a:off x="870331" y="1947223"/>
            <a:ext cx="10289678" cy="2754308"/>
          </a:xfrm>
          <a:prstGeom prst="rect">
            <a:avLst/>
          </a:prstGeom>
          <a:noFill/>
          <a:ln>
            <a:noFill/>
          </a:ln>
        </p:spPr>
      </p:pic>
      <p:pic>
        <p:nvPicPr>
          <p:cNvPr descr="Вырезка экрана" id="313" name="Google Shape;313;p13"/>
          <p:cNvPicPr preferRelativeResize="0"/>
          <p:nvPr/>
        </p:nvPicPr>
        <p:blipFill rotWithShape="1">
          <a:blip r:embed="rId4">
            <a:alphaModFix/>
          </a:blip>
          <a:srcRect b="0" l="0" r="0" t="0"/>
          <a:stretch/>
        </p:blipFill>
        <p:spPr>
          <a:xfrm>
            <a:off x="4094964" y="4701532"/>
            <a:ext cx="4329855" cy="16365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4"/>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en-US"/>
              <a:t>МАГОЛЕГО «Анализ данных»</a:t>
            </a:r>
            <a:endParaRPr/>
          </a:p>
        </p:txBody>
      </p:sp>
      <p:sp>
        <p:nvSpPr>
          <p:cNvPr id="319" name="Google Shape;319;p14"/>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en-US"/>
              <a:t>Лекция 7</a:t>
            </a:r>
            <a:endParaRPr/>
          </a:p>
        </p:txBody>
      </p:sp>
      <p:sp>
        <p:nvSpPr>
          <p:cNvPr id="320" name="Google Shape;320;p14"/>
          <p:cNvSpPr txBox="1"/>
          <p:nvPr>
            <p:ph type="title"/>
          </p:nvPr>
        </p:nvSpPr>
        <p:spPr>
          <a:xfrm>
            <a:off x="585897" y="1170198"/>
            <a:ext cx="11057955" cy="77702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Natural Logarithm</a:t>
            </a:r>
            <a:endParaRPr b="1" sz="3700">
              <a:latin typeface="Arial"/>
              <a:ea typeface="Arial"/>
              <a:cs typeface="Arial"/>
              <a:sym typeface="Arial"/>
            </a:endParaRPr>
          </a:p>
        </p:txBody>
      </p:sp>
      <p:sp>
        <p:nvSpPr>
          <p:cNvPr id="321" name="Google Shape;321;p14"/>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en-US"/>
              <a:t>Бинарная регрессия</a:t>
            </a:r>
            <a:endParaRPr/>
          </a:p>
        </p:txBody>
      </p:sp>
      <p:pic>
        <p:nvPicPr>
          <p:cNvPr descr="Вырезка экрана" id="322" name="Google Shape;322;p14"/>
          <p:cNvPicPr preferRelativeResize="0"/>
          <p:nvPr/>
        </p:nvPicPr>
        <p:blipFill rotWithShape="1">
          <a:blip r:embed="rId3">
            <a:alphaModFix/>
          </a:blip>
          <a:srcRect b="5102" l="0" r="0" t="0"/>
          <a:stretch/>
        </p:blipFill>
        <p:spPr>
          <a:xfrm>
            <a:off x="937353" y="1947223"/>
            <a:ext cx="10355041" cy="4600534"/>
          </a:xfrm>
          <a:prstGeom prst="rect">
            <a:avLst/>
          </a:prstGeom>
          <a:noFill/>
          <a:ln>
            <a:noFill/>
          </a:ln>
        </p:spPr>
      </p:pic>
      <p:sp>
        <p:nvSpPr>
          <p:cNvPr id="323" name="Google Shape;323;p14"/>
          <p:cNvSpPr/>
          <p:nvPr/>
        </p:nvSpPr>
        <p:spPr>
          <a:xfrm>
            <a:off x="2319212" y="6477394"/>
            <a:ext cx="47508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Source: https://www.mathsisfun.com/algebra/logarithms.html</a:t>
            </a:r>
            <a:endParaRPr/>
          </a:p>
        </p:txBody>
      </p:sp>
      <p:sp>
        <p:nvSpPr>
          <p:cNvPr id="324" name="Google Shape;324;p14"/>
          <p:cNvSpPr/>
          <p:nvPr/>
        </p:nvSpPr>
        <p:spPr>
          <a:xfrm>
            <a:off x="7070064" y="1709809"/>
            <a:ext cx="3417667" cy="523220"/>
          </a:xfrm>
          <a:prstGeom prst="rect">
            <a:avLst/>
          </a:prstGeom>
          <a:blipFill rotWithShape="1">
            <a:blip r:embed="rId4">
              <a:alphaModFix/>
            </a:blip>
            <a:stretch>
              <a:fillRect b="0" l="0" r="0" t="0"/>
            </a:stretch>
          </a:blipFill>
          <a:ln cap="flat" cmpd="sng" w="571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5"/>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330" name="Google Shape;330;p15"/>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331" name="Google Shape;331;p15"/>
          <p:cNvSpPr txBox="1"/>
          <p:nvPr>
            <p:ph type="title"/>
          </p:nvPr>
        </p:nvSpPr>
        <p:spPr>
          <a:xfrm>
            <a:off x="585897" y="115386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Ехр (В)</a:t>
            </a:r>
            <a:endParaRPr/>
          </a:p>
        </p:txBody>
      </p:sp>
      <p:sp>
        <p:nvSpPr>
          <p:cNvPr id="332" name="Google Shape;332;p15"/>
          <p:cNvSpPr txBox="1"/>
          <p:nvPr>
            <p:ph idx="3" type="body"/>
          </p:nvPr>
        </p:nvSpPr>
        <p:spPr>
          <a:xfrm>
            <a:off x="718801" y="2046289"/>
            <a:ext cx="10792842" cy="3848315"/>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Exp(B) is the exponentiation of the B coefficient, which is an odds ratio. Is an indicator of the change in odds resulting from a unit change in the predictor.</a:t>
            </a:r>
            <a:endParaRPr/>
          </a:p>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a:t>
            </a:r>
            <a:r>
              <a:rPr lang="en-US" sz="2400" u="sng">
                <a:solidFill>
                  <a:srgbClr val="171616"/>
                </a:solidFill>
                <a:latin typeface="Arial"/>
                <a:ea typeface="Arial"/>
                <a:cs typeface="Arial"/>
                <a:sym typeface="Arial"/>
              </a:rPr>
              <a:t>Dependent variable</a:t>
            </a:r>
            <a:r>
              <a:rPr lang="en-US" sz="2400">
                <a:solidFill>
                  <a:srgbClr val="171616"/>
                </a:solidFill>
                <a:latin typeface="Arial"/>
                <a:ea typeface="Arial"/>
                <a:cs typeface="Arial"/>
                <a:sym typeface="Arial"/>
              </a:rPr>
              <a:t>: the student has passed the exam or not.</a:t>
            </a:r>
            <a:endParaRPr/>
          </a:p>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a:t>
            </a:r>
            <a:r>
              <a:rPr lang="en-US" sz="2400" u="sng">
                <a:solidFill>
                  <a:srgbClr val="171616"/>
                </a:solidFill>
                <a:latin typeface="Arial"/>
                <a:ea typeface="Arial"/>
                <a:cs typeface="Arial"/>
                <a:sym typeface="Arial"/>
              </a:rPr>
              <a:t>Predictor variable</a:t>
            </a:r>
            <a:r>
              <a:rPr lang="en-US" sz="2400">
                <a:solidFill>
                  <a:srgbClr val="171616"/>
                </a:solidFill>
                <a:latin typeface="Arial"/>
                <a:ea typeface="Arial"/>
                <a:cs typeface="Arial"/>
                <a:sym typeface="Arial"/>
              </a:rPr>
              <a:t>: the student prepared for the exam or not.</a:t>
            </a:r>
            <a:endParaRPr/>
          </a:p>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The odds of passing the exam are the probability of passing the exam divided by the probability of not passing it.</a:t>
            </a:r>
            <a:endParaRPr/>
          </a:p>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To calculate the change in odds that results from a unit change in the predictor we first calculate the odds of passing the exam given that there was no preparation for it. Then we calculate the odds of passing the exam given that there was a preparation.  Finally we calculate the proportionate change in these two odds. </a:t>
            </a:r>
            <a:endParaRPr/>
          </a:p>
          <a:p>
            <a:pPr indent="0" lvl="0" marL="0" rtl="0" algn="just">
              <a:lnSpc>
                <a:spcPct val="100000"/>
              </a:lnSpc>
              <a:spcBef>
                <a:spcPts val="0"/>
              </a:spcBef>
              <a:spcAft>
                <a:spcPts val="0"/>
              </a:spcAft>
              <a:buClr>
                <a:srgbClr val="0E2D69"/>
              </a:buClr>
              <a:buSzPts val="2400"/>
              <a:buNone/>
            </a:pPr>
            <a:r>
              <a:t/>
            </a:r>
            <a:endParaRPr sz="2400">
              <a:solidFill>
                <a:srgbClr val="171616"/>
              </a:solidFill>
              <a:latin typeface="Arial"/>
              <a:ea typeface="Arial"/>
              <a:cs typeface="Arial"/>
              <a:sym typeface="Arial"/>
            </a:endParaRPr>
          </a:p>
          <a:p>
            <a:pPr indent="0" lvl="0" marL="0" rtl="0" algn="just">
              <a:lnSpc>
                <a:spcPct val="100000"/>
              </a:lnSpc>
              <a:spcBef>
                <a:spcPts val="0"/>
              </a:spcBef>
              <a:spcAft>
                <a:spcPts val="0"/>
              </a:spcAft>
              <a:buClr>
                <a:srgbClr val="0E2D69"/>
              </a:buClr>
              <a:buSzPts val="2400"/>
              <a:buNone/>
            </a:pPr>
            <a:r>
              <a:t/>
            </a:r>
            <a:endParaRPr sz="2400">
              <a:solidFill>
                <a:srgbClr val="171616"/>
              </a:solidFill>
              <a:latin typeface="Arial"/>
              <a:ea typeface="Arial"/>
              <a:cs typeface="Arial"/>
              <a:sym typeface="Arial"/>
            </a:endParaRPr>
          </a:p>
        </p:txBody>
      </p:sp>
      <p:sp>
        <p:nvSpPr>
          <p:cNvPr id="333" name="Google Shape;333;p15"/>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6"/>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339" name="Google Shape;339;p16"/>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340" name="Google Shape;340;p16"/>
          <p:cNvSpPr txBox="1"/>
          <p:nvPr>
            <p:ph type="title"/>
          </p:nvPr>
        </p:nvSpPr>
        <p:spPr>
          <a:xfrm>
            <a:off x="585897" y="115386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Ехр (В): interpretation </a:t>
            </a:r>
            <a:endParaRPr b="1" sz="3700">
              <a:latin typeface="Arial"/>
              <a:ea typeface="Arial"/>
              <a:cs typeface="Arial"/>
              <a:sym typeface="Arial"/>
            </a:endParaRPr>
          </a:p>
        </p:txBody>
      </p:sp>
      <p:sp>
        <p:nvSpPr>
          <p:cNvPr id="341" name="Google Shape;341;p16"/>
          <p:cNvSpPr txBox="1"/>
          <p:nvPr>
            <p:ph idx="3" type="body"/>
          </p:nvPr>
        </p:nvSpPr>
        <p:spPr>
          <a:xfrm>
            <a:off x="718801" y="2372861"/>
            <a:ext cx="10792842" cy="3848315"/>
          </a:xfrm>
          <a:prstGeom prst="rect">
            <a:avLst/>
          </a:prstGeom>
          <a:noFill/>
          <a:ln>
            <a:noFill/>
          </a:ln>
        </p:spPr>
        <p:txBody>
          <a:bodyPr anchorCtr="0" anchor="t" bIns="45700" lIns="0" spcFirstLastPara="1" rIns="0" wrap="square" tIns="0">
            <a:noAutofit/>
          </a:bodyPr>
          <a:lstStyle/>
          <a:p>
            <a:pPr indent="-457200" lvl="0" marL="457200" rtl="0" algn="just">
              <a:lnSpc>
                <a:spcPct val="100000"/>
              </a:lnSpc>
              <a:spcBef>
                <a:spcPts val="0"/>
              </a:spcBef>
              <a:spcAft>
                <a:spcPts val="0"/>
              </a:spcAft>
              <a:buClr>
                <a:srgbClr val="171616"/>
              </a:buClr>
              <a:buSzPts val="2600"/>
              <a:buFont typeface="Arial"/>
              <a:buChar char="•"/>
            </a:pPr>
            <a:r>
              <a:rPr lang="en-US" sz="2600">
                <a:solidFill>
                  <a:srgbClr val="171616"/>
                </a:solidFill>
                <a:latin typeface="Arial"/>
                <a:ea typeface="Arial"/>
                <a:cs typeface="Arial"/>
                <a:sym typeface="Arial"/>
              </a:rPr>
              <a:t>	The value </a:t>
            </a:r>
            <a:r>
              <a:rPr lang="en-US" sz="2600">
                <a:solidFill>
                  <a:srgbClr val="171616"/>
                </a:solidFill>
              </a:rPr>
              <a:t>greater</a:t>
            </a:r>
            <a:r>
              <a:rPr lang="en-US" sz="2600">
                <a:solidFill>
                  <a:srgbClr val="171616"/>
                </a:solidFill>
                <a:latin typeface="Arial"/>
                <a:ea typeface="Arial"/>
                <a:cs typeface="Arial"/>
                <a:sym typeface="Arial"/>
              </a:rPr>
              <a:t> than 1 indicates that as the predictor increases, the odds of the outcome occurring increase.  </a:t>
            </a:r>
            <a:endParaRPr sz="2600">
              <a:solidFill>
                <a:srgbClr val="171616"/>
              </a:solidFill>
              <a:latin typeface="Arial"/>
              <a:ea typeface="Arial"/>
              <a:cs typeface="Arial"/>
              <a:sym typeface="Arial"/>
            </a:endParaRPr>
          </a:p>
          <a:p>
            <a:pPr indent="-457200" lvl="0" marL="457200" rtl="0" algn="just">
              <a:lnSpc>
                <a:spcPct val="100000"/>
              </a:lnSpc>
              <a:spcBef>
                <a:spcPts val="1200"/>
              </a:spcBef>
              <a:spcAft>
                <a:spcPts val="0"/>
              </a:spcAft>
              <a:buClr>
                <a:srgbClr val="171616"/>
              </a:buClr>
              <a:buSzPts val="2600"/>
              <a:buFont typeface="Arial"/>
              <a:buChar char="•"/>
            </a:pPr>
            <a:r>
              <a:rPr lang="en-US" sz="2600">
                <a:solidFill>
                  <a:srgbClr val="171616"/>
                </a:solidFill>
                <a:latin typeface="Arial"/>
                <a:ea typeface="Arial"/>
                <a:cs typeface="Arial"/>
                <a:sym typeface="Arial"/>
              </a:rPr>
              <a:t>	The value less than 1 indicates that that as the predictor increases, the odds of the outcome occurring decrease.  </a:t>
            </a:r>
            <a:endParaRPr sz="2600">
              <a:solidFill>
                <a:srgbClr val="171616"/>
              </a:solidFill>
              <a:latin typeface="Arial"/>
              <a:ea typeface="Arial"/>
              <a:cs typeface="Arial"/>
              <a:sym typeface="Arial"/>
            </a:endParaRPr>
          </a:p>
          <a:p>
            <a:pPr indent="-457200" lvl="0" marL="457200" rtl="0" algn="just">
              <a:lnSpc>
                <a:spcPct val="100000"/>
              </a:lnSpc>
              <a:spcBef>
                <a:spcPts val="1200"/>
              </a:spcBef>
              <a:spcAft>
                <a:spcPts val="0"/>
              </a:spcAft>
              <a:buClr>
                <a:srgbClr val="171616"/>
              </a:buClr>
              <a:buSzPts val="2600"/>
              <a:buFont typeface="Arial"/>
              <a:buChar char="•"/>
            </a:pPr>
            <a:r>
              <a:rPr lang="en-US" sz="2600">
                <a:solidFill>
                  <a:srgbClr val="171616"/>
                </a:solidFill>
                <a:latin typeface="Arial"/>
                <a:ea typeface="Arial"/>
                <a:cs typeface="Arial"/>
                <a:sym typeface="Arial"/>
              </a:rPr>
              <a:t>	The value equal to 1 indicates that that as the predictor changes, the odds of the outcome occurring will not change.  </a:t>
            </a:r>
            <a:endParaRPr/>
          </a:p>
          <a:p>
            <a:pPr indent="0" lvl="0" marL="0" rtl="0" algn="just">
              <a:lnSpc>
                <a:spcPct val="100000"/>
              </a:lnSpc>
              <a:spcBef>
                <a:spcPts val="1200"/>
              </a:spcBef>
              <a:spcAft>
                <a:spcPts val="0"/>
              </a:spcAft>
              <a:buClr>
                <a:srgbClr val="0E2D69"/>
              </a:buClr>
              <a:buSzPts val="2600"/>
              <a:buNone/>
            </a:pPr>
            <a:r>
              <a:t/>
            </a:r>
            <a:endParaRPr sz="2600">
              <a:solidFill>
                <a:srgbClr val="171616"/>
              </a:solidFill>
              <a:latin typeface="Arial"/>
              <a:ea typeface="Arial"/>
              <a:cs typeface="Arial"/>
              <a:sym typeface="Arial"/>
            </a:endParaRPr>
          </a:p>
          <a:p>
            <a:pPr indent="0" lvl="0" marL="0" rtl="0" algn="just">
              <a:lnSpc>
                <a:spcPct val="100000"/>
              </a:lnSpc>
              <a:spcBef>
                <a:spcPts val="1200"/>
              </a:spcBef>
              <a:spcAft>
                <a:spcPts val="0"/>
              </a:spcAft>
              <a:buClr>
                <a:srgbClr val="0E2D69"/>
              </a:buClr>
              <a:buSzPts val="2600"/>
              <a:buNone/>
            </a:pPr>
            <a:r>
              <a:t/>
            </a:r>
            <a:endParaRPr sz="2600">
              <a:solidFill>
                <a:srgbClr val="171616"/>
              </a:solidFill>
              <a:latin typeface="Arial"/>
              <a:ea typeface="Arial"/>
              <a:cs typeface="Arial"/>
              <a:sym typeface="Arial"/>
            </a:endParaRPr>
          </a:p>
        </p:txBody>
      </p:sp>
      <p:sp>
        <p:nvSpPr>
          <p:cNvPr id="342" name="Google Shape;342;p16"/>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7"/>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348" name="Google Shape;348;p17"/>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349" name="Google Shape;349;p17"/>
          <p:cNvSpPr txBox="1"/>
          <p:nvPr>
            <p:ph type="title"/>
          </p:nvPr>
        </p:nvSpPr>
        <p:spPr>
          <a:xfrm>
            <a:off x="585897" y="115386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Interpretation if the B coefficient is positive </a:t>
            </a:r>
            <a:endParaRPr b="1" sz="3700">
              <a:latin typeface="Arial"/>
              <a:ea typeface="Arial"/>
              <a:cs typeface="Arial"/>
              <a:sym typeface="Arial"/>
            </a:endParaRPr>
          </a:p>
        </p:txBody>
      </p:sp>
      <p:sp>
        <p:nvSpPr>
          <p:cNvPr id="350" name="Google Shape;350;p17"/>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graphicFrame>
        <p:nvGraphicFramePr>
          <p:cNvPr id="351" name="Google Shape;351;p17"/>
          <p:cNvGraphicFramePr/>
          <p:nvPr/>
        </p:nvGraphicFramePr>
        <p:xfrm>
          <a:off x="823120" y="2105924"/>
          <a:ext cx="3000000" cy="3000000"/>
        </p:xfrm>
        <a:graphic>
          <a:graphicData uri="http://schemas.openxmlformats.org/drawingml/2006/table">
            <a:tbl>
              <a:tblPr bandRow="1" firstRow="1">
                <a:noFill/>
                <a:tableStyleId>{85399C79-D161-4F07-B7F7-FABAFE64E5D6}</a:tableStyleId>
              </a:tblPr>
              <a:tblGrid>
                <a:gridCol w="1364900"/>
                <a:gridCol w="1730825"/>
                <a:gridCol w="7725000"/>
              </a:tblGrid>
              <a:tr h="374500">
                <a:tc>
                  <a:txBody>
                    <a:bodyPr/>
                    <a:lstStyle/>
                    <a:p>
                      <a:pPr indent="0" lvl="0" marL="0" marR="0" rtl="0" algn="ctr">
                        <a:spcBef>
                          <a:spcPts val="0"/>
                        </a:spcBef>
                        <a:spcAft>
                          <a:spcPts val="0"/>
                        </a:spcAft>
                        <a:buNone/>
                      </a:pPr>
                      <a:r>
                        <a:rPr b="1" lang="en-US" sz="2100" u="none" cap="none" strike="noStrike">
                          <a:solidFill>
                            <a:srgbClr val="171616"/>
                          </a:solidFill>
                          <a:latin typeface="Arial"/>
                          <a:ea typeface="Arial"/>
                          <a:cs typeface="Arial"/>
                          <a:sym typeface="Arial"/>
                        </a:rPr>
                        <a:t>Coef (b)</a:t>
                      </a:r>
                      <a:endParaRPr b="1" sz="2100" u="none" cap="none" strike="noStrike">
                        <a:solidFill>
                          <a:srgbClr val="17161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100" u="none" cap="none" strike="noStrike">
                          <a:solidFill>
                            <a:srgbClr val="171616"/>
                          </a:solidFill>
                          <a:latin typeface="Arial"/>
                          <a:ea typeface="Arial"/>
                          <a:cs typeface="Arial"/>
                          <a:sym typeface="Arial"/>
                        </a:rPr>
                        <a:t>OR=exp(b)</a:t>
                      </a:r>
                      <a:endParaRPr b="1" sz="2100" u="none" cap="none" strike="noStrike">
                        <a:solidFill>
                          <a:srgbClr val="17161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100" u="none" cap="none" strike="noStrike">
                          <a:solidFill>
                            <a:srgbClr val="171616"/>
                          </a:solidFill>
                          <a:latin typeface="Arial"/>
                          <a:ea typeface="Arial"/>
                          <a:cs typeface="Arial"/>
                          <a:sym typeface="Arial"/>
                        </a:rPr>
                        <a:t>Interpretation</a:t>
                      </a:r>
                      <a:endParaRPr b="1" sz="2100" u="none" cap="none" strike="noStrike">
                        <a:solidFill>
                          <a:srgbClr val="171616"/>
                        </a:solidFill>
                        <a:latin typeface="Arial"/>
                        <a:ea typeface="Arial"/>
                        <a:cs typeface="Arial"/>
                        <a:sym typeface="Arial"/>
                      </a:endParaRPr>
                    </a:p>
                  </a:txBody>
                  <a:tcPr marT="45725" marB="45725" marR="91450" marL="91450" anchor="ctr"/>
                </a:tc>
              </a:tr>
              <a:tr h="3687450">
                <a:tc>
                  <a:txBody>
                    <a:bodyPr/>
                    <a:lstStyle/>
                    <a:p>
                      <a:pPr indent="0" lvl="0" marL="0" marR="0" rtl="0" algn="ctr">
                        <a:spcBef>
                          <a:spcPts val="0"/>
                        </a:spcBef>
                        <a:spcAft>
                          <a:spcPts val="0"/>
                        </a:spcAft>
                        <a:buNone/>
                      </a:pPr>
                      <a:r>
                        <a:rPr lang="en-US" sz="2100" u="none" cap="none" strike="noStrike">
                          <a:solidFill>
                            <a:srgbClr val="171616"/>
                          </a:solidFill>
                          <a:latin typeface="Arial"/>
                          <a:ea typeface="Arial"/>
                          <a:cs typeface="Arial"/>
                          <a:sym typeface="Arial"/>
                        </a:rPr>
                        <a:t>&gt; 0</a:t>
                      </a:r>
                      <a:endParaRPr sz="21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100" u="none" cap="none" strike="noStrike">
                          <a:solidFill>
                            <a:srgbClr val="171616"/>
                          </a:solidFill>
                          <a:latin typeface="Arial"/>
                          <a:ea typeface="Arial"/>
                          <a:cs typeface="Arial"/>
                          <a:sym typeface="Arial"/>
                        </a:rPr>
                        <a:t>&gt; 1</a:t>
                      </a:r>
                      <a:endParaRPr sz="21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just">
                        <a:spcBef>
                          <a:spcPts val="0"/>
                        </a:spcBef>
                        <a:spcAft>
                          <a:spcPts val="0"/>
                        </a:spcAft>
                        <a:buNone/>
                      </a:pPr>
                      <a:r>
                        <a:rPr lang="en-US" sz="2100" u="none" cap="none" strike="noStrike">
                          <a:solidFill>
                            <a:srgbClr val="171616"/>
                          </a:solidFill>
                          <a:latin typeface="Arial"/>
                          <a:ea typeface="Arial"/>
                          <a:cs typeface="Arial"/>
                          <a:sym typeface="Arial"/>
                        </a:rPr>
                        <a:t>Y – candidate gets the job (positive outcome/negative outcome)</a:t>
                      </a:r>
                      <a:endParaRPr sz="2100" u="none" cap="none" strike="noStrike">
                        <a:solidFill>
                          <a:srgbClr val="171616"/>
                        </a:solidFill>
                        <a:latin typeface="Arial"/>
                        <a:ea typeface="Arial"/>
                        <a:cs typeface="Arial"/>
                        <a:sym typeface="Arial"/>
                      </a:endParaRPr>
                    </a:p>
                    <a:p>
                      <a:pPr indent="0" lvl="0" marL="0" marR="0" rtl="0" algn="just">
                        <a:spcBef>
                          <a:spcPts val="0"/>
                        </a:spcBef>
                        <a:spcAft>
                          <a:spcPts val="0"/>
                        </a:spcAft>
                        <a:buNone/>
                      </a:pPr>
                      <a:r>
                        <a:rPr lang="en-US" sz="2100" u="none" cap="none" strike="noStrike">
                          <a:solidFill>
                            <a:srgbClr val="171616"/>
                          </a:solidFill>
                          <a:latin typeface="Arial"/>
                          <a:ea typeface="Arial"/>
                          <a:cs typeface="Arial"/>
                          <a:sym typeface="Arial"/>
                        </a:rPr>
                        <a:t>X</a:t>
                      </a:r>
                      <a:r>
                        <a:rPr baseline="-25000" lang="en-US" sz="2100" u="none" cap="none" strike="noStrike">
                          <a:solidFill>
                            <a:srgbClr val="171616"/>
                          </a:solidFill>
                          <a:latin typeface="Arial"/>
                          <a:ea typeface="Arial"/>
                          <a:cs typeface="Arial"/>
                          <a:sym typeface="Arial"/>
                        </a:rPr>
                        <a:t>1 </a:t>
                      </a:r>
                      <a:r>
                        <a:rPr lang="en-US" sz="2100" u="none" cap="none" strike="noStrike">
                          <a:solidFill>
                            <a:srgbClr val="171616"/>
                          </a:solidFill>
                          <a:latin typeface="Arial"/>
                          <a:ea typeface="Arial"/>
                          <a:cs typeface="Arial"/>
                          <a:sym typeface="Arial"/>
                        </a:rPr>
                        <a:t>– candidate has higher education (yes/no)</a:t>
                      </a:r>
                      <a:endParaRPr/>
                    </a:p>
                    <a:p>
                      <a:pPr indent="0" lvl="0" marL="0" marR="0" rtl="0" algn="just">
                        <a:lnSpc>
                          <a:spcPct val="100000"/>
                        </a:lnSpc>
                        <a:spcBef>
                          <a:spcPts val="0"/>
                        </a:spcBef>
                        <a:spcAft>
                          <a:spcPts val="0"/>
                        </a:spcAft>
                        <a:buClr>
                          <a:srgbClr val="171616"/>
                        </a:buClr>
                        <a:buSzPts val="2100"/>
                        <a:buFont typeface="Arial"/>
                        <a:buNone/>
                      </a:pPr>
                      <a:r>
                        <a:rPr lang="en-US" sz="2100" u="none" cap="none" strike="noStrike">
                          <a:solidFill>
                            <a:srgbClr val="171616"/>
                          </a:solidFill>
                          <a:latin typeface="Arial"/>
                          <a:ea typeface="Arial"/>
                          <a:cs typeface="Arial"/>
                          <a:sym typeface="Arial"/>
                        </a:rPr>
                        <a:t>X</a:t>
                      </a:r>
                      <a:r>
                        <a:rPr baseline="-25000" lang="en-US" sz="2100" u="none" cap="none" strike="noStrike">
                          <a:solidFill>
                            <a:srgbClr val="171616"/>
                          </a:solidFill>
                          <a:latin typeface="Arial"/>
                          <a:ea typeface="Arial"/>
                          <a:cs typeface="Arial"/>
                          <a:sym typeface="Arial"/>
                        </a:rPr>
                        <a:t>2</a:t>
                      </a:r>
                      <a:r>
                        <a:rPr lang="en-US" sz="2100" u="none" cap="none" strike="noStrike">
                          <a:solidFill>
                            <a:srgbClr val="171616"/>
                          </a:solidFill>
                          <a:latin typeface="Arial"/>
                          <a:ea typeface="Arial"/>
                          <a:cs typeface="Arial"/>
                          <a:sym typeface="Arial"/>
                        </a:rPr>
                        <a:t> – candidate’s years of experience (number of years)</a:t>
                      </a:r>
                      <a:endParaRPr sz="2100" u="none" cap="none" strike="noStrike">
                        <a:solidFill>
                          <a:srgbClr val="171616"/>
                        </a:solidFill>
                        <a:latin typeface="Arial"/>
                        <a:ea typeface="Arial"/>
                        <a:cs typeface="Arial"/>
                        <a:sym typeface="Arial"/>
                      </a:endParaRPr>
                    </a:p>
                    <a:p>
                      <a:pPr indent="0" lvl="0" marL="0" marR="0" rtl="0" algn="just">
                        <a:spcBef>
                          <a:spcPts val="0"/>
                        </a:spcBef>
                        <a:spcAft>
                          <a:spcPts val="0"/>
                        </a:spcAft>
                        <a:buNone/>
                      </a:pPr>
                      <a:r>
                        <a:t/>
                      </a:r>
                      <a:endParaRPr sz="2100" u="none" cap="none" strike="noStrike">
                        <a:solidFill>
                          <a:srgbClr val="171616"/>
                        </a:solidFill>
                        <a:latin typeface="Arial"/>
                        <a:ea typeface="Arial"/>
                        <a:cs typeface="Arial"/>
                        <a:sym typeface="Arial"/>
                      </a:endParaRPr>
                    </a:p>
                    <a:p>
                      <a:pPr indent="0" lvl="0" marL="0" marR="0" rtl="0" algn="just">
                        <a:spcBef>
                          <a:spcPts val="0"/>
                        </a:spcBef>
                        <a:spcAft>
                          <a:spcPts val="0"/>
                        </a:spcAft>
                        <a:buNone/>
                      </a:pPr>
                      <a:r>
                        <a:rPr lang="en-US" sz="2100" u="none" cap="none" strike="noStrike">
                          <a:solidFill>
                            <a:srgbClr val="171616"/>
                          </a:solidFill>
                          <a:latin typeface="Arial"/>
                          <a:ea typeface="Arial"/>
                          <a:cs typeface="Arial"/>
                          <a:sym typeface="Arial"/>
                        </a:rPr>
                        <a:t>Candidates with higher education in comparison to the candidates without higher education (reference group) are more likely to get the job (positive income).</a:t>
                      </a:r>
                      <a:endParaRPr/>
                    </a:p>
                    <a:p>
                      <a:pPr indent="0" lvl="0" marL="0" marR="0" rtl="0" algn="just">
                        <a:spcBef>
                          <a:spcPts val="0"/>
                        </a:spcBef>
                        <a:spcAft>
                          <a:spcPts val="0"/>
                        </a:spcAft>
                        <a:buNone/>
                      </a:pPr>
                      <a:r>
                        <a:t/>
                      </a:r>
                      <a:endParaRPr sz="2100" u="none" cap="none" strike="noStrike">
                        <a:solidFill>
                          <a:srgbClr val="171616"/>
                        </a:solidFill>
                        <a:latin typeface="Arial"/>
                        <a:ea typeface="Arial"/>
                        <a:cs typeface="Arial"/>
                        <a:sym typeface="Arial"/>
                      </a:endParaRPr>
                    </a:p>
                    <a:p>
                      <a:pPr indent="0" lvl="0" marL="0" marR="0" rtl="0" algn="just">
                        <a:lnSpc>
                          <a:spcPct val="100000"/>
                        </a:lnSpc>
                        <a:spcBef>
                          <a:spcPts val="0"/>
                        </a:spcBef>
                        <a:spcAft>
                          <a:spcPts val="0"/>
                        </a:spcAft>
                        <a:buClr>
                          <a:srgbClr val="171616"/>
                        </a:buClr>
                        <a:buSzPts val="2100"/>
                        <a:buFont typeface="Arial"/>
                        <a:buNone/>
                      </a:pPr>
                      <a:r>
                        <a:rPr lang="en-US" sz="2100" u="none" cap="none" strike="noStrike">
                          <a:solidFill>
                            <a:srgbClr val="171616"/>
                          </a:solidFill>
                          <a:latin typeface="Arial"/>
                          <a:ea typeface="Arial"/>
                          <a:cs typeface="Arial"/>
                          <a:sym typeface="Arial"/>
                        </a:rPr>
                        <a:t>Exp(b1)=3.1 -&gt; odds o</a:t>
                      </a:r>
                      <a:r>
                        <a:rPr lang="en-US" sz="2100" u="none" cap="none" strike="noStrike">
                          <a:solidFill>
                            <a:srgbClr val="171616"/>
                          </a:solidFill>
                          <a:latin typeface="Arial"/>
                          <a:ea typeface="Arial"/>
                          <a:cs typeface="Arial"/>
                          <a:sym typeface="Arial"/>
                        </a:rPr>
                        <a:t>f </a:t>
                      </a:r>
                      <a:r>
                        <a:rPr lang="en-US" sz="2100" u="none" cap="none" strike="noStrike">
                          <a:solidFill>
                            <a:srgbClr val="171616"/>
                          </a:solidFill>
                          <a:latin typeface="Arial"/>
                          <a:ea typeface="Arial"/>
                          <a:cs typeface="Arial"/>
                          <a:sym typeface="Arial"/>
                        </a:rPr>
                        <a:t>getting a job for candidates with higher education are 3.1 times higher than for candidates without higher education.</a:t>
                      </a:r>
                      <a:endParaRPr sz="2100" u="none" cap="none" strike="noStrike">
                        <a:solidFill>
                          <a:srgbClr val="171616"/>
                        </a:solidFill>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8"/>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357" name="Google Shape;357;p18"/>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358" name="Google Shape;358;p18"/>
          <p:cNvSpPr txBox="1"/>
          <p:nvPr>
            <p:ph type="title"/>
          </p:nvPr>
        </p:nvSpPr>
        <p:spPr>
          <a:xfrm>
            <a:off x="585897" y="115386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Interpretation if the B coefficient is positive </a:t>
            </a:r>
            <a:endParaRPr b="1" sz="3700">
              <a:latin typeface="Arial"/>
              <a:ea typeface="Arial"/>
              <a:cs typeface="Arial"/>
              <a:sym typeface="Arial"/>
            </a:endParaRPr>
          </a:p>
        </p:txBody>
      </p:sp>
      <p:sp>
        <p:nvSpPr>
          <p:cNvPr id="359" name="Google Shape;359;p18"/>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graphicFrame>
        <p:nvGraphicFramePr>
          <p:cNvPr id="360" name="Google Shape;360;p18"/>
          <p:cNvGraphicFramePr/>
          <p:nvPr/>
        </p:nvGraphicFramePr>
        <p:xfrm>
          <a:off x="823120" y="2105924"/>
          <a:ext cx="3000000" cy="3000000"/>
        </p:xfrm>
        <a:graphic>
          <a:graphicData uri="http://schemas.openxmlformats.org/drawingml/2006/table">
            <a:tbl>
              <a:tblPr bandRow="1" firstRow="1">
                <a:noFill/>
                <a:tableStyleId>{85399C79-D161-4F07-B7F7-FABAFE64E5D6}</a:tableStyleId>
              </a:tblPr>
              <a:tblGrid>
                <a:gridCol w="1397575"/>
                <a:gridCol w="1567550"/>
                <a:gridCol w="7855625"/>
              </a:tblGrid>
              <a:tr h="365925">
                <a:tc>
                  <a:txBody>
                    <a:bodyPr/>
                    <a:lstStyle/>
                    <a:p>
                      <a:pPr indent="0" lvl="0" marL="0" marR="0" rtl="0" algn="ctr">
                        <a:spcBef>
                          <a:spcPts val="0"/>
                        </a:spcBef>
                        <a:spcAft>
                          <a:spcPts val="0"/>
                        </a:spcAft>
                        <a:buNone/>
                      </a:pPr>
                      <a:r>
                        <a:rPr b="1" lang="en-US" sz="2100" u="none" cap="none" strike="noStrike">
                          <a:solidFill>
                            <a:srgbClr val="171616"/>
                          </a:solidFill>
                          <a:latin typeface="Arial"/>
                          <a:ea typeface="Arial"/>
                          <a:cs typeface="Arial"/>
                          <a:sym typeface="Arial"/>
                        </a:rPr>
                        <a:t>Coef (b)</a:t>
                      </a:r>
                      <a:endParaRPr b="1" sz="2100" u="none" cap="none" strike="noStrike">
                        <a:solidFill>
                          <a:srgbClr val="17161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100" u="none" cap="none" strike="noStrike">
                          <a:solidFill>
                            <a:srgbClr val="171616"/>
                          </a:solidFill>
                          <a:latin typeface="Arial"/>
                          <a:ea typeface="Arial"/>
                          <a:cs typeface="Arial"/>
                          <a:sym typeface="Arial"/>
                        </a:rPr>
                        <a:t>OR=exp(b)</a:t>
                      </a:r>
                      <a:endParaRPr b="1" sz="2100" u="none" cap="none" strike="noStrike">
                        <a:solidFill>
                          <a:srgbClr val="17161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100" u="none" cap="none" strike="noStrike">
                          <a:solidFill>
                            <a:srgbClr val="171616"/>
                          </a:solidFill>
                          <a:latin typeface="Arial"/>
                          <a:ea typeface="Arial"/>
                          <a:cs typeface="Arial"/>
                          <a:sym typeface="Arial"/>
                        </a:rPr>
                        <a:t>Interpretation</a:t>
                      </a:r>
                      <a:endParaRPr b="1" sz="2100" u="none" cap="none" strike="noStrike">
                        <a:solidFill>
                          <a:srgbClr val="171616"/>
                        </a:solidFill>
                        <a:latin typeface="Arial"/>
                        <a:ea typeface="Arial"/>
                        <a:cs typeface="Arial"/>
                        <a:sym typeface="Arial"/>
                      </a:endParaRPr>
                    </a:p>
                  </a:txBody>
                  <a:tcPr marT="45725" marB="45725" marR="91450" marL="91450" anchor="ctr"/>
                </a:tc>
              </a:tr>
              <a:tr h="3602400">
                <a:tc>
                  <a:txBody>
                    <a:bodyPr/>
                    <a:lstStyle/>
                    <a:p>
                      <a:pPr indent="0" lvl="0" marL="0" marR="0" rtl="0" algn="ctr">
                        <a:spcBef>
                          <a:spcPts val="0"/>
                        </a:spcBef>
                        <a:spcAft>
                          <a:spcPts val="0"/>
                        </a:spcAft>
                        <a:buNone/>
                      </a:pPr>
                      <a:r>
                        <a:rPr lang="en-US" sz="2100" u="none" cap="none" strike="noStrike">
                          <a:solidFill>
                            <a:srgbClr val="171616"/>
                          </a:solidFill>
                          <a:latin typeface="Arial"/>
                          <a:ea typeface="Arial"/>
                          <a:cs typeface="Arial"/>
                          <a:sym typeface="Arial"/>
                        </a:rPr>
                        <a:t>&gt; 0</a:t>
                      </a:r>
                      <a:endParaRPr sz="21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100" u="none" cap="none" strike="noStrike">
                          <a:solidFill>
                            <a:srgbClr val="171616"/>
                          </a:solidFill>
                          <a:latin typeface="Arial"/>
                          <a:ea typeface="Arial"/>
                          <a:cs typeface="Arial"/>
                          <a:sym typeface="Arial"/>
                        </a:rPr>
                        <a:t>&gt; 1</a:t>
                      </a:r>
                      <a:endParaRPr sz="21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just">
                        <a:spcBef>
                          <a:spcPts val="0"/>
                        </a:spcBef>
                        <a:spcAft>
                          <a:spcPts val="0"/>
                        </a:spcAft>
                        <a:buNone/>
                      </a:pPr>
                      <a:r>
                        <a:rPr lang="en-US" sz="2100" u="none" cap="none" strike="noStrike">
                          <a:solidFill>
                            <a:srgbClr val="171616"/>
                          </a:solidFill>
                          <a:latin typeface="Arial"/>
                          <a:ea typeface="Arial"/>
                          <a:cs typeface="Arial"/>
                          <a:sym typeface="Arial"/>
                        </a:rPr>
                        <a:t>Y – candidate gets the job (positive outcome/negative outcome)</a:t>
                      </a:r>
                      <a:endParaRPr sz="2100" u="none" cap="none" strike="noStrike">
                        <a:solidFill>
                          <a:srgbClr val="171616"/>
                        </a:solidFill>
                        <a:latin typeface="Arial"/>
                        <a:ea typeface="Arial"/>
                        <a:cs typeface="Arial"/>
                        <a:sym typeface="Arial"/>
                      </a:endParaRPr>
                    </a:p>
                    <a:p>
                      <a:pPr indent="0" lvl="0" marL="0" marR="0" rtl="0" algn="just">
                        <a:spcBef>
                          <a:spcPts val="0"/>
                        </a:spcBef>
                        <a:spcAft>
                          <a:spcPts val="0"/>
                        </a:spcAft>
                        <a:buNone/>
                      </a:pPr>
                      <a:r>
                        <a:rPr lang="en-US" sz="2100" u="none" cap="none" strike="noStrike">
                          <a:solidFill>
                            <a:srgbClr val="171616"/>
                          </a:solidFill>
                          <a:latin typeface="Arial"/>
                          <a:ea typeface="Arial"/>
                          <a:cs typeface="Arial"/>
                          <a:sym typeface="Arial"/>
                        </a:rPr>
                        <a:t>X</a:t>
                      </a:r>
                      <a:r>
                        <a:rPr baseline="-25000" lang="en-US" sz="2100" u="none" cap="none" strike="noStrike">
                          <a:solidFill>
                            <a:srgbClr val="171616"/>
                          </a:solidFill>
                          <a:latin typeface="Arial"/>
                          <a:ea typeface="Arial"/>
                          <a:cs typeface="Arial"/>
                          <a:sym typeface="Arial"/>
                        </a:rPr>
                        <a:t>1 </a:t>
                      </a:r>
                      <a:r>
                        <a:rPr lang="en-US" sz="2100" u="none" cap="none" strike="noStrike">
                          <a:solidFill>
                            <a:srgbClr val="171616"/>
                          </a:solidFill>
                          <a:latin typeface="Arial"/>
                          <a:ea typeface="Arial"/>
                          <a:cs typeface="Arial"/>
                          <a:sym typeface="Arial"/>
                        </a:rPr>
                        <a:t>– candidate has higher education (yes/no)</a:t>
                      </a:r>
                      <a:endParaRPr/>
                    </a:p>
                    <a:p>
                      <a:pPr indent="0" lvl="0" marL="0" marR="0" rtl="0" algn="just">
                        <a:spcBef>
                          <a:spcPts val="0"/>
                        </a:spcBef>
                        <a:spcAft>
                          <a:spcPts val="0"/>
                        </a:spcAft>
                        <a:buNone/>
                      </a:pPr>
                      <a:r>
                        <a:rPr lang="en-US" sz="2100" u="none" cap="none" strike="noStrike">
                          <a:solidFill>
                            <a:srgbClr val="171616"/>
                          </a:solidFill>
                          <a:latin typeface="Arial"/>
                          <a:ea typeface="Arial"/>
                          <a:cs typeface="Arial"/>
                          <a:sym typeface="Arial"/>
                        </a:rPr>
                        <a:t>X</a:t>
                      </a:r>
                      <a:r>
                        <a:rPr baseline="-25000" lang="en-US" sz="2100" u="none" cap="none" strike="noStrike">
                          <a:solidFill>
                            <a:srgbClr val="171616"/>
                          </a:solidFill>
                          <a:latin typeface="Arial"/>
                          <a:ea typeface="Arial"/>
                          <a:cs typeface="Arial"/>
                          <a:sym typeface="Arial"/>
                        </a:rPr>
                        <a:t>2</a:t>
                      </a:r>
                      <a:r>
                        <a:rPr lang="en-US" sz="2100" u="none" cap="none" strike="noStrike">
                          <a:solidFill>
                            <a:srgbClr val="171616"/>
                          </a:solidFill>
                          <a:latin typeface="Arial"/>
                          <a:ea typeface="Arial"/>
                          <a:cs typeface="Arial"/>
                          <a:sym typeface="Arial"/>
                        </a:rPr>
                        <a:t> – candidate’s years of experience (number of years)</a:t>
                      </a:r>
                      <a:endParaRPr sz="2100" u="none" cap="none" strike="noStrike">
                        <a:solidFill>
                          <a:srgbClr val="171616"/>
                        </a:solidFill>
                        <a:latin typeface="Arial"/>
                        <a:ea typeface="Arial"/>
                        <a:cs typeface="Arial"/>
                        <a:sym typeface="Arial"/>
                      </a:endParaRPr>
                    </a:p>
                    <a:p>
                      <a:pPr indent="0" lvl="0" marL="0" marR="0" rtl="0" algn="just">
                        <a:spcBef>
                          <a:spcPts val="0"/>
                        </a:spcBef>
                        <a:spcAft>
                          <a:spcPts val="0"/>
                        </a:spcAft>
                        <a:buNone/>
                      </a:pPr>
                      <a:r>
                        <a:t/>
                      </a:r>
                      <a:endParaRPr sz="2100" u="none" cap="none" strike="noStrike">
                        <a:solidFill>
                          <a:srgbClr val="171616"/>
                        </a:solidFill>
                        <a:latin typeface="Arial"/>
                        <a:ea typeface="Arial"/>
                        <a:cs typeface="Arial"/>
                        <a:sym typeface="Arial"/>
                      </a:endParaRPr>
                    </a:p>
                    <a:p>
                      <a:pPr indent="0" lvl="0" marL="0" marR="0" rtl="0" algn="just">
                        <a:spcBef>
                          <a:spcPts val="0"/>
                        </a:spcBef>
                        <a:spcAft>
                          <a:spcPts val="0"/>
                        </a:spcAft>
                        <a:buNone/>
                      </a:pPr>
                      <a:r>
                        <a:rPr lang="en-US" sz="2100" u="none" cap="none" strike="noStrike">
                          <a:solidFill>
                            <a:srgbClr val="171616"/>
                          </a:solidFill>
                          <a:latin typeface="Arial"/>
                          <a:ea typeface="Arial"/>
                          <a:cs typeface="Arial"/>
                          <a:sym typeface="Arial"/>
                        </a:rPr>
                        <a:t>Increase in the years of candidate’s experience will increase the odds to get a job (positive income).</a:t>
                      </a:r>
                      <a:endParaRPr/>
                    </a:p>
                    <a:p>
                      <a:pPr indent="0" lvl="0" marL="0" marR="0" rtl="0" algn="just">
                        <a:lnSpc>
                          <a:spcPct val="100000"/>
                        </a:lnSpc>
                        <a:spcBef>
                          <a:spcPts val="0"/>
                        </a:spcBef>
                        <a:spcAft>
                          <a:spcPts val="0"/>
                        </a:spcAft>
                        <a:buClr>
                          <a:schemeClr val="dk1"/>
                        </a:buClr>
                        <a:buSzPts val="2100"/>
                        <a:buFont typeface="Calibri"/>
                        <a:buNone/>
                      </a:pPr>
                      <a:r>
                        <a:t/>
                      </a:r>
                      <a:endParaRPr sz="2100" u="none" cap="none" strike="noStrike">
                        <a:solidFill>
                          <a:srgbClr val="171616"/>
                        </a:solidFill>
                        <a:latin typeface="Arial"/>
                        <a:ea typeface="Arial"/>
                        <a:cs typeface="Arial"/>
                        <a:sym typeface="Arial"/>
                      </a:endParaRPr>
                    </a:p>
                    <a:p>
                      <a:pPr indent="0" lvl="0" marL="0" marR="0" rtl="0" algn="just">
                        <a:lnSpc>
                          <a:spcPct val="100000"/>
                        </a:lnSpc>
                        <a:spcBef>
                          <a:spcPts val="0"/>
                        </a:spcBef>
                        <a:spcAft>
                          <a:spcPts val="0"/>
                        </a:spcAft>
                        <a:buClr>
                          <a:srgbClr val="171616"/>
                        </a:buClr>
                        <a:buSzPts val="2100"/>
                        <a:buFont typeface="Arial"/>
                        <a:buNone/>
                      </a:pPr>
                      <a:r>
                        <a:rPr lang="en-US" sz="2100" u="none" cap="none" strike="noStrike">
                          <a:solidFill>
                            <a:srgbClr val="171616"/>
                          </a:solidFill>
                          <a:latin typeface="Arial"/>
                          <a:ea typeface="Arial"/>
                          <a:cs typeface="Arial"/>
                          <a:sym typeface="Arial"/>
                        </a:rPr>
                        <a:t>Exp(b2)=1.6 -&gt; one unit increase in the years of candidate’s experience will increase by 1.6 or by 60% the odds of a getting a job.</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9"/>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366" name="Google Shape;366;p19"/>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367" name="Google Shape;367;p19"/>
          <p:cNvSpPr txBox="1"/>
          <p:nvPr>
            <p:ph type="title"/>
          </p:nvPr>
        </p:nvSpPr>
        <p:spPr>
          <a:xfrm>
            <a:off x="585897" y="115386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Interpretation if the B coefficient is zero </a:t>
            </a:r>
            <a:endParaRPr b="1" sz="3700">
              <a:latin typeface="Arial"/>
              <a:ea typeface="Arial"/>
              <a:cs typeface="Arial"/>
              <a:sym typeface="Arial"/>
            </a:endParaRPr>
          </a:p>
        </p:txBody>
      </p:sp>
      <p:sp>
        <p:nvSpPr>
          <p:cNvPr id="368" name="Google Shape;368;p19"/>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graphicFrame>
        <p:nvGraphicFramePr>
          <p:cNvPr id="369" name="Google Shape;369;p19"/>
          <p:cNvGraphicFramePr/>
          <p:nvPr/>
        </p:nvGraphicFramePr>
        <p:xfrm>
          <a:off x="823120" y="2105925"/>
          <a:ext cx="3000000" cy="3000000"/>
        </p:xfrm>
        <a:graphic>
          <a:graphicData uri="http://schemas.openxmlformats.org/drawingml/2006/table">
            <a:tbl>
              <a:tblPr bandRow="1" firstRow="1">
                <a:noFill/>
                <a:tableStyleId>{85399C79-D161-4F07-B7F7-FABAFE64E5D6}</a:tableStyleId>
              </a:tblPr>
              <a:tblGrid>
                <a:gridCol w="1495525"/>
                <a:gridCol w="1649175"/>
                <a:gridCol w="7676000"/>
              </a:tblGrid>
              <a:tr h="331450">
                <a:tc>
                  <a:txBody>
                    <a:bodyPr/>
                    <a:lstStyle/>
                    <a:p>
                      <a:pPr indent="0" lvl="0" marL="0" marR="0" rtl="0" algn="ctr">
                        <a:spcBef>
                          <a:spcPts val="0"/>
                        </a:spcBef>
                        <a:spcAft>
                          <a:spcPts val="0"/>
                        </a:spcAft>
                        <a:buNone/>
                      </a:pPr>
                      <a:r>
                        <a:rPr b="1" lang="en-US" sz="2100" u="none" cap="none" strike="noStrike">
                          <a:solidFill>
                            <a:srgbClr val="171616"/>
                          </a:solidFill>
                          <a:latin typeface="Arial"/>
                          <a:ea typeface="Arial"/>
                          <a:cs typeface="Arial"/>
                          <a:sym typeface="Arial"/>
                        </a:rPr>
                        <a:t>Coef (b)</a:t>
                      </a:r>
                      <a:endParaRPr b="1" sz="2100" u="none" cap="none" strike="noStrike">
                        <a:solidFill>
                          <a:srgbClr val="17161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100" u="none" cap="none" strike="noStrike">
                          <a:solidFill>
                            <a:srgbClr val="171616"/>
                          </a:solidFill>
                          <a:latin typeface="Arial"/>
                          <a:ea typeface="Arial"/>
                          <a:cs typeface="Arial"/>
                          <a:sym typeface="Arial"/>
                        </a:rPr>
                        <a:t>OR=exp(b)</a:t>
                      </a:r>
                      <a:endParaRPr b="1" sz="2100" u="none" cap="none" strike="noStrike">
                        <a:solidFill>
                          <a:srgbClr val="17161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100" u="none" cap="none" strike="noStrike">
                          <a:solidFill>
                            <a:srgbClr val="171616"/>
                          </a:solidFill>
                          <a:latin typeface="Arial"/>
                          <a:ea typeface="Arial"/>
                          <a:cs typeface="Arial"/>
                          <a:sym typeface="Arial"/>
                        </a:rPr>
                        <a:t>Interpretation</a:t>
                      </a:r>
                      <a:endParaRPr b="1" sz="2100" u="none" cap="none" strike="noStrike">
                        <a:solidFill>
                          <a:srgbClr val="171616"/>
                        </a:solidFill>
                        <a:latin typeface="Arial"/>
                        <a:ea typeface="Arial"/>
                        <a:cs typeface="Arial"/>
                        <a:sym typeface="Arial"/>
                      </a:endParaRPr>
                    </a:p>
                  </a:txBody>
                  <a:tcPr marT="45725" marB="45725" marR="91450" marL="91450" anchor="ctr"/>
                </a:tc>
              </a:tr>
              <a:tr h="1857050">
                <a:tc>
                  <a:txBody>
                    <a:bodyPr/>
                    <a:lstStyle/>
                    <a:p>
                      <a:pPr indent="0" lvl="0" marL="0" marR="0" rtl="0" algn="ctr">
                        <a:spcBef>
                          <a:spcPts val="0"/>
                        </a:spcBef>
                        <a:spcAft>
                          <a:spcPts val="0"/>
                        </a:spcAft>
                        <a:buNone/>
                      </a:pPr>
                      <a:r>
                        <a:rPr lang="en-US" sz="2100" u="none" cap="none" strike="noStrike">
                          <a:solidFill>
                            <a:srgbClr val="171616"/>
                          </a:solidFill>
                          <a:latin typeface="Arial"/>
                          <a:ea typeface="Arial"/>
                          <a:cs typeface="Arial"/>
                          <a:sym typeface="Arial"/>
                        </a:rPr>
                        <a:t>= 0</a:t>
                      </a:r>
                      <a:endParaRPr sz="21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100" u="none" cap="none" strike="noStrike">
                          <a:solidFill>
                            <a:srgbClr val="171616"/>
                          </a:solidFill>
                          <a:latin typeface="Arial"/>
                          <a:ea typeface="Arial"/>
                          <a:cs typeface="Arial"/>
                          <a:sym typeface="Arial"/>
                        </a:rPr>
                        <a:t>= 1</a:t>
                      </a:r>
                      <a:endParaRPr sz="21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just">
                        <a:spcBef>
                          <a:spcPts val="0"/>
                        </a:spcBef>
                        <a:spcAft>
                          <a:spcPts val="0"/>
                        </a:spcAft>
                        <a:buNone/>
                      </a:pPr>
                      <a:r>
                        <a:rPr lang="en-US" sz="2100" u="none" cap="none" strike="noStrike">
                          <a:solidFill>
                            <a:srgbClr val="171616"/>
                          </a:solidFill>
                          <a:latin typeface="Arial"/>
                          <a:ea typeface="Arial"/>
                          <a:cs typeface="Arial"/>
                          <a:sym typeface="Arial"/>
                        </a:rPr>
                        <a:t>Candidates with higher education and without higher education have the same odds to get the job (positive income).</a:t>
                      </a:r>
                      <a:endParaRPr/>
                    </a:p>
                    <a:p>
                      <a:pPr indent="0" lvl="0" marL="0" marR="0" rtl="0" algn="just">
                        <a:spcBef>
                          <a:spcPts val="0"/>
                        </a:spcBef>
                        <a:spcAft>
                          <a:spcPts val="0"/>
                        </a:spcAft>
                        <a:buNone/>
                      </a:pPr>
                      <a:r>
                        <a:t/>
                      </a:r>
                      <a:endParaRPr sz="2100" u="none" cap="none" strike="noStrike">
                        <a:solidFill>
                          <a:srgbClr val="171616"/>
                        </a:solidFill>
                        <a:latin typeface="Arial"/>
                        <a:ea typeface="Arial"/>
                        <a:cs typeface="Arial"/>
                        <a:sym typeface="Arial"/>
                      </a:endParaRPr>
                    </a:p>
                    <a:p>
                      <a:pPr indent="0" lvl="0" marL="0" marR="0" rtl="0" algn="just">
                        <a:spcBef>
                          <a:spcPts val="0"/>
                        </a:spcBef>
                        <a:spcAft>
                          <a:spcPts val="0"/>
                        </a:spcAft>
                        <a:buNone/>
                      </a:pPr>
                      <a:r>
                        <a:rPr lang="en-US" sz="2100" u="none" cap="none" strike="noStrike">
                          <a:solidFill>
                            <a:srgbClr val="171616"/>
                          </a:solidFill>
                          <a:latin typeface="Arial"/>
                          <a:ea typeface="Arial"/>
                          <a:cs typeface="Arial"/>
                          <a:sym typeface="Arial"/>
                        </a:rPr>
                        <a:t>Changes in the years of candidate’s experience will not change the odds to get the job (positive income).</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191" name="Google Shape;191;p2"/>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192" name="Google Shape;192;p2"/>
          <p:cNvSpPr txBox="1"/>
          <p:nvPr>
            <p:ph type="title"/>
          </p:nvPr>
        </p:nvSpPr>
        <p:spPr>
          <a:xfrm>
            <a:off x="585897" y="1431461"/>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Logistic regression</a:t>
            </a:r>
            <a:endParaRPr b="1" sz="3700">
              <a:latin typeface="Arial"/>
              <a:ea typeface="Arial"/>
              <a:cs typeface="Arial"/>
              <a:sym typeface="Arial"/>
            </a:endParaRPr>
          </a:p>
        </p:txBody>
      </p:sp>
      <p:sp>
        <p:nvSpPr>
          <p:cNvPr id="193" name="Google Shape;193;p2"/>
          <p:cNvSpPr txBox="1"/>
          <p:nvPr>
            <p:ph idx="3" type="body"/>
          </p:nvPr>
        </p:nvSpPr>
        <p:spPr>
          <a:xfrm>
            <a:off x="718801" y="2323882"/>
            <a:ext cx="10792842" cy="1431689"/>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600"/>
              <a:buNone/>
            </a:pPr>
            <a:r>
              <a:rPr lang="en-US" sz="2600">
                <a:solidFill>
                  <a:srgbClr val="171616"/>
                </a:solidFill>
                <a:latin typeface="Arial"/>
                <a:ea typeface="Arial"/>
                <a:cs typeface="Arial"/>
                <a:sym typeface="Arial"/>
              </a:rPr>
              <a:t>	Logistic regression is a multiple regression with an outcome variable that is categorical and predictor variables that are continuous or categorical.</a:t>
            </a:r>
            <a:endParaRPr/>
          </a:p>
        </p:txBody>
      </p:sp>
      <p:sp>
        <p:nvSpPr>
          <p:cNvPr id="194" name="Google Shape;194;p2"/>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
        <p:nvSpPr>
          <p:cNvPr id="195" name="Google Shape;195;p2"/>
          <p:cNvSpPr txBox="1"/>
          <p:nvPr/>
        </p:nvSpPr>
        <p:spPr>
          <a:xfrm>
            <a:off x="7595301" y="3986257"/>
            <a:ext cx="2808312"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rgbClr val="171616"/>
                </a:solidFill>
                <a:latin typeface="Arial"/>
                <a:ea typeface="Arial"/>
                <a:cs typeface="Arial"/>
                <a:sym typeface="Arial"/>
              </a:rPr>
              <a:t>Dependent variable is categorical</a:t>
            </a:r>
            <a:endParaRPr sz="2600">
              <a:solidFill>
                <a:srgbClr val="171616"/>
              </a:solidFill>
              <a:latin typeface="Arial"/>
              <a:ea typeface="Arial"/>
              <a:cs typeface="Arial"/>
              <a:sym typeface="Arial"/>
            </a:endParaRPr>
          </a:p>
        </p:txBody>
      </p:sp>
      <p:sp>
        <p:nvSpPr>
          <p:cNvPr id="196" name="Google Shape;196;p2"/>
          <p:cNvSpPr txBox="1"/>
          <p:nvPr/>
        </p:nvSpPr>
        <p:spPr>
          <a:xfrm>
            <a:off x="1485897" y="3972119"/>
            <a:ext cx="3334677"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rgbClr val="171616"/>
                </a:solidFill>
                <a:latin typeface="Arial"/>
                <a:ea typeface="Arial"/>
                <a:cs typeface="Arial"/>
                <a:sym typeface="Arial"/>
              </a:rPr>
              <a:t>Predictors are continuous or categorical variables</a:t>
            </a:r>
            <a:endParaRPr sz="2600">
              <a:solidFill>
                <a:srgbClr val="171616"/>
              </a:solidFill>
              <a:latin typeface="Arial"/>
              <a:ea typeface="Arial"/>
              <a:cs typeface="Arial"/>
              <a:sym typeface="Arial"/>
            </a:endParaRPr>
          </a:p>
        </p:txBody>
      </p:sp>
      <p:sp>
        <p:nvSpPr>
          <p:cNvPr id="197" name="Google Shape;197;p2"/>
          <p:cNvSpPr/>
          <p:nvPr/>
        </p:nvSpPr>
        <p:spPr>
          <a:xfrm>
            <a:off x="5017130" y="3986257"/>
            <a:ext cx="2211660" cy="1427878"/>
          </a:xfrm>
          <a:prstGeom prst="righ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rgbClr val="171616"/>
                </a:solidFill>
                <a:latin typeface="Arial"/>
                <a:ea typeface="Arial"/>
                <a:cs typeface="Arial"/>
                <a:sym typeface="Arial"/>
              </a:rPr>
              <a:t>Logistic Regression</a:t>
            </a:r>
            <a:endParaRPr b="1" sz="2200">
              <a:solidFill>
                <a:srgbClr val="171616"/>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0"/>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375" name="Google Shape;375;p20"/>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376" name="Google Shape;376;p20"/>
          <p:cNvSpPr txBox="1"/>
          <p:nvPr>
            <p:ph type="title"/>
          </p:nvPr>
        </p:nvSpPr>
        <p:spPr>
          <a:xfrm>
            <a:off x="585897" y="115386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Interpretation if the B coefficient is negative </a:t>
            </a:r>
            <a:endParaRPr b="1" sz="3700">
              <a:latin typeface="Arial"/>
              <a:ea typeface="Arial"/>
              <a:cs typeface="Arial"/>
              <a:sym typeface="Arial"/>
            </a:endParaRPr>
          </a:p>
        </p:txBody>
      </p:sp>
      <p:sp>
        <p:nvSpPr>
          <p:cNvPr id="377" name="Google Shape;377;p20"/>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graphicFrame>
        <p:nvGraphicFramePr>
          <p:cNvPr id="378" name="Google Shape;378;p20"/>
          <p:cNvGraphicFramePr/>
          <p:nvPr/>
        </p:nvGraphicFramePr>
        <p:xfrm>
          <a:off x="823120" y="2105925"/>
          <a:ext cx="3000000" cy="3000000"/>
        </p:xfrm>
        <a:graphic>
          <a:graphicData uri="http://schemas.openxmlformats.org/drawingml/2006/table">
            <a:tbl>
              <a:tblPr bandRow="1" firstRow="1">
                <a:noFill/>
                <a:tableStyleId>{85399C79-D161-4F07-B7F7-FABAFE64E5D6}</a:tableStyleId>
              </a:tblPr>
              <a:tblGrid>
                <a:gridCol w="1168975"/>
                <a:gridCol w="1551225"/>
                <a:gridCol w="8100550"/>
              </a:tblGrid>
              <a:tr h="343950">
                <a:tc>
                  <a:txBody>
                    <a:bodyPr/>
                    <a:lstStyle/>
                    <a:p>
                      <a:pPr indent="0" lvl="0" marL="0" marR="0" rtl="0" algn="ctr">
                        <a:spcBef>
                          <a:spcPts val="0"/>
                        </a:spcBef>
                        <a:spcAft>
                          <a:spcPts val="0"/>
                        </a:spcAft>
                        <a:buNone/>
                      </a:pPr>
                      <a:r>
                        <a:rPr b="1" lang="en-US" sz="1900" u="none" cap="none" strike="noStrike">
                          <a:solidFill>
                            <a:srgbClr val="171616"/>
                          </a:solidFill>
                          <a:latin typeface="Arial"/>
                          <a:ea typeface="Arial"/>
                          <a:cs typeface="Arial"/>
                          <a:sym typeface="Arial"/>
                        </a:rPr>
                        <a:t>Coef (b)</a:t>
                      </a:r>
                      <a:endParaRPr b="1" sz="1900" u="none" cap="none" strike="noStrike">
                        <a:solidFill>
                          <a:srgbClr val="17161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1900" u="none" cap="none" strike="noStrike">
                          <a:solidFill>
                            <a:srgbClr val="171616"/>
                          </a:solidFill>
                          <a:latin typeface="Arial"/>
                          <a:ea typeface="Arial"/>
                          <a:cs typeface="Arial"/>
                          <a:sym typeface="Arial"/>
                        </a:rPr>
                        <a:t>OR=exp(b)</a:t>
                      </a:r>
                      <a:endParaRPr b="1" sz="1900" u="none" cap="none" strike="noStrike">
                        <a:solidFill>
                          <a:srgbClr val="17161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1900" u="none" cap="none" strike="noStrike">
                          <a:solidFill>
                            <a:srgbClr val="171616"/>
                          </a:solidFill>
                          <a:latin typeface="Arial"/>
                          <a:ea typeface="Arial"/>
                          <a:cs typeface="Arial"/>
                          <a:sym typeface="Arial"/>
                        </a:rPr>
                        <a:t>Interpretation</a:t>
                      </a:r>
                      <a:endParaRPr b="1" sz="1900" u="none" cap="none" strike="noStrike">
                        <a:solidFill>
                          <a:srgbClr val="171616"/>
                        </a:solidFill>
                        <a:latin typeface="Arial"/>
                        <a:ea typeface="Arial"/>
                        <a:cs typeface="Arial"/>
                        <a:sym typeface="Arial"/>
                      </a:endParaRPr>
                    </a:p>
                  </a:txBody>
                  <a:tcPr marT="45725" marB="45725" marR="91450" marL="91450" anchor="ctr"/>
                </a:tc>
              </a:tr>
              <a:tr h="3657025">
                <a:tc>
                  <a:txBody>
                    <a:bodyPr/>
                    <a:lstStyle/>
                    <a:p>
                      <a:pPr indent="0" lvl="0" marL="0" marR="0" rtl="0" algn="ctr">
                        <a:spcBef>
                          <a:spcPts val="0"/>
                        </a:spcBef>
                        <a:spcAft>
                          <a:spcPts val="0"/>
                        </a:spcAft>
                        <a:buNone/>
                      </a:pPr>
                      <a:r>
                        <a:rPr lang="en-US" sz="2000" u="none" cap="none" strike="noStrike">
                          <a:solidFill>
                            <a:srgbClr val="171616"/>
                          </a:solidFill>
                          <a:latin typeface="Arial"/>
                          <a:ea typeface="Arial"/>
                          <a:cs typeface="Arial"/>
                          <a:sym typeface="Arial"/>
                        </a:rPr>
                        <a:t>&lt; 0</a:t>
                      </a:r>
                      <a:endParaRPr sz="20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2000" u="none" cap="none" strike="noStrike">
                          <a:solidFill>
                            <a:srgbClr val="171616"/>
                          </a:solidFill>
                          <a:latin typeface="Arial"/>
                          <a:ea typeface="Arial"/>
                          <a:cs typeface="Arial"/>
                          <a:sym typeface="Arial"/>
                        </a:rPr>
                        <a:t>form 0 to 1</a:t>
                      </a:r>
                      <a:endParaRPr sz="2000" u="none" cap="none" strike="noStrike">
                        <a:solidFill>
                          <a:srgbClr val="171616"/>
                        </a:solidFill>
                        <a:latin typeface="Arial"/>
                        <a:ea typeface="Arial"/>
                        <a:cs typeface="Arial"/>
                        <a:sym typeface="Arial"/>
                      </a:endParaRPr>
                    </a:p>
                  </a:txBody>
                  <a:tcPr marT="45725" marB="45725" marR="91450" marL="91450"/>
                </a:tc>
                <a:tc>
                  <a:txBody>
                    <a:bodyPr/>
                    <a:lstStyle/>
                    <a:p>
                      <a:pPr indent="0" lvl="0" marL="0" marR="0" rtl="0" algn="just">
                        <a:spcBef>
                          <a:spcPts val="0"/>
                        </a:spcBef>
                        <a:spcAft>
                          <a:spcPts val="0"/>
                        </a:spcAft>
                        <a:buNone/>
                      </a:pPr>
                      <a:r>
                        <a:rPr lang="en-US" sz="2000" u="none" cap="none" strike="noStrike">
                          <a:solidFill>
                            <a:srgbClr val="171616"/>
                          </a:solidFill>
                          <a:latin typeface="Arial"/>
                          <a:ea typeface="Arial"/>
                          <a:cs typeface="Arial"/>
                          <a:sym typeface="Arial"/>
                        </a:rPr>
                        <a:t>Candidates with higher education in comparison to the candidates without higher education (reference group) are less likely to get the job (positive income).</a:t>
                      </a:r>
                      <a:endParaRPr/>
                    </a:p>
                    <a:p>
                      <a:pPr indent="0" lvl="0" marL="0" marR="0" rtl="0" algn="just">
                        <a:lnSpc>
                          <a:spcPct val="100000"/>
                        </a:lnSpc>
                        <a:spcBef>
                          <a:spcPts val="0"/>
                        </a:spcBef>
                        <a:spcAft>
                          <a:spcPts val="0"/>
                        </a:spcAft>
                        <a:buClr>
                          <a:srgbClr val="171616"/>
                        </a:buClr>
                        <a:buSzPts val="2000"/>
                        <a:buFont typeface="Arial"/>
                        <a:buNone/>
                      </a:pPr>
                      <a:r>
                        <a:rPr lang="en-US" sz="2000" u="none" cap="none" strike="noStrike">
                          <a:solidFill>
                            <a:srgbClr val="171616"/>
                          </a:solidFill>
                          <a:latin typeface="Arial"/>
                          <a:ea typeface="Arial"/>
                          <a:cs typeface="Arial"/>
                          <a:sym typeface="Arial"/>
                        </a:rPr>
                        <a:t>Exp(b1)=0.1 -&gt; odds of getting a job for candidates with higher education are 90% lower than for candidates without higher education.</a:t>
                      </a:r>
                      <a:endParaRPr/>
                    </a:p>
                    <a:p>
                      <a:pPr indent="0" lvl="0" marL="0" marR="0" rtl="0" algn="just">
                        <a:spcBef>
                          <a:spcPts val="0"/>
                        </a:spcBef>
                        <a:spcAft>
                          <a:spcPts val="0"/>
                        </a:spcAft>
                        <a:buNone/>
                      </a:pPr>
                      <a:r>
                        <a:t/>
                      </a:r>
                      <a:endParaRPr sz="2000" u="none" cap="none" strike="noStrike">
                        <a:solidFill>
                          <a:srgbClr val="171616"/>
                        </a:solidFill>
                        <a:latin typeface="Arial"/>
                        <a:ea typeface="Arial"/>
                        <a:cs typeface="Arial"/>
                        <a:sym typeface="Arial"/>
                      </a:endParaRPr>
                    </a:p>
                    <a:p>
                      <a:pPr indent="0" lvl="0" marL="0" marR="0" rtl="0" algn="just">
                        <a:spcBef>
                          <a:spcPts val="0"/>
                        </a:spcBef>
                        <a:spcAft>
                          <a:spcPts val="0"/>
                        </a:spcAft>
                        <a:buNone/>
                      </a:pPr>
                      <a:r>
                        <a:t/>
                      </a:r>
                      <a:endParaRPr sz="2000" u="none" cap="none" strike="noStrike">
                        <a:solidFill>
                          <a:srgbClr val="171616"/>
                        </a:solidFill>
                        <a:latin typeface="Arial"/>
                        <a:ea typeface="Arial"/>
                        <a:cs typeface="Arial"/>
                        <a:sym typeface="Arial"/>
                      </a:endParaRPr>
                    </a:p>
                    <a:p>
                      <a:pPr indent="0" lvl="0" marL="0" marR="0" rtl="0" algn="just">
                        <a:spcBef>
                          <a:spcPts val="0"/>
                        </a:spcBef>
                        <a:spcAft>
                          <a:spcPts val="0"/>
                        </a:spcAft>
                        <a:buNone/>
                      </a:pPr>
                      <a:r>
                        <a:rPr lang="en-US" sz="2000" u="none" cap="none" strike="noStrike">
                          <a:solidFill>
                            <a:srgbClr val="171616"/>
                          </a:solidFill>
                          <a:latin typeface="Arial"/>
                          <a:ea typeface="Arial"/>
                          <a:cs typeface="Arial"/>
                          <a:sym typeface="Arial"/>
                        </a:rPr>
                        <a:t>Increase in the years of candidate’s experience will decrease the odds to get the job (positive income).</a:t>
                      </a:r>
                      <a:endParaRPr/>
                    </a:p>
                    <a:p>
                      <a:pPr indent="0" lvl="0" marL="0" marR="0" rtl="0" algn="just">
                        <a:lnSpc>
                          <a:spcPct val="100000"/>
                        </a:lnSpc>
                        <a:spcBef>
                          <a:spcPts val="0"/>
                        </a:spcBef>
                        <a:spcAft>
                          <a:spcPts val="0"/>
                        </a:spcAft>
                        <a:buClr>
                          <a:srgbClr val="171616"/>
                        </a:buClr>
                        <a:buSzPts val="2000"/>
                        <a:buFont typeface="Arial"/>
                        <a:buNone/>
                      </a:pPr>
                      <a:r>
                        <a:rPr lang="en-US" sz="2000" u="none" cap="none" strike="noStrike">
                          <a:solidFill>
                            <a:srgbClr val="171616"/>
                          </a:solidFill>
                          <a:latin typeface="Arial"/>
                          <a:ea typeface="Arial"/>
                          <a:cs typeface="Arial"/>
                          <a:sym typeface="Arial"/>
                        </a:rPr>
                        <a:t>Exp(b2)=0.6 -&gt; one unit increase in the years of candidate’s experience will decrease by 40% the odds of a getting a job.</a:t>
                      </a:r>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1"/>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384" name="Google Shape;384;p21"/>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385" name="Google Shape;385;p21"/>
          <p:cNvSpPr txBox="1"/>
          <p:nvPr>
            <p:ph type="title"/>
          </p:nvPr>
        </p:nvSpPr>
        <p:spPr>
          <a:xfrm>
            <a:off x="585897" y="131715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Which model is the best?</a:t>
            </a:r>
            <a:endParaRPr b="1" sz="3700">
              <a:latin typeface="Arial"/>
              <a:ea typeface="Arial"/>
              <a:cs typeface="Arial"/>
              <a:sym typeface="Arial"/>
            </a:endParaRPr>
          </a:p>
        </p:txBody>
      </p:sp>
      <p:sp>
        <p:nvSpPr>
          <p:cNvPr id="386" name="Google Shape;386;p21"/>
          <p:cNvSpPr txBox="1"/>
          <p:nvPr>
            <p:ph idx="3" type="body"/>
          </p:nvPr>
        </p:nvSpPr>
        <p:spPr>
          <a:xfrm>
            <a:off x="718801" y="2274895"/>
            <a:ext cx="10792842" cy="3848315"/>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a:t>
            </a:r>
            <a:r>
              <a:rPr lang="en-US" sz="2600">
                <a:solidFill>
                  <a:srgbClr val="171616"/>
                </a:solidFill>
                <a:latin typeface="Arial"/>
                <a:ea typeface="Arial"/>
                <a:cs typeface="Arial"/>
                <a:sym typeface="Arial"/>
              </a:rPr>
              <a:t>The chosen model will be the one that, when values of the predictor variable are placed in it results in values of Y closest to the observed values. </a:t>
            </a:r>
            <a:endParaRPr/>
          </a:p>
          <a:p>
            <a:pPr indent="0" lvl="0" marL="0" rtl="0" algn="just">
              <a:lnSpc>
                <a:spcPct val="100000"/>
              </a:lnSpc>
              <a:spcBef>
                <a:spcPts val="1200"/>
              </a:spcBef>
              <a:spcAft>
                <a:spcPts val="0"/>
              </a:spcAft>
              <a:buClr>
                <a:srgbClr val="171616"/>
              </a:buClr>
              <a:buSzPts val="2600"/>
              <a:buNone/>
            </a:pPr>
            <a:r>
              <a:rPr lang="en-US" sz="2600">
                <a:solidFill>
                  <a:srgbClr val="171616"/>
                </a:solidFill>
                <a:latin typeface="Arial"/>
                <a:ea typeface="Arial"/>
                <a:cs typeface="Arial"/>
                <a:sym typeface="Arial"/>
              </a:rPr>
              <a:t>	So, the values of the parameters are estimated using the </a:t>
            </a:r>
            <a:r>
              <a:rPr b="1" i="1" lang="en-US" sz="2600">
                <a:solidFill>
                  <a:srgbClr val="171616"/>
                </a:solidFill>
                <a:latin typeface="Arial"/>
                <a:ea typeface="Arial"/>
                <a:cs typeface="Arial"/>
                <a:sym typeface="Arial"/>
              </a:rPr>
              <a:t>maximum-likelihood estimation</a:t>
            </a:r>
            <a:r>
              <a:rPr lang="en-US" sz="2600">
                <a:solidFill>
                  <a:srgbClr val="171616"/>
                </a:solidFill>
                <a:latin typeface="Arial"/>
                <a:ea typeface="Arial"/>
                <a:cs typeface="Arial"/>
                <a:sym typeface="Arial"/>
              </a:rPr>
              <a:t>, which selects coefficients that make the observed values most likely to have occurred.</a:t>
            </a:r>
            <a:endParaRPr sz="2600">
              <a:solidFill>
                <a:srgbClr val="171616"/>
              </a:solidFill>
            </a:endParaRPr>
          </a:p>
        </p:txBody>
      </p:sp>
      <p:sp>
        <p:nvSpPr>
          <p:cNvPr id="387" name="Google Shape;387;p21"/>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2"/>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393" name="Google Shape;393;p22"/>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394" name="Google Shape;394;p22"/>
          <p:cNvSpPr txBox="1"/>
          <p:nvPr>
            <p:ph type="title"/>
          </p:nvPr>
        </p:nvSpPr>
        <p:spPr>
          <a:xfrm>
            <a:off x="585897" y="131715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Assessing the model</a:t>
            </a:r>
            <a:endParaRPr b="1" sz="3700">
              <a:latin typeface="Arial"/>
              <a:ea typeface="Arial"/>
              <a:cs typeface="Arial"/>
              <a:sym typeface="Arial"/>
            </a:endParaRPr>
          </a:p>
        </p:txBody>
      </p:sp>
      <p:sp>
        <p:nvSpPr>
          <p:cNvPr id="395" name="Google Shape;395;p22"/>
          <p:cNvSpPr txBox="1"/>
          <p:nvPr>
            <p:ph idx="3" type="body"/>
          </p:nvPr>
        </p:nvSpPr>
        <p:spPr>
          <a:xfrm>
            <a:off x="718801" y="2274895"/>
            <a:ext cx="10792842" cy="3848315"/>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In logistic regression we use the observed and predicted values to asses the fit of the model. The measure is called </a:t>
            </a:r>
            <a:r>
              <a:rPr b="1" lang="en-US" sz="2400">
                <a:solidFill>
                  <a:srgbClr val="171616"/>
                </a:solidFill>
                <a:latin typeface="Arial"/>
                <a:ea typeface="Arial"/>
                <a:cs typeface="Arial"/>
                <a:sym typeface="Arial"/>
              </a:rPr>
              <a:t>log-likelihood</a:t>
            </a:r>
            <a:r>
              <a:rPr lang="en-US" sz="2400">
                <a:solidFill>
                  <a:srgbClr val="171616"/>
                </a:solidFill>
                <a:latin typeface="Arial"/>
                <a:ea typeface="Arial"/>
                <a:cs typeface="Arial"/>
                <a:sym typeface="Arial"/>
              </a:rPr>
              <a:t>. </a:t>
            </a:r>
            <a:endParaRPr/>
          </a:p>
          <a:p>
            <a:pPr indent="0" lvl="0" marL="0" rtl="0" algn="just">
              <a:lnSpc>
                <a:spcPct val="100000"/>
              </a:lnSpc>
              <a:spcBef>
                <a:spcPts val="1200"/>
              </a:spcBef>
              <a:spcAft>
                <a:spcPts val="0"/>
              </a:spcAft>
              <a:buClr>
                <a:srgbClr val="171616"/>
              </a:buClr>
              <a:buSzPts val="2400"/>
              <a:buNone/>
            </a:pPr>
            <a:r>
              <a:rPr lang="en-US" sz="2400">
                <a:solidFill>
                  <a:srgbClr val="171616"/>
                </a:solidFill>
                <a:latin typeface="Arial"/>
                <a:ea typeface="Arial"/>
                <a:cs typeface="Arial"/>
                <a:sym typeface="Arial"/>
              </a:rPr>
              <a:t>	The log-likelihood is based on summing the probabilities associated with the predicted and actual outcomes. It’s analogous to the residual sum of squares in multiple regression in the sense that it’s an indicator of how much unexplained information there is after the model has been fitted.  </a:t>
            </a:r>
            <a:endParaRPr/>
          </a:p>
          <a:p>
            <a:pPr indent="0" lvl="0" marL="0" rtl="0" algn="just">
              <a:lnSpc>
                <a:spcPct val="100000"/>
              </a:lnSpc>
              <a:spcBef>
                <a:spcPts val="1200"/>
              </a:spcBef>
              <a:spcAft>
                <a:spcPts val="0"/>
              </a:spcAft>
              <a:buClr>
                <a:srgbClr val="171616"/>
              </a:buClr>
              <a:buSzPts val="2400"/>
              <a:buNone/>
            </a:pPr>
            <a:r>
              <a:rPr lang="en-US" sz="2400">
                <a:solidFill>
                  <a:srgbClr val="171616"/>
                </a:solidFill>
                <a:latin typeface="Arial"/>
                <a:ea typeface="Arial"/>
                <a:cs typeface="Arial"/>
                <a:sym typeface="Arial"/>
              </a:rPr>
              <a:t>	So the larger the value of the log-likelihood, the more unexplained observations there are. The baseline model is the model with no predictors and has only the constant. There are several pseudo-R-squared to assess the goodness of fit.</a:t>
            </a:r>
            <a:endParaRPr/>
          </a:p>
        </p:txBody>
      </p:sp>
      <p:sp>
        <p:nvSpPr>
          <p:cNvPr id="396" name="Google Shape;396;p22"/>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3"/>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02" name="Google Shape;402;p23"/>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03" name="Google Shape;403;p23"/>
          <p:cNvSpPr txBox="1"/>
          <p:nvPr>
            <p:ph type="title"/>
          </p:nvPr>
        </p:nvSpPr>
        <p:spPr>
          <a:xfrm>
            <a:off x="585897" y="1300829"/>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Log-likelihood</a:t>
            </a:r>
            <a:endParaRPr b="1" sz="3700">
              <a:latin typeface="Arial"/>
              <a:ea typeface="Arial"/>
              <a:cs typeface="Arial"/>
              <a:sym typeface="Arial"/>
            </a:endParaRPr>
          </a:p>
        </p:txBody>
      </p:sp>
      <p:sp>
        <p:nvSpPr>
          <p:cNvPr id="404" name="Google Shape;404;p23"/>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405" name="Google Shape;405;p23"/>
          <p:cNvPicPr preferRelativeResize="0"/>
          <p:nvPr/>
        </p:nvPicPr>
        <p:blipFill rotWithShape="1">
          <a:blip r:embed="rId3">
            <a:alphaModFix/>
          </a:blip>
          <a:srcRect b="0" l="0" r="0" t="11332"/>
          <a:stretch/>
        </p:blipFill>
        <p:spPr>
          <a:xfrm>
            <a:off x="1249453" y="2416780"/>
            <a:ext cx="9730841" cy="1317275"/>
          </a:xfrm>
          <a:prstGeom prst="rect">
            <a:avLst/>
          </a:prstGeom>
          <a:noFill/>
          <a:ln>
            <a:noFill/>
          </a:ln>
        </p:spPr>
      </p:pic>
      <p:pic>
        <p:nvPicPr>
          <p:cNvPr descr="Вырезка экрана" id="406" name="Google Shape;406;p23"/>
          <p:cNvPicPr preferRelativeResize="0"/>
          <p:nvPr/>
        </p:nvPicPr>
        <p:blipFill rotWithShape="1">
          <a:blip r:embed="rId4">
            <a:alphaModFix/>
          </a:blip>
          <a:srcRect b="0" l="0" r="0" t="0"/>
          <a:stretch/>
        </p:blipFill>
        <p:spPr>
          <a:xfrm>
            <a:off x="2764958" y="4196443"/>
            <a:ext cx="6989867" cy="16622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4"/>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12" name="Google Shape;412;p24"/>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13" name="Google Shape;413;p24"/>
          <p:cNvSpPr txBox="1"/>
          <p:nvPr>
            <p:ph type="title"/>
          </p:nvPr>
        </p:nvSpPr>
        <p:spPr>
          <a:xfrm>
            <a:off x="585897" y="131715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Incomplete information</a:t>
            </a:r>
            <a:endParaRPr b="1" sz="3700">
              <a:latin typeface="Arial"/>
              <a:ea typeface="Arial"/>
              <a:cs typeface="Arial"/>
              <a:sym typeface="Arial"/>
            </a:endParaRPr>
          </a:p>
        </p:txBody>
      </p:sp>
      <p:sp>
        <p:nvSpPr>
          <p:cNvPr id="414" name="Google Shape;414;p24"/>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id="415" name="Google Shape;415;p24"/>
          <p:cNvPicPr preferRelativeResize="0"/>
          <p:nvPr/>
        </p:nvPicPr>
        <p:blipFill rotWithShape="1">
          <a:blip r:embed="rId3">
            <a:alphaModFix/>
          </a:blip>
          <a:srcRect b="0" l="0" r="0" t="0"/>
          <a:stretch/>
        </p:blipFill>
        <p:spPr>
          <a:xfrm>
            <a:off x="1276333" y="2323883"/>
            <a:ext cx="9369896" cy="2786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5"/>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21" name="Google Shape;421;p25"/>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22" name="Google Shape;422;p25"/>
          <p:cNvSpPr txBox="1"/>
          <p:nvPr>
            <p:ph type="title"/>
          </p:nvPr>
        </p:nvSpPr>
        <p:spPr>
          <a:xfrm>
            <a:off x="585897" y="131715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Complete separation</a:t>
            </a:r>
            <a:endParaRPr b="1" sz="3700">
              <a:latin typeface="Arial"/>
              <a:ea typeface="Arial"/>
              <a:cs typeface="Arial"/>
              <a:sym typeface="Arial"/>
            </a:endParaRPr>
          </a:p>
        </p:txBody>
      </p:sp>
      <p:sp>
        <p:nvSpPr>
          <p:cNvPr id="423" name="Google Shape;423;p25"/>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id="424" name="Google Shape;424;p25"/>
          <p:cNvPicPr preferRelativeResize="0"/>
          <p:nvPr/>
        </p:nvPicPr>
        <p:blipFill rotWithShape="1">
          <a:blip r:embed="rId3">
            <a:alphaModFix/>
          </a:blip>
          <a:srcRect b="0" l="0" r="0" t="0"/>
          <a:stretch/>
        </p:blipFill>
        <p:spPr>
          <a:xfrm>
            <a:off x="6402885" y="2306082"/>
            <a:ext cx="5190403" cy="3800623"/>
          </a:xfrm>
          <a:prstGeom prst="rect">
            <a:avLst/>
          </a:prstGeom>
          <a:noFill/>
          <a:ln>
            <a:noFill/>
          </a:ln>
        </p:spPr>
      </p:pic>
      <p:pic>
        <p:nvPicPr>
          <p:cNvPr id="425" name="Google Shape;425;p25"/>
          <p:cNvPicPr preferRelativeResize="0"/>
          <p:nvPr/>
        </p:nvPicPr>
        <p:blipFill rotWithShape="1">
          <a:blip r:embed="rId4">
            <a:alphaModFix/>
          </a:blip>
          <a:srcRect b="0" l="0" r="0" t="0"/>
          <a:stretch/>
        </p:blipFill>
        <p:spPr>
          <a:xfrm>
            <a:off x="507050" y="2160039"/>
            <a:ext cx="5264733" cy="38330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6"/>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31" name="Google Shape;431;p26"/>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32" name="Google Shape;432;p26"/>
          <p:cNvSpPr txBox="1"/>
          <p:nvPr>
            <p:ph type="title"/>
          </p:nvPr>
        </p:nvSpPr>
        <p:spPr>
          <a:xfrm>
            <a:off x="585897" y="117019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Confusion matrix</a:t>
            </a:r>
            <a:endParaRPr b="1" sz="3700">
              <a:latin typeface="Arial"/>
              <a:ea typeface="Arial"/>
              <a:cs typeface="Arial"/>
              <a:sym typeface="Arial"/>
            </a:endParaRPr>
          </a:p>
        </p:txBody>
      </p:sp>
      <p:sp>
        <p:nvSpPr>
          <p:cNvPr id="433" name="Google Shape;433;p26"/>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
        <p:nvSpPr>
          <p:cNvPr id="434" name="Google Shape;434;p26"/>
          <p:cNvSpPr/>
          <p:nvPr/>
        </p:nvSpPr>
        <p:spPr>
          <a:xfrm>
            <a:off x="930729" y="4242165"/>
            <a:ext cx="9895114" cy="182526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200">
                <a:solidFill>
                  <a:srgbClr val="171616"/>
                </a:solidFill>
                <a:latin typeface="Arial"/>
                <a:ea typeface="Arial"/>
                <a:cs typeface="Arial"/>
                <a:sym typeface="Arial"/>
              </a:rPr>
              <a:t>P and N - number of observations of positive and negative class. </a:t>
            </a:r>
            <a:endParaRPr sz="2200">
              <a:solidFill>
                <a:srgbClr val="171616"/>
              </a:solidFill>
              <a:latin typeface="Arial"/>
              <a:ea typeface="Arial"/>
              <a:cs typeface="Arial"/>
              <a:sym typeface="Arial"/>
            </a:endParaRPr>
          </a:p>
          <a:p>
            <a:pPr indent="0" lvl="0" marL="0" marR="0" rtl="0" algn="just">
              <a:spcBef>
                <a:spcPts val="0"/>
              </a:spcBef>
              <a:spcAft>
                <a:spcPts val="0"/>
              </a:spcAft>
              <a:buNone/>
            </a:pPr>
            <a:r>
              <a:rPr lang="en-US" sz="2200">
                <a:solidFill>
                  <a:srgbClr val="171616"/>
                </a:solidFill>
                <a:latin typeface="Arial"/>
                <a:ea typeface="Arial"/>
                <a:cs typeface="Arial"/>
                <a:sym typeface="Arial"/>
              </a:rPr>
              <a:t>P = TP + FN, N = TN + FP</a:t>
            </a:r>
            <a:endParaRPr/>
          </a:p>
        </p:txBody>
      </p:sp>
      <p:pic>
        <p:nvPicPr>
          <p:cNvPr descr="Вырезка экрана" id="435" name="Google Shape;435;p26"/>
          <p:cNvPicPr preferRelativeResize="0"/>
          <p:nvPr/>
        </p:nvPicPr>
        <p:blipFill rotWithShape="1">
          <a:blip r:embed="rId3">
            <a:alphaModFix/>
          </a:blip>
          <a:srcRect b="0" l="0" r="0" t="0"/>
          <a:stretch/>
        </p:blipFill>
        <p:spPr>
          <a:xfrm>
            <a:off x="3333186" y="1867458"/>
            <a:ext cx="5563376" cy="2362530"/>
          </a:xfrm>
          <a:prstGeom prst="rect">
            <a:avLst/>
          </a:prstGeom>
          <a:noFill/>
          <a:ln>
            <a:noFill/>
          </a:ln>
        </p:spPr>
      </p:pic>
      <p:pic>
        <p:nvPicPr>
          <p:cNvPr descr="Вырезка экрана" id="436" name="Google Shape;436;p26"/>
          <p:cNvPicPr preferRelativeResize="0"/>
          <p:nvPr/>
        </p:nvPicPr>
        <p:blipFill rotWithShape="1">
          <a:blip r:embed="rId4">
            <a:alphaModFix/>
          </a:blip>
          <a:srcRect b="0" l="0" r="0" t="0"/>
          <a:stretch/>
        </p:blipFill>
        <p:spPr>
          <a:xfrm>
            <a:off x="3920625" y="4959906"/>
            <a:ext cx="4573928" cy="15802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7"/>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42" name="Google Shape;442;p27"/>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43" name="Google Shape;443;p27"/>
          <p:cNvSpPr txBox="1"/>
          <p:nvPr>
            <p:ph type="title"/>
          </p:nvPr>
        </p:nvSpPr>
        <p:spPr>
          <a:xfrm>
            <a:off x="585897" y="117019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Confusion matrix with threshold 0.5 </a:t>
            </a:r>
            <a:endParaRPr b="1" sz="3700">
              <a:latin typeface="Arial"/>
              <a:ea typeface="Arial"/>
              <a:cs typeface="Arial"/>
              <a:sym typeface="Arial"/>
            </a:endParaRPr>
          </a:p>
        </p:txBody>
      </p:sp>
      <p:sp>
        <p:nvSpPr>
          <p:cNvPr id="444" name="Google Shape;444;p27"/>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445" name="Google Shape;445;p27"/>
          <p:cNvPicPr preferRelativeResize="0"/>
          <p:nvPr/>
        </p:nvPicPr>
        <p:blipFill rotWithShape="1">
          <a:blip r:embed="rId3">
            <a:alphaModFix/>
          </a:blip>
          <a:srcRect b="0" l="0" r="0" t="7968"/>
          <a:stretch/>
        </p:blipFill>
        <p:spPr>
          <a:xfrm>
            <a:off x="2715058" y="1947223"/>
            <a:ext cx="5982706" cy="2868054"/>
          </a:xfrm>
          <a:prstGeom prst="rect">
            <a:avLst/>
          </a:prstGeom>
          <a:noFill/>
          <a:ln>
            <a:noFill/>
          </a:ln>
        </p:spPr>
      </p:pic>
      <p:pic>
        <p:nvPicPr>
          <p:cNvPr descr="Вырезка экрана" id="446" name="Google Shape;446;p27"/>
          <p:cNvPicPr preferRelativeResize="0"/>
          <p:nvPr/>
        </p:nvPicPr>
        <p:blipFill rotWithShape="1">
          <a:blip r:embed="rId4">
            <a:alphaModFix/>
          </a:blip>
          <a:srcRect b="0" l="0" r="0" t="0"/>
          <a:stretch/>
        </p:blipFill>
        <p:spPr>
          <a:xfrm>
            <a:off x="2431127" y="4809761"/>
            <a:ext cx="7659169" cy="190526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8"/>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52" name="Google Shape;452;p28"/>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53" name="Google Shape;453;p28"/>
          <p:cNvSpPr txBox="1"/>
          <p:nvPr>
            <p:ph type="title"/>
          </p:nvPr>
        </p:nvSpPr>
        <p:spPr>
          <a:xfrm>
            <a:off x="585897" y="1317158"/>
            <a:ext cx="9080617"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Confusion matrix with threshold 0.1 </a:t>
            </a:r>
            <a:endParaRPr b="1" sz="3700">
              <a:latin typeface="Arial"/>
              <a:ea typeface="Arial"/>
              <a:cs typeface="Arial"/>
              <a:sym typeface="Arial"/>
            </a:endParaRPr>
          </a:p>
        </p:txBody>
      </p:sp>
      <p:sp>
        <p:nvSpPr>
          <p:cNvPr id="454" name="Google Shape;454;p28"/>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455" name="Google Shape;455;p28"/>
          <p:cNvPicPr preferRelativeResize="0"/>
          <p:nvPr/>
        </p:nvPicPr>
        <p:blipFill rotWithShape="1">
          <a:blip r:embed="rId3">
            <a:alphaModFix/>
          </a:blip>
          <a:srcRect b="8378" l="0" r="0" t="24072"/>
          <a:stretch/>
        </p:blipFill>
        <p:spPr>
          <a:xfrm>
            <a:off x="585897" y="2454512"/>
            <a:ext cx="5184576" cy="2902917"/>
          </a:xfrm>
          <a:prstGeom prst="rect">
            <a:avLst/>
          </a:prstGeom>
          <a:noFill/>
          <a:ln>
            <a:noFill/>
          </a:ln>
        </p:spPr>
      </p:pic>
      <p:pic>
        <p:nvPicPr>
          <p:cNvPr descr="Вырезка экрана" id="456" name="Google Shape;456;p28"/>
          <p:cNvPicPr preferRelativeResize="0"/>
          <p:nvPr/>
        </p:nvPicPr>
        <p:blipFill rotWithShape="1">
          <a:blip r:embed="rId4">
            <a:alphaModFix/>
          </a:blip>
          <a:srcRect b="0" l="0" r="0" t="0"/>
          <a:stretch/>
        </p:blipFill>
        <p:spPr>
          <a:xfrm>
            <a:off x="6500843" y="3020007"/>
            <a:ext cx="4618913" cy="2094496"/>
          </a:xfrm>
          <a:prstGeom prst="rect">
            <a:avLst/>
          </a:prstGeom>
          <a:noFill/>
          <a:ln>
            <a:noFill/>
          </a:ln>
        </p:spPr>
      </p:pic>
      <p:sp>
        <p:nvSpPr>
          <p:cNvPr id="457" name="Google Shape;457;p28"/>
          <p:cNvSpPr txBox="1"/>
          <p:nvPr/>
        </p:nvSpPr>
        <p:spPr>
          <a:xfrm>
            <a:off x="2530113" y="5286541"/>
            <a:ext cx="2376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Temperature</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9"/>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63" name="Google Shape;463;p29"/>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64" name="Google Shape;464;p29"/>
          <p:cNvSpPr txBox="1"/>
          <p:nvPr>
            <p:ph type="title"/>
          </p:nvPr>
        </p:nvSpPr>
        <p:spPr>
          <a:xfrm>
            <a:off x="585897" y="1317158"/>
            <a:ext cx="9080617"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Confusion matrix with threshold 0.9 </a:t>
            </a:r>
            <a:endParaRPr b="1" sz="3700">
              <a:latin typeface="Arial"/>
              <a:ea typeface="Arial"/>
              <a:cs typeface="Arial"/>
              <a:sym typeface="Arial"/>
            </a:endParaRPr>
          </a:p>
        </p:txBody>
      </p:sp>
      <p:sp>
        <p:nvSpPr>
          <p:cNvPr id="465" name="Google Shape;465;p29"/>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466" name="Google Shape;466;p29"/>
          <p:cNvPicPr preferRelativeResize="0"/>
          <p:nvPr/>
        </p:nvPicPr>
        <p:blipFill rotWithShape="1">
          <a:blip r:embed="rId3">
            <a:alphaModFix/>
          </a:blip>
          <a:srcRect b="0" l="0" r="0" t="4982"/>
          <a:stretch/>
        </p:blipFill>
        <p:spPr>
          <a:xfrm>
            <a:off x="878202" y="2454512"/>
            <a:ext cx="5161921" cy="3263001"/>
          </a:xfrm>
          <a:prstGeom prst="rect">
            <a:avLst/>
          </a:prstGeom>
          <a:noFill/>
          <a:ln>
            <a:noFill/>
          </a:ln>
        </p:spPr>
      </p:pic>
      <p:pic>
        <p:nvPicPr>
          <p:cNvPr descr="Вырезка экрана" id="467" name="Google Shape;467;p29"/>
          <p:cNvPicPr preferRelativeResize="0"/>
          <p:nvPr/>
        </p:nvPicPr>
        <p:blipFill rotWithShape="1">
          <a:blip r:embed="rId4">
            <a:alphaModFix/>
          </a:blip>
          <a:srcRect b="0" l="0" r="0" t="0"/>
          <a:stretch/>
        </p:blipFill>
        <p:spPr>
          <a:xfrm>
            <a:off x="6259892" y="2826381"/>
            <a:ext cx="4751915" cy="2066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203" name="Google Shape;203;p3"/>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204" name="Google Shape;204;p3"/>
          <p:cNvSpPr txBox="1"/>
          <p:nvPr>
            <p:ph type="title"/>
          </p:nvPr>
        </p:nvSpPr>
        <p:spPr>
          <a:xfrm>
            <a:off x="585897" y="131715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Binary Logistic Regression</a:t>
            </a:r>
            <a:endParaRPr b="1" sz="3700">
              <a:latin typeface="Arial"/>
              <a:ea typeface="Arial"/>
              <a:cs typeface="Arial"/>
              <a:sym typeface="Arial"/>
            </a:endParaRPr>
          </a:p>
        </p:txBody>
      </p:sp>
      <p:sp>
        <p:nvSpPr>
          <p:cNvPr id="205" name="Google Shape;205;p3"/>
          <p:cNvSpPr txBox="1"/>
          <p:nvPr>
            <p:ph idx="3" type="body"/>
          </p:nvPr>
        </p:nvSpPr>
        <p:spPr>
          <a:xfrm>
            <a:off x="718801" y="2144263"/>
            <a:ext cx="10792842" cy="3848315"/>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600"/>
              <a:buNone/>
            </a:pPr>
            <a:r>
              <a:rPr lang="en-US" sz="2600">
                <a:solidFill>
                  <a:srgbClr val="171616"/>
                </a:solidFill>
                <a:latin typeface="Arial"/>
                <a:ea typeface="Arial"/>
                <a:cs typeface="Arial"/>
                <a:sym typeface="Arial"/>
              </a:rPr>
              <a:t>	In binary logistic regression the dependent variable is dichotomous. So we can, for example, predict in which of two categories a person is likely to belong to given certain other information.  Permits to evaluate the probability of presence/absence of some characteristic.</a:t>
            </a:r>
            <a:endParaRPr/>
          </a:p>
        </p:txBody>
      </p:sp>
      <p:sp>
        <p:nvSpPr>
          <p:cNvPr id="206" name="Google Shape;206;p3"/>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207" name="Google Shape;207;p3"/>
          <p:cNvPicPr preferRelativeResize="0"/>
          <p:nvPr/>
        </p:nvPicPr>
        <p:blipFill rotWithShape="1">
          <a:blip r:embed="rId3">
            <a:alphaModFix/>
          </a:blip>
          <a:srcRect b="0" l="0" r="0" t="0"/>
          <a:stretch/>
        </p:blipFill>
        <p:spPr>
          <a:xfrm>
            <a:off x="2268254" y="3984387"/>
            <a:ext cx="7969352" cy="2324933"/>
          </a:xfrm>
          <a:prstGeom prst="rect">
            <a:avLst/>
          </a:prstGeom>
          <a:noFill/>
          <a:ln>
            <a:noFill/>
          </a:ln>
        </p:spPr>
      </p:pic>
      <p:sp>
        <p:nvSpPr>
          <p:cNvPr id="208" name="Google Shape;208;p3"/>
          <p:cNvSpPr txBox="1"/>
          <p:nvPr/>
        </p:nvSpPr>
        <p:spPr>
          <a:xfrm>
            <a:off x="3676257" y="6432527"/>
            <a:ext cx="626469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Source: https://www.youtube.com/watch?v=4UI9qZw7DXg</a:t>
            </a:r>
            <a:endParaRPr sz="1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0"/>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73" name="Google Shape;473;p30"/>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74" name="Google Shape;474;p30"/>
          <p:cNvSpPr txBox="1"/>
          <p:nvPr>
            <p:ph type="title"/>
          </p:nvPr>
        </p:nvSpPr>
        <p:spPr>
          <a:xfrm>
            <a:off x="585897" y="1317158"/>
            <a:ext cx="10795117"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Confusion matrix with different thresholds</a:t>
            </a:r>
            <a:endParaRPr b="1" sz="3700">
              <a:latin typeface="Arial"/>
              <a:ea typeface="Arial"/>
              <a:cs typeface="Arial"/>
              <a:sym typeface="Arial"/>
            </a:endParaRPr>
          </a:p>
        </p:txBody>
      </p:sp>
      <p:sp>
        <p:nvSpPr>
          <p:cNvPr id="475" name="Google Shape;475;p30"/>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
        <p:nvSpPr>
          <p:cNvPr id="476" name="Google Shape;476;p30"/>
          <p:cNvSpPr/>
          <p:nvPr/>
        </p:nvSpPr>
        <p:spPr>
          <a:xfrm>
            <a:off x="821805" y="2454511"/>
            <a:ext cx="5438087" cy="3641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171616"/>
                </a:solidFill>
                <a:latin typeface="Arial"/>
                <a:ea typeface="Arial"/>
                <a:cs typeface="Arial"/>
                <a:sym typeface="Arial"/>
              </a:rPr>
              <a:t>The threshold could be set to anything between 0 and 1. If we made one confusion matrix for each threshold that matters, it would result in a large number of different confusion matrices. ROC graph helps to summarize all of the information.</a:t>
            </a:r>
            <a:endParaRPr sz="2400">
              <a:solidFill>
                <a:srgbClr val="171616"/>
              </a:solidFill>
              <a:latin typeface="Arial"/>
              <a:ea typeface="Arial"/>
              <a:cs typeface="Arial"/>
              <a:sym typeface="Arial"/>
            </a:endParaRPr>
          </a:p>
        </p:txBody>
      </p:sp>
      <p:pic>
        <p:nvPicPr>
          <p:cNvPr descr="Вырезка экрана" id="477" name="Google Shape;477;p30"/>
          <p:cNvPicPr preferRelativeResize="0"/>
          <p:nvPr/>
        </p:nvPicPr>
        <p:blipFill rotWithShape="1">
          <a:blip r:embed="rId3">
            <a:alphaModFix/>
          </a:blip>
          <a:srcRect b="0" l="0" r="0" t="0"/>
          <a:stretch/>
        </p:blipFill>
        <p:spPr>
          <a:xfrm>
            <a:off x="6687637" y="2454511"/>
            <a:ext cx="4554063" cy="344765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1"/>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83" name="Google Shape;483;p31"/>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84" name="Google Shape;484;p31"/>
          <p:cNvSpPr txBox="1"/>
          <p:nvPr>
            <p:ph type="title"/>
          </p:nvPr>
        </p:nvSpPr>
        <p:spPr>
          <a:xfrm>
            <a:off x="585897" y="1202855"/>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ROC-curve</a:t>
            </a:r>
            <a:endParaRPr b="1" sz="3700">
              <a:latin typeface="Arial"/>
              <a:ea typeface="Arial"/>
              <a:cs typeface="Arial"/>
              <a:sym typeface="Arial"/>
            </a:endParaRPr>
          </a:p>
        </p:txBody>
      </p:sp>
      <p:sp>
        <p:nvSpPr>
          <p:cNvPr id="485" name="Google Shape;485;p31"/>
          <p:cNvSpPr txBox="1"/>
          <p:nvPr>
            <p:ph idx="3" type="body"/>
          </p:nvPr>
        </p:nvSpPr>
        <p:spPr>
          <a:xfrm>
            <a:off x="718801" y="2369147"/>
            <a:ext cx="4212428" cy="1301062"/>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200"/>
              <a:buNone/>
            </a:pPr>
            <a:r>
              <a:rPr lang="en-US" sz="2200">
                <a:solidFill>
                  <a:srgbClr val="171616"/>
                </a:solidFill>
                <a:latin typeface="Arial"/>
                <a:ea typeface="Arial"/>
                <a:cs typeface="Arial"/>
                <a:sym typeface="Arial"/>
              </a:rPr>
              <a:t>	</a:t>
            </a:r>
            <a:r>
              <a:rPr lang="en-US" sz="2600">
                <a:solidFill>
                  <a:srgbClr val="171616"/>
                </a:solidFill>
                <a:latin typeface="Arial"/>
                <a:ea typeface="Arial"/>
                <a:cs typeface="Arial"/>
                <a:sym typeface="Arial"/>
              </a:rPr>
              <a:t>Receiver Operator Characteristic Curve – a graph that permits to evaluate the quality of the binary classification. It’s based on two values – True Positive Rate and False Positive Rate.</a:t>
            </a:r>
            <a:endParaRPr/>
          </a:p>
        </p:txBody>
      </p:sp>
      <p:sp>
        <p:nvSpPr>
          <p:cNvPr id="486" name="Google Shape;486;p31"/>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Understanding AUC - ROC Curve | by Sarang Narkhede | Towards Data Science" id="487" name="Google Shape;487;p31"/>
          <p:cNvPicPr preferRelativeResize="0"/>
          <p:nvPr/>
        </p:nvPicPr>
        <p:blipFill rotWithShape="1">
          <a:blip r:embed="rId3">
            <a:alphaModFix/>
          </a:blip>
          <a:srcRect b="3554" l="0" r="0" t="0"/>
          <a:stretch/>
        </p:blipFill>
        <p:spPr>
          <a:xfrm>
            <a:off x="6509288" y="1979880"/>
            <a:ext cx="4186237" cy="3690728"/>
          </a:xfrm>
          <a:prstGeom prst="rect">
            <a:avLst/>
          </a:prstGeom>
          <a:noFill/>
          <a:ln>
            <a:noFill/>
          </a:ln>
        </p:spPr>
      </p:pic>
      <p:sp>
        <p:nvSpPr>
          <p:cNvPr id="488" name="Google Shape;488;p31"/>
          <p:cNvSpPr/>
          <p:nvPr/>
        </p:nvSpPr>
        <p:spPr>
          <a:xfrm>
            <a:off x="7144288" y="5848375"/>
            <a:ext cx="367004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u="sng">
                <a:solidFill>
                  <a:schemeClr val="dk1"/>
                </a:solidFill>
                <a:latin typeface="Arial"/>
                <a:ea typeface="Arial"/>
                <a:cs typeface="Arial"/>
                <a:sym typeface="Arial"/>
                <a:hlinkClick r:id="rId4">
                  <a:extLst>
                    <a:ext uri="{A12FA001-AC4F-418D-AE19-62706E023703}">
                      <ahyp:hlinkClr val="tx"/>
                    </a:ext>
                  </a:extLst>
                </a:hlinkClick>
              </a:rPr>
              <a:t>http://www.navan.name/roc/</a:t>
            </a:r>
            <a:endParaRPr sz="22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2"/>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494" name="Google Shape;494;p32"/>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495" name="Google Shape;495;p32"/>
          <p:cNvSpPr txBox="1"/>
          <p:nvPr>
            <p:ph type="title"/>
          </p:nvPr>
        </p:nvSpPr>
        <p:spPr>
          <a:xfrm>
            <a:off x="585897" y="1202855"/>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True Positive Rate</a:t>
            </a:r>
            <a:endParaRPr b="1" sz="3700">
              <a:latin typeface="Arial"/>
              <a:ea typeface="Arial"/>
              <a:cs typeface="Arial"/>
              <a:sym typeface="Arial"/>
            </a:endParaRPr>
          </a:p>
        </p:txBody>
      </p:sp>
      <p:sp>
        <p:nvSpPr>
          <p:cNvPr id="496" name="Google Shape;496;p32"/>
          <p:cNvSpPr txBox="1"/>
          <p:nvPr>
            <p:ph idx="3" type="body"/>
          </p:nvPr>
        </p:nvSpPr>
        <p:spPr>
          <a:xfrm>
            <a:off x="718801" y="1915658"/>
            <a:ext cx="10792842" cy="1023476"/>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a:t>
            </a:r>
            <a:r>
              <a:rPr lang="en-US" sz="2600">
                <a:solidFill>
                  <a:srgbClr val="171616"/>
                </a:solidFill>
                <a:latin typeface="Arial"/>
                <a:ea typeface="Arial"/>
                <a:cs typeface="Arial"/>
                <a:sym typeface="Arial"/>
              </a:rPr>
              <a:t>True Positive Rate shows the proportion of cases with positive outcome (value 1), which were correctly classified.</a:t>
            </a:r>
            <a:endParaRPr/>
          </a:p>
        </p:txBody>
      </p:sp>
      <p:sp>
        <p:nvSpPr>
          <p:cNvPr id="497" name="Google Shape;497;p32"/>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498" name="Google Shape;498;p32"/>
          <p:cNvPicPr preferRelativeResize="0"/>
          <p:nvPr/>
        </p:nvPicPr>
        <p:blipFill rotWithShape="1">
          <a:blip r:embed="rId3">
            <a:alphaModFix/>
          </a:blip>
          <a:srcRect b="0" l="0" r="0" t="0"/>
          <a:stretch/>
        </p:blipFill>
        <p:spPr>
          <a:xfrm>
            <a:off x="3051471" y="3001003"/>
            <a:ext cx="6192114" cy="790685"/>
          </a:xfrm>
          <a:prstGeom prst="rect">
            <a:avLst/>
          </a:prstGeom>
          <a:noFill/>
          <a:ln>
            <a:noFill/>
          </a:ln>
        </p:spPr>
      </p:pic>
      <p:pic>
        <p:nvPicPr>
          <p:cNvPr descr="Вырезка экрана" id="499" name="Google Shape;499;p32"/>
          <p:cNvPicPr preferRelativeResize="0"/>
          <p:nvPr/>
        </p:nvPicPr>
        <p:blipFill rotWithShape="1">
          <a:blip r:embed="rId4">
            <a:alphaModFix/>
          </a:blip>
          <a:srcRect b="4171" l="0" r="0" t="0"/>
          <a:stretch/>
        </p:blipFill>
        <p:spPr>
          <a:xfrm>
            <a:off x="3493388" y="3862283"/>
            <a:ext cx="5472608" cy="271813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3"/>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505" name="Google Shape;505;p33"/>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506" name="Google Shape;506;p33"/>
          <p:cNvSpPr txBox="1"/>
          <p:nvPr>
            <p:ph type="title"/>
          </p:nvPr>
        </p:nvSpPr>
        <p:spPr>
          <a:xfrm>
            <a:off x="585897" y="1202855"/>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False Positive Rate</a:t>
            </a:r>
            <a:endParaRPr b="1" sz="3700">
              <a:latin typeface="Arial"/>
              <a:ea typeface="Arial"/>
              <a:cs typeface="Arial"/>
              <a:sym typeface="Arial"/>
            </a:endParaRPr>
          </a:p>
        </p:txBody>
      </p:sp>
      <p:sp>
        <p:nvSpPr>
          <p:cNvPr id="507" name="Google Shape;507;p33"/>
          <p:cNvSpPr txBox="1"/>
          <p:nvPr>
            <p:ph idx="3" type="body"/>
          </p:nvPr>
        </p:nvSpPr>
        <p:spPr>
          <a:xfrm>
            <a:off x="718801" y="1915658"/>
            <a:ext cx="10792842" cy="1023476"/>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600"/>
              <a:buNone/>
            </a:pPr>
            <a:r>
              <a:rPr lang="en-US" sz="2600">
                <a:solidFill>
                  <a:srgbClr val="171616"/>
                </a:solidFill>
                <a:latin typeface="Arial"/>
                <a:ea typeface="Arial"/>
                <a:cs typeface="Arial"/>
                <a:sym typeface="Arial"/>
              </a:rPr>
              <a:t>	False Positive Rate shows the proportion of cases with negative income (value 0), which were incorrectly classified.</a:t>
            </a:r>
            <a:endParaRPr/>
          </a:p>
          <a:p>
            <a:pPr indent="0" lvl="0" marL="0" rtl="0" algn="just">
              <a:lnSpc>
                <a:spcPct val="100000"/>
              </a:lnSpc>
              <a:spcBef>
                <a:spcPts val="1200"/>
              </a:spcBef>
              <a:spcAft>
                <a:spcPts val="0"/>
              </a:spcAft>
              <a:buClr>
                <a:srgbClr val="0E2D69"/>
              </a:buClr>
              <a:buSzPts val="2600"/>
              <a:buNone/>
            </a:pPr>
            <a:r>
              <a:t/>
            </a:r>
            <a:endParaRPr sz="2600">
              <a:solidFill>
                <a:srgbClr val="171616"/>
              </a:solidFill>
              <a:latin typeface="Arial"/>
              <a:ea typeface="Arial"/>
              <a:cs typeface="Arial"/>
              <a:sym typeface="Arial"/>
            </a:endParaRPr>
          </a:p>
        </p:txBody>
      </p:sp>
      <p:sp>
        <p:nvSpPr>
          <p:cNvPr id="508" name="Google Shape;508;p33"/>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509" name="Google Shape;509;p33"/>
          <p:cNvPicPr preferRelativeResize="0"/>
          <p:nvPr/>
        </p:nvPicPr>
        <p:blipFill rotWithShape="1">
          <a:blip r:embed="rId3">
            <a:alphaModFix/>
          </a:blip>
          <a:srcRect b="0" l="0" r="0" t="0"/>
          <a:stretch/>
        </p:blipFill>
        <p:spPr>
          <a:xfrm>
            <a:off x="2128416" y="3013791"/>
            <a:ext cx="7972915" cy="979723"/>
          </a:xfrm>
          <a:prstGeom prst="rect">
            <a:avLst/>
          </a:prstGeom>
          <a:noFill/>
          <a:ln>
            <a:noFill/>
          </a:ln>
        </p:spPr>
      </p:pic>
      <p:pic>
        <p:nvPicPr>
          <p:cNvPr descr="Вырезка экрана" id="510" name="Google Shape;510;p33"/>
          <p:cNvPicPr preferRelativeResize="0"/>
          <p:nvPr/>
        </p:nvPicPr>
        <p:blipFill rotWithShape="1">
          <a:blip r:embed="rId4">
            <a:alphaModFix/>
          </a:blip>
          <a:srcRect b="8508" l="0" r="0" t="0"/>
          <a:stretch/>
        </p:blipFill>
        <p:spPr>
          <a:xfrm>
            <a:off x="3479330" y="4084500"/>
            <a:ext cx="5303744" cy="257991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4"/>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516" name="Google Shape;516;p34"/>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517" name="Google Shape;517;p34"/>
          <p:cNvSpPr txBox="1"/>
          <p:nvPr>
            <p:ph type="title"/>
          </p:nvPr>
        </p:nvSpPr>
        <p:spPr>
          <a:xfrm>
            <a:off x="585897" y="1202855"/>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Area Under the Curve (AUC)</a:t>
            </a:r>
            <a:endParaRPr b="1" sz="3700">
              <a:latin typeface="Arial"/>
              <a:ea typeface="Arial"/>
              <a:cs typeface="Arial"/>
              <a:sym typeface="Arial"/>
            </a:endParaRPr>
          </a:p>
        </p:txBody>
      </p:sp>
      <p:sp>
        <p:nvSpPr>
          <p:cNvPr id="518" name="Google Shape;518;p34"/>
          <p:cNvSpPr txBox="1"/>
          <p:nvPr>
            <p:ph idx="3" type="body"/>
          </p:nvPr>
        </p:nvSpPr>
        <p:spPr>
          <a:xfrm>
            <a:off x="718801" y="1915658"/>
            <a:ext cx="10792842" cy="1023476"/>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600"/>
              <a:buNone/>
            </a:pPr>
            <a:r>
              <a:rPr lang="en-US" sz="2600">
                <a:solidFill>
                  <a:srgbClr val="171616"/>
                </a:solidFill>
                <a:latin typeface="Arial"/>
                <a:ea typeface="Arial"/>
                <a:cs typeface="Arial"/>
                <a:sym typeface="Arial"/>
              </a:rPr>
              <a:t>	Area under the curve helps to compare the quality of classifications and decide which categorization method is better.</a:t>
            </a:r>
            <a:endParaRPr/>
          </a:p>
          <a:p>
            <a:pPr indent="0" lvl="0" marL="0" rtl="0" algn="just">
              <a:lnSpc>
                <a:spcPct val="100000"/>
              </a:lnSpc>
              <a:spcBef>
                <a:spcPts val="1200"/>
              </a:spcBef>
              <a:spcAft>
                <a:spcPts val="0"/>
              </a:spcAft>
              <a:buClr>
                <a:srgbClr val="0E2D69"/>
              </a:buClr>
              <a:buSzPts val="2600"/>
              <a:buNone/>
            </a:pPr>
            <a:r>
              <a:t/>
            </a:r>
            <a:endParaRPr sz="2600">
              <a:solidFill>
                <a:srgbClr val="171616"/>
              </a:solidFill>
              <a:latin typeface="Arial"/>
              <a:ea typeface="Arial"/>
              <a:cs typeface="Arial"/>
              <a:sym typeface="Arial"/>
            </a:endParaRPr>
          </a:p>
          <a:p>
            <a:pPr indent="0" lvl="0" marL="0" rtl="0" algn="just">
              <a:lnSpc>
                <a:spcPct val="100000"/>
              </a:lnSpc>
              <a:spcBef>
                <a:spcPts val="1200"/>
              </a:spcBef>
              <a:spcAft>
                <a:spcPts val="0"/>
              </a:spcAft>
              <a:buClr>
                <a:srgbClr val="0E2D69"/>
              </a:buClr>
              <a:buSzPts val="2600"/>
              <a:buNone/>
            </a:pPr>
            <a:r>
              <a:t/>
            </a:r>
            <a:endParaRPr sz="2600">
              <a:solidFill>
                <a:srgbClr val="171616"/>
              </a:solidFill>
              <a:latin typeface="Arial"/>
              <a:ea typeface="Arial"/>
              <a:cs typeface="Arial"/>
              <a:sym typeface="Arial"/>
            </a:endParaRPr>
          </a:p>
        </p:txBody>
      </p:sp>
      <p:sp>
        <p:nvSpPr>
          <p:cNvPr id="519" name="Google Shape;519;p34"/>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520" name="Google Shape;520;p34"/>
          <p:cNvPicPr preferRelativeResize="0"/>
          <p:nvPr/>
        </p:nvPicPr>
        <p:blipFill rotWithShape="1">
          <a:blip r:embed="rId3">
            <a:alphaModFix/>
          </a:blip>
          <a:srcRect b="3109" l="0" r="0" t="0"/>
          <a:stretch/>
        </p:blipFill>
        <p:spPr>
          <a:xfrm>
            <a:off x="3442833" y="2866309"/>
            <a:ext cx="5643967" cy="384473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5"/>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527" name="Google Shape;527;p35"/>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528" name="Google Shape;528;p35"/>
          <p:cNvSpPr txBox="1"/>
          <p:nvPr>
            <p:ph type="title"/>
          </p:nvPr>
        </p:nvSpPr>
        <p:spPr>
          <a:xfrm>
            <a:off x="585897" y="1251842"/>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Statistical significance of the model </a:t>
            </a:r>
            <a:endParaRPr b="1" sz="3700">
              <a:latin typeface="Arial"/>
              <a:ea typeface="Arial"/>
              <a:cs typeface="Arial"/>
              <a:sym typeface="Arial"/>
            </a:endParaRPr>
          </a:p>
        </p:txBody>
      </p:sp>
      <p:sp>
        <p:nvSpPr>
          <p:cNvPr id="529" name="Google Shape;529;p35"/>
          <p:cNvSpPr txBox="1"/>
          <p:nvPr>
            <p:ph idx="3" type="body"/>
          </p:nvPr>
        </p:nvSpPr>
        <p:spPr>
          <a:xfrm>
            <a:off x="704474" y="4468081"/>
            <a:ext cx="10792842" cy="1023476"/>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600"/>
              <a:buNone/>
            </a:pPr>
            <a:r>
              <a:rPr lang="en-US" sz="2600">
                <a:solidFill>
                  <a:srgbClr val="171616"/>
                </a:solidFill>
                <a:latin typeface="Arial"/>
                <a:ea typeface="Arial"/>
                <a:cs typeface="Arial"/>
                <a:sym typeface="Arial"/>
              </a:rPr>
              <a:t>	The model is significantly better (Prob &lt;0.05) than the baseline model with no predictors. It means that by adding the predictors we managed to significantly decrease the log-likelihood (amount of unexplained information).</a:t>
            </a:r>
            <a:endParaRPr sz="2600">
              <a:solidFill>
                <a:srgbClr val="171616"/>
              </a:solidFill>
              <a:latin typeface="Arial"/>
              <a:ea typeface="Arial"/>
              <a:cs typeface="Arial"/>
              <a:sym typeface="Arial"/>
            </a:endParaRPr>
          </a:p>
          <a:p>
            <a:pPr indent="0" lvl="0" marL="0" rtl="0" algn="just">
              <a:lnSpc>
                <a:spcPct val="100000"/>
              </a:lnSpc>
              <a:spcBef>
                <a:spcPts val="1200"/>
              </a:spcBef>
              <a:spcAft>
                <a:spcPts val="0"/>
              </a:spcAft>
              <a:buClr>
                <a:srgbClr val="0E2D69"/>
              </a:buClr>
              <a:buSzPts val="2400"/>
              <a:buNone/>
            </a:pPr>
            <a:r>
              <a:rPr lang="en-US" sz="2400">
                <a:latin typeface="Arial"/>
                <a:ea typeface="Arial"/>
                <a:cs typeface="Arial"/>
                <a:sym typeface="Arial"/>
              </a:rPr>
              <a:t>	</a:t>
            </a:r>
            <a:endParaRPr sz="2400">
              <a:latin typeface="Arial"/>
              <a:ea typeface="Arial"/>
              <a:cs typeface="Arial"/>
              <a:sym typeface="Arial"/>
            </a:endParaRPr>
          </a:p>
        </p:txBody>
      </p:sp>
      <p:sp>
        <p:nvSpPr>
          <p:cNvPr id="530" name="Google Shape;530;p35"/>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531" name="Google Shape;531;p35"/>
          <p:cNvPicPr preferRelativeResize="0"/>
          <p:nvPr/>
        </p:nvPicPr>
        <p:blipFill rotWithShape="1">
          <a:blip r:embed="rId3">
            <a:alphaModFix/>
          </a:blip>
          <a:srcRect b="0" l="0" r="0" t="0"/>
          <a:stretch/>
        </p:blipFill>
        <p:spPr>
          <a:xfrm>
            <a:off x="2414756" y="2554696"/>
            <a:ext cx="7372278" cy="1299672"/>
          </a:xfrm>
          <a:prstGeom prst="rect">
            <a:avLst/>
          </a:prstGeom>
          <a:noFill/>
          <a:ln>
            <a:noFill/>
          </a:ln>
        </p:spPr>
      </p:pic>
      <p:sp>
        <p:nvSpPr>
          <p:cNvPr id="532" name="Google Shape;532;p35"/>
          <p:cNvSpPr/>
          <p:nvPr/>
        </p:nvSpPr>
        <p:spPr>
          <a:xfrm>
            <a:off x="7599970" y="3297179"/>
            <a:ext cx="2641310" cy="499304"/>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6"/>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538" name="Google Shape;538;p36"/>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539" name="Google Shape;539;p36"/>
          <p:cNvSpPr txBox="1"/>
          <p:nvPr>
            <p:ph type="title"/>
          </p:nvPr>
        </p:nvSpPr>
        <p:spPr>
          <a:xfrm>
            <a:off x="585897" y="1300829"/>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Pseudo R-squared</a:t>
            </a:r>
            <a:endParaRPr b="1" sz="3700">
              <a:latin typeface="Arial"/>
              <a:ea typeface="Arial"/>
              <a:cs typeface="Arial"/>
              <a:sym typeface="Arial"/>
            </a:endParaRPr>
          </a:p>
        </p:txBody>
      </p:sp>
      <p:sp>
        <p:nvSpPr>
          <p:cNvPr id="540" name="Google Shape;540;p36"/>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541" name="Google Shape;541;p36"/>
          <p:cNvPicPr preferRelativeResize="0"/>
          <p:nvPr/>
        </p:nvPicPr>
        <p:blipFill rotWithShape="1">
          <a:blip r:embed="rId3">
            <a:alphaModFix/>
          </a:blip>
          <a:srcRect b="8393" l="0" r="0" t="10276"/>
          <a:stretch/>
        </p:blipFill>
        <p:spPr>
          <a:xfrm>
            <a:off x="3167743" y="3584793"/>
            <a:ext cx="5112568" cy="1434255"/>
          </a:xfrm>
          <a:prstGeom prst="rect">
            <a:avLst/>
          </a:prstGeom>
          <a:noFill/>
          <a:ln>
            <a:noFill/>
          </a:ln>
        </p:spPr>
      </p:pic>
      <p:pic>
        <p:nvPicPr>
          <p:cNvPr descr="Вырезка экрана" id="542" name="Google Shape;542;p36"/>
          <p:cNvPicPr preferRelativeResize="0"/>
          <p:nvPr/>
        </p:nvPicPr>
        <p:blipFill rotWithShape="1">
          <a:blip r:embed="rId4">
            <a:alphaModFix/>
          </a:blip>
          <a:srcRect b="0" l="0" r="0" t="0"/>
          <a:stretch/>
        </p:blipFill>
        <p:spPr>
          <a:xfrm>
            <a:off x="1948222" y="2019314"/>
            <a:ext cx="7822011" cy="1428846"/>
          </a:xfrm>
          <a:prstGeom prst="rect">
            <a:avLst/>
          </a:prstGeom>
          <a:noFill/>
          <a:ln>
            <a:noFill/>
          </a:ln>
        </p:spPr>
      </p:pic>
      <p:sp>
        <p:nvSpPr>
          <p:cNvPr id="543" name="Google Shape;543;p36"/>
          <p:cNvSpPr/>
          <p:nvPr/>
        </p:nvSpPr>
        <p:spPr>
          <a:xfrm>
            <a:off x="1103675" y="5380133"/>
            <a:ext cx="10358981" cy="7377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600">
                <a:solidFill>
                  <a:srgbClr val="171616"/>
                </a:solidFill>
                <a:latin typeface="Arial"/>
                <a:ea typeface="Arial"/>
                <a:cs typeface="Arial"/>
                <a:sym typeface="Arial"/>
              </a:rPr>
              <a:t>	Pseudo R-squared represents the percent of the variation of the dependent variable explained by the model.</a:t>
            </a:r>
            <a:endParaRPr sz="2600">
              <a:solidFill>
                <a:srgbClr val="171616"/>
              </a:solidFill>
              <a:latin typeface="Arial"/>
              <a:ea typeface="Arial"/>
              <a:cs typeface="Arial"/>
              <a:sym typeface="Arial"/>
            </a:endParaRPr>
          </a:p>
          <a:p>
            <a:pPr indent="0" lvl="0" marL="0" marR="0" rtl="0" algn="just">
              <a:spcBef>
                <a:spcPts val="0"/>
              </a:spcBef>
              <a:spcAft>
                <a:spcPts val="0"/>
              </a:spcAft>
              <a:buNone/>
            </a:pPr>
            <a:r>
              <a:rPr lang="en-US" sz="2600">
                <a:solidFill>
                  <a:schemeClr val="dk1"/>
                </a:solidFill>
                <a:latin typeface="Arial"/>
                <a:ea typeface="Arial"/>
                <a:cs typeface="Arial"/>
                <a:sym typeface="Arial"/>
              </a:rPr>
              <a:t>	</a:t>
            </a:r>
            <a:endParaRPr sz="2600">
              <a:solidFill>
                <a:schemeClr val="dk1"/>
              </a:solidFill>
              <a:latin typeface="Arial"/>
              <a:ea typeface="Arial"/>
              <a:cs typeface="Arial"/>
              <a:sym typeface="Arial"/>
            </a:endParaRPr>
          </a:p>
          <a:p>
            <a:pPr indent="0" lvl="0" marL="0" marR="0" rtl="0" algn="just">
              <a:spcBef>
                <a:spcPts val="0"/>
              </a:spcBef>
              <a:spcAft>
                <a:spcPts val="0"/>
              </a:spcAft>
              <a:buNone/>
            </a:pPr>
            <a:r>
              <a:t/>
            </a:r>
            <a:endParaRPr sz="2600">
              <a:solidFill>
                <a:schemeClr val="dk1"/>
              </a:solidFill>
              <a:latin typeface="Arial"/>
              <a:ea typeface="Arial"/>
              <a:cs typeface="Arial"/>
              <a:sym typeface="Arial"/>
            </a:endParaRPr>
          </a:p>
          <a:p>
            <a:pPr indent="0" lvl="0" marL="0" marR="0" rtl="0" algn="just">
              <a:spcBef>
                <a:spcPts val="0"/>
              </a:spcBef>
              <a:spcAft>
                <a:spcPts val="0"/>
              </a:spcAft>
              <a:buNone/>
            </a:pPr>
            <a:r>
              <a:t/>
            </a:r>
            <a:endParaRPr sz="2600">
              <a:solidFill>
                <a:schemeClr val="dk1"/>
              </a:solidFill>
              <a:latin typeface="Arial"/>
              <a:ea typeface="Arial"/>
              <a:cs typeface="Arial"/>
              <a:sym typeface="Arial"/>
            </a:endParaRPr>
          </a:p>
          <a:p>
            <a:pPr indent="0" lvl="0" marL="0" marR="0" rtl="0" algn="just">
              <a:spcBef>
                <a:spcPts val="0"/>
              </a:spcBef>
              <a:spcAft>
                <a:spcPts val="0"/>
              </a:spcAft>
              <a:buNone/>
            </a:pPr>
            <a:r>
              <a:t/>
            </a:r>
            <a:endParaRPr sz="26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7"/>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549" name="Google Shape;549;p37"/>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550" name="Google Shape;550;p37"/>
          <p:cNvSpPr txBox="1"/>
          <p:nvPr>
            <p:ph type="title"/>
          </p:nvPr>
        </p:nvSpPr>
        <p:spPr>
          <a:xfrm>
            <a:off x="585897" y="131715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Useful links</a:t>
            </a:r>
            <a:endParaRPr b="1" sz="3700">
              <a:latin typeface="Arial"/>
              <a:ea typeface="Arial"/>
              <a:cs typeface="Arial"/>
              <a:sym typeface="Arial"/>
            </a:endParaRPr>
          </a:p>
        </p:txBody>
      </p:sp>
      <p:sp>
        <p:nvSpPr>
          <p:cNvPr id="551" name="Google Shape;551;p37"/>
          <p:cNvSpPr txBox="1"/>
          <p:nvPr>
            <p:ph idx="3" type="body"/>
          </p:nvPr>
        </p:nvSpPr>
        <p:spPr>
          <a:xfrm>
            <a:off x="718801" y="2242237"/>
            <a:ext cx="10792842" cy="3848315"/>
          </a:xfrm>
          <a:prstGeom prst="rect">
            <a:avLst/>
          </a:prstGeom>
          <a:noFill/>
          <a:ln>
            <a:noFill/>
          </a:ln>
        </p:spPr>
        <p:txBody>
          <a:bodyPr anchorCtr="0" anchor="t" bIns="45700" lIns="0" spcFirstLastPara="1" rIns="0" wrap="square" tIns="0">
            <a:noAutofit/>
          </a:bodyPr>
          <a:lstStyle/>
          <a:p>
            <a:pPr indent="-457200" lvl="0" marL="457200" rtl="0" algn="just">
              <a:lnSpc>
                <a:spcPct val="100000"/>
              </a:lnSpc>
              <a:spcBef>
                <a:spcPts val="0"/>
              </a:spcBef>
              <a:spcAft>
                <a:spcPts val="0"/>
              </a:spcAft>
              <a:buClr>
                <a:srgbClr val="0E2D69"/>
              </a:buClr>
              <a:buSzPts val="2600"/>
              <a:buFont typeface="Arial"/>
              <a:buChar char="•"/>
            </a:pPr>
            <a:r>
              <a:rPr lang="en-US" sz="2600" u="sng">
                <a:solidFill>
                  <a:schemeClr val="hlink"/>
                </a:solidFill>
                <a:latin typeface="Arial"/>
                <a:ea typeface="Arial"/>
                <a:cs typeface="Arial"/>
                <a:sym typeface="Arial"/>
                <a:hlinkClick r:id="rId3"/>
              </a:rPr>
              <a:t>http://www.dataschool.io/roc-curves-and-auc-explained/</a:t>
            </a:r>
            <a:endParaRPr sz="2600">
              <a:latin typeface="Arial"/>
              <a:ea typeface="Arial"/>
              <a:cs typeface="Arial"/>
              <a:sym typeface="Arial"/>
            </a:endParaRPr>
          </a:p>
          <a:p>
            <a:pPr indent="-457200" lvl="0" marL="457200" rtl="0" algn="just">
              <a:lnSpc>
                <a:spcPct val="100000"/>
              </a:lnSpc>
              <a:spcBef>
                <a:spcPts val="1200"/>
              </a:spcBef>
              <a:spcAft>
                <a:spcPts val="0"/>
              </a:spcAft>
              <a:buClr>
                <a:srgbClr val="171616"/>
              </a:buClr>
              <a:buSzPts val="2600"/>
              <a:buFont typeface="Arial"/>
              <a:buChar char="•"/>
            </a:pPr>
            <a:r>
              <a:rPr lang="en-US" sz="2600" u="sng">
                <a:solidFill>
                  <a:srgbClr val="171616"/>
                </a:solidFill>
                <a:latin typeface="Arial"/>
                <a:ea typeface="Arial"/>
                <a:cs typeface="Arial"/>
                <a:sym typeface="Arial"/>
                <a:hlinkClick r:id="rId4">
                  <a:extLst>
                    <a:ext uri="{A12FA001-AC4F-418D-AE19-62706E023703}">
                      <ahyp:hlinkClr val="tx"/>
                    </a:ext>
                  </a:extLst>
                </a:hlinkClick>
              </a:rPr>
              <a:t>https://stats.oarc.ucla.edu/other/mult-pkg/faq/general/faq-how-do-i-interpret-odds-ratios-in-logistic-regression/</a:t>
            </a:r>
            <a:endParaRPr sz="2600">
              <a:solidFill>
                <a:srgbClr val="171616"/>
              </a:solidFill>
              <a:latin typeface="Arial"/>
              <a:ea typeface="Arial"/>
              <a:cs typeface="Arial"/>
              <a:sym typeface="Arial"/>
            </a:endParaRPr>
          </a:p>
          <a:p>
            <a:pPr indent="-457200" lvl="0" marL="457200" rtl="0" algn="just">
              <a:lnSpc>
                <a:spcPct val="100000"/>
              </a:lnSpc>
              <a:spcBef>
                <a:spcPts val="1200"/>
              </a:spcBef>
              <a:spcAft>
                <a:spcPts val="0"/>
              </a:spcAft>
              <a:buClr>
                <a:srgbClr val="171616"/>
              </a:buClr>
              <a:buSzPts val="2600"/>
              <a:buFont typeface="Arial"/>
              <a:buChar char="•"/>
            </a:pPr>
            <a:r>
              <a:rPr lang="en-US" sz="2600" u="sng">
                <a:solidFill>
                  <a:srgbClr val="171616"/>
                </a:solidFill>
                <a:latin typeface="Arial"/>
                <a:ea typeface="Arial"/>
                <a:cs typeface="Arial"/>
                <a:sym typeface="Arial"/>
                <a:hlinkClick r:id="rId5">
                  <a:extLst>
                    <a:ext uri="{A12FA001-AC4F-418D-AE19-62706E023703}">
                      <ahyp:hlinkClr val="tx"/>
                    </a:ext>
                  </a:extLst>
                </a:hlinkClick>
              </a:rPr>
              <a:t>https://www.youtube.com/watch?v=yIYKR4sgzI8</a:t>
            </a:r>
            <a:endParaRPr sz="2600">
              <a:solidFill>
                <a:srgbClr val="171616"/>
              </a:solidFill>
              <a:latin typeface="Arial"/>
              <a:ea typeface="Arial"/>
              <a:cs typeface="Arial"/>
              <a:sym typeface="Arial"/>
            </a:endParaRPr>
          </a:p>
          <a:p>
            <a:pPr indent="-457200" lvl="0" marL="457200" rtl="0" algn="just">
              <a:lnSpc>
                <a:spcPct val="100000"/>
              </a:lnSpc>
              <a:spcBef>
                <a:spcPts val="1200"/>
              </a:spcBef>
              <a:spcAft>
                <a:spcPts val="0"/>
              </a:spcAft>
              <a:buClr>
                <a:srgbClr val="171616"/>
              </a:buClr>
              <a:buSzPts val="2600"/>
              <a:buFont typeface="Arial"/>
              <a:buChar char="•"/>
            </a:pPr>
            <a:r>
              <a:rPr lang="en-US" sz="2600" u="sng">
                <a:solidFill>
                  <a:srgbClr val="171616"/>
                </a:solidFill>
                <a:latin typeface="Arial"/>
                <a:ea typeface="Arial"/>
                <a:cs typeface="Arial"/>
                <a:sym typeface="Arial"/>
                <a:hlinkClick r:id="rId6">
                  <a:extLst>
                    <a:ext uri="{A12FA001-AC4F-418D-AE19-62706E023703}">
                      <ahyp:hlinkClr val="tx"/>
                    </a:ext>
                  </a:extLst>
                </a:hlinkClick>
              </a:rPr>
              <a:t>https://realpython.com/logistic-regression-python/</a:t>
            </a:r>
            <a:endParaRPr sz="2600">
              <a:solidFill>
                <a:srgbClr val="171616"/>
              </a:solidFill>
              <a:latin typeface="Arial"/>
              <a:ea typeface="Arial"/>
              <a:cs typeface="Arial"/>
              <a:sym typeface="Arial"/>
            </a:endParaRPr>
          </a:p>
          <a:p>
            <a:pPr indent="0" lvl="0" marL="0" rtl="0" algn="just">
              <a:lnSpc>
                <a:spcPct val="100000"/>
              </a:lnSpc>
              <a:spcBef>
                <a:spcPts val="1200"/>
              </a:spcBef>
              <a:spcAft>
                <a:spcPts val="0"/>
              </a:spcAft>
              <a:buClr>
                <a:srgbClr val="0E2D69"/>
              </a:buClr>
              <a:buSzPts val="2600"/>
              <a:buNone/>
            </a:pPr>
            <a:r>
              <a:t/>
            </a:r>
            <a:endParaRPr sz="2600">
              <a:solidFill>
                <a:srgbClr val="171616"/>
              </a:solidFill>
              <a:latin typeface="Arial"/>
              <a:ea typeface="Arial"/>
              <a:cs typeface="Arial"/>
              <a:sym typeface="Arial"/>
            </a:endParaRPr>
          </a:p>
          <a:p>
            <a:pPr indent="-177800" lvl="0" marL="342900" rtl="0" algn="l">
              <a:lnSpc>
                <a:spcPct val="100000"/>
              </a:lnSpc>
              <a:spcBef>
                <a:spcPts val="1200"/>
              </a:spcBef>
              <a:spcAft>
                <a:spcPts val="0"/>
              </a:spcAft>
              <a:buClr>
                <a:srgbClr val="0E2D69"/>
              </a:buClr>
              <a:buSzPts val="2600"/>
              <a:buFont typeface="Arial"/>
              <a:buNone/>
            </a:pPr>
            <a:r>
              <a:t/>
            </a:r>
            <a:endParaRPr sz="2600">
              <a:solidFill>
                <a:srgbClr val="171616"/>
              </a:solidFill>
              <a:latin typeface="Arial"/>
              <a:ea typeface="Arial"/>
              <a:cs typeface="Arial"/>
              <a:sym typeface="Arial"/>
            </a:endParaRPr>
          </a:p>
          <a:p>
            <a:pPr indent="-165100" lvl="0" marL="342900" rtl="0" algn="l">
              <a:lnSpc>
                <a:spcPct val="100000"/>
              </a:lnSpc>
              <a:spcBef>
                <a:spcPts val="1200"/>
              </a:spcBef>
              <a:spcAft>
                <a:spcPts val="0"/>
              </a:spcAft>
              <a:buClr>
                <a:srgbClr val="0E2D69"/>
              </a:buClr>
              <a:buSzPts val="2800"/>
              <a:buFont typeface="Arial"/>
              <a:buNone/>
            </a:pPr>
            <a:r>
              <a:t/>
            </a:r>
            <a:endParaRPr sz="2800">
              <a:solidFill>
                <a:srgbClr val="171616"/>
              </a:solidFill>
            </a:endParaRPr>
          </a:p>
        </p:txBody>
      </p:sp>
      <p:sp>
        <p:nvSpPr>
          <p:cNvPr id="552" name="Google Shape;552;p37"/>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8"/>
          <p:cNvSpPr txBox="1"/>
          <p:nvPr>
            <p:ph type="title"/>
          </p:nvPr>
        </p:nvSpPr>
        <p:spPr>
          <a:xfrm>
            <a:off x="2269305" y="3188442"/>
            <a:ext cx="7871104" cy="1978323"/>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0E2D69"/>
              </a:buClr>
              <a:buSzPts val="4300"/>
              <a:buFont typeface="Arial"/>
              <a:buNone/>
            </a:pPr>
            <a:r>
              <a:rPr b="1" lang="en-US">
                <a:latin typeface="Arial"/>
                <a:ea typeface="Arial"/>
                <a:cs typeface="Arial"/>
                <a:sym typeface="Arial"/>
              </a:rPr>
              <a:t>Thank you for your attention!</a:t>
            </a:r>
            <a:endParaRPr b="1">
              <a:latin typeface="Arial"/>
              <a:ea typeface="Arial"/>
              <a:cs typeface="Arial"/>
              <a:sym typeface="Arial"/>
            </a:endParaRPr>
          </a:p>
        </p:txBody>
      </p:sp>
      <p:sp>
        <p:nvSpPr>
          <p:cNvPr id="558" name="Google Shape;558;p38"/>
          <p:cNvSpPr txBox="1"/>
          <p:nvPr>
            <p:ph idx="1" type="body"/>
          </p:nvPr>
        </p:nvSpPr>
        <p:spPr>
          <a:xfrm>
            <a:off x="2074947" y="1187841"/>
            <a:ext cx="3935236" cy="43516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000"/>
              <a:buNone/>
            </a:pPr>
            <a:r>
              <a:rPr lang="en-US" sz="2000">
                <a:latin typeface="Arial"/>
                <a:ea typeface="Arial"/>
                <a:cs typeface="Arial"/>
                <a:sym typeface="Arial"/>
              </a:rPr>
              <a:t>Faculty of Computer Science</a:t>
            </a:r>
            <a:endParaRPr sz="2000">
              <a:latin typeface="Arial"/>
              <a:ea typeface="Arial"/>
              <a:cs typeface="Arial"/>
              <a:sym typeface="Arial"/>
            </a:endParaRPr>
          </a:p>
        </p:txBody>
      </p:sp>
      <p:sp>
        <p:nvSpPr>
          <p:cNvPr id="559" name="Google Shape;559;p38"/>
          <p:cNvSpPr txBox="1"/>
          <p:nvPr/>
        </p:nvSpPr>
        <p:spPr>
          <a:xfrm>
            <a:off x="6204857" y="1193280"/>
            <a:ext cx="2301420" cy="43516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a:solidFill>
                  <a:schemeClr val="dk1"/>
                </a:solidFill>
                <a:latin typeface="Arial"/>
                <a:ea typeface="Arial"/>
                <a:cs typeface="Arial"/>
                <a:sym typeface="Arial"/>
              </a:rPr>
              <a:t>Data Analysis</a:t>
            </a:r>
            <a:endParaRPr b="0" i="0" sz="2000">
              <a:solidFill>
                <a:schemeClr val="dk1"/>
              </a:solidFill>
              <a:latin typeface="Arial"/>
              <a:ea typeface="Arial"/>
              <a:cs typeface="Arial"/>
              <a:sym typeface="Arial"/>
            </a:endParaRPr>
          </a:p>
        </p:txBody>
      </p:sp>
      <p:sp>
        <p:nvSpPr>
          <p:cNvPr id="560" name="Google Shape;560;p38"/>
          <p:cNvSpPr txBox="1"/>
          <p:nvPr/>
        </p:nvSpPr>
        <p:spPr>
          <a:xfrm>
            <a:off x="9107120" y="1198719"/>
            <a:ext cx="1773150" cy="43516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a:solidFill>
                  <a:schemeClr val="dk1"/>
                </a:solidFill>
                <a:latin typeface="Arial"/>
                <a:ea typeface="Arial"/>
                <a:cs typeface="Arial"/>
                <a:sym typeface="Arial"/>
              </a:rPr>
              <a:t>Moscow 2022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214" name="Google Shape;214;p4"/>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215" name="Google Shape;215;p4"/>
          <p:cNvSpPr txBox="1"/>
          <p:nvPr>
            <p:ph type="title"/>
          </p:nvPr>
        </p:nvSpPr>
        <p:spPr>
          <a:xfrm>
            <a:off x="585897" y="1317158"/>
            <a:ext cx="4475959"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Binary Regression</a:t>
            </a:r>
            <a:endParaRPr b="1" sz="3700">
              <a:latin typeface="Arial"/>
              <a:ea typeface="Arial"/>
              <a:cs typeface="Arial"/>
              <a:sym typeface="Arial"/>
            </a:endParaRPr>
          </a:p>
        </p:txBody>
      </p:sp>
      <p:sp>
        <p:nvSpPr>
          <p:cNvPr id="216" name="Google Shape;216;p4"/>
          <p:cNvSpPr txBox="1"/>
          <p:nvPr>
            <p:ph idx="3" type="body"/>
          </p:nvPr>
        </p:nvSpPr>
        <p:spPr>
          <a:xfrm>
            <a:off x="585897" y="2479367"/>
            <a:ext cx="4943366" cy="3848315"/>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The curve goes from 0 to 1. The curve tells the probability that a person is obese or not based on the weight. The higher the weight the grater is a probability that the person is obese.</a:t>
            </a:r>
            <a:endParaRPr/>
          </a:p>
        </p:txBody>
      </p:sp>
      <p:sp>
        <p:nvSpPr>
          <p:cNvPr id="217" name="Google Shape;217;p4"/>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
        <p:nvSpPr>
          <p:cNvPr id="218" name="Google Shape;218;p4"/>
          <p:cNvSpPr txBox="1"/>
          <p:nvPr/>
        </p:nvSpPr>
        <p:spPr>
          <a:xfrm>
            <a:off x="3676257" y="6432527"/>
            <a:ext cx="626469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Source: https://www.youtube.com/watch?v=yIYKR4sgzI8</a:t>
            </a:r>
            <a:endParaRPr sz="1600">
              <a:solidFill>
                <a:schemeClr val="dk1"/>
              </a:solidFill>
              <a:latin typeface="Calibri"/>
              <a:ea typeface="Calibri"/>
              <a:cs typeface="Calibri"/>
              <a:sym typeface="Calibri"/>
            </a:endParaRPr>
          </a:p>
        </p:txBody>
      </p:sp>
      <p:pic>
        <p:nvPicPr>
          <p:cNvPr descr="Вырезка экрана" id="219" name="Google Shape;219;p4"/>
          <p:cNvPicPr preferRelativeResize="0"/>
          <p:nvPr/>
        </p:nvPicPr>
        <p:blipFill rotWithShape="1">
          <a:blip r:embed="rId3">
            <a:alphaModFix/>
          </a:blip>
          <a:srcRect b="3515" l="0" r="17202" t="5664"/>
          <a:stretch/>
        </p:blipFill>
        <p:spPr>
          <a:xfrm>
            <a:off x="5529263" y="1705670"/>
            <a:ext cx="6021749" cy="41474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225" name="Google Shape;225;p5"/>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226" name="Google Shape;226;p5"/>
          <p:cNvSpPr txBox="1"/>
          <p:nvPr>
            <p:ph type="title"/>
          </p:nvPr>
        </p:nvSpPr>
        <p:spPr>
          <a:xfrm>
            <a:off x="585897" y="131715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Probability of  Y occurring</a:t>
            </a:r>
            <a:endParaRPr b="1" sz="3700">
              <a:latin typeface="Arial"/>
              <a:ea typeface="Arial"/>
              <a:cs typeface="Arial"/>
              <a:sym typeface="Arial"/>
            </a:endParaRPr>
          </a:p>
        </p:txBody>
      </p:sp>
      <p:sp>
        <p:nvSpPr>
          <p:cNvPr id="227" name="Google Shape;227;p5"/>
          <p:cNvSpPr txBox="1"/>
          <p:nvPr>
            <p:ph idx="3" type="body"/>
          </p:nvPr>
        </p:nvSpPr>
        <p:spPr>
          <a:xfrm>
            <a:off x="718801" y="2144263"/>
            <a:ext cx="10792842" cy="3848315"/>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In logistic regression, instead of predicting the value of a variable Y from predictor variables we predict the </a:t>
            </a:r>
            <a:r>
              <a:rPr b="1" i="1" lang="en-US" sz="2400">
                <a:solidFill>
                  <a:srgbClr val="171616"/>
                </a:solidFill>
                <a:latin typeface="Arial"/>
                <a:ea typeface="Arial"/>
                <a:cs typeface="Arial"/>
                <a:sym typeface="Arial"/>
              </a:rPr>
              <a:t>probability</a:t>
            </a:r>
            <a:r>
              <a:rPr lang="en-US" sz="2400">
                <a:solidFill>
                  <a:srgbClr val="171616"/>
                </a:solidFill>
                <a:latin typeface="Arial"/>
                <a:ea typeface="Arial"/>
                <a:cs typeface="Arial"/>
                <a:sym typeface="Arial"/>
              </a:rPr>
              <a:t> of Y occurring given known values of the predictor variables.  </a:t>
            </a:r>
            <a:endParaRPr/>
          </a:p>
        </p:txBody>
      </p:sp>
      <p:sp>
        <p:nvSpPr>
          <p:cNvPr id="228" name="Google Shape;228;p5"/>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
        <p:nvSpPr>
          <p:cNvPr id="229" name="Google Shape;229;p5"/>
          <p:cNvSpPr/>
          <p:nvPr/>
        </p:nvSpPr>
        <p:spPr>
          <a:xfrm>
            <a:off x="2579966" y="4687945"/>
            <a:ext cx="748510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171616"/>
                </a:solidFill>
                <a:latin typeface="Arial"/>
                <a:ea typeface="Arial"/>
                <a:cs typeface="Arial"/>
                <a:sym typeface="Arial"/>
              </a:rPr>
              <a:t>p – probability of  Y occurring,</a:t>
            </a:r>
            <a:endParaRPr/>
          </a:p>
          <a:p>
            <a:pPr indent="0" lvl="0" marL="0" marR="0" rtl="0" algn="l">
              <a:spcBef>
                <a:spcPts val="0"/>
              </a:spcBef>
              <a:spcAft>
                <a:spcPts val="0"/>
              </a:spcAft>
              <a:buNone/>
            </a:pPr>
            <a:r>
              <a:rPr i="1" lang="en-US" sz="2400">
                <a:solidFill>
                  <a:srgbClr val="171616"/>
                </a:solidFill>
                <a:latin typeface="Arial"/>
                <a:ea typeface="Arial"/>
                <a:cs typeface="Arial"/>
                <a:sym typeface="Arial"/>
              </a:rPr>
              <a:t>e – base of natural logarithms,   </a:t>
            </a:r>
            <a:endParaRPr/>
          </a:p>
          <a:p>
            <a:pPr indent="0" lvl="0" marL="0" marR="0" rtl="0" algn="l">
              <a:spcBef>
                <a:spcPts val="0"/>
              </a:spcBef>
              <a:spcAft>
                <a:spcPts val="0"/>
              </a:spcAft>
              <a:buNone/>
            </a:pPr>
            <a:r>
              <a:rPr i="1" lang="en-US" sz="2400">
                <a:solidFill>
                  <a:srgbClr val="171616"/>
                </a:solidFill>
                <a:latin typeface="Arial"/>
                <a:ea typeface="Arial"/>
                <a:cs typeface="Arial"/>
                <a:sym typeface="Arial"/>
              </a:rPr>
              <a:t>z = b</a:t>
            </a:r>
            <a:r>
              <a:rPr baseline="-25000" i="1" lang="en-US" sz="2400">
                <a:solidFill>
                  <a:srgbClr val="171616"/>
                </a:solidFill>
                <a:latin typeface="Arial"/>
                <a:ea typeface="Arial"/>
                <a:cs typeface="Arial"/>
                <a:sym typeface="Arial"/>
              </a:rPr>
              <a:t>1</a:t>
            </a:r>
            <a:r>
              <a:rPr i="1" lang="en-US" sz="2400">
                <a:solidFill>
                  <a:srgbClr val="171616"/>
                </a:solidFill>
                <a:latin typeface="Arial"/>
                <a:ea typeface="Arial"/>
                <a:cs typeface="Arial"/>
                <a:sym typeface="Arial"/>
              </a:rPr>
              <a:t>*X</a:t>
            </a:r>
            <a:r>
              <a:rPr baseline="-25000" i="1" lang="en-US" sz="2400">
                <a:solidFill>
                  <a:srgbClr val="171616"/>
                </a:solidFill>
                <a:latin typeface="Arial"/>
                <a:ea typeface="Arial"/>
                <a:cs typeface="Arial"/>
                <a:sym typeface="Arial"/>
              </a:rPr>
              <a:t>1</a:t>
            </a:r>
            <a:r>
              <a:rPr i="1" lang="en-US" sz="2400">
                <a:solidFill>
                  <a:srgbClr val="171616"/>
                </a:solidFill>
                <a:latin typeface="Arial"/>
                <a:ea typeface="Arial"/>
                <a:cs typeface="Arial"/>
                <a:sym typeface="Arial"/>
              </a:rPr>
              <a:t> + b</a:t>
            </a:r>
            <a:r>
              <a:rPr baseline="-25000" i="1" lang="en-US" sz="2400">
                <a:solidFill>
                  <a:srgbClr val="171616"/>
                </a:solidFill>
                <a:latin typeface="Arial"/>
                <a:ea typeface="Arial"/>
                <a:cs typeface="Arial"/>
                <a:sym typeface="Arial"/>
              </a:rPr>
              <a:t>2</a:t>
            </a:r>
            <a:r>
              <a:rPr i="1" lang="en-US" sz="2400">
                <a:solidFill>
                  <a:srgbClr val="171616"/>
                </a:solidFill>
                <a:latin typeface="Arial"/>
                <a:ea typeface="Arial"/>
                <a:cs typeface="Arial"/>
                <a:sym typeface="Arial"/>
              </a:rPr>
              <a:t>*Х</a:t>
            </a:r>
            <a:r>
              <a:rPr baseline="-25000" i="1" lang="en-US" sz="2400">
                <a:solidFill>
                  <a:srgbClr val="171616"/>
                </a:solidFill>
                <a:latin typeface="Arial"/>
                <a:ea typeface="Arial"/>
                <a:cs typeface="Arial"/>
                <a:sym typeface="Arial"/>
              </a:rPr>
              <a:t>2</a:t>
            </a:r>
            <a:r>
              <a:rPr i="1" lang="en-US" sz="2400">
                <a:solidFill>
                  <a:srgbClr val="171616"/>
                </a:solidFill>
                <a:latin typeface="Arial"/>
                <a:ea typeface="Arial"/>
                <a:cs typeface="Arial"/>
                <a:sym typeface="Arial"/>
              </a:rPr>
              <a:t> + ...+ b</a:t>
            </a:r>
            <a:r>
              <a:rPr baseline="-25000" i="1" lang="en-US" sz="2400">
                <a:solidFill>
                  <a:srgbClr val="171616"/>
                </a:solidFill>
                <a:latin typeface="Arial"/>
                <a:ea typeface="Arial"/>
                <a:cs typeface="Arial"/>
                <a:sym typeface="Arial"/>
              </a:rPr>
              <a:t>n</a:t>
            </a:r>
            <a:r>
              <a:rPr i="1" lang="en-US" sz="2400">
                <a:solidFill>
                  <a:srgbClr val="171616"/>
                </a:solidFill>
                <a:latin typeface="Arial"/>
                <a:ea typeface="Arial"/>
                <a:cs typeface="Arial"/>
                <a:sym typeface="Arial"/>
              </a:rPr>
              <a:t> *X</a:t>
            </a:r>
            <a:r>
              <a:rPr baseline="-25000" i="1" lang="en-US" sz="2400">
                <a:solidFill>
                  <a:srgbClr val="171616"/>
                </a:solidFill>
                <a:latin typeface="Arial"/>
                <a:ea typeface="Arial"/>
                <a:cs typeface="Arial"/>
                <a:sym typeface="Arial"/>
              </a:rPr>
              <a:t>n</a:t>
            </a:r>
            <a:r>
              <a:rPr i="1" lang="en-US" sz="2400">
                <a:solidFill>
                  <a:srgbClr val="171616"/>
                </a:solidFill>
                <a:latin typeface="Arial"/>
                <a:ea typeface="Arial"/>
                <a:cs typeface="Arial"/>
                <a:sym typeface="Arial"/>
              </a:rPr>
              <a:t> + a,</a:t>
            </a:r>
            <a:endParaRPr/>
          </a:p>
          <a:p>
            <a:pPr indent="0" lvl="0" marL="0" marR="0" rtl="0" algn="l">
              <a:spcBef>
                <a:spcPts val="0"/>
              </a:spcBef>
              <a:spcAft>
                <a:spcPts val="0"/>
              </a:spcAft>
              <a:buNone/>
            </a:pPr>
            <a:r>
              <a:rPr i="1" lang="en-US" sz="2400">
                <a:solidFill>
                  <a:srgbClr val="171616"/>
                </a:solidFill>
                <a:latin typeface="Arial"/>
                <a:ea typeface="Arial"/>
                <a:cs typeface="Arial"/>
                <a:sym typeface="Arial"/>
              </a:rPr>
              <a:t>a – constant,  </a:t>
            </a:r>
            <a:endParaRPr i="1" sz="2400">
              <a:solidFill>
                <a:srgbClr val="171616"/>
              </a:solidFill>
              <a:latin typeface="Arial"/>
              <a:ea typeface="Arial"/>
              <a:cs typeface="Arial"/>
              <a:sym typeface="Arial"/>
            </a:endParaRPr>
          </a:p>
          <a:p>
            <a:pPr indent="0" lvl="0" marL="0" marR="0" rtl="0" algn="l">
              <a:spcBef>
                <a:spcPts val="0"/>
              </a:spcBef>
              <a:spcAft>
                <a:spcPts val="0"/>
              </a:spcAft>
              <a:buNone/>
            </a:pPr>
            <a:r>
              <a:rPr i="1" lang="en-US" sz="2400">
                <a:solidFill>
                  <a:srgbClr val="171616"/>
                </a:solidFill>
                <a:latin typeface="Arial"/>
                <a:ea typeface="Arial"/>
                <a:cs typeface="Arial"/>
                <a:sym typeface="Arial"/>
              </a:rPr>
              <a:t>X</a:t>
            </a:r>
            <a:r>
              <a:rPr baseline="-25000" i="1" lang="en-US" sz="2400">
                <a:solidFill>
                  <a:srgbClr val="171616"/>
                </a:solidFill>
                <a:latin typeface="Arial"/>
                <a:ea typeface="Arial"/>
                <a:cs typeface="Arial"/>
                <a:sym typeface="Arial"/>
              </a:rPr>
              <a:t>1</a:t>
            </a:r>
            <a:r>
              <a:rPr i="1" lang="en-US" sz="2400">
                <a:solidFill>
                  <a:srgbClr val="171616"/>
                </a:solidFill>
                <a:latin typeface="Arial"/>
                <a:ea typeface="Arial"/>
                <a:cs typeface="Arial"/>
                <a:sym typeface="Arial"/>
              </a:rPr>
              <a:t>, Х</a:t>
            </a:r>
            <a:r>
              <a:rPr baseline="-25000" i="1" lang="en-US" sz="2400">
                <a:solidFill>
                  <a:srgbClr val="171616"/>
                </a:solidFill>
                <a:latin typeface="Arial"/>
                <a:ea typeface="Arial"/>
                <a:cs typeface="Arial"/>
                <a:sym typeface="Arial"/>
              </a:rPr>
              <a:t>2</a:t>
            </a:r>
            <a:r>
              <a:rPr i="1" lang="en-US" sz="2400">
                <a:solidFill>
                  <a:srgbClr val="171616"/>
                </a:solidFill>
                <a:latin typeface="Arial"/>
                <a:ea typeface="Arial"/>
                <a:cs typeface="Arial"/>
                <a:sym typeface="Arial"/>
              </a:rPr>
              <a:t> ... X</a:t>
            </a:r>
            <a:r>
              <a:rPr baseline="-25000" i="1" lang="en-US" sz="2400">
                <a:solidFill>
                  <a:srgbClr val="171616"/>
                </a:solidFill>
                <a:latin typeface="Arial"/>
                <a:ea typeface="Arial"/>
                <a:cs typeface="Arial"/>
                <a:sym typeface="Arial"/>
              </a:rPr>
              <a:t>n </a:t>
            </a:r>
            <a:r>
              <a:rPr i="1" lang="en-US" sz="2400">
                <a:solidFill>
                  <a:srgbClr val="171616"/>
                </a:solidFill>
                <a:latin typeface="Arial"/>
                <a:ea typeface="Arial"/>
                <a:cs typeface="Arial"/>
                <a:sym typeface="Arial"/>
              </a:rPr>
              <a:t>– regression coefficients. </a:t>
            </a:r>
            <a:endParaRPr i="1" sz="2400">
              <a:solidFill>
                <a:srgbClr val="171616"/>
              </a:solidFill>
              <a:latin typeface="Arial"/>
              <a:ea typeface="Arial"/>
              <a:cs typeface="Arial"/>
              <a:sym typeface="Arial"/>
            </a:endParaRPr>
          </a:p>
          <a:p>
            <a:pPr indent="0" lvl="0" marL="0" marR="0" rtl="0" algn="l">
              <a:spcBef>
                <a:spcPts val="0"/>
              </a:spcBef>
              <a:spcAft>
                <a:spcPts val="0"/>
              </a:spcAft>
              <a:buNone/>
            </a:pPr>
            <a:r>
              <a:t/>
            </a:r>
            <a:endParaRPr sz="2400">
              <a:solidFill>
                <a:srgbClr val="171616"/>
              </a:solidFill>
              <a:latin typeface="Arial"/>
              <a:ea typeface="Arial"/>
              <a:cs typeface="Arial"/>
              <a:sym typeface="Arial"/>
            </a:endParaRPr>
          </a:p>
        </p:txBody>
      </p:sp>
      <p:sp>
        <p:nvSpPr>
          <p:cNvPr id="230" name="Google Shape;230;p5"/>
          <p:cNvSpPr/>
          <p:nvPr/>
        </p:nvSpPr>
        <p:spPr>
          <a:xfrm>
            <a:off x="5351075" y="3322010"/>
            <a:ext cx="2418611" cy="967381"/>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236" name="Google Shape;236;p6"/>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237" name="Google Shape;237;p6"/>
          <p:cNvSpPr txBox="1"/>
          <p:nvPr>
            <p:ph type="title"/>
          </p:nvPr>
        </p:nvSpPr>
        <p:spPr>
          <a:xfrm>
            <a:off x="585897" y="131715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Why can’t we apply linear regression?</a:t>
            </a:r>
            <a:endParaRPr b="1" sz="3700">
              <a:latin typeface="Arial"/>
              <a:ea typeface="Arial"/>
              <a:cs typeface="Arial"/>
              <a:sym typeface="Arial"/>
            </a:endParaRPr>
          </a:p>
        </p:txBody>
      </p:sp>
      <p:sp>
        <p:nvSpPr>
          <p:cNvPr id="238" name="Google Shape;238;p6"/>
          <p:cNvSpPr txBox="1"/>
          <p:nvPr>
            <p:ph idx="3" type="body"/>
          </p:nvPr>
        </p:nvSpPr>
        <p:spPr>
          <a:xfrm>
            <a:off x="718801" y="2274895"/>
            <a:ext cx="10792842" cy="3848315"/>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400"/>
              <a:buNone/>
            </a:pPr>
            <a:r>
              <a:rPr lang="en-US" sz="2400">
                <a:solidFill>
                  <a:srgbClr val="171616"/>
                </a:solidFill>
                <a:latin typeface="Arial"/>
                <a:ea typeface="Arial"/>
                <a:cs typeface="Arial"/>
                <a:sym typeface="Arial"/>
              </a:rPr>
              <a:t>	</a:t>
            </a:r>
            <a:r>
              <a:rPr lang="en-US" sz="2600">
                <a:solidFill>
                  <a:srgbClr val="171616"/>
                </a:solidFill>
                <a:latin typeface="Arial"/>
                <a:ea typeface="Arial"/>
                <a:cs typeface="Arial"/>
                <a:sym typeface="Arial"/>
              </a:rPr>
              <a:t>We can’t apply linear regression directly to a situation is which the outcome variable is dichotomous because one of the assumptions of linear regression is that the relationship between variables is linear. </a:t>
            </a:r>
            <a:endParaRPr/>
          </a:p>
          <a:p>
            <a:pPr indent="0" lvl="0" marL="0" rtl="0" algn="just">
              <a:lnSpc>
                <a:spcPct val="100000"/>
              </a:lnSpc>
              <a:spcBef>
                <a:spcPts val="1200"/>
              </a:spcBef>
              <a:spcAft>
                <a:spcPts val="0"/>
              </a:spcAft>
              <a:buClr>
                <a:srgbClr val="171616"/>
              </a:buClr>
              <a:buSzPts val="2600"/>
              <a:buNone/>
            </a:pPr>
            <a:r>
              <a:rPr lang="en-US" sz="2600">
                <a:solidFill>
                  <a:srgbClr val="171616"/>
                </a:solidFill>
                <a:latin typeface="Arial"/>
                <a:ea typeface="Arial"/>
                <a:cs typeface="Arial"/>
                <a:sym typeface="Arial"/>
              </a:rPr>
              <a:t>	In the binary logistic regression we transform the data using the logarithmic transformation. This has the effect of making the form of the relationship linear whilst leaving the relationship itself as non-linear. In the formula above we express the multiple linear regression equation in logarithmic terms. </a:t>
            </a:r>
            <a:endParaRPr sz="2600">
              <a:solidFill>
                <a:srgbClr val="171616"/>
              </a:solidFill>
            </a:endParaRPr>
          </a:p>
        </p:txBody>
      </p:sp>
      <p:sp>
        <p:nvSpPr>
          <p:cNvPr id="239" name="Google Shape;239;p6"/>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7"/>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245" name="Google Shape;245;p7"/>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246" name="Google Shape;246;p7"/>
          <p:cNvSpPr txBox="1"/>
          <p:nvPr>
            <p:ph type="title"/>
          </p:nvPr>
        </p:nvSpPr>
        <p:spPr>
          <a:xfrm>
            <a:off x="585897" y="1317158"/>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Interpretation of the probability</a:t>
            </a:r>
            <a:endParaRPr b="1" sz="3700">
              <a:latin typeface="Arial"/>
              <a:ea typeface="Arial"/>
              <a:cs typeface="Arial"/>
              <a:sym typeface="Arial"/>
            </a:endParaRPr>
          </a:p>
        </p:txBody>
      </p:sp>
      <p:sp>
        <p:nvSpPr>
          <p:cNvPr id="247" name="Google Shape;247;p7"/>
          <p:cNvSpPr txBox="1"/>
          <p:nvPr>
            <p:ph idx="3" type="body"/>
          </p:nvPr>
        </p:nvSpPr>
        <p:spPr>
          <a:xfrm>
            <a:off x="718801" y="2274895"/>
            <a:ext cx="10792842" cy="3848315"/>
          </a:xfrm>
          <a:prstGeom prst="rect">
            <a:avLst/>
          </a:prstGeom>
          <a:noFill/>
          <a:ln>
            <a:noFill/>
          </a:ln>
        </p:spPr>
        <p:txBody>
          <a:bodyPr anchorCtr="0" anchor="t" bIns="45700" lIns="0" spcFirstLastPara="1" rIns="0" wrap="square" tIns="0">
            <a:noAutofit/>
          </a:bodyPr>
          <a:lstStyle/>
          <a:p>
            <a:pPr indent="0" lvl="0" marL="0" rtl="0" algn="just">
              <a:lnSpc>
                <a:spcPct val="100000"/>
              </a:lnSpc>
              <a:spcBef>
                <a:spcPts val="0"/>
              </a:spcBef>
              <a:spcAft>
                <a:spcPts val="0"/>
              </a:spcAft>
              <a:buClr>
                <a:srgbClr val="171616"/>
              </a:buClr>
              <a:buSzPts val="2600"/>
              <a:buNone/>
            </a:pPr>
            <a:r>
              <a:rPr lang="en-US" sz="2600">
                <a:solidFill>
                  <a:srgbClr val="171616"/>
                </a:solidFill>
                <a:latin typeface="Arial"/>
                <a:ea typeface="Arial"/>
                <a:cs typeface="Arial"/>
                <a:sym typeface="Arial"/>
              </a:rPr>
              <a:t>	The resulting value from the equation is a probability value that varies between 0 and 1. It’s the probability of occurring an event that corresponds of the highest value of Y. A value close to 0 means that Y is very unlikely to have occurred, and a value close to 1 means that Y is very likely to have occurred. If the probability is less than 0,5 we will conclude that it’s unlikely that the event will occur.</a:t>
            </a:r>
            <a:endParaRPr/>
          </a:p>
        </p:txBody>
      </p:sp>
      <p:sp>
        <p:nvSpPr>
          <p:cNvPr id="248" name="Google Shape;248;p7"/>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8"/>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254" name="Google Shape;254;p8"/>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255" name="Google Shape;255;p8"/>
          <p:cNvSpPr txBox="1"/>
          <p:nvPr>
            <p:ph type="title"/>
          </p:nvPr>
        </p:nvSpPr>
        <p:spPr>
          <a:xfrm>
            <a:off x="585897" y="1251842"/>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Odds and Probabilities</a:t>
            </a:r>
            <a:endParaRPr b="1" sz="3700">
              <a:latin typeface="Arial"/>
              <a:ea typeface="Arial"/>
              <a:cs typeface="Arial"/>
              <a:sym typeface="Arial"/>
            </a:endParaRPr>
          </a:p>
        </p:txBody>
      </p:sp>
      <p:sp>
        <p:nvSpPr>
          <p:cNvPr id="256" name="Google Shape;256;p8"/>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pic>
        <p:nvPicPr>
          <p:cNvPr descr="Вырезка экрана" id="257" name="Google Shape;257;p8"/>
          <p:cNvPicPr preferRelativeResize="0"/>
          <p:nvPr/>
        </p:nvPicPr>
        <p:blipFill rotWithShape="1">
          <a:blip r:embed="rId3">
            <a:alphaModFix/>
          </a:blip>
          <a:srcRect b="0" l="0" r="0" t="0"/>
          <a:stretch/>
        </p:blipFill>
        <p:spPr>
          <a:xfrm>
            <a:off x="202272" y="2024537"/>
            <a:ext cx="7268280" cy="2201653"/>
          </a:xfrm>
          <a:prstGeom prst="rect">
            <a:avLst/>
          </a:prstGeom>
          <a:noFill/>
          <a:ln>
            <a:noFill/>
          </a:ln>
        </p:spPr>
      </p:pic>
      <p:sp>
        <p:nvSpPr>
          <p:cNvPr id="258" name="Google Shape;258;p8"/>
          <p:cNvSpPr/>
          <p:nvPr/>
        </p:nvSpPr>
        <p:spPr>
          <a:xfrm>
            <a:off x="1200150" y="6402814"/>
            <a:ext cx="60356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Source: https://www.youtube.com/watch?v=ARfXDSkQf1Y</a:t>
            </a:r>
            <a:endParaRPr/>
          </a:p>
        </p:txBody>
      </p:sp>
      <p:pic>
        <p:nvPicPr>
          <p:cNvPr descr="Вырезка экрана" id="259" name="Google Shape;259;p8"/>
          <p:cNvPicPr preferRelativeResize="0"/>
          <p:nvPr/>
        </p:nvPicPr>
        <p:blipFill rotWithShape="1">
          <a:blip r:embed="rId4">
            <a:alphaModFix/>
          </a:blip>
          <a:srcRect b="0" l="0" r="0" t="0"/>
          <a:stretch/>
        </p:blipFill>
        <p:spPr>
          <a:xfrm>
            <a:off x="536910" y="4403952"/>
            <a:ext cx="9479455" cy="1768894"/>
          </a:xfrm>
          <a:prstGeom prst="rect">
            <a:avLst/>
          </a:prstGeom>
          <a:noFill/>
          <a:ln>
            <a:noFill/>
          </a:ln>
        </p:spPr>
      </p:pic>
      <p:pic>
        <p:nvPicPr>
          <p:cNvPr descr="Odds Ratios: The Odd One Out? | Stats By Slough" id="260" name="Google Shape;260;p8"/>
          <p:cNvPicPr preferRelativeResize="0"/>
          <p:nvPr/>
        </p:nvPicPr>
        <p:blipFill rotWithShape="1">
          <a:blip r:embed="rId5">
            <a:alphaModFix/>
          </a:blip>
          <a:srcRect b="80077" l="34974" r="35011" t="3985"/>
          <a:stretch/>
        </p:blipFill>
        <p:spPr>
          <a:xfrm>
            <a:off x="8049479" y="3001062"/>
            <a:ext cx="3594373" cy="1150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idx="1" type="body"/>
          </p:nvPr>
        </p:nvSpPr>
        <p:spPr>
          <a:xfrm>
            <a:off x="1143689" y="540904"/>
            <a:ext cx="2024054" cy="4159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Data Analysis</a:t>
            </a:r>
            <a:endParaRPr sz="1200">
              <a:latin typeface="Arial"/>
              <a:ea typeface="Arial"/>
              <a:cs typeface="Arial"/>
              <a:sym typeface="Arial"/>
            </a:endParaRPr>
          </a:p>
        </p:txBody>
      </p:sp>
      <p:sp>
        <p:nvSpPr>
          <p:cNvPr id="266" name="Google Shape;266;p9"/>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Lecture 7</a:t>
            </a:r>
            <a:endParaRPr sz="1200">
              <a:solidFill>
                <a:schemeClr val="dk1"/>
              </a:solidFill>
              <a:latin typeface="Arial"/>
              <a:ea typeface="Arial"/>
              <a:cs typeface="Arial"/>
              <a:sym typeface="Arial"/>
            </a:endParaRPr>
          </a:p>
        </p:txBody>
      </p:sp>
      <p:sp>
        <p:nvSpPr>
          <p:cNvPr id="267" name="Google Shape;267;p9"/>
          <p:cNvSpPr txBox="1"/>
          <p:nvPr>
            <p:ph type="title"/>
          </p:nvPr>
        </p:nvSpPr>
        <p:spPr>
          <a:xfrm>
            <a:off x="585897" y="1251842"/>
            <a:ext cx="11057955" cy="7770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700"/>
              <a:buFont typeface="Arial"/>
              <a:buNone/>
            </a:pPr>
            <a:r>
              <a:rPr b="1" lang="en-US" sz="3700">
                <a:latin typeface="Arial"/>
                <a:ea typeface="Arial"/>
                <a:cs typeface="Arial"/>
                <a:sym typeface="Arial"/>
              </a:rPr>
              <a:t>Odds and Probabilities</a:t>
            </a:r>
            <a:endParaRPr b="1" sz="3700">
              <a:latin typeface="Arial"/>
              <a:ea typeface="Arial"/>
              <a:cs typeface="Arial"/>
              <a:sym typeface="Arial"/>
            </a:endParaRPr>
          </a:p>
        </p:txBody>
      </p:sp>
      <p:sp>
        <p:nvSpPr>
          <p:cNvPr id="268" name="Google Shape;268;p9"/>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sz="1200">
                <a:solidFill>
                  <a:schemeClr val="dk1"/>
                </a:solidFill>
                <a:latin typeface="Arial"/>
                <a:ea typeface="Arial"/>
                <a:cs typeface="Arial"/>
                <a:sym typeface="Arial"/>
              </a:rPr>
              <a:t>Binary Regression</a:t>
            </a:r>
            <a:endParaRPr sz="1200">
              <a:solidFill>
                <a:schemeClr val="dk1"/>
              </a:solidFill>
              <a:latin typeface="Arial"/>
              <a:ea typeface="Arial"/>
              <a:cs typeface="Arial"/>
              <a:sym typeface="Arial"/>
            </a:endParaRPr>
          </a:p>
        </p:txBody>
      </p:sp>
      <p:grpSp>
        <p:nvGrpSpPr>
          <p:cNvPr id="269" name="Google Shape;269;p9"/>
          <p:cNvGrpSpPr/>
          <p:nvPr/>
        </p:nvGrpSpPr>
        <p:grpSpPr>
          <a:xfrm>
            <a:off x="2596589" y="2204361"/>
            <a:ext cx="7345115" cy="4245428"/>
            <a:chOff x="1403648" y="1318549"/>
            <a:chExt cx="7345115" cy="4245428"/>
          </a:xfrm>
        </p:grpSpPr>
        <p:pic>
          <p:nvPicPr>
            <p:cNvPr id="270" name="Google Shape;270;p9"/>
            <p:cNvPicPr preferRelativeResize="0"/>
            <p:nvPr/>
          </p:nvPicPr>
          <p:blipFill rotWithShape="1">
            <a:blip r:embed="rId3">
              <a:alphaModFix/>
            </a:blip>
            <a:srcRect b="10186" l="0" r="23165" t="4367"/>
            <a:stretch/>
          </p:blipFill>
          <p:spPr>
            <a:xfrm>
              <a:off x="1403648" y="1318549"/>
              <a:ext cx="7165032" cy="4245428"/>
            </a:xfrm>
            <a:prstGeom prst="rect">
              <a:avLst/>
            </a:prstGeom>
            <a:noFill/>
            <a:ln>
              <a:noFill/>
            </a:ln>
          </p:spPr>
        </p:pic>
        <p:sp>
          <p:nvSpPr>
            <p:cNvPr id="271" name="Google Shape;271;p9"/>
            <p:cNvSpPr/>
            <p:nvPr/>
          </p:nvSpPr>
          <p:spPr>
            <a:xfrm>
              <a:off x="8100392" y="2204864"/>
              <a:ext cx="648371" cy="7920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2021-11-11T08:52:47Z</dcterms:created>
  <dc:creator>Кутьков Юрий Юрьевич</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