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27"/>
  </p:notesMasterIdLst>
  <p:sldIdLst>
    <p:sldId id="259" r:id="rId2"/>
    <p:sldId id="264" r:id="rId3"/>
    <p:sldId id="266" r:id="rId4"/>
    <p:sldId id="469" r:id="rId5"/>
    <p:sldId id="471" r:id="rId6"/>
    <p:sldId id="494" r:id="rId7"/>
    <p:sldId id="495" r:id="rId8"/>
    <p:sldId id="497" r:id="rId9"/>
    <p:sldId id="498" r:id="rId10"/>
    <p:sldId id="499" r:id="rId11"/>
    <p:sldId id="500" r:id="rId12"/>
    <p:sldId id="501" r:id="rId13"/>
    <p:sldId id="502" r:id="rId14"/>
    <p:sldId id="496" r:id="rId15"/>
    <p:sldId id="503" r:id="rId16"/>
    <p:sldId id="504" r:id="rId17"/>
    <p:sldId id="505" r:id="rId18"/>
    <p:sldId id="506" r:id="rId19"/>
    <p:sldId id="507" r:id="rId20"/>
    <p:sldId id="508" r:id="rId21"/>
    <p:sldId id="509" r:id="rId22"/>
    <p:sldId id="510" r:id="rId23"/>
    <p:sldId id="511" r:id="rId24"/>
    <p:sldId id="512" r:id="rId25"/>
    <p:sldId id="347" r:id="rId2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8"/>
    </p:embeddedFont>
    <p:embeddedFont>
      <p:font typeface="IBM Plex Sans SemiBold" panose="020B0604020202020204" charset="0"/>
      <p:regular r:id="rId29"/>
      <p:bold r:id="rId30"/>
      <p:italic r:id="rId31"/>
      <p:boldItalic r:id="rId32"/>
    </p:embeddedFont>
    <p:embeddedFont>
      <p:font typeface="IBM Plex Sans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B57BD6A-21EC-4B81-8FC2-2AB23DB89556}">
  <a:tblStyle styleId="{2B57BD6A-21EC-4B81-8FC2-2AB23DB89556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CE29619-DB8D-4CAF-B46D-7D79855ED55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-74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67492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d5e2eb92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d5e2eb92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Иллюстрацию меняем на релевантную теме урока!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d5e2eb929_0_1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d5e2eb929_0_1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Стандартный слайд. Не меняем его, меняем текст в нем.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dc93cbcf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dc93cbcf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Посоветуйся с методистом как лучше провести знакомство с аудиторией. Вопросы могут меняться. </a:t>
            </a:r>
            <a:br>
              <a:rPr lang="ru"/>
            </a:br>
            <a:r>
              <a:rPr lang="ru">
                <a:solidFill>
                  <a:schemeClr val="dk1"/>
                </a:solidFill>
              </a:rPr>
              <a:t>Стандартный слайд знакомства. Не меняем его, меняем текст в нем и иллюстрации (если нужно)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 (фиолетовый фон)">
  <p:cSld name="1_Title slide 5_2_1">
    <p:bg>
      <p:bgPr>
        <a:solidFill>
          <a:srgbClr val="252525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3852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ubTitle" idx="1"/>
          </p:nvPr>
        </p:nvSpPr>
        <p:spPr>
          <a:xfrm>
            <a:off x="540000" y="3272200"/>
            <a:ext cx="3852000" cy="14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"/>
              <a:buNone/>
              <a:defRPr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5" name="Google Shape;5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000" y="360000"/>
            <a:ext cx="1611100" cy="2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5"/>
          <p:cNvSpPr/>
          <p:nvPr/>
        </p:nvSpPr>
        <p:spPr>
          <a:xfrm>
            <a:off x="4979150" y="0"/>
            <a:ext cx="4164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лан курса">
  <p:cSld name="1_Title slide 5_2_1_4_1_1_1_1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ubTitle" idx="1"/>
          </p:nvPr>
        </p:nvSpPr>
        <p:spPr>
          <a:xfrm>
            <a:off x="1008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ubTitle" idx="2"/>
          </p:nvPr>
        </p:nvSpPr>
        <p:spPr>
          <a:xfrm>
            <a:off x="1008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3"/>
          </p:nvPr>
        </p:nvSpPr>
        <p:spPr>
          <a:xfrm>
            <a:off x="1008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ubTitle" idx="4"/>
          </p:nvPr>
        </p:nvSpPr>
        <p:spPr>
          <a:xfrm>
            <a:off x="1008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ubTitle" idx="5"/>
          </p:nvPr>
        </p:nvSpPr>
        <p:spPr>
          <a:xfrm>
            <a:off x="1008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6"/>
          </p:nvPr>
        </p:nvSpPr>
        <p:spPr>
          <a:xfrm>
            <a:off x="3114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ubTitle" idx="7"/>
          </p:nvPr>
        </p:nvSpPr>
        <p:spPr>
          <a:xfrm>
            <a:off x="3114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8"/>
          </p:nvPr>
        </p:nvSpPr>
        <p:spPr>
          <a:xfrm>
            <a:off x="3114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ubTitle" idx="9"/>
          </p:nvPr>
        </p:nvSpPr>
        <p:spPr>
          <a:xfrm>
            <a:off x="3114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13"/>
          </p:nvPr>
        </p:nvSpPr>
        <p:spPr>
          <a:xfrm>
            <a:off x="3114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14"/>
          </p:nvPr>
        </p:nvSpPr>
        <p:spPr>
          <a:xfrm>
            <a:off x="5220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15"/>
          </p:nvPr>
        </p:nvSpPr>
        <p:spPr>
          <a:xfrm>
            <a:off x="5220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16"/>
          </p:nvPr>
        </p:nvSpPr>
        <p:spPr>
          <a:xfrm>
            <a:off x="5220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17"/>
          </p:nvPr>
        </p:nvSpPr>
        <p:spPr>
          <a:xfrm>
            <a:off x="5220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8"/>
          </p:nvPr>
        </p:nvSpPr>
        <p:spPr>
          <a:xfrm>
            <a:off x="5220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9"/>
          </p:nvPr>
        </p:nvSpPr>
        <p:spPr>
          <a:xfrm>
            <a:off x="7326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20"/>
          </p:nvPr>
        </p:nvSpPr>
        <p:spPr>
          <a:xfrm>
            <a:off x="7326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21"/>
          </p:nvPr>
        </p:nvSpPr>
        <p:spPr>
          <a:xfrm>
            <a:off x="7326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22"/>
          </p:nvPr>
        </p:nvSpPr>
        <p:spPr>
          <a:xfrm>
            <a:off x="7326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23"/>
          </p:nvPr>
        </p:nvSpPr>
        <p:spPr>
          <a:xfrm>
            <a:off x="7326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>
            <a:spLocks noGrp="1"/>
          </p:cNvSpPr>
          <p:nvPr>
            <p:ph type="subTitle" idx="24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Заголовок + абзац">
  <p:cSld name="1_Title slide 5_2_1_4_1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1_Title slide 5_2_1_12"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Отбивка (текст по центру)">
  <p:cSld name="CUSTOM_2_1_5_1">
    <p:bg>
      <p:bgPr>
        <a:solidFill>
          <a:srgbClr val="5DB560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1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"/>
              <a:buNone/>
              <a:defRPr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540000" y="1295700"/>
            <a:ext cx="8064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_13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7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 3">
  <p:cSld name="1_Title slide 5_2_1_15">
    <p:bg>
      <p:bgPr>
        <a:solidFill>
          <a:schemeClr val="lt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3" r:id="rId2"/>
    <p:sldLayoutId id="2147483665" r:id="rId3"/>
    <p:sldLayoutId id="2147483667" r:id="rId4"/>
    <p:sldLayoutId id="2147483672" r:id="rId5"/>
    <p:sldLayoutId id="2147483682" r:id="rId6"/>
    <p:sldLayoutId id="214748368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4313940" cy="255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ru-RU" sz="3400" dirty="0" smtClean="0"/>
              <a:t>Непараметрические тесты</a:t>
            </a:r>
            <a:r>
              <a:rPr lang="ru-RU" dirty="0"/>
              <a:t/>
            </a:r>
            <a:br>
              <a:rPr lang="ru-RU" dirty="0"/>
            </a:br>
            <a:endParaRPr dirty="0"/>
          </a:p>
        </p:txBody>
      </p:sp>
      <p:sp>
        <p:nvSpPr>
          <p:cNvPr id="227" name="Google Shape;227;p43"/>
          <p:cNvSpPr txBox="1">
            <a:spLocks noGrp="1"/>
          </p:cNvSpPr>
          <p:nvPr>
            <p:ph type="subTitle" idx="1"/>
          </p:nvPr>
        </p:nvSpPr>
        <p:spPr>
          <a:xfrm>
            <a:off x="493600" y="3272200"/>
            <a:ext cx="3852000" cy="9540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r>
              <a:rPr lang="ru-RU" dirty="0"/>
              <a:t>Критерий Манна-Уитни</a:t>
            </a:r>
          </a:p>
          <a:p>
            <a:r>
              <a:rPr lang="ru-RU" dirty="0"/>
              <a:t>Критерий </a:t>
            </a:r>
            <a:r>
              <a:rPr lang="ru-RU" dirty="0" err="1"/>
              <a:t>Уилкоксона</a:t>
            </a:r>
            <a:endParaRPr lang="ru-RU" dirty="0"/>
          </a:p>
          <a:p>
            <a:r>
              <a:rPr lang="ru-RU" dirty="0"/>
              <a:t>Критерий </a:t>
            </a:r>
            <a:r>
              <a:rPr lang="ru-RU" dirty="0" err="1"/>
              <a:t>Крускала</a:t>
            </a:r>
            <a:r>
              <a:rPr lang="ru-RU" dirty="0"/>
              <a:t> –</a:t>
            </a:r>
            <a:r>
              <a:rPr lang="ru-RU" dirty="0" err="1"/>
              <a:t>Уоллиса</a:t>
            </a:r>
            <a:endParaRPr lang="ru-RU" dirty="0"/>
          </a:p>
          <a:p>
            <a:r>
              <a:rPr lang="ru-RU" dirty="0"/>
              <a:t>Критерий Фридмана</a:t>
            </a:r>
          </a:p>
          <a:p>
            <a:endParaRPr sz="1000" dirty="0"/>
          </a:p>
        </p:txBody>
      </p:sp>
      <p:pic>
        <p:nvPicPr>
          <p:cNvPr id="228" name="Google Shape;22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8135" y="-1753243"/>
            <a:ext cx="4447201" cy="3682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Расчет критерия Манна – Уитни </a:t>
            </a:r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Берем 1й элемент из </a:t>
            </a:r>
            <a:r>
              <a:rPr lang="en-US" dirty="0" smtClean="0"/>
              <a:t>x1 </a:t>
            </a:r>
            <a:r>
              <a:rPr lang="ru-RU" dirty="0" smtClean="0"/>
              <a:t> и ставим его в начало </a:t>
            </a:r>
            <a:r>
              <a:rPr lang="en-US" dirty="0" smtClean="0"/>
              <a:t>x2</a:t>
            </a:r>
            <a:r>
              <a:rPr lang="ru-RU" dirty="0" smtClean="0"/>
              <a:t> </a:t>
            </a:r>
          </a:p>
          <a:p>
            <a:r>
              <a:rPr lang="ru-RU" dirty="0" smtClean="0"/>
              <a:t>      47  58  60  77</a:t>
            </a:r>
          </a:p>
          <a:p>
            <a:pPr marL="228600" indent="-228600">
              <a:buAutoNum type="arabicPeriod" startAt="2"/>
            </a:pPr>
            <a:r>
              <a:rPr lang="ru-RU" dirty="0" smtClean="0"/>
              <a:t>Присваиваем ранги этим значениям</a:t>
            </a:r>
          </a:p>
          <a:p>
            <a:r>
              <a:rPr lang="ru-RU" dirty="0" smtClean="0"/>
              <a:t>       1    2    3    4</a:t>
            </a:r>
          </a:p>
          <a:p>
            <a:r>
              <a:rPr lang="ru-RU" dirty="0" smtClean="0"/>
              <a:t>3. Берем из массива рангов первое значение и вычитаем из этого значения 1</a:t>
            </a:r>
          </a:p>
          <a:p>
            <a:r>
              <a:rPr lang="ru-RU" dirty="0" smtClean="0"/>
              <a:t>        1-1    = </a:t>
            </a:r>
            <a:r>
              <a:rPr lang="ru-RU" dirty="0" smtClean="0">
                <a:solidFill>
                  <a:srgbClr val="FF0000"/>
                </a:solidFill>
              </a:rPr>
              <a:t>0</a:t>
            </a:r>
          </a:p>
          <a:p>
            <a:r>
              <a:rPr lang="ru-RU" dirty="0" smtClean="0"/>
              <a:t>Теперь повторяем действия со 2м и 3м элементом из массива </a:t>
            </a:r>
            <a:r>
              <a:rPr lang="en-US" dirty="0" smtClean="0"/>
              <a:t>x1</a:t>
            </a:r>
          </a:p>
          <a:p>
            <a:pPr marL="228600" indent="-228600">
              <a:buAutoNum type="arabicPeriod"/>
            </a:pPr>
            <a:r>
              <a:rPr lang="en-US" dirty="0" smtClean="0"/>
              <a:t>90  58  60  77</a:t>
            </a:r>
          </a:p>
          <a:p>
            <a:pPr marL="228600" indent="-228600">
              <a:buAutoNum type="arabicPeriod"/>
            </a:pPr>
            <a:r>
              <a:rPr lang="en-US" dirty="0" smtClean="0"/>
              <a:t>4     1     2     3</a:t>
            </a:r>
          </a:p>
          <a:p>
            <a:pPr marL="228600" indent="-228600">
              <a:buAutoNum type="arabicPeriod"/>
            </a:pPr>
            <a:r>
              <a:rPr lang="en-US" dirty="0" smtClean="0"/>
              <a:t>4-1=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</a:p>
          <a:p>
            <a:pPr marL="228600" indent="-228600">
              <a:buAutoNum type="arabicPeriod"/>
            </a:pPr>
            <a:endParaRPr lang="en-US" dirty="0"/>
          </a:p>
          <a:p>
            <a:r>
              <a:rPr lang="ru-RU" dirty="0" smtClean="0"/>
              <a:t>И последний раз повторим действия для 75  (3й элемент)</a:t>
            </a:r>
          </a:p>
          <a:p>
            <a:endParaRPr lang="ru-RU" dirty="0"/>
          </a:p>
          <a:p>
            <a:r>
              <a:rPr lang="ru-RU" dirty="0" smtClean="0"/>
              <a:t>1. 75, 58, 60, 77</a:t>
            </a:r>
          </a:p>
          <a:p>
            <a:pPr marL="228600" indent="-228600">
              <a:buAutoNum type="arabicPeriod" startAt="2"/>
            </a:pPr>
            <a:r>
              <a:rPr lang="ru-RU" dirty="0" smtClean="0"/>
              <a:t>3    1     2    4</a:t>
            </a:r>
          </a:p>
          <a:p>
            <a:pPr marL="228600" indent="-228600">
              <a:buAutoNum type="arabicPeriod" startAt="2"/>
            </a:pPr>
            <a:r>
              <a:rPr lang="ru-RU" dirty="0" smtClean="0"/>
              <a:t>3-1=</a:t>
            </a:r>
            <a:r>
              <a:rPr lang="ru-RU" dirty="0" smtClean="0">
                <a:solidFill>
                  <a:srgbClr val="FF0000"/>
                </a:solidFill>
              </a:rPr>
              <a:t>2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Сложим значения, которые мы получали в п.3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0+3+2=5 Это и будет расчетный статистик</a:t>
            </a:r>
          </a:p>
          <a:p>
            <a:endParaRPr lang="ru-RU" dirty="0" smtClean="0"/>
          </a:p>
          <a:p>
            <a:pPr marL="228600" indent="-228600">
              <a:buAutoNum type="arabicPeriod"/>
            </a:pPr>
            <a:endParaRPr lang="ru-RU" dirty="0" smtClean="0"/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Критерий Манна- Уитни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912" y="2829280"/>
            <a:ext cx="3943350" cy="1921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330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Пример из книги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1000  1400  1600  1180  1220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   1            4        5         2           3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1-1 = 0</a:t>
            </a:r>
          </a:p>
          <a:p>
            <a:pPr>
              <a:lnSpc>
                <a:spcPct val="150000"/>
              </a:lnSpc>
            </a:pP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1380   1400   1600   1180  1220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 smtClean="0"/>
              <a:t>     3         4           5           1         2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3-1=2</a:t>
            </a:r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r>
              <a:rPr lang="ru-RU" dirty="0" smtClean="0"/>
              <a:t>1200   1400     1600     1180   1220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    2         4             5             1         3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2-1 =1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0+2+1=3</a:t>
            </a:r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Критерий Манна -Уитни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1330325"/>
            <a:ext cx="4076700" cy="1549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444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b="1" dirty="0"/>
              <a:t>Критерий </a:t>
            </a:r>
            <a:r>
              <a:rPr lang="ru-RU" b="1" dirty="0" err="1"/>
              <a:t>Уилкоксона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Критерий </a:t>
            </a:r>
            <a:r>
              <a:rPr lang="ru-RU" dirty="0" err="1" smtClean="0"/>
              <a:t>Уилкоксона</a:t>
            </a:r>
            <a:r>
              <a:rPr lang="ru-RU" dirty="0" smtClean="0"/>
              <a:t> – непараметрический критерий, аналог критерия Стьюдента </a:t>
            </a:r>
            <a:r>
              <a:rPr lang="en-US" dirty="0" smtClean="0"/>
              <a:t>t</a:t>
            </a:r>
            <a:r>
              <a:rPr lang="ru-RU" dirty="0" smtClean="0"/>
              <a:t>, основанный на рангах. Применяется для зависимых выборок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Критерий </a:t>
            </a:r>
            <a:r>
              <a:rPr lang="ru-RU" dirty="0" err="1"/>
              <a:t>Уилкоксона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8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Задача. Критерий </a:t>
            </a:r>
            <a:r>
              <a:rPr lang="ru-RU" dirty="0" err="1" smtClean="0"/>
              <a:t>Уилкоксона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ru-RU" dirty="0" smtClean="0"/>
              <a:t>Исследуется </a:t>
            </a:r>
            <a:r>
              <a:rPr lang="ru-RU" dirty="0"/>
              <a:t>влияние некоторой диеты на вес пациентов.  В исследовании участвуют 10 пациентов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Критерий </a:t>
            </a:r>
            <a:r>
              <a:rPr lang="ru-RU" dirty="0" err="1"/>
              <a:t>Уилкоксона</a:t>
            </a:r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1581150"/>
            <a:ext cx="6108700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3518066"/>
            <a:ext cx="8001000" cy="606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0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 = 1+ 2 =3</a:t>
            </a:r>
            <a:r>
              <a:rPr lang="ru-RU" dirty="0" smtClean="0"/>
              <a:t> Вывод: Диета влияет на вес пациентов.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W1+2+6 = 9  </a:t>
            </a:r>
            <a:r>
              <a:rPr lang="ru-RU" dirty="0" smtClean="0"/>
              <a:t>=</a:t>
            </a:r>
            <a:r>
              <a:rPr lang="en-US" dirty="0" smtClean="0"/>
              <a:t>&gt; </a:t>
            </a:r>
            <a:r>
              <a:rPr lang="ru-RU" dirty="0" smtClean="0"/>
              <a:t>Вывод: Диета не влияет на вес пациентов. Статистически значимых различий в весе нет</a:t>
            </a:r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Критерий </a:t>
            </a:r>
            <a:r>
              <a:rPr lang="ru-RU" dirty="0" err="1"/>
              <a:t>Уилкоксона</a:t>
            </a:r>
            <a:endParaRPr lang="ru-RU" dirty="0"/>
          </a:p>
          <a:p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4" y="727241"/>
            <a:ext cx="8001000" cy="606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4" y="3667124"/>
            <a:ext cx="8524875" cy="63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3" y="1690687"/>
            <a:ext cx="53244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93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553998"/>
          </a:xfrm>
        </p:spPr>
        <p:txBody>
          <a:bodyPr/>
          <a:lstStyle/>
          <a:p>
            <a:r>
              <a:rPr lang="ru-RU" b="1" dirty="0"/>
              <a:t>Критерий </a:t>
            </a:r>
            <a:r>
              <a:rPr lang="ru-RU" b="1" dirty="0" err="1"/>
              <a:t>Крускала</a:t>
            </a:r>
            <a:r>
              <a:rPr lang="ru-RU" b="1" dirty="0"/>
              <a:t> –</a:t>
            </a:r>
            <a:r>
              <a:rPr lang="ru-RU" b="1" dirty="0" err="1"/>
              <a:t>Уоллиса</a:t>
            </a:r>
            <a:r>
              <a:rPr lang="ru-RU" b="1" dirty="0"/>
              <a:t> (</a:t>
            </a:r>
            <a:r>
              <a:rPr lang="ru-RU" b="1" dirty="0" err="1"/>
              <a:t>Краскела</a:t>
            </a:r>
            <a:r>
              <a:rPr lang="ru-RU" b="1" dirty="0"/>
              <a:t> – </a:t>
            </a:r>
            <a:r>
              <a:rPr lang="ru-RU" b="1" dirty="0" err="1"/>
              <a:t>Уоллиса</a:t>
            </a:r>
            <a:r>
              <a:rPr lang="ru-RU" b="1" dirty="0"/>
              <a:t>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ru-RU" dirty="0"/>
                  <a:t>Критерий </a:t>
                </a:r>
                <a:r>
                  <a:rPr lang="ru-RU" dirty="0" err="1"/>
                  <a:t>Крускала</a:t>
                </a:r>
                <a:r>
                  <a:rPr lang="ru-RU" dirty="0"/>
                  <a:t> –</a:t>
                </a:r>
                <a:r>
                  <a:rPr lang="ru-RU" dirty="0" err="1"/>
                  <a:t>Уоллиса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𝐻</m:t>
                    </m:r>
                  </m:oMath>
                </a14:m>
                <a:r>
                  <a:rPr lang="ru-RU" dirty="0" smtClean="0"/>
                  <a:t>– непараметрический тест, используемый для сравнения нескольких групп.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 t="-16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Критерий </a:t>
            </a:r>
            <a:r>
              <a:rPr lang="ru-RU" dirty="0" err="1"/>
              <a:t>Крускала</a:t>
            </a:r>
            <a:r>
              <a:rPr lang="ru-RU" dirty="0"/>
              <a:t> –</a:t>
            </a:r>
            <a:r>
              <a:rPr lang="ru-RU" dirty="0" err="1"/>
              <a:t>Уоллиса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822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Порядок расчета критерия </a:t>
            </a:r>
            <a:r>
              <a:rPr lang="ru-RU" dirty="0" err="1"/>
              <a:t>Крускала</a:t>
            </a:r>
            <a:r>
              <a:rPr lang="ru-RU" dirty="0"/>
              <a:t> –</a:t>
            </a:r>
            <a:r>
              <a:rPr lang="ru-RU" dirty="0" err="1"/>
              <a:t>Уоллиса</a:t>
            </a:r>
            <a:r>
              <a:rPr lang="ru-RU" dirty="0"/>
              <a:t> </a:t>
            </a:r>
            <a:r>
              <a:rPr lang="ru-RU" dirty="0" smtClean="0"/>
              <a:t>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ru-RU" dirty="0"/>
                  <a:t>Чтобы рассчитать критерий </a:t>
                </a:r>
                <a:r>
                  <a:rPr lang="ru-RU" dirty="0" err="1"/>
                  <a:t>Крускала-Уоллиса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𝐻</m:t>
                    </m:r>
                  </m:oMath>
                </a14:m>
                <a:r>
                  <a:rPr lang="ru-RU" dirty="0"/>
                  <a:t> делаем следующее:</a:t>
                </a: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ru-RU" dirty="0"/>
                  <a:t>Обобщим все данные в один ряд</a:t>
                </a: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ru-RU" dirty="0"/>
                  <a:t>Присвоим ранги в этом ряду</a:t>
                </a: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ru-RU" dirty="0"/>
                  <a:t>Посчитаем сумму </a:t>
                </a:r>
                <a:r>
                  <a:rPr lang="ru-RU" dirty="0" smtClean="0"/>
                  <a:t>рангов, </a:t>
                </a:r>
                <a:r>
                  <a:rPr lang="ru-RU" dirty="0"/>
                  <a:t>присвоенных</a:t>
                </a:r>
                <a:r>
                  <a:rPr lang="ru-RU" dirty="0" smtClean="0"/>
                  <a:t> </a:t>
                </a:r>
                <a:r>
                  <a:rPr lang="ru-RU" dirty="0"/>
                  <a:t>в общем ряду, но теперь уже в отдельных группах. Т.е. получим сумму рангов для каждой отдельной группы.</a:t>
                </a: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ru-RU" dirty="0"/>
                  <a:t>Воспользуемся формулой: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𝐻</m:t>
                      </m:r>
                      <m:r>
                        <a:rPr lang="ru-RU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/>
                            </a:rPr>
                            <m:t>12</m:t>
                          </m:r>
                        </m:num>
                        <m:den>
                          <m:r>
                            <a:rPr lang="ru-RU" i="1">
                              <a:latin typeface="Cambria Math"/>
                            </a:rPr>
                            <m:t>𝑁</m:t>
                          </m:r>
                          <m:r>
                            <a:rPr lang="ru-RU" i="1">
                              <a:latin typeface="Cambria Math"/>
                            </a:rPr>
                            <m:t>∗</m:t>
                          </m:r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ru-RU" i="1">
                          <a:latin typeface="Cambria Math"/>
                        </a:rPr>
                        <m:t>∗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ru-RU" i="1">
                          <a:latin typeface="Cambria Math"/>
                        </a:rPr>
                        <m:t>−3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𝑁</m:t>
                          </m:r>
                          <m:r>
                            <a:rPr lang="ru-RU" i="1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ru-RU" i="1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где </a:t>
                </a:r>
                <a:r>
                  <a:rPr lang="en-US" dirty="0"/>
                  <a:t>N</a:t>
                </a:r>
                <a:r>
                  <a:rPr lang="ru-RU" dirty="0"/>
                  <a:t> – общее число  измерений во всех сравниваемых выборках,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/>
                  <a:t>- объем </a:t>
                </a:r>
                <a:r>
                  <a:rPr lang="en-US" dirty="0"/>
                  <a:t>j</a:t>
                </a:r>
                <a:r>
                  <a:rPr lang="ru-RU" dirty="0"/>
                  <a:t>-ой выборки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i="1" dirty="0"/>
                  <a:t>- </a:t>
                </a:r>
                <a:r>
                  <a:rPr lang="ru-RU" dirty="0"/>
                  <a:t>сумма рангов в каждой выборке.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86" t="-16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Критерий </a:t>
            </a:r>
            <a:r>
              <a:rPr lang="ru-RU" dirty="0" err="1"/>
              <a:t>Крускала</a:t>
            </a:r>
            <a:r>
              <a:rPr lang="ru-RU" dirty="0"/>
              <a:t> –</a:t>
            </a:r>
            <a:r>
              <a:rPr lang="ru-RU" dirty="0" err="1"/>
              <a:t>Уоллиса</a:t>
            </a:r>
            <a:r>
              <a:rPr lang="ru-RU" dirty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698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830997"/>
          </a:xfrm>
        </p:spPr>
        <p:txBody>
          <a:bodyPr/>
          <a:lstStyle/>
          <a:p>
            <a:r>
              <a:rPr lang="ru-RU" dirty="0" smtClean="0"/>
              <a:t>Задача. </a:t>
            </a:r>
            <a:r>
              <a:rPr lang="ru-RU" dirty="0"/>
              <a:t>Критерий </a:t>
            </a:r>
            <a:r>
              <a:rPr lang="ru-RU" dirty="0" err="1"/>
              <a:t>Крускала</a:t>
            </a:r>
            <a:r>
              <a:rPr lang="ru-RU" dirty="0"/>
              <a:t> –</a:t>
            </a:r>
            <a:r>
              <a:rPr lang="ru-RU" dirty="0" err="1"/>
              <a:t>Уоллиса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Задача: Даны заработные платы людей, принадлежащих к трем разным профессиям (условия нормальности не соблюдается).</a:t>
            </a:r>
          </a:p>
          <a:p>
            <a:r>
              <a:rPr lang="ru-RU" dirty="0"/>
              <a:t>		</a:t>
            </a:r>
            <a:r>
              <a:rPr lang="en-US" dirty="0" smtClean="0"/>
              <a:t>gr</a:t>
            </a:r>
            <a:r>
              <a:rPr lang="ru-RU" dirty="0"/>
              <a:t> </a:t>
            </a:r>
            <a:r>
              <a:rPr lang="ru-RU" dirty="0" smtClean="0"/>
              <a:t>1</a:t>
            </a:r>
            <a:r>
              <a:rPr lang="ru-RU" b="1" dirty="0"/>
              <a:t>: </a:t>
            </a:r>
            <a:r>
              <a:rPr lang="ru-RU" dirty="0"/>
              <a:t>70, 50, 64, 61, 75, 67, 73</a:t>
            </a:r>
          </a:p>
          <a:p>
            <a:r>
              <a:rPr lang="ru-RU" dirty="0"/>
              <a:t>		</a:t>
            </a:r>
            <a:r>
              <a:rPr lang="en-US" dirty="0" smtClean="0"/>
              <a:t>gr</a:t>
            </a:r>
            <a:r>
              <a:rPr lang="ru-RU" dirty="0" smtClean="0"/>
              <a:t> 2</a:t>
            </a:r>
            <a:r>
              <a:rPr lang="ru-RU" b="1" dirty="0"/>
              <a:t>: </a:t>
            </a:r>
            <a:r>
              <a:rPr lang="ru-RU" dirty="0"/>
              <a:t>80, 78, 90, 68, 74, 65, 85</a:t>
            </a:r>
          </a:p>
          <a:p>
            <a:r>
              <a:rPr lang="ru-RU" dirty="0"/>
              <a:t>		</a:t>
            </a:r>
            <a:r>
              <a:rPr lang="ru-RU" dirty="0" err="1" smtClean="0"/>
              <a:t>gr</a:t>
            </a:r>
            <a:r>
              <a:rPr lang="ru-RU" dirty="0" smtClean="0"/>
              <a:t> 3</a:t>
            </a:r>
            <a:r>
              <a:rPr lang="ru-RU" b="1" dirty="0"/>
              <a:t>: </a:t>
            </a:r>
            <a:r>
              <a:rPr lang="ru-RU" dirty="0"/>
              <a:t>141, 142, 140, 152, 161, 163, 155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Требуется определить, влияет ли профессия на заработную плату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pPr lvl="0"/>
            <a:r>
              <a:rPr lang="ru-RU" dirty="0" smtClean="0"/>
              <a:t>1 Обобщим </a:t>
            </a:r>
            <a:r>
              <a:rPr lang="ru-RU" dirty="0"/>
              <a:t>все данные в один </a:t>
            </a:r>
            <a:r>
              <a:rPr lang="ru-RU" dirty="0" smtClean="0"/>
              <a:t>ряд</a:t>
            </a:r>
          </a:p>
          <a:p>
            <a:r>
              <a:rPr lang="ru-RU" dirty="0" smtClean="0"/>
              <a:t>2 Присвоим </a:t>
            </a:r>
            <a:r>
              <a:rPr lang="ru-RU" dirty="0"/>
              <a:t>ранги в этом ряду</a:t>
            </a:r>
          </a:p>
          <a:p>
            <a:pPr lvl="0"/>
            <a:endParaRPr lang="ru-RU" dirty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Критерий </a:t>
            </a:r>
            <a:r>
              <a:rPr lang="ru-RU" dirty="0" err="1"/>
              <a:t>Крускала</a:t>
            </a:r>
            <a:r>
              <a:rPr lang="ru-RU" dirty="0"/>
              <a:t> –</a:t>
            </a:r>
            <a:r>
              <a:rPr lang="ru-RU" dirty="0" err="1"/>
              <a:t>Уоллиса</a:t>
            </a:r>
            <a:r>
              <a:rPr lang="ru-RU" dirty="0"/>
              <a:t> </a:t>
            </a:r>
          </a:p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9" y="3217869"/>
            <a:ext cx="8258175" cy="516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87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95933" y="808308"/>
                <a:ext cx="8064000" cy="3862843"/>
              </a:xfrm>
            </p:spPr>
            <p:txBody>
              <a:bodyPr/>
              <a:lstStyle/>
              <a:p>
                <a:pPr lvl="0"/>
                <a:r>
                  <a:rPr lang="ru-RU" dirty="0"/>
                  <a:t>Посчитаем сумму рангов, присвоенных в общем ряду, но теперь уже в отдельных группах. Т.е. получим сумму рангов для каждой отдельной группы.</a:t>
                </a:r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  <a:p>
                <a:pPr lvl="0"/>
                <a:r>
                  <a:rPr lang="ru-RU" dirty="0"/>
                  <a:t>Воспользуемся формулой</a:t>
                </a:r>
                <a:r>
                  <a:rPr lang="ru-RU" dirty="0" smtClean="0"/>
                  <a:t>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𝐻</m:t>
                      </m:r>
                      <m:r>
                        <a:rPr lang="ru-RU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/>
                            </a:rPr>
                            <m:t>12</m:t>
                          </m:r>
                        </m:num>
                        <m:den>
                          <m:r>
                            <a:rPr lang="ru-RU" i="1">
                              <a:latin typeface="Cambria Math"/>
                            </a:rPr>
                            <m:t>𝑁</m:t>
                          </m:r>
                          <m:r>
                            <a:rPr lang="ru-RU" i="1">
                              <a:latin typeface="Cambria Math"/>
                            </a:rPr>
                            <m:t>∗</m:t>
                          </m:r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ru-RU" i="1">
                          <a:latin typeface="Cambria Math"/>
                        </a:rPr>
                        <m:t>∗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ru-RU" i="1">
                          <a:latin typeface="Cambria Math"/>
                        </a:rPr>
                        <m:t>−3∗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𝑁</m:t>
                          </m:r>
                          <m:r>
                            <a:rPr lang="ru-RU" i="1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/>
                            </a:rPr>
                            <m:t>12</m:t>
                          </m:r>
                        </m:num>
                        <m:den>
                          <m:r>
                            <a:rPr lang="ru-RU" i="1">
                              <a:latin typeface="Cambria Math"/>
                            </a:rPr>
                            <m:t>21∗</m:t>
                          </m:r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21+1</m:t>
                              </m:r>
                            </m:e>
                          </m:d>
                        </m:den>
                      </m:f>
                      <m:r>
                        <a:rPr lang="ru-RU" i="1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36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u-RU" i="1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  <m:r>
                            <a:rPr lang="ru-RU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69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u-RU" i="1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  <m:r>
                            <a:rPr lang="ru-RU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126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u-RU" i="1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</m:e>
                      </m:d>
                      <m:r>
                        <a:rPr lang="ru-RU" i="1">
                          <a:latin typeface="Cambria Math"/>
                        </a:rPr>
                        <m:t>−3∗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21+1</m:t>
                          </m:r>
                        </m:e>
                      </m:d>
                      <m:r>
                        <a:rPr lang="ru-RU" i="1">
                          <a:latin typeface="Cambria Math"/>
                        </a:rPr>
                        <m:t>= 15.38404</m:t>
                      </m:r>
                    </m:oMath>
                  </m:oMathPara>
                </a14:m>
                <a:endParaRPr lang="ru-RU" dirty="0"/>
              </a:p>
              <a:p>
                <a:pPr lvl="0"/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95933" y="808308"/>
                <a:ext cx="8064000" cy="3862843"/>
              </a:xfrm>
              <a:blipFill rotWithShape="1">
                <a:blip r:embed="rId2"/>
                <a:stretch>
                  <a:fillRect l="-1134" t="-1264" r="-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Критерий </a:t>
            </a:r>
            <a:r>
              <a:rPr lang="ru-RU" dirty="0" err="1"/>
              <a:t>Крускала</a:t>
            </a:r>
            <a:r>
              <a:rPr lang="ru-RU" dirty="0"/>
              <a:t> –</a:t>
            </a:r>
            <a:r>
              <a:rPr lang="ru-RU" dirty="0" err="1"/>
              <a:t>Уоллиса</a:t>
            </a:r>
            <a:r>
              <a:rPr lang="ru-RU" dirty="0"/>
              <a:t> </a:t>
            </a:r>
          </a:p>
          <a:p>
            <a:endParaRPr lang="ru-RU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30" y="1277957"/>
            <a:ext cx="6144604" cy="2146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96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Тест </a:t>
            </a:r>
            <a:r>
              <a:rPr lang="ru-RU" dirty="0" err="1" smtClean="0"/>
              <a:t>Крускала</a:t>
            </a:r>
            <a:r>
              <a:rPr lang="ru-RU" dirty="0" smtClean="0"/>
              <a:t> – </a:t>
            </a:r>
            <a:r>
              <a:rPr lang="ru-RU" dirty="0" err="1" smtClean="0"/>
              <a:t>Уоллиса</a:t>
            </a:r>
            <a:r>
              <a:rPr lang="ru-RU" dirty="0" smtClean="0"/>
              <a:t> в </a:t>
            </a:r>
            <a:r>
              <a:rPr lang="en-US" dirty="0" smtClean="0"/>
              <a:t>Python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ru-RU" dirty="0" smtClean="0"/>
                  <a:t>Вывод: Различия между выборками заработных </a:t>
                </a:r>
                <a:r>
                  <a:rPr lang="ru-RU" dirty="0" smtClean="0"/>
                  <a:t>плат </a:t>
                </a:r>
                <a:r>
                  <a:rPr lang="ru-RU" dirty="0" smtClean="0"/>
                  <a:t>статистически значимые на уровне статистической значимости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</a:rPr>
                      <m:t>α</m:t>
                    </m:r>
                    <m:r>
                      <a:rPr lang="ru-RU" b="0" i="0" smtClean="0">
                        <a:latin typeface="Cambria Math"/>
                      </a:rPr>
                      <m:t>=0.05</m:t>
                    </m:r>
                  </m:oMath>
                </a14:m>
                <a:r>
                  <a:rPr lang="ru-RU" dirty="0" smtClean="0"/>
                  <a:t>. Профессия влияет на уровень заработной платы.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Критерий </a:t>
            </a:r>
            <a:r>
              <a:rPr lang="ru-RU" dirty="0" err="1"/>
              <a:t>Крускала</a:t>
            </a:r>
            <a:r>
              <a:rPr lang="ru-RU" dirty="0"/>
              <a:t> –</a:t>
            </a:r>
            <a:r>
              <a:rPr lang="ru-RU" dirty="0" err="1"/>
              <a:t>Уоллиса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81" y="1323478"/>
            <a:ext cx="6513647" cy="2080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729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4" name="Google Shape;264;p48"/>
          <p:cNvCxnSpPr>
            <a:stCxn id="265" idx="4"/>
          </p:cNvCxnSpPr>
          <p:nvPr/>
        </p:nvCxnSpPr>
        <p:spPr>
          <a:xfrm>
            <a:off x="715775" y="1791601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48"/>
          <p:cNvCxnSpPr>
            <a:stCxn id="268" idx="4"/>
            <a:endCxn id="270" idx="0"/>
          </p:cNvCxnSpPr>
          <p:nvPr/>
        </p:nvCxnSpPr>
        <p:spPr>
          <a:xfrm>
            <a:off x="715791" y="347614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1" name="Google Shape;271;p48"/>
          <p:cNvSpPr txBox="1">
            <a:spLocks noGrp="1"/>
          </p:cNvSpPr>
          <p:nvPr>
            <p:ph type="subTitle" idx="1"/>
          </p:nvPr>
        </p:nvSpPr>
        <p:spPr>
          <a:xfrm>
            <a:off x="1008000" y="1440001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IBM Plex Sans"/>
                <a:ea typeface="IBM Plex Sans"/>
                <a:cs typeface="IBM Plex Sans"/>
                <a:sym typeface="IBM Plex Sans"/>
              </a:rPr>
              <a:t>Расчет вероятностей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5" name="Google Shape;265;p48"/>
          <p:cNvSpPr/>
          <p:nvPr/>
        </p:nvSpPr>
        <p:spPr>
          <a:xfrm>
            <a:off x="539975" y="1440001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8" name="Google Shape;268;p48"/>
          <p:cNvSpPr/>
          <p:nvPr/>
        </p:nvSpPr>
        <p:spPr>
          <a:xfrm>
            <a:off x="539991" y="3124542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0" name="Google Shape;270;p48"/>
          <p:cNvSpPr/>
          <p:nvPr/>
        </p:nvSpPr>
        <p:spPr>
          <a:xfrm>
            <a:off x="539989" y="3966813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4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2" name="Google Shape;272;p48"/>
          <p:cNvSpPr txBox="1">
            <a:spLocks noGrp="1"/>
          </p:cNvSpPr>
          <p:nvPr>
            <p:ph type="subTitle" idx="2"/>
          </p:nvPr>
        </p:nvSpPr>
        <p:spPr>
          <a:xfrm>
            <a:off x="1008000" y="228887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IBM Plex Sans"/>
                <a:ea typeface="IBM Plex Sans"/>
                <a:cs typeface="IBM Plex Sans"/>
                <a:sym typeface="IBM Plex Sans"/>
              </a:rPr>
              <a:t>Дискретные распределения вероятностей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3" name="Google Shape;273;p48"/>
          <p:cNvSpPr txBox="1">
            <a:spLocks noGrp="1"/>
          </p:cNvSpPr>
          <p:nvPr>
            <p:ph type="subTitle" idx="3"/>
          </p:nvPr>
        </p:nvSpPr>
        <p:spPr>
          <a:xfrm>
            <a:off x="995121" y="3131142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tx1"/>
                </a:solidFill>
              </a:rPr>
              <a:t>Разведочный анализ</a:t>
            </a:r>
            <a:r>
              <a:rPr lang="ru" dirty="0" smtClean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dirty="0">
              <a:solidFill>
                <a:schemeClr val="tx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4" name="Google Shape;274;p48"/>
          <p:cNvSpPr txBox="1">
            <a:spLocks noGrp="1"/>
          </p:cNvSpPr>
          <p:nvPr>
            <p:ph type="subTitle" idx="4"/>
          </p:nvPr>
        </p:nvSpPr>
        <p:spPr>
          <a:xfrm>
            <a:off x="1001561" y="3966812"/>
            <a:ext cx="1220045" cy="75973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Непрерывная случайная величина</a:t>
            </a:r>
            <a:endParaRPr dirty="0">
              <a:sym typeface="IBM Plex Sans"/>
            </a:endParaRPr>
          </a:p>
        </p:txBody>
      </p:sp>
      <p:sp>
        <p:nvSpPr>
          <p:cNvPr id="275" name="Google Shape;275;p4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План </a:t>
            </a:r>
            <a:r>
              <a:rPr lang="ru" dirty="0" smtClean="0"/>
              <a:t>курса</a:t>
            </a:r>
            <a:endParaRPr dirty="0"/>
          </a:p>
        </p:txBody>
      </p:sp>
      <p:cxnSp>
        <p:nvCxnSpPr>
          <p:cNvPr id="277" name="Google Shape;277;p48"/>
          <p:cNvCxnSpPr>
            <a:stCxn id="278" idx="4"/>
            <a:endCxn id="279" idx="0"/>
          </p:cNvCxnSpPr>
          <p:nvPr/>
        </p:nvCxnSpPr>
        <p:spPr>
          <a:xfrm>
            <a:off x="2821788" y="1791601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48"/>
          <p:cNvCxnSpPr>
            <a:stCxn id="279" idx="4"/>
          </p:cNvCxnSpPr>
          <p:nvPr/>
        </p:nvCxnSpPr>
        <p:spPr>
          <a:xfrm>
            <a:off x="2821804" y="263387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48"/>
          <p:cNvCxnSpPr>
            <a:endCxn id="283" idx="0"/>
          </p:cNvCxnSpPr>
          <p:nvPr/>
        </p:nvCxnSpPr>
        <p:spPr>
          <a:xfrm>
            <a:off x="2821804" y="347614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4" name="Google Shape;284;p48"/>
          <p:cNvSpPr txBox="1">
            <a:spLocks noGrp="1"/>
          </p:cNvSpPr>
          <p:nvPr>
            <p:ph type="subTitle" idx="1"/>
          </p:nvPr>
        </p:nvSpPr>
        <p:spPr>
          <a:xfrm>
            <a:off x="3114013" y="1440000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lvl="0"/>
            <a:r>
              <a:rPr lang="ru-RU" dirty="0"/>
              <a:t>Тестирование </a:t>
            </a:r>
            <a:r>
              <a:rPr lang="ru-RU" dirty="0" smtClean="0"/>
              <a:t>гипотез. Параметрические тесты</a:t>
            </a:r>
            <a:endParaRPr dirty="0">
              <a:solidFill>
                <a:schemeClr val="lt2"/>
              </a:solidFill>
              <a:sym typeface="IBM Plex Sans"/>
            </a:endParaRPr>
          </a:p>
        </p:txBody>
      </p:sp>
      <p:sp>
        <p:nvSpPr>
          <p:cNvPr id="278" name="Google Shape;278;p48"/>
          <p:cNvSpPr/>
          <p:nvPr/>
        </p:nvSpPr>
        <p:spPr>
          <a:xfrm>
            <a:off x="2645988" y="1440001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5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9" name="Google Shape;279;p48"/>
          <p:cNvSpPr/>
          <p:nvPr/>
        </p:nvSpPr>
        <p:spPr>
          <a:xfrm>
            <a:off x="2646004" y="2282272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6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3" name="Google Shape;283;p48"/>
          <p:cNvSpPr/>
          <p:nvPr/>
        </p:nvSpPr>
        <p:spPr>
          <a:xfrm>
            <a:off x="2646001" y="3966813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8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5" name="Google Shape;285;p48"/>
          <p:cNvSpPr txBox="1">
            <a:spLocks noGrp="1"/>
          </p:cNvSpPr>
          <p:nvPr>
            <p:ph type="subTitle" idx="2"/>
          </p:nvPr>
        </p:nvSpPr>
        <p:spPr>
          <a:xfrm>
            <a:off x="3114013" y="228887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r>
              <a:rPr lang="ru-RU" dirty="0"/>
              <a:t>Сравнение долей. Построение доверительного интервала</a:t>
            </a:r>
          </a:p>
        </p:txBody>
      </p:sp>
      <p:cxnSp>
        <p:nvCxnSpPr>
          <p:cNvPr id="288" name="Google Shape;288;p48"/>
          <p:cNvCxnSpPr>
            <a:stCxn id="289" idx="4"/>
            <a:endCxn id="290" idx="0"/>
          </p:cNvCxnSpPr>
          <p:nvPr/>
        </p:nvCxnSpPr>
        <p:spPr>
          <a:xfrm>
            <a:off x="4927813" y="1791601"/>
            <a:ext cx="16" cy="460854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48"/>
          <p:cNvCxnSpPr>
            <a:stCxn id="290" idx="4"/>
            <a:endCxn id="292" idx="0"/>
          </p:cNvCxnSpPr>
          <p:nvPr/>
        </p:nvCxnSpPr>
        <p:spPr>
          <a:xfrm>
            <a:off x="4927829" y="2604055"/>
            <a:ext cx="0" cy="52048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48"/>
          <p:cNvCxnSpPr>
            <a:stCxn id="292" idx="4"/>
            <a:endCxn id="294" idx="0"/>
          </p:cNvCxnSpPr>
          <p:nvPr/>
        </p:nvCxnSpPr>
        <p:spPr>
          <a:xfrm>
            <a:off x="4927829" y="347614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p48"/>
          <p:cNvSpPr/>
          <p:nvPr/>
        </p:nvSpPr>
        <p:spPr>
          <a:xfrm>
            <a:off x="4752013" y="1440001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9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0" name="Google Shape;290;p48"/>
          <p:cNvSpPr/>
          <p:nvPr/>
        </p:nvSpPr>
        <p:spPr>
          <a:xfrm>
            <a:off x="4752029" y="2252455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2" name="Google Shape;292;p48"/>
          <p:cNvSpPr/>
          <p:nvPr/>
        </p:nvSpPr>
        <p:spPr>
          <a:xfrm>
            <a:off x="4752029" y="3124542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11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4" name="Google Shape;294;p48"/>
          <p:cNvSpPr/>
          <p:nvPr/>
        </p:nvSpPr>
        <p:spPr>
          <a:xfrm>
            <a:off x="4752026" y="3966813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12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7" name="Google Shape;297;p48"/>
          <p:cNvSpPr txBox="1">
            <a:spLocks noGrp="1"/>
          </p:cNvSpPr>
          <p:nvPr>
            <p:ph type="subTitle" idx="3"/>
          </p:nvPr>
        </p:nvSpPr>
        <p:spPr>
          <a:xfrm>
            <a:off x="5200988" y="226565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8" name="Google Shape;298;p48"/>
          <p:cNvSpPr txBox="1">
            <a:spLocks noGrp="1"/>
          </p:cNvSpPr>
          <p:nvPr>
            <p:ph type="subTitle" idx="4"/>
          </p:nvPr>
        </p:nvSpPr>
        <p:spPr>
          <a:xfrm>
            <a:off x="5220038" y="397342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299" name="Google Shape;299;p48"/>
          <p:cNvCxnSpPr>
            <a:stCxn id="300" idx="4"/>
            <a:endCxn id="301" idx="0"/>
          </p:cNvCxnSpPr>
          <p:nvPr/>
        </p:nvCxnSpPr>
        <p:spPr>
          <a:xfrm>
            <a:off x="7033838" y="1791601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p48"/>
          <p:cNvCxnSpPr>
            <a:stCxn id="301" idx="4"/>
            <a:endCxn id="303" idx="0"/>
          </p:cNvCxnSpPr>
          <p:nvPr/>
        </p:nvCxnSpPr>
        <p:spPr>
          <a:xfrm>
            <a:off x="7033854" y="263387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48"/>
          <p:cNvCxnSpPr>
            <a:stCxn id="303" idx="4"/>
            <a:endCxn id="305" idx="0"/>
          </p:cNvCxnSpPr>
          <p:nvPr/>
        </p:nvCxnSpPr>
        <p:spPr>
          <a:xfrm>
            <a:off x="7033854" y="347614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p48"/>
          <p:cNvSpPr txBox="1">
            <a:spLocks noGrp="1"/>
          </p:cNvSpPr>
          <p:nvPr>
            <p:ph type="subTitle" idx="1"/>
          </p:nvPr>
        </p:nvSpPr>
        <p:spPr>
          <a:xfrm>
            <a:off x="7326063" y="1440000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Прошедший урок</a:t>
            </a:r>
            <a:endParaRPr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0" name="Google Shape;300;p48"/>
          <p:cNvSpPr/>
          <p:nvPr/>
        </p:nvSpPr>
        <p:spPr>
          <a:xfrm>
            <a:off x="6858038" y="1440001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13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1" name="Google Shape;301;p48"/>
          <p:cNvSpPr/>
          <p:nvPr/>
        </p:nvSpPr>
        <p:spPr>
          <a:xfrm>
            <a:off x="6858054" y="2282272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14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3" name="Google Shape;303;p48"/>
          <p:cNvSpPr/>
          <p:nvPr/>
        </p:nvSpPr>
        <p:spPr>
          <a:xfrm>
            <a:off x="6858054" y="3124542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15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5" name="Google Shape;305;p48"/>
          <p:cNvSpPr/>
          <p:nvPr/>
        </p:nvSpPr>
        <p:spPr>
          <a:xfrm>
            <a:off x="6858051" y="3966813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16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7" name="Google Shape;307;p48"/>
          <p:cNvSpPr txBox="1">
            <a:spLocks noGrp="1"/>
          </p:cNvSpPr>
          <p:nvPr>
            <p:ph type="subTitle" idx="2"/>
          </p:nvPr>
        </p:nvSpPr>
        <p:spPr>
          <a:xfrm>
            <a:off x="7326063" y="228887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Сегодняшний урок</a:t>
            </a:r>
            <a:endParaRPr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8" name="Google Shape;308;p48"/>
          <p:cNvSpPr txBox="1">
            <a:spLocks noGrp="1"/>
          </p:cNvSpPr>
          <p:nvPr>
            <p:ph type="subTitle" idx="3"/>
          </p:nvPr>
        </p:nvSpPr>
        <p:spPr>
          <a:xfrm>
            <a:off x="7326063" y="3124438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9" name="Google Shape;309;p48"/>
          <p:cNvSpPr txBox="1">
            <a:spLocks noGrp="1"/>
          </p:cNvSpPr>
          <p:nvPr>
            <p:ph type="subTitle" idx="4"/>
          </p:nvPr>
        </p:nvSpPr>
        <p:spPr>
          <a:xfrm>
            <a:off x="7326063" y="397342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7" name="Google Shape;265;p48"/>
          <p:cNvSpPr/>
          <p:nvPr/>
        </p:nvSpPr>
        <p:spPr>
          <a:xfrm>
            <a:off x="539975" y="2282272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50" name="Google Shape;264;p48"/>
          <p:cNvCxnSpPr/>
          <p:nvPr/>
        </p:nvCxnSpPr>
        <p:spPr>
          <a:xfrm>
            <a:off x="715775" y="2627433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264;p48"/>
          <p:cNvCxnSpPr/>
          <p:nvPr/>
        </p:nvCxnSpPr>
        <p:spPr>
          <a:xfrm>
            <a:off x="721065" y="3476013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265;p48"/>
          <p:cNvSpPr/>
          <p:nvPr/>
        </p:nvSpPr>
        <p:spPr>
          <a:xfrm>
            <a:off x="539975" y="3118233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3" name="Google Shape;265;p48"/>
          <p:cNvSpPr/>
          <p:nvPr/>
        </p:nvSpPr>
        <p:spPr>
          <a:xfrm>
            <a:off x="539975" y="3966813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4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4" name="Google Shape;265;p48"/>
          <p:cNvSpPr/>
          <p:nvPr/>
        </p:nvSpPr>
        <p:spPr>
          <a:xfrm>
            <a:off x="2645988" y="1446916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5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5" name="Google Shape;265;p48"/>
          <p:cNvSpPr/>
          <p:nvPr/>
        </p:nvSpPr>
        <p:spPr>
          <a:xfrm>
            <a:off x="2646004" y="2282401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6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0" name="Google Shape;297;p48"/>
          <p:cNvSpPr txBox="1">
            <a:spLocks noGrp="1"/>
          </p:cNvSpPr>
          <p:nvPr>
            <p:ph type="subTitle" idx="3"/>
          </p:nvPr>
        </p:nvSpPr>
        <p:spPr>
          <a:xfrm>
            <a:off x="5172413" y="1440001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1" name="Google Shape;297;p48"/>
          <p:cNvSpPr txBox="1">
            <a:spLocks noGrp="1"/>
          </p:cNvSpPr>
          <p:nvPr>
            <p:ph type="subTitle" idx="3"/>
          </p:nvPr>
        </p:nvSpPr>
        <p:spPr>
          <a:xfrm>
            <a:off x="2997604" y="3966813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2" name="Google Shape;297;p48"/>
          <p:cNvSpPr txBox="1">
            <a:spLocks noGrp="1"/>
          </p:cNvSpPr>
          <p:nvPr>
            <p:ph type="subTitle" idx="3"/>
          </p:nvPr>
        </p:nvSpPr>
        <p:spPr>
          <a:xfrm>
            <a:off x="3105487" y="3207633"/>
            <a:ext cx="1380787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chemeClr val="tx1"/>
                </a:solidFill>
              </a:rPr>
              <a:t>Непараметрические тесты</a:t>
            </a:r>
            <a:endParaRPr dirty="0">
              <a:solidFill>
                <a:schemeClr val="tx1"/>
              </a:solidFill>
              <a:sym typeface="IBM Plex Sans"/>
            </a:endParaRPr>
          </a:p>
        </p:txBody>
      </p:sp>
      <p:sp>
        <p:nvSpPr>
          <p:cNvPr id="63" name="Google Shape;297;p48"/>
          <p:cNvSpPr txBox="1">
            <a:spLocks noGrp="1"/>
          </p:cNvSpPr>
          <p:nvPr>
            <p:ph type="subTitle" idx="3"/>
          </p:nvPr>
        </p:nvSpPr>
        <p:spPr>
          <a:xfrm>
            <a:off x="5229563" y="3131433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2" name="Google Shape;266;p48"/>
          <p:cNvSpPr/>
          <p:nvPr/>
        </p:nvSpPr>
        <p:spPr>
          <a:xfrm>
            <a:off x="2646004" y="3124413"/>
            <a:ext cx="351600" cy="351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7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Критерий Фридмана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Когда сравнивают более двух выборок  и  это случай </a:t>
            </a:r>
            <a:r>
              <a:rPr lang="ru-RU" dirty="0"/>
              <a:t>повторных измерений </a:t>
            </a:r>
            <a:r>
              <a:rPr lang="ru-RU" dirty="0" smtClean="0"/>
              <a:t>применяем </a:t>
            </a:r>
            <a:r>
              <a:rPr lang="ru-RU" dirty="0"/>
              <a:t>критерий </a:t>
            </a:r>
            <a:r>
              <a:rPr lang="ru-RU" dirty="0" smtClean="0"/>
              <a:t>Фридмана –непараметрический тест.  (Не соблюдаются  условия </a:t>
            </a:r>
            <a:r>
              <a:rPr lang="ru-RU" dirty="0"/>
              <a:t>нормальности и равенства дисперсий в исследуемых </a:t>
            </a:r>
            <a:r>
              <a:rPr lang="ru-RU" dirty="0" smtClean="0"/>
              <a:t>выборках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Критерий Фридмана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577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Порядок расчета критерия Фридмана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 lvl="0"/>
                <a:r>
                  <a:rPr lang="ru-RU" dirty="0" smtClean="0"/>
                  <a:t>1 . Сначала </a:t>
                </a:r>
                <a:r>
                  <a:rPr lang="ru-RU" dirty="0"/>
                  <a:t>назначаются ранги по каждому пациенту. Т.е. если у нас три раза брались измерения у одних и тех же пациентов, то для каждого пациента будут измерения с рангами от 1 до 3. Если бы 4 измерения у одного и того же пациента, тогда от 1 до 4.</a:t>
                </a:r>
              </a:p>
              <a:p>
                <a:pPr lvl="0"/>
                <a:r>
                  <a:rPr lang="ru-RU" dirty="0" smtClean="0"/>
                  <a:t>2. Затем </a:t>
                </a:r>
                <a:r>
                  <a:rPr lang="ru-RU" dirty="0"/>
                  <a:t>находи  сумму рангов по выборкам. Не по пациентам, обратите внимание, а по выборкам. Чуть ниже будет пример.</a:t>
                </a:r>
              </a:p>
              <a:p>
                <a:pPr lvl="0"/>
                <a:r>
                  <a:rPr lang="ru-RU" dirty="0" smtClean="0"/>
                  <a:t>3. Теперь </a:t>
                </a:r>
                <a:r>
                  <a:rPr lang="ru-RU" dirty="0"/>
                  <a:t>нужно найти средний ранг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</m:acc>
                  </m:oMath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i="1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R</m:t>
                          </m:r>
                        </m:e>
                      </m:acc>
                      <m:r>
                        <a:rPr lang="ru-RU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>
                              <a:latin typeface="Cambria Math"/>
                            </a:rPr>
                            <m:t>n</m:t>
                          </m:r>
                          <m:r>
                            <a:rPr lang="ru-RU" i="1">
                              <a:latin typeface="Cambria Math"/>
                            </a:rPr>
                            <m:t>∗</m:t>
                          </m:r>
                          <m:r>
                            <a:rPr lang="ru-RU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ru-RU">
                              <a:latin typeface="Cambria Math"/>
                            </a:rPr>
                            <m:t>k</m:t>
                          </m:r>
                          <m:r>
                            <a:rPr lang="ru-RU">
                              <a:latin typeface="Cambria Math"/>
                            </a:rPr>
                            <m:t>+1)</m:t>
                          </m:r>
                        </m:num>
                        <m:den>
                          <m:r>
                            <a:rPr lang="ru-RU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ru-RU">
                          <a:latin typeface="Cambria Math"/>
                        </a:rPr>
                        <m:t>, где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n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ru-RU">
                          <a:latin typeface="Cambria Math"/>
                        </a:rPr>
                        <m:t>объем выборки,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k</m:t>
                      </m:r>
                      <m:r>
                        <a:rPr lang="ru-RU" i="1">
                          <a:latin typeface="Cambria Math"/>
                        </a:rPr>
                        <m:t>−</m:t>
                      </m:r>
                      <m:r>
                        <a:rPr lang="ru-RU">
                          <a:latin typeface="Cambria Math"/>
                        </a:rPr>
                        <m:t>число сравниваемых групп</m:t>
                      </m:r>
                    </m:oMath>
                  </m:oMathPara>
                </a14:m>
                <a:endParaRPr lang="ru-RU" dirty="0"/>
              </a:p>
              <a:p>
                <a:pPr lvl="0"/>
                <a:r>
                  <a:rPr lang="ru-RU" dirty="0"/>
                  <a:t>И последним действием производим расчет критерия Фридмана по формуле:</a:t>
                </a:r>
              </a:p>
              <a:p>
                <a:r>
                  <a:rPr lang="ru-RU" dirty="0" smtClean="0"/>
                  <a:t>4.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/>
                          </a:rPr>
                          <m:t>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sub>
                      <m:sup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ru-RU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i="1">
                            <a:latin typeface="Cambria Math"/>
                          </a:rPr>
                          <m:t>12</m:t>
                        </m:r>
                      </m:num>
                      <m:den>
                        <m:r>
                          <a:rPr lang="ru-RU" i="1">
                            <a:latin typeface="Cambria Math"/>
                          </a:rPr>
                          <m:t>𝑛</m:t>
                        </m:r>
                        <m:r>
                          <a:rPr lang="ru-RU" i="1">
                            <a:latin typeface="Cambria Math"/>
                          </a:rPr>
                          <m:t>∗</m:t>
                        </m:r>
                        <m:r>
                          <a:rPr lang="ru-RU" i="1">
                            <a:latin typeface="Cambria Math"/>
                          </a:rPr>
                          <m:t>𝑘</m:t>
                        </m:r>
                        <m:r>
                          <a:rPr lang="ru-RU" i="1">
                            <a:latin typeface="Cambria Math"/>
                          </a:rPr>
                          <m:t>∗(</m:t>
                        </m:r>
                        <m:r>
                          <a:rPr lang="ru-RU" i="1">
                            <a:latin typeface="Cambria Math"/>
                          </a:rPr>
                          <m:t>𝑘</m:t>
                        </m:r>
                        <m:r>
                          <a:rPr lang="ru-RU" i="1">
                            <a:latin typeface="Cambria Math"/>
                          </a:rPr>
                          <m:t>+1)</m:t>
                        </m:r>
                      </m:den>
                    </m:f>
                    <m:r>
                      <a:rPr lang="ru-RU" i="1">
                        <a:latin typeface="Cambria Math"/>
                      </a:rPr>
                      <m:t>∗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ru-RU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𝑅</m:t>
                                </m:r>
                              </m:e>
                            </m:acc>
                            <m:r>
                              <a:rPr lang="ru-RU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ru-RU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– сумма рангов по подгруппам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 t="-1507" r="-6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Критерий Фридмана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427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44999" y="812887"/>
                <a:ext cx="8064000" cy="3240000"/>
              </a:xfrm>
            </p:spPr>
            <p:txBody>
              <a:bodyPr/>
              <a:lstStyle/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  <a:p>
                <a:r>
                  <a:rPr lang="ru-RU" dirty="0" smtClean="0"/>
                  <a:t>Найдем </a:t>
                </a:r>
                <a:r>
                  <a:rPr lang="ru-RU" dirty="0"/>
                  <a:t>средний ранг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</m:acc>
                    <m:r>
                      <a:rPr lang="ru-RU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ru-RU">
                            <a:latin typeface="Cambria Math"/>
                          </a:rPr>
                          <m:t>n</m:t>
                        </m:r>
                        <m:r>
                          <a:rPr lang="ru-RU" i="1">
                            <a:latin typeface="Cambria Math"/>
                          </a:rPr>
                          <m:t>∗</m:t>
                        </m:r>
                        <m:r>
                          <a:rPr lang="ru-RU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ru-RU">
                            <a:latin typeface="Cambria Math"/>
                          </a:rPr>
                          <m:t>k</m:t>
                        </m:r>
                        <m:r>
                          <a:rPr lang="ru-RU">
                            <a:latin typeface="Cambria Math"/>
                          </a:rPr>
                          <m:t>+1)</m:t>
                        </m:r>
                      </m:num>
                      <m:den>
                        <m:r>
                          <a:rPr lang="ru-RU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ru-RU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ru-RU">
                            <a:latin typeface="Cambria Math"/>
                          </a:rPr>
                          <m:t>5</m:t>
                        </m:r>
                        <m:r>
                          <a:rPr lang="ru-RU" i="1">
                            <a:latin typeface="Cambria Math"/>
                          </a:rPr>
                          <m:t>∗</m:t>
                        </m:r>
                        <m:r>
                          <a:rPr lang="ru-RU">
                            <a:latin typeface="Cambria Math"/>
                          </a:rPr>
                          <m:t>(3+1)</m:t>
                        </m:r>
                      </m:num>
                      <m:den>
                        <m:r>
                          <a:rPr lang="ru-RU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ru-RU">
                        <a:latin typeface="Cambria Math"/>
                      </a:rPr>
                      <m:t>=10 </m:t>
                    </m:r>
                  </m:oMath>
                </a14:m>
                <a:endParaRPr lang="ru-RU" dirty="0" smtClean="0"/>
              </a:p>
              <a:p>
                <a:endParaRPr lang="ru-R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>
                              <a:latin typeface="Cambria Math"/>
                            </a:rPr>
                            <m:t>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sub>
                        <m:sup>
                          <m:r>
                            <a:rPr lang="ru-RU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ru-RU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/>
                            </a:rPr>
                            <m:t>12</m:t>
                          </m:r>
                        </m:num>
                        <m:den>
                          <m:r>
                            <a:rPr lang="ru-RU" i="1">
                              <a:latin typeface="Cambria Math"/>
                            </a:rPr>
                            <m:t>𝑛</m:t>
                          </m:r>
                          <m:r>
                            <a:rPr lang="ru-RU" i="1">
                              <a:latin typeface="Cambria Math"/>
                            </a:rPr>
                            <m:t>∗</m:t>
                          </m:r>
                          <m:r>
                            <a:rPr lang="ru-RU" i="1">
                              <a:latin typeface="Cambria Math"/>
                            </a:rPr>
                            <m:t>𝑘</m:t>
                          </m:r>
                          <m:r>
                            <a:rPr lang="ru-RU" i="1">
                              <a:latin typeface="Cambria Math"/>
                            </a:rPr>
                            <m:t>∗(</m:t>
                          </m:r>
                          <m:r>
                            <a:rPr lang="ru-RU" i="1">
                              <a:latin typeface="Cambria Math"/>
                            </a:rPr>
                            <m:t>𝑘</m:t>
                          </m:r>
                          <m:r>
                            <a:rPr lang="ru-RU" i="1">
                              <a:latin typeface="Cambria Math"/>
                            </a:rPr>
                            <m:t>+1)</m:t>
                          </m:r>
                        </m:den>
                      </m:f>
                      <m:r>
                        <a:rPr lang="ru-RU" i="1">
                          <a:latin typeface="Cambria Math"/>
                        </a:rPr>
                        <m:t>∗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</m:acc>
                              <m:r>
                                <a:rPr lang="ru-RU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ru-RU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/>
                            </a:rPr>
                            <m:t>12</m:t>
                          </m:r>
                        </m:num>
                        <m:den>
                          <m:r>
                            <a:rPr lang="ru-RU" i="1">
                              <a:latin typeface="Cambria Math"/>
                            </a:rPr>
                            <m:t>5∗3∗4</m:t>
                          </m:r>
                        </m:den>
                      </m:f>
                      <m:r>
                        <a:rPr lang="ru-RU" i="1">
                          <a:latin typeface="Cambria Math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6−10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11−10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13−10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RU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ru-RU" i="1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ru-RU" i="1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16+1+9</m:t>
                          </m:r>
                        </m:e>
                      </m:d>
                      <m:r>
                        <a:rPr lang="ru-RU" i="1">
                          <a:latin typeface="Cambria Math"/>
                        </a:rPr>
                        <m:t>=5.2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44999" y="812887"/>
                <a:ext cx="8064000" cy="3240000"/>
              </a:xfrm>
              <a:blipFill rotWithShape="1">
                <a:blip r:embed="rId2"/>
                <a:stretch>
                  <a:fillRect l="-1209" b="-29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Критерий Фридмана</a:t>
            </a:r>
          </a:p>
          <a:p>
            <a:endParaRPr lang="ru-RU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833774"/>
            <a:ext cx="7984934" cy="2218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31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Критерий Фридмана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Вывод : статистически значимых различий не обнаружено на уровне значимости </a:t>
            </a:r>
            <a:r>
              <a:rPr lang="el-GR" dirty="0" smtClean="0"/>
              <a:t>α</a:t>
            </a:r>
            <a:r>
              <a:rPr lang="ru-RU" dirty="0" smtClean="0"/>
              <a:t> = 0.05</a:t>
            </a:r>
            <a:endParaRPr lang="en-US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Критерий Фридмана</a:t>
            </a:r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1371600"/>
            <a:ext cx="6108700" cy="2400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822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Непараметрические критерии. Итоги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Критерий Манна-Уитни</a:t>
            </a:r>
          </a:p>
          <a:p>
            <a:r>
              <a:rPr lang="ru-RU" dirty="0"/>
              <a:t>Критерий </a:t>
            </a:r>
            <a:r>
              <a:rPr lang="ru-RU" dirty="0" err="1"/>
              <a:t>Уилкоксона</a:t>
            </a:r>
            <a:r>
              <a:rPr lang="ru-RU" dirty="0"/>
              <a:t> </a:t>
            </a:r>
          </a:p>
          <a:p>
            <a:r>
              <a:rPr lang="ru-RU" dirty="0"/>
              <a:t>Критерий </a:t>
            </a:r>
            <a:r>
              <a:rPr lang="ru-RU" dirty="0" err="1"/>
              <a:t>Крускала</a:t>
            </a:r>
            <a:r>
              <a:rPr lang="ru-RU" dirty="0"/>
              <a:t> –</a:t>
            </a:r>
            <a:r>
              <a:rPr lang="ru-RU" dirty="0" err="1"/>
              <a:t>Уоллиса</a:t>
            </a:r>
            <a:endParaRPr lang="ru-RU" dirty="0"/>
          </a:p>
          <a:p>
            <a:r>
              <a:rPr lang="ru-RU" dirty="0"/>
              <a:t>Критерий Фридмана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Непараметрические тесты</a:t>
            </a:r>
            <a:endParaRPr lang="ru-RU" dirty="0"/>
          </a:p>
          <a:p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47" y="2485474"/>
            <a:ext cx="7247664" cy="1512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77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Непараметрические тесты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 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59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0"/>
          <p:cNvSpPr txBox="1">
            <a:spLocks noGrp="1"/>
          </p:cNvSpPr>
          <p:nvPr>
            <p:ph type="title"/>
          </p:nvPr>
        </p:nvSpPr>
        <p:spPr>
          <a:xfrm>
            <a:off x="548750" y="720000"/>
            <a:ext cx="8064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 sz="1800" dirty="0" smtClean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Что </a:t>
            </a:r>
            <a:r>
              <a:rPr lang="ru" sz="1800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будет на уроке </a:t>
            </a:r>
            <a:r>
              <a:rPr lang="ru" sz="1800" dirty="0" smtClean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сегодня</a:t>
            </a:r>
            <a:endParaRPr sz="1800"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60" name="Google Shape;360;p50"/>
          <p:cNvSpPr txBox="1">
            <a:spLocks noGrp="1"/>
          </p:cNvSpPr>
          <p:nvPr>
            <p:ph type="subTitle" idx="1"/>
          </p:nvPr>
        </p:nvSpPr>
        <p:spPr>
          <a:xfrm>
            <a:off x="486124" y="1269117"/>
            <a:ext cx="5501926" cy="1910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 smtClean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200" dirty="0">
                <a:solidFill>
                  <a:schemeClr val="tx1"/>
                </a:solidFill>
              </a:rPr>
              <a:t>Критерий Манна-Уитни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 smtClean="0">
                <a:solidFill>
                  <a:schemeClr val="tx1"/>
                </a:solidFill>
              </a:rPr>
              <a:t> </a:t>
            </a:r>
            <a:r>
              <a:rPr lang="ru-RU" sz="1200" dirty="0">
                <a:solidFill>
                  <a:schemeClr val="tx1"/>
                </a:solidFill>
              </a:rPr>
              <a:t>Критерий </a:t>
            </a:r>
            <a:r>
              <a:rPr lang="ru-RU" sz="1200" dirty="0" err="1">
                <a:solidFill>
                  <a:schemeClr val="tx1"/>
                </a:solidFill>
              </a:rPr>
              <a:t>Уилкоксона</a:t>
            </a:r>
            <a:endParaRPr lang="ru-RU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200" dirty="0">
                <a:solidFill>
                  <a:schemeClr val="tx1"/>
                </a:solidFill>
              </a:rPr>
              <a:t>Критерий </a:t>
            </a:r>
            <a:r>
              <a:rPr lang="ru-RU" sz="1200" dirty="0" err="1">
                <a:solidFill>
                  <a:schemeClr val="tx1"/>
                </a:solidFill>
              </a:rPr>
              <a:t>Крускала</a:t>
            </a:r>
            <a:r>
              <a:rPr lang="ru-RU" sz="1200" dirty="0">
                <a:solidFill>
                  <a:schemeClr val="tx1"/>
                </a:solidFill>
              </a:rPr>
              <a:t> –</a:t>
            </a:r>
            <a:r>
              <a:rPr lang="ru-RU" sz="1200" dirty="0" err="1">
                <a:solidFill>
                  <a:schemeClr val="tx1"/>
                </a:solidFill>
              </a:rPr>
              <a:t>Уоллиса</a:t>
            </a:r>
            <a:endParaRPr lang="ru-RU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 smtClean="0">
                <a:solidFill>
                  <a:schemeClr val="dk1"/>
                </a:solidFill>
              </a:rPr>
              <a:t> </a:t>
            </a:r>
            <a:r>
              <a:rPr lang="ru-RU" sz="1200" dirty="0">
                <a:solidFill>
                  <a:schemeClr val="tx1"/>
                </a:solidFill>
              </a:rPr>
              <a:t>Критерий Фридмана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</a:pPr>
            <a:endParaRPr lang="ru-RU" sz="1200" dirty="0" smtClean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📌"/>
            </a:pPr>
            <a:endParaRPr lang="ru-RU" sz="1200" dirty="0" smtClean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61" name="Google Shape;361;p50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План урока</a:t>
            </a:r>
            <a:endParaRPr dirty="0"/>
          </a:p>
        </p:txBody>
      </p:sp>
      <p:pic>
        <p:nvPicPr>
          <p:cNvPr id="5" name="Google Shape;1088;p10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9923" y="2397604"/>
            <a:ext cx="1156115" cy="1667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Критерий Манна Уитни и условия его применимости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Критерий Манна- Уитни является аналогом критерия Стьюдента </a:t>
            </a:r>
            <a:r>
              <a:rPr lang="en-US" dirty="0" smtClean="0"/>
              <a:t>t</a:t>
            </a:r>
            <a:r>
              <a:rPr lang="ru-RU" dirty="0" smtClean="0"/>
              <a:t>. Данный критерий основан на рангах.</a:t>
            </a:r>
          </a:p>
          <a:p>
            <a:endParaRPr lang="ru-RU" dirty="0"/>
          </a:p>
          <a:p>
            <a:r>
              <a:rPr lang="ru-RU" dirty="0" smtClean="0"/>
              <a:t>Условия применимости:</a:t>
            </a:r>
          </a:p>
          <a:p>
            <a:endParaRPr lang="ru-RU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 smtClean="0"/>
              <a:t>Не соблюдается условие нормальности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 smtClean="0"/>
              <a:t>Дисперсии в группах различны</a:t>
            </a:r>
            <a:endParaRPr lang="ru-RU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 smtClean="0"/>
              <a:t>Число сравниваемых групп равно 2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 smtClean="0"/>
              <a:t>Выборки являются независимыми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51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Идея критерия Манна- Уитни на примере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Имеются 2  группы учеников, занимающихся по разным программам, но сдающих  один и тот же тест. Баллы, набранные за тест, представлены ниже:</a:t>
                </a:r>
              </a:p>
              <a:p>
                <a:r>
                  <a:rPr lang="ru-RU" dirty="0"/>
                  <a:t>Выборка 1: 47, 75, 90 </a:t>
                </a:r>
              </a:p>
              <a:p>
                <a:r>
                  <a:rPr lang="ru-RU" dirty="0"/>
                  <a:t>Выборка2: 58, 60, </a:t>
                </a:r>
                <a:r>
                  <a:rPr lang="ru-RU" dirty="0" smtClean="0"/>
                  <a:t>77</a:t>
                </a:r>
              </a:p>
              <a:p>
                <a:r>
                  <a:rPr lang="ru-RU" dirty="0" smtClean="0"/>
                  <a:t>Проверить гипотезу о том что нет  статистически значимых различий  между баллами студентов обеих групп.</a:t>
                </a:r>
              </a:p>
              <a:p>
                <a:endParaRPr lang="ru-RU" dirty="0" smtClean="0"/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:</m:t>
                    </m:r>
                  </m:oMath>
                </a14:m>
                <a:r>
                  <a:rPr lang="ru-RU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: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≠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 smtClean="0"/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и 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−</m:t>
                    </m:r>
                  </m:oMath>
                </a14:m>
                <a:r>
                  <a:rPr lang="ru-RU" dirty="0"/>
                  <a:t> медианы 1-й и 2-й выборок. </a:t>
                </a:r>
              </a:p>
              <a:p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 t="-1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31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Продолжение задачи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Объединим данные выборок в один ряд и присвоим ранги</a:t>
            </a:r>
          </a:p>
          <a:p>
            <a:endParaRPr lang="ru-RU" dirty="0" smtClean="0"/>
          </a:p>
          <a:p>
            <a:r>
              <a:rPr lang="ru-RU" dirty="0"/>
              <a:t>47, 58, 60, 75, 77, 90</a:t>
            </a:r>
          </a:p>
          <a:p>
            <a:r>
              <a:rPr lang="ru-RU" dirty="0" smtClean="0"/>
              <a:t>  1 ,   </a:t>
            </a:r>
            <a:r>
              <a:rPr lang="ru-RU" dirty="0"/>
              <a:t>2, </a:t>
            </a:r>
            <a:r>
              <a:rPr lang="ru-RU" dirty="0" smtClean="0"/>
              <a:t>   3</a:t>
            </a:r>
            <a:r>
              <a:rPr lang="ru-RU" dirty="0"/>
              <a:t>, </a:t>
            </a:r>
            <a:r>
              <a:rPr lang="ru-RU" dirty="0" smtClean="0"/>
              <a:t>  4</a:t>
            </a:r>
            <a:r>
              <a:rPr lang="ru-RU" dirty="0"/>
              <a:t>, </a:t>
            </a:r>
            <a:r>
              <a:rPr lang="ru-RU" dirty="0" smtClean="0"/>
              <a:t>  5</a:t>
            </a:r>
            <a:r>
              <a:rPr lang="ru-RU" dirty="0"/>
              <a:t>, </a:t>
            </a:r>
            <a:r>
              <a:rPr lang="ru-RU" dirty="0" smtClean="0"/>
              <a:t>  6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2369455"/>
            <a:ext cx="7848600" cy="1978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8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40000" y="650400"/>
                <a:ext cx="8064000" cy="3240000"/>
              </a:xfrm>
            </p:spPr>
            <p:txBody>
              <a:bodyPr/>
              <a:lstStyle/>
              <a:p>
                <a:r>
                  <a:rPr lang="ru-RU" dirty="0" smtClean="0"/>
                  <a:t>Переберем все возможные сочетания рангов для 1-й выборки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u-RU" i="1">
                              <a:latin typeface="Cambria Math"/>
                            </a:rPr>
                            <m:t>С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6</m:t>
                          </m:r>
                        </m:sub>
                        <m:sup>
                          <m:r>
                            <a:rPr lang="ru-RU" i="1">
                              <a:latin typeface="Cambria Math"/>
                            </a:rPr>
                            <m:t>3</m:t>
                          </m:r>
                        </m:sup>
                      </m:sSubSup>
                      <m:r>
                        <a:rPr lang="ru-RU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/>
                            </a:rPr>
                            <m:t>6!</m:t>
                          </m:r>
                        </m:num>
                        <m:den>
                          <m:r>
                            <a:rPr lang="ru-RU" i="1">
                              <a:latin typeface="Cambria Math"/>
                            </a:rPr>
                            <m:t>3!∗</m:t>
                          </m:r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6−3</m:t>
                              </m:r>
                            </m:e>
                          </m:d>
                          <m:r>
                            <a:rPr lang="ru-RU" i="1"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ru-RU" i="1">
                          <a:latin typeface="Cambria Math"/>
                        </a:rPr>
                        <m:t>=20 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40000" y="650400"/>
                <a:ext cx="8064000" cy="3240000"/>
              </a:xfrm>
              <a:blipFill rotWithShape="1">
                <a:blip r:embed="rId2"/>
                <a:stretch>
                  <a:fillRect l="-1210" t="-1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Критерий Манна -Уитни</a:t>
            </a:r>
            <a:endParaRPr lang="ru-R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389293"/>
            <a:ext cx="3019425" cy="25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1465493"/>
            <a:ext cx="2924175" cy="247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6" y="4080156"/>
            <a:ext cx="7010400" cy="52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7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82850" y="802800"/>
                <a:ext cx="8064000" cy="3240000"/>
              </a:xfrm>
            </p:spPr>
            <p:txBody>
              <a:bodyPr/>
              <a:lstStyle/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  <a:p>
                <a:r>
                  <a:rPr lang="en-US" dirty="0" smtClean="0"/>
                  <a:t>P(6)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20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=0.05                                                               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</a:rPr>
                      <m:t>α</m:t>
                    </m:r>
                    <m:r>
                      <a:rPr lang="en-US" b="0" i="1" smtClean="0">
                        <a:latin typeface="Cambria Math"/>
                      </a:rPr>
                      <m:t>=0.01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P(15)=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20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=0.05</m:t>
                    </m:r>
                  </m:oMath>
                </a14:m>
                <a:r>
                  <a:rPr lang="en-US" dirty="0" smtClean="0"/>
                  <a:t>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</a:rPr>
                          <m:t>кр</m:t>
                        </m:r>
                      </m:sub>
                    </m:sSub>
                    <m:r>
                      <a:rPr lang="ru-RU" b="0" i="1" dirty="0" smtClean="0">
                        <a:latin typeface="Cambria Math"/>
                      </a:rPr>
                      <m:t>=6 </m:t>
                    </m:r>
                  </m:oMath>
                </a14:m>
                <a:r>
                  <a:rPr lang="ru-RU" dirty="0" smtClean="0"/>
                  <a:t> и  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ru-RU" i="1" dirty="0">
                            <a:latin typeface="Cambria Math"/>
                          </a:rPr>
                          <m:t>кр</m:t>
                        </m:r>
                      </m:sub>
                    </m:sSub>
                    <m:r>
                      <a:rPr lang="ru-RU" i="1" dirty="0">
                        <a:latin typeface="Cambria Math"/>
                      </a:rPr>
                      <m:t>=</m:t>
                    </m:r>
                    <m:r>
                      <a:rPr lang="ru-RU" b="0" i="1" dirty="0" smtClean="0">
                        <a:latin typeface="Cambria Math"/>
                      </a:rPr>
                      <m:t>15</m:t>
                    </m:r>
                  </m:oMath>
                </a14:m>
                <a:r>
                  <a:rPr lang="en-US" dirty="0" smtClean="0"/>
                  <a:t>              T =11</a:t>
                </a:r>
                <a:r>
                  <a:rPr lang="ru-RU" dirty="0" smtClean="0"/>
                  <a:t>=</a:t>
                </a:r>
                <a:r>
                  <a:rPr lang="en-US" dirty="0" smtClean="0"/>
                  <a:t>&gt;</a:t>
                </a:r>
                <a:r>
                  <a:rPr lang="ru-RU" dirty="0" smtClean="0"/>
                  <a:t> статистически значимых </a:t>
                </a:r>
              </a:p>
              <a:p>
                <a:r>
                  <a:rPr lang="ru-RU" dirty="0"/>
                  <a:t> </a:t>
                </a:r>
                <a:r>
                  <a:rPr lang="ru-RU" dirty="0" smtClean="0"/>
                  <a:t>                                                                                                                                            различий не обнаружено.</a:t>
                </a:r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82850" y="802800"/>
                <a:ext cx="8064000" cy="3240000"/>
              </a:xfrm>
              <a:blipFill rotWithShape="1">
                <a:blip r:embed="rId2"/>
                <a:stretch>
                  <a:fillRect l="-11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Критерий Манна-Уитни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9" y="1097421"/>
            <a:ext cx="7458075" cy="56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9" y="1870075"/>
            <a:ext cx="2103120" cy="1136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238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Тест Манна- Уитни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Критерий Манна -Уитни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488756"/>
            <a:ext cx="3943350" cy="1921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68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D4D4DD"/>
      </a:lt2>
      <a:accent1>
        <a:srgbClr val="8D46F6"/>
      </a:accent1>
      <a:accent2>
        <a:srgbClr val="71E76E"/>
      </a:accent2>
      <a:accent3>
        <a:srgbClr val="FCB8FF"/>
      </a:accent3>
      <a:accent4>
        <a:srgbClr val="FD7B55"/>
      </a:accent4>
      <a:accent5>
        <a:srgbClr val="FBEB3B"/>
      </a:accent5>
      <a:accent6>
        <a:srgbClr val="F1EFE4"/>
      </a:accent6>
      <a:hlink>
        <a:srgbClr val="8D4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3549</TotalTime>
  <Words>1304</Words>
  <Application>Microsoft Office PowerPoint</Application>
  <PresentationFormat>Экран (16:9)</PresentationFormat>
  <Paragraphs>295</Paragraphs>
  <Slides>25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Cambria Math</vt:lpstr>
      <vt:lpstr>IBM Plex Sans SemiBold</vt:lpstr>
      <vt:lpstr>IBM Plex Sans</vt:lpstr>
      <vt:lpstr>Wingdings</vt:lpstr>
      <vt:lpstr>Макет шаблона GB</vt:lpstr>
      <vt:lpstr>Непараметрические тесты </vt:lpstr>
      <vt:lpstr>План курса</vt:lpstr>
      <vt:lpstr>Что будет на уроке сегодня</vt:lpstr>
      <vt:lpstr>Критерий Манна Уитни и условия его применимости</vt:lpstr>
      <vt:lpstr>Идея критерия Манна- Уитни на примере задачи</vt:lpstr>
      <vt:lpstr>Продолжение задачи</vt:lpstr>
      <vt:lpstr>Презентация PowerPoint</vt:lpstr>
      <vt:lpstr>Презентация PowerPoint</vt:lpstr>
      <vt:lpstr>Тест Манна- Уитни в Python</vt:lpstr>
      <vt:lpstr>Расчет критерия Манна – Уитни U</vt:lpstr>
      <vt:lpstr>Пример из книги</vt:lpstr>
      <vt:lpstr>Критерий Уилкоксона</vt:lpstr>
      <vt:lpstr>Задача. Критерий Уилкоксона </vt:lpstr>
      <vt:lpstr>Презентация PowerPoint</vt:lpstr>
      <vt:lpstr>Критерий Крускала –Уоллиса (Краскела – Уоллиса) </vt:lpstr>
      <vt:lpstr>Порядок расчета критерия Крускала –Уоллиса  </vt:lpstr>
      <vt:lpstr>Задача. Критерий Крускала –Уоллиса   </vt:lpstr>
      <vt:lpstr>Презентация PowerPoint</vt:lpstr>
      <vt:lpstr>Тест Крускала – Уоллиса в Python</vt:lpstr>
      <vt:lpstr>Критерий Фридмана</vt:lpstr>
      <vt:lpstr>Порядок расчета критерия Фридмана</vt:lpstr>
      <vt:lpstr>Презентация PowerPoint</vt:lpstr>
      <vt:lpstr>Критерий Фридмана в Python</vt:lpstr>
      <vt:lpstr>Непараметрические критерии. Итоги</vt:lpstr>
      <vt:lpstr>Конец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Информация по шрифтам  Палитра   Знакомство и содержание урока  Слайды для теории  Слайды для визуального контента  Отбивки и цитаты  Графики и таблицы</dc:title>
  <dc:creator>HdTer</dc:creator>
  <cp:lastModifiedBy>RePack by Diakov</cp:lastModifiedBy>
  <cp:revision>452</cp:revision>
  <dcterms:modified xsi:type="dcterms:W3CDTF">2022-09-29T15:57:37Z</dcterms:modified>
</cp:coreProperties>
</file>