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30"/>
  </p:notesMasterIdLst>
  <p:sldIdLst>
    <p:sldId id="259" r:id="rId3"/>
    <p:sldId id="264" r:id="rId4"/>
    <p:sldId id="266" r:id="rId5"/>
    <p:sldId id="372" r:id="rId6"/>
    <p:sldId id="418" r:id="rId7"/>
    <p:sldId id="419" r:id="rId8"/>
    <p:sldId id="420" r:id="rId9"/>
    <p:sldId id="397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39" r:id="rId18"/>
    <p:sldId id="429" r:id="rId19"/>
    <p:sldId id="440" r:id="rId20"/>
    <p:sldId id="428" r:id="rId21"/>
    <p:sldId id="401" r:id="rId22"/>
    <p:sldId id="430" r:id="rId23"/>
    <p:sldId id="431" r:id="rId24"/>
    <p:sldId id="441" r:id="rId25"/>
    <p:sldId id="433" r:id="rId26"/>
    <p:sldId id="435" r:id="rId27"/>
    <p:sldId id="434" r:id="rId28"/>
    <p:sldId id="347" r:id="rId29"/>
  </p:sldIdLst>
  <p:sldSz cx="9144000" cy="5143500" type="screen16x9"/>
  <p:notesSz cx="6858000" cy="9144000"/>
  <p:embeddedFontLst>
    <p:embeddedFont>
      <p:font typeface="IBM Plex Sans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  <p:embeddedFont>
      <p:font typeface="IBM Plex Sans SemiBold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57BD6A-21EC-4B81-8FC2-2AB23DB89556}">
  <a:tblStyle styleId="{2B57BD6A-21EC-4B81-8FC2-2AB23DB8955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E29619-DB8D-4CAF-B46D-7D79855ED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>
        <p:scale>
          <a:sx n="150" d="100"/>
          <a:sy n="150" d="100"/>
        </p:scale>
        <p:origin x="-68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749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5e2eb9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5e2eb9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Иллюстрацию меняем на релевантную теме урока!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d5e2eb929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d5e2eb929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dc93cbc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dc93cbc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_1">
    <p:bg>
      <p:bgPr>
        <a:solidFill>
          <a:srgbClr val="5DB56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5" r:id="rId3"/>
    <p:sldLayoutId id="2147483667" r:id="rId4"/>
    <p:sldLayoutId id="2147483672" r:id="rId5"/>
    <p:sldLayoutId id="2147483682" r:id="rId6"/>
    <p:sldLayoutId id="21474836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4313940" cy="255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/>
              <a:t>Корреляционный анализ</a:t>
            </a:r>
            <a:br>
              <a:rPr lang="ru-RU" dirty="0"/>
            </a:b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subTitle" idx="1"/>
          </p:nvPr>
        </p:nvSpPr>
        <p:spPr>
          <a:xfrm>
            <a:off x="493600" y="3272200"/>
            <a:ext cx="3852000" cy="49241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ru-RU" dirty="0" smtClean="0"/>
              <a:t>Коэффициент корреляции Пирсона. Ковариация. Коэффициент корреляции Спирмена.</a:t>
            </a:r>
            <a:endParaRPr sz="1000" dirty="0"/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600" y="846738"/>
            <a:ext cx="4447201" cy="368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Отсутствие линейной зависимости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Коэффициент корреляции, равный </a:t>
            </a:r>
            <a:r>
              <a:rPr lang="ru-RU" sz="1600" dirty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0</a:t>
            </a:r>
            <a:r>
              <a:rPr lang="ru-RU" dirty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, говорит о том, что между величинами нет линейной связи.</a:t>
            </a:r>
            <a:endParaRPr lang="ru-RU" dirty="0">
              <a:solidFill>
                <a:schemeClr val="tx1"/>
              </a:solidFill>
              <a:latin typeface="IBM Plex Sans" panose="020B060402020202020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29" y="1788291"/>
            <a:ext cx="2286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47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8309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Отсутствие корреляции между двумя величинами еще не говорит о том, </a:t>
            </a:r>
            <a:r>
              <a:rPr lang="ru-RU" sz="1200" dirty="0" smtClean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что </a:t>
            </a:r>
            <a:r>
              <a:rPr lang="ru-RU" sz="1200" dirty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между показателями</a:t>
            </a:r>
            <a:r>
              <a:rPr lang="en-US" sz="1200" dirty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нет связи</a:t>
            </a:r>
            <a:r>
              <a:rPr lang="ru-RU" i="1" dirty="0">
                <a:solidFill>
                  <a:srgbClr val="6E32E0"/>
                </a:solidFill>
                <a:latin typeface="Roboto"/>
                <a:ea typeface="Roboto"/>
                <a:cs typeface="Roboto"/>
              </a:rPr>
              <a:t>.</a:t>
            </a:r>
            <a:r>
              <a:rPr lang="ru-RU" i="1" dirty="0">
                <a:solidFill>
                  <a:srgbClr val="6E32E0"/>
                </a:solidFill>
              </a:rPr>
              <a:t/>
            </a:r>
            <a:br>
              <a:rPr lang="ru-RU" i="1" dirty="0">
                <a:solidFill>
                  <a:srgbClr val="6E32E0"/>
                </a:solidFill>
              </a:rPr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6E32E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i="1">
                          <a:solidFill>
                            <a:srgbClr val="6E32E0"/>
                          </a:solidFill>
                          <a:latin typeface="Cambria Math"/>
                        </a:rPr>
                        <m:t>=0,  </m:t>
                      </m:r>
                      <m:r>
                        <a:rPr lang="en-US" i="1">
                          <a:solidFill>
                            <a:srgbClr val="6E32E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rgbClr val="6E32E0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6E32E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6E32E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79" y="2199640"/>
            <a:ext cx="3378718" cy="184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" y="2199640"/>
            <a:ext cx="4203080" cy="228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8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dirty="0"/>
              <a:t>Слабые стороны корреляционного анализа</a:t>
            </a:r>
            <a:r>
              <a:rPr lang="ru-RU" i="1" dirty="0"/>
              <a:t/>
            </a:r>
            <a:br>
              <a:rPr lang="ru-RU" i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Случайные </a:t>
            </a:r>
            <a:r>
              <a:rPr lang="ru-RU" dirty="0" smtClean="0"/>
              <a:t>величины зависимы </a:t>
            </a:r>
            <a:r>
              <a:rPr lang="ru-RU" dirty="0" smtClean="0"/>
              <a:t>по случайности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4" y="1120775"/>
            <a:ext cx="3768512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79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dirty="0"/>
              <a:t>Слабые стороны корреляционного анализа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2. Высокая корреляция двух величин может свидетельствовать о том, что у них есть общая причина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	Наличие </a:t>
            </a:r>
            <a:r>
              <a:rPr lang="ru-RU" b="1" dirty="0">
                <a:solidFill>
                  <a:schemeClr val="tx1"/>
                </a:solidFill>
              </a:rPr>
              <a:t>корреляции еще не значит, что величины взаимосвязаны, но может подразумевать некую скрытую причину, 3-ю переменную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ru-RU" b="1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Пример : чем больше </a:t>
            </a:r>
            <a:r>
              <a:rPr lang="ru-RU" dirty="0" smtClean="0">
                <a:solidFill>
                  <a:schemeClr val="tx1"/>
                </a:solidFill>
              </a:rPr>
              <a:t>кафе, </a:t>
            </a:r>
            <a:r>
              <a:rPr lang="ru-RU" dirty="0">
                <a:solidFill>
                  <a:schemeClr val="tx1"/>
                </a:solidFill>
              </a:rPr>
              <a:t>тем больше больниц . Прямая корреляция. На самом деле взаимосвязи нет. 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Какая третья </a:t>
            </a:r>
            <a:r>
              <a:rPr lang="ru-RU" dirty="0">
                <a:solidFill>
                  <a:schemeClr val="tx1"/>
                </a:solidFill>
              </a:rPr>
              <a:t>скрытая переменная</a:t>
            </a:r>
            <a:r>
              <a:rPr lang="ru-RU" i="1" dirty="0">
                <a:solidFill>
                  <a:schemeClr val="tx1"/>
                </a:solidFill>
              </a:rPr>
              <a:t>?</a:t>
            </a:r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28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Слабые стороны корреляционного анализа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ru-RU" dirty="0">
                    <a:solidFill>
                      <a:schemeClr val="tx1"/>
                    </a:solidFill>
                  </a:rPr>
                  <a:t>Можно перепутать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причинно - следственную </a:t>
                </a:r>
                <a:r>
                  <a:rPr lang="ru-RU" dirty="0">
                    <a:solidFill>
                      <a:schemeClr val="tx1"/>
                    </a:solidFill>
                  </a:rPr>
                  <a:t>связь.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solidFill>
                      <a:schemeClr val="tx1"/>
                    </a:solidFill>
                  </a:rPr>
                  <a:t>4. Коэффициент корреляции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>
                        <a:solidFill>
                          <a:schemeClr val="tx1"/>
                        </a:solidFill>
                        <a:latin typeface="Cambria Math"/>
                      </a:rPr>
                      <m:t>r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/>
                      </a:rPr>
                      <m:t>=0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еще не означает отсутствие зависимости между переменными</a:t>
                </a:r>
              </a:p>
              <a:p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9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/>
              <a:t>Ковариация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</a:rPr>
                  <a:t>Ковариация  </a:t>
                </a:r>
                <a:r>
                  <a:rPr lang="ru-RU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</a:rPr>
                  <a:t>- величина , определяющая зависимость двух случайных </a:t>
                </a:r>
                <a:r>
                  <a:rPr lang="ru-RU" dirty="0" smtClean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</a:rPr>
                  <a:t>величин</a:t>
                </a:r>
              </a:p>
              <a:p>
                <a:endParaRPr lang="ru-RU" dirty="0" smtClean="0">
                  <a:solidFill>
                    <a:schemeClr val="tx1"/>
                  </a:solidFill>
                  <a:latin typeface="Roboto"/>
                  <a:ea typeface="Roboto"/>
                  <a:cs typeface="Roboto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cov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xy</m:t>
                        </m:r>
                      </m:sub>
                    </m:sSub>
                    <m: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M</m:t>
                    </m:r>
                    <m:d>
                      <m:dPr>
                        <m:ctrl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XY</m:t>
                        </m:r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M</m:t>
                    </m:r>
                    <m: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M</m:t>
                    </m:r>
                    <m: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где </a:t>
                </a:r>
                <a14:m>
                  <m:oMath xmlns:m="http://schemas.openxmlformats.org/officeDocument/2006/math">
                    <m:r>
                      <a:rPr lang="ru-RU" i="0" dirty="0">
                        <a:solidFill>
                          <a:schemeClr val="tx1"/>
                        </a:solidFill>
                        <a:latin typeface="Cambria Math"/>
                        <a:ea typeface="Roboto" panose="02000000000000000000" pitchFamily="2" charset="0"/>
                      </a:rPr>
                      <m:t>М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– математическое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ожидание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Масштаб ковариации зависит от дисперсии. Поэтому по ковариации нельзя судить о силе взаимосвязи 2х случайных величин. Но ее можно нормировать.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Ковариация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26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dirty="0"/>
              <a:t>Нормированная ковариация или коэффициент </a:t>
            </a:r>
            <a:r>
              <a:rPr lang="ru-RU" dirty="0" smtClean="0"/>
              <a:t>Пирсона</a:t>
            </a:r>
            <a:r>
              <a:rPr lang="ru-RU" i="1" dirty="0"/>
              <a:t/>
            </a:r>
            <a:br>
              <a:rPr lang="ru-RU" i="1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Зная ковариацию и среднее квадратичное отклонение каждого из </a:t>
                </a:r>
                <a:r>
                  <a:rPr lang="ru-RU" dirty="0" smtClean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двух признаков</a:t>
                </a:r>
                <a:r>
                  <a:rPr lang="ru-RU" dirty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, можно вычислить коэффициент корреляции Пирсона</a:t>
                </a:r>
                <a:r>
                  <a:rPr lang="ru-RU" dirty="0" smtClean="0">
                    <a:solidFill>
                      <a:schemeClr val="tx1"/>
                    </a:solidFill>
                    <a:latin typeface="IBM Plex Sans" panose="020B0604020202020204" charset="0"/>
                    <a:ea typeface="Roboto"/>
                    <a:cs typeface="Roboto"/>
                  </a:rPr>
                  <a:t>:</a:t>
                </a:r>
                <a:endParaRPr lang="en-US" dirty="0">
                  <a:solidFill>
                    <a:schemeClr val="tx1"/>
                  </a:solidFill>
                  <a:latin typeface="IBM Plex Sans" panose="020B0604020202020204" charset="0"/>
                  <a:ea typeface="Roboto"/>
                  <a:cs typeface="Roboto"/>
                </a:endParaRPr>
              </a:p>
              <a:p>
                <a:endParaRPr lang="en-US" dirty="0" smtClean="0">
                  <a:latin typeface="IBM Plex Sans" panose="020B0604020202020204" charset="0"/>
                  <a:ea typeface="Robot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latin typeface="IBM Plex Sans" panose="020B0604020202020204" charset="0"/>
                </a:endParaRP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</a:t>
            </a:r>
            <a:r>
              <a:rPr lang="ru-RU" dirty="0" smtClean="0"/>
              <a:t>Пирсона и ковариация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10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1661993"/>
          </a:xfrm>
        </p:spPr>
        <p:txBody>
          <a:bodyPr/>
          <a:lstStyle/>
          <a:p>
            <a:r>
              <a:rPr lang="ru-RU" dirty="0"/>
              <a:t>Сравним значения ковариации одних и тех же случайных </a:t>
            </a:r>
            <a:r>
              <a:rPr lang="ru-RU" dirty="0" smtClean="0"/>
              <a:t>величин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</a:t>
            </a:r>
            <a:r>
              <a:rPr lang="ru-RU" dirty="0" smtClean="0"/>
              <a:t>Пирсона и ковариация</a:t>
            </a:r>
            <a:endParaRPr lang="ru-RU" dirty="0"/>
          </a:p>
          <a:p>
            <a:r>
              <a:rPr lang="ru-RU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" y="1207607"/>
            <a:ext cx="5991986" cy="304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91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dirty="0"/>
              <a:t>Смещенная и несмещенная ковариация</a:t>
            </a:r>
            <a:r>
              <a:rPr lang="ru-RU" i="1" dirty="0"/>
              <a:t/>
            </a:r>
            <a:br>
              <a:rPr lang="ru-RU" i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Даны две случайные величины площадь и цена                      3.  Ковариация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r>
              <a:rPr lang="ru-RU" dirty="0" smtClean="0"/>
              <a:t>Коэффициент корреляции Пирсона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и ковариация</a:t>
            </a:r>
          </a:p>
          <a:p>
            <a:endParaRPr lang="ru-RU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4" y="3334412"/>
            <a:ext cx="2889487" cy="65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1676400"/>
            <a:ext cx="3203509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5" y="1676400"/>
            <a:ext cx="373078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319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Несмещенная ковариация                        Смещенная ковариация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и ковариация</a:t>
            </a:r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329762"/>
            <a:ext cx="3652837" cy="200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329762"/>
            <a:ext cx="3654718" cy="200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06" y="3766212"/>
            <a:ext cx="2889487" cy="65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1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48"/>
          <p:cNvCxnSpPr>
            <a:stCxn id="265" idx="4"/>
          </p:cNvCxnSpPr>
          <p:nvPr/>
        </p:nvCxnSpPr>
        <p:spPr>
          <a:xfrm>
            <a:off x="715775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8"/>
          <p:cNvCxnSpPr>
            <a:stCxn id="268" idx="4"/>
            <a:endCxn id="270" idx="0"/>
          </p:cNvCxnSpPr>
          <p:nvPr/>
        </p:nvCxnSpPr>
        <p:spPr>
          <a:xfrm>
            <a:off x="715791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4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Расчет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39991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539989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2"/>
          </p:nvPr>
        </p:nvSpPr>
        <p:spPr>
          <a:xfrm>
            <a:off x="1008000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Дискретные распределения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8"/>
          <p:cNvSpPr txBox="1">
            <a:spLocks noGrp="1"/>
          </p:cNvSpPr>
          <p:nvPr>
            <p:ph type="subTitle" idx="3"/>
          </p:nvPr>
        </p:nvSpPr>
        <p:spPr>
          <a:xfrm>
            <a:off x="995121" y="31311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Разведочный анализ</a:t>
            </a:r>
            <a:r>
              <a:rPr lang="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8"/>
          <p:cNvSpPr txBox="1">
            <a:spLocks noGrp="1"/>
          </p:cNvSpPr>
          <p:nvPr>
            <p:ph type="subTitle" idx="4"/>
          </p:nvPr>
        </p:nvSpPr>
        <p:spPr>
          <a:xfrm>
            <a:off x="1001561" y="3966812"/>
            <a:ext cx="1220045" cy="75973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Непрерывная случайная величина</a:t>
            </a:r>
            <a:endParaRPr dirty="0">
              <a:sym typeface="IBM Plex Sans"/>
            </a:endParaRPr>
          </a:p>
        </p:txBody>
      </p:sp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</a:t>
            </a:r>
            <a:r>
              <a:rPr lang="ru" dirty="0" smtClean="0"/>
              <a:t>курса</a:t>
            </a:r>
            <a:endParaRPr dirty="0"/>
          </a:p>
        </p:txBody>
      </p:sp>
      <p:cxnSp>
        <p:nvCxnSpPr>
          <p:cNvPr id="277" name="Google Shape;277;p48"/>
          <p:cNvCxnSpPr>
            <a:stCxn id="278" idx="4"/>
            <a:endCxn id="279" idx="0"/>
          </p:cNvCxnSpPr>
          <p:nvPr/>
        </p:nvCxnSpPr>
        <p:spPr>
          <a:xfrm>
            <a:off x="282178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8"/>
          <p:cNvCxnSpPr>
            <a:stCxn id="279" idx="4"/>
            <a:endCxn id="281" idx="0"/>
          </p:cNvCxnSpPr>
          <p:nvPr/>
        </p:nvCxnSpPr>
        <p:spPr>
          <a:xfrm>
            <a:off x="282180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8"/>
          <p:cNvCxnSpPr>
            <a:stCxn id="281" idx="4"/>
            <a:endCxn id="283" idx="0"/>
          </p:cNvCxnSpPr>
          <p:nvPr/>
        </p:nvCxnSpPr>
        <p:spPr>
          <a:xfrm>
            <a:off x="282180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48"/>
          <p:cNvSpPr txBox="1">
            <a:spLocks noGrp="1"/>
          </p:cNvSpPr>
          <p:nvPr>
            <p:ph type="subTitle" idx="1"/>
          </p:nvPr>
        </p:nvSpPr>
        <p:spPr>
          <a:xfrm>
            <a:off x="311401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/>
              <a:t>Тестирование </a:t>
            </a:r>
            <a:r>
              <a:rPr lang="ru-RU" dirty="0" smtClean="0"/>
              <a:t>гипотез. Параметрические тесты</a:t>
            </a:r>
            <a:endParaRPr dirty="0">
              <a:solidFill>
                <a:schemeClr val="lt2"/>
              </a:solidFill>
              <a:sym typeface="IBM Plex Sans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264598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264600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264600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264600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48"/>
          <p:cNvSpPr txBox="1">
            <a:spLocks noGrp="1"/>
          </p:cNvSpPr>
          <p:nvPr>
            <p:ph type="subTitle" idx="2"/>
          </p:nvPr>
        </p:nvSpPr>
        <p:spPr>
          <a:xfrm>
            <a:off x="311401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ru-RU" dirty="0"/>
              <a:t>Сравнение долей. Построение доверительного интервала</a:t>
            </a:r>
          </a:p>
        </p:txBody>
      </p:sp>
      <p:sp>
        <p:nvSpPr>
          <p:cNvPr id="286" name="Google Shape;286;p48"/>
          <p:cNvSpPr txBox="1">
            <a:spLocks noGrp="1"/>
          </p:cNvSpPr>
          <p:nvPr>
            <p:ph type="subTitle" idx="3"/>
          </p:nvPr>
        </p:nvSpPr>
        <p:spPr>
          <a:xfrm>
            <a:off x="3114012" y="3124438"/>
            <a:ext cx="1358927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/>
              <a:t>Тестирование гипотез. </a:t>
            </a:r>
            <a:r>
              <a:rPr lang="ru-RU" dirty="0" smtClean="0"/>
              <a:t>Непараметрические </a:t>
            </a:r>
            <a:r>
              <a:rPr lang="ru-RU" dirty="0"/>
              <a:t>тесты</a:t>
            </a:r>
            <a:endParaRPr lang="ru-RU" dirty="0">
              <a:solidFill>
                <a:schemeClr val="lt2"/>
              </a:solidFill>
            </a:endParaRPr>
          </a:p>
        </p:txBody>
      </p:sp>
      <p:sp>
        <p:nvSpPr>
          <p:cNvPr id="287" name="Google Shape;287;p48"/>
          <p:cNvSpPr txBox="1">
            <a:spLocks noGrp="1"/>
          </p:cNvSpPr>
          <p:nvPr>
            <p:ph type="subTitle" idx="4"/>
          </p:nvPr>
        </p:nvSpPr>
        <p:spPr>
          <a:xfrm>
            <a:off x="311401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chemeClr val="tx1"/>
                </a:solidFill>
              </a:rPr>
              <a:t>Корреляционный анализ</a:t>
            </a:r>
            <a:endParaRPr b="1" dirty="0">
              <a:solidFill>
                <a:schemeClr val="tx1"/>
              </a:solidFill>
              <a:sym typeface="IBM Plex Sans"/>
            </a:endParaRPr>
          </a:p>
        </p:txBody>
      </p:sp>
      <p:cxnSp>
        <p:nvCxnSpPr>
          <p:cNvPr id="288" name="Google Shape;288;p48"/>
          <p:cNvCxnSpPr>
            <a:stCxn id="289" idx="4"/>
            <a:endCxn id="290" idx="0"/>
          </p:cNvCxnSpPr>
          <p:nvPr/>
        </p:nvCxnSpPr>
        <p:spPr>
          <a:xfrm>
            <a:off x="4927813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8"/>
          <p:cNvCxnSpPr>
            <a:stCxn id="290" idx="4"/>
            <a:endCxn id="292" idx="0"/>
          </p:cNvCxnSpPr>
          <p:nvPr/>
        </p:nvCxnSpPr>
        <p:spPr>
          <a:xfrm>
            <a:off x="4927829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8"/>
          <p:cNvCxnSpPr>
            <a:stCxn id="292" idx="4"/>
            <a:endCxn id="294" idx="0"/>
          </p:cNvCxnSpPr>
          <p:nvPr/>
        </p:nvCxnSpPr>
        <p:spPr>
          <a:xfrm>
            <a:off x="4927829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48"/>
          <p:cNvSpPr txBox="1">
            <a:spLocks noGrp="1"/>
          </p:cNvSpPr>
          <p:nvPr>
            <p:ph type="subTitle" idx="1"/>
          </p:nvPr>
        </p:nvSpPr>
        <p:spPr>
          <a:xfrm>
            <a:off x="5220038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9" name="Google Shape;289;p48"/>
          <p:cNvSpPr/>
          <p:nvPr/>
        </p:nvSpPr>
        <p:spPr>
          <a:xfrm>
            <a:off x="4752013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4752029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4752029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4752026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subTitle" idx="2"/>
          </p:nvPr>
        </p:nvSpPr>
        <p:spPr>
          <a:xfrm>
            <a:off x="5220038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20038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48"/>
          <p:cNvSpPr txBox="1">
            <a:spLocks noGrp="1"/>
          </p:cNvSpPr>
          <p:nvPr>
            <p:ph type="subTitle" idx="4"/>
          </p:nvPr>
        </p:nvSpPr>
        <p:spPr>
          <a:xfrm>
            <a:off x="5220038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9" name="Google Shape;299;p48"/>
          <p:cNvCxnSpPr>
            <a:stCxn id="300" idx="4"/>
            <a:endCxn id="301" idx="0"/>
          </p:cNvCxnSpPr>
          <p:nvPr/>
        </p:nvCxnSpPr>
        <p:spPr>
          <a:xfrm>
            <a:off x="703383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48"/>
          <p:cNvCxnSpPr>
            <a:stCxn id="301" idx="4"/>
            <a:endCxn id="303" idx="0"/>
          </p:cNvCxnSpPr>
          <p:nvPr/>
        </p:nvCxnSpPr>
        <p:spPr>
          <a:xfrm>
            <a:off x="703385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48"/>
          <p:cNvCxnSpPr>
            <a:stCxn id="303" idx="4"/>
            <a:endCxn id="305" idx="0"/>
          </p:cNvCxnSpPr>
          <p:nvPr/>
        </p:nvCxnSpPr>
        <p:spPr>
          <a:xfrm>
            <a:off x="703385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732606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48"/>
          <p:cNvSpPr/>
          <p:nvPr/>
        </p:nvSpPr>
        <p:spPr>
          <a:xfrm>
            <a:off x="685803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685805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685805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685805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2"/>
          </p:nvPr>
        </p:nvSpPr>
        <p:spPr>
          <a:xfrm>
            <a:off x="732606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ubTitle" idx="3"/>
          </p:nvPr>
        </p:nvSpPr>
        <p:spPr>
          <a:xfrm>
            <a:off x="732606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4"/>
          </p:nvPr>
        </p:nvSpPr>
        <p:spPr>
          <a:xfrm>
            <a:off x="732606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" name="Google Shape;265;p48"/>
          <p:cNvSpPr/>
          <p:nvPr/>
        </p:nvSpPr>
        <p:spPr>
          <a:xfrm>
            <a:off x="539975" y="228227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" name="Google Shape;266;p48"/>
          <p:cNvSpPr/>
          <p:nvPr/>
        </p:nvSpPr>
        <p:spPr>
          <a:xfrm>
            <a:off x="2645988" y="3966942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0" name="Google Shape;264;p48"/>
          <p:cNvCxnSpPr/>
          <p:nvPr/>
        </p:nvCxnSpPr>
        <p:spPr>
          <a:xfrm>
            <a:off x="715775" y="262743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64;p48"/>
          <p:cNvCxnSpPr/>
          <p:nvPr/>
        </p:nvCxnSpPr>
        <p:spPr>
          <a:xfrm>
            <a:off x="721065" y="347601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265;p48"/>
          <p:cNvSpPr/>
          <p:nvPr/>
        </p:nvSpPr>
        <p:spPr>
          <a:xfrm>
            <a:off x="539975" y="311823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" name="Google Shape;265;p48"/>
          <p:cNvSpPr/>
          <p:nvPr/>
        </p:nvSpPr>
        <p:spPr>
          <a:xfrm>
            <a:off x="539975" y="396681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" name="Google Shape;265;p48"/>
          <p:cNvSpPr/>
          <p:nvPr/>
        </p:nvSpPr>
        <p:spPr>
          <a:xfrm>
            <a:off x="2645988" y="227583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" name="Google Shape;265;p48"/>
          <p:cNvSpPr/>
          <p:nvPr/>
        </p:nvSpPr>
        <p:spPr>
          <a:xfrm>
            <a:off x="2645988" y="1446916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" name="Google Shape;265;p48"/>
          <p:cNvSpPr/>
          <p:nvPr/>
        </p:nvSpPr>
        <p:spPr>
          <a:xfrm>
            <a:off x="2646004" y="312467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 smtClean="0"/>
              <a:t>Плюсы и минусы корреляционного анализа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</a:p>
          <a:p>
            <a:endParaRPr lang="ru-RU" dirty="0"/>
          </a:p>
          <a:p>
            <a:pPr marL="342900" indent="-342900">
              <a:buClr>
                <a:srgbClr val="6E32E0"/>
              </a:buClr>
              <a:buFont typeface="Wingdings" panose="05000000000000000000" pitchFamily="2" charset="2"/>
              <a:buChar char="ü"/>
            </a:pPr>
            <a:r>
              <a:rPr lang="ru-RU" dirty="0"/>
              <a:t>Простота </a:t>
            </a:r>
          </a:p>
          <a:p>
            <a:pPr marL="342900" indent="-342900">
              <a:buClr>
                <a:srgbClr val="6E32E0"/>
              </a:buClr>
              <a:buFont typeface="Wingdings" panose="05000000000000000000" pitchFamily="2" charset="2"/>
              <a:buChar char="ü"/>
            </a:pPr>
            <a:r>
              <a:rPr lang="ru-RU" dirty="0"/>
              <a:t>Легкость интерпретации</a:t>
            </a:r>
          </a:p>
          <a:p>
            <a:pPr marL="342900" indent="-342900">
              <a:buClr>
                <a:srgbClr val="6E32E0"/>
              </a:buClr>
              <a:buFont typeface="Wingdings" panose="05000000000000000000" pitchFamily="2" charset="2"/>
              <a:buChar char="ü"/>
            </a:pPr>
            <a:r>
              <a:rPr lang="ru-RU" dirty="0"/>
              <a:t>Показывает прямая или обратная линейная взаимосвязь</a:t>
            </a:r>
          </a:p>
          <a:p>
            <a:pPr marL="342900" indent="-342900">
              <a:buClr>
                <a:srgbClr val="6E32E0"/>
              </a:buClr>
              <a:buFont typeface="Wingdings" panose="05000000000000000000" pitchFamily="2" charset="2"/>
              <a:buChar char="ü"/>
            </a:pPr>
            <a:r>
              <a:rPr lang="ru-RU" dirty="0"/>
              <a:t>Показывает, на сколько сильная линейная зависимость.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type="body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Минусы</a:t>
                </a:r>
              </a:p>
              <a:p>
                <a:pPr marL="139700" indent="0">
                  <a:buNone/>
                </a:pPr>
                <a:endParaRPr lang="ru-RU" dirty="0" smtClean="0"/>
              </a:p>
              <a:p>
                <a:pPr marL="342900" indent="-342900">
                  <a:buClr>
                    <a:srgbClr val="6E32E0"/>
                  </a:buClr>
                  <a:buFont typeface="Wingdings" panose="05000000000000000000" pitchFamily="2" charset="2"/>
                  <a:buChar char="ü"/>
                </a:pPr>
                <a:r>
                  <a:rPr lang="ru-RU" dirty="0" smtClean="0">
                    <a:solidFill>
                      <a:schemeClr val="tx1"/>
                    </a:solidFill>
                  </a:rPr>
                  <a:t>Случайные величины могут коррелировать по случайности</a:t>
                </a:r>
              </a:p>
              <a:p>
                <a:pPr marL="342900" indent="-342900">
                  <a:buClr>
                    <a:srgbClr val="6E32E0"/>
                  </a:buClr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</a:rPr>
                  <a:t>Есть третья скрытая переменная</a:t>
                </a:r>
              </a:p>
              <a:p>
                <a:pPr marL="342900" indent="-342900">
                  <a:buClr>
                    <a:srgbClr val="6E32E0"/>
                  </a:buClr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</a:rPr>
                  <a:t>Высока вероятность перепутать причину и следствие</a:t>
                </a:r>
              </a:p>
              <a:p>
                <a:pPr marL="342900" indent="-342900">
                  <a:buClr>
                    <a:srgbClr val="6E32E0"/>
                  </a:buClr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</a:rPr>
                  <a:t>Коэффициент корреляции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, равный нули, еще не говорит о том, что зависимости между величинами нет.</a:t>
                </a:r>
              </a:p>
              <a:p>
                <a:pPr marL="342900" indent="-342900">
                  <a:buClr>
                    <a:srgbClr val="6E32E0"/>
                  </a:buClr>
                  <a:buFont typeface="Wingdings" panose="05000000000000000000" pitchFamily="2" charset="2"/>
                  <a:buChar char="ü"/>
                </a:pPr>
                <a:r>
                  <a:rPr lang="ru-RU" dirty="0">
                    <a:solidFill>
                      <a:schemeClr val="tx1"/>
                    </a:solidFill>
                  </a:rPr>
                  <a:t>Не показывает, как быстро изменяется зависимая величина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при изменении независимой величины</a:t>
                </a:r>
                <a14:m>
                  <m:oMath xmlns:m="http://schemas.openxmlformats.org/officeDocument/2006/math">
                    <m:r>
                      <a:rPr lang="ru-RU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 rotWithShape="1"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0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Коэффициент корреляции не показывает, как быстро изменяется зависимая величина при изменении независимой.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Коэффициент корреляции Пирсона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923" y="2142180"/>
            <a:ext cx="3531178" cy="191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95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Коэффициент корреляции Спирмена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Коэффициент корреляции Спирмена – это ранговый коэффициент корреляции, также показывает тесноту линейной связи, но в отличии от коэффициента корреляции Пирсона не требует нормальности распределений случайных величин и применяется для порядковых </a:t>
            </a:r>
            <a:r>
              <a:rPr lang="ru-RU" dirty="0"/>
              <a:t>и</a:t>
            </a:r>
            <a:r>
              <a:rPr lang="ru-RU" dirty="0" smtClean="0"/>
              <a:t> количественных данных.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</a:t>
            </a:r>
            <a:r>
              <a:rPr lang="ru-RU" dirty="0" smtClean="0"/>
              <a:t>корреляции Спирмена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05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Расчет коэффициента корреляции Спирмена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Спирмена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498545"/>
            <a:ext cx="5962650" cy="256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860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Как рассчитывается коэффициент корреляции Спирмена?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Спирмена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" y="1312382"/>
            <a:ext cx="6219825" cy="3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710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b="1" dirty="0" smtClean="0"/>
              <a:t>У</a:t>
            </a:r>
            <a:r>
              <a:rPr lang="ru-RU" dirty="0" smtClean="0"/>
              <a:t>словия применимости коэффициентов корреляции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Условия применимости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67235"/>
              </p:ext>
            </p:extLst>
          </p:nvPr>
        </p:nvGraphicFramePr>
        <p:xfrm>
          <a:off x="539750" y="1504950"/>
          <a:ext cx="6096000" cy="2113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Коэффициент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 корреляции </a:t>
                      </a:r>
                    </a:p>
                    <a:p>
                      <a:pPr algn="ctr"/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Пирсона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Коэффициент корреляции Спирмена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параметрический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метод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непараметрический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метод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нормальность</a:t>
                      </a:r>
                      <a:endParaRPr lang="ru-RU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распределение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может быть отличным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 от нормального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количественные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данные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количественные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и порядковые признаки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сделать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проверку на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- образную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 кривую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961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Пример задачи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Найти зависимость между квалификацией врача и затратами на анализы , прописанные врачом, для постановки диагноза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Спирмена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750" y="4718050"/>
            <a:ext cx="7962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/>
              <a:t>Стентон Гланц «Медико- биологическая статистика» 1996</a:t>
            </a:r>
            <a:endParaRPr lang="ru-RU" sz="8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52599"/>
            <a:ext cx="289989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4" y="1720958"/>
            <a:ext cx="2854325" cy="261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6600" y="2413000"/>
                <a:ext cx="1416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=−0.13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413000"/>
                <a:ext cx="141605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861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Корреляционный анализ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5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</a:t>
            </a:r>
            <a:r>
              <a:rPr lang="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будет на уроке </a:t>
            </a: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сегодня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0" name="Google Shape;360;p50"/>
          <p:cNvSpPr txBox="1">
            <a:spLocks noGrp="1"/>
          </p:cNvSpPr>
          <p:nvPr>
            <p:ph type="subTitle" idx="1"/>
          </p:nvPr>
        </p:nvSpPr>
        <p:spPr>
          <a:xfrm>
            <a:off x="486124" y="1407616"/>
            <a:ext cx="4847876" cy="163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Понятие корреляции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Коэффициент корреляции Пирсона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Ковариация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</a:rPr>
              <a:t> Коэффициент корреляции </a:t>
            </a:r>
            <a:r>
              <a:rPr lang="ru-RU" sz="1200" dirty="0">
                <a:solidFill>
                  <a:schemeClr val="dk1"/>
                </a:solidFill>
              </a:rPr>
              <a:t>С</a:t>
            </a:r>
            <a:r>
              <a:rPr lang="ru-RU" sz="1200" dirty="0" smtClean="0">
                <a:solidFill>
                  <a:schemeClr val="dk1"/>
                </a:solidFill>
              </a:rPr>
              <a:t>пирмена</a:t>
            </a: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 урока</a:t>
            </a:r>
            <a:endParaRPr dirty="0"/>
          </a:p>
        </p:txBody>
      </p:sp>
      <p:pic>
        <p:nvPicPr>
          <p:cNvPr id="5" name="Google Shape;1088;p10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923" y="2397604"/>
            <a:ext cx="1156115" cy="166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Корреляция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Корреляция – это математический показатель, по которому можно судить о наличии статистической взаимосвязи между  двумя и более  случайными величинами.</a:t>
            </a:r>
          </a:p>
          <a:p>
            <a:pPr>
              <a:lnSpc>
                <a:spcPct val="150000"/>
              </a:lnSpc>
            </a:pPr>
            <a:endParaRPr lang="ru-RU" i="1" dirty="0"/>
          </a:p>
          <a:p>
            <a:pPr>
              <a:lnSpc>
                <a:spcPct val="150000"/>
              </a:lnSpc>
            </a:pPr>
            <a:endParaRPr lang="ru-RU" i="1" dirty="0" smtClean="0"/>
          </a:p>
          <a:p>
            <a:pPr>
              <a:lnSpc>
                <a:spcPct val="150000"/>
              </a:lnSpc>
            </a:pPr>
            <a:endParaRPr lang="ru-RU" i="1" dirty="0"/>
          </a:p>
          <a:p>
            <a:r>
              <a:rPr lang="ru-RU" i="1" dirty="0" smtClean="0"/>
              <a:t>                                                                     </a:t>
            </a:r>
          </a:p>
          <a:p>
            <a:endParaRPr lang="ru-RU" sz="2000" i="1" dirty="0">
              <a:solidFill>
                <a:srgbClr val="6E32E0"/>
              </a:solidFill>
              <a:latin typeface="Cambria Math"/>
            </a:endParaRPr>
          </a:p>
          <a:p>
            <a:r>
              <a:rPr lang="ru-RU" sz="2000" i="1" dirty="0" smtClean="0">
                <a:solidFill>
                  <a:srgbClr val="6E32E0"/>
                </a:solidFill>
                <a:latin typeface="Cambria Math"/>
              </a:rPr>
              <a:t>                                                     </a:t>
            </a:r>
          </a:p>
          <a:p>
            <a:endParaRPr lang="ru-RU" sz="2000" dirty="0">
              <a:solidFill>
                <a:srgbClr val="6E32E0"/>
              </a:solidFill>
            </a:endParaRPr>
          </a:p>
          <a:p>
            <a:pPr>
              <a:lnSpc>
                <a:spcPct val="150000"/>
              </a:lnSpc>
            </a:pPr>
            <a:endParaRPr lang="ru-RU" i="1" dirty="0" smtClean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</a:t>
            </a:r>
          </a:p>
          <a:p>
            <a:pPr lvl="0"/>
            <a:endParaRPr lang="ru-RU" dirty="0"/>
          </a:p>
        </p:txBody>
      </p:sp>
      <p:pic>
        <p:nvPicPr>
          <p:cNvPr id="5" name="Google Shape;1089;p10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093" y="2220278"/>
            <a:ext cx="1482126" cy="156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3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94" y="3074735"/>
            <a:ext cx="1423100" cy="142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4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Коэффициент корреляции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Коэффициент корреляции – это коэффициент, показывающий, на сколько велика линейная взаимосвязь 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5" y="1691137"/>
            <a:ext cx="4067904" cy="197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1691137"/>
            <a:ext cx="3033711" cy="334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85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Расчет коэффициента корреляции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</a:t>
            </a:r>
          </a:p>
          <a:p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49342"/>
            <a:ext cx="6501085" cy="329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2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Интерпретация коэффициента корреляции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ru-RU" dirty="0"/>
                  <a:t>Коэффициент корреляции обозначается </a:t>
                </a:r>
                <a:r>
                  <a:rPr lang="ru-RU" dirty="0">
                    <a:solidFill>
                      <a:schemeClr val="tx1"/>
                    </a:solidFill>
                  </a:rPr>
                  <a:t>символами R или r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Коэффициент корреляции </a:t>
                </a:r>
                <a:r>
                  <a:rPr lang="en-US" dirty="0"/>
                  <a:t>R</a:t>
                </a:r>
                <a:r>
                  <a:rPr lang="ru-RU" dirty="0"/>
                  <a:t> может принимать значения </a:t>
                </a:r>
                <a14:m>
                  <m:oMath xmlns:m="http://schemas.openxmlformats.org/officeDocument/2006/math">
                    <m:r>
                      <a:rPr lang="ru-RU" i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 [-1, 1]</a:t>
                </a:r>
                <a:endParaRPr lang="ru-RU" dirty="0">
                  <a:solidFill>
                    <a:srgbClr val="6E32E0"/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9" y="2000250"/>
            <a:ext cx="437744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27188"/>
              </p:ext>
            </p:extLst>
          </p:nvPr>
        </p:nvGraphicFramePr>
        <p:xfrm>
          <a:off x="5137467" y="1958340"/>
          <a:ext cx="3724593" cy="1496631"/>
        </p:xfrm>
        <a:graphic>
          <a:graphicData uri="http://schemas.openxmlformats.org/drawingml/2006/table">
            <a:tbl>
              <a:tblPr firstRow="1" firstCol="1" bandRow="1">
                <a:tableStyleId>{2B57BD6A-21EC-4B81-8FC2-2AB23DB89556}</a:tableStyleId>
              </a:tblPr>
              <a:tblGrid>
                <a:gridCol w="1035150"/>
                <a:gridCol w="2689443"/>
              </a:tblGrid>
              <a:tr h="4077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</a:rPr>
                        <a:t>Значение </a:t>
                      </a:r>
                      <a:r>
                        <a:rPr lang="en-US" sz="1100" dirty="0">
                          <a:effectLst/>
                        </a:rPr>
                        <a:t>r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</a:rPr>
                        <a:t>Интерпретация линейной зависимости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0-0.</a:t>
                      </a: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100" dirty="0" smtClean="0">
                          <a:effectLst/>
                        </a:rPr>
                        <a:t>нет </a:t>
                      </a:r>
                      <a:r>
                        <a:rPr lang="ru-RU" sz="1100" dirty="0">
                          <a:effectLst/>
                        </a:rPr>
                        <a:t>линейной зависимости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</a:rPr>
                        <a:t>0.1-0.3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100" dirty="0" smtClean="0">
                          <a:effectLst/>
                        </a:rPr>
                        <a:t>очень </a:t>
                      </a:r>
                      <a:r>
                        <a:rPr lang="ru-RU" sz="1100" dirty="0">
                          <a:effectLst/>
                        </a:rPr>
                        <a:t>слабая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</a:rPr>
                        <a:t>0.3 – 0.5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100" dirty="0" smtClean="0">
                          <a:effectLst/>
                        </a:rPr>
                        <a:t>слабая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</a:rPr>
                        <a:t>0.5 - 0.7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100" dirty="0" smtClean="0">
                          <a:effectLst/>
                        </a:rPr>
                        <a:t>средняя </a:t>
                      </a:r>
                      <a:r>
                        <a:rPr lang="ru-RU" sz="1100" dirty="0">
                          <a:effectLst/>
                        </a:rPr>
                        <a:t>(заметная)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</a:rPr>
                        <a:t>0.7 - 0.9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100" dirty="0" smtClean="0">
                          <a:effectLst/>
                        </a:rPr>
                        <a:t>сильная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</a:rPr>
                        <a:t>0.9 – 1 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100" dirty="0" smtClean="0">
                          <a:effectLst/>
                        </a:rPr>
                        <a:t>очень </a:t>
                      </a:r>
                      <a:r>
                        <a:rPr lang="ru-RU" sz="1100" dirty="0">
                          <a:effectLst/>
                        </a:rPr>
                        <a:t>сильная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20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Если </a:t>
            </a:r>
            <a:r>
              <a:rPr lang="ru-RU" dirty="0">
                <a:solidFill>
                  <a:schemeClr val="tx1"/>
                </a:solidFill>
              </a:rPr>
              <a:t>коэффициент корреляции близок к 1, то между </a:t>
            </a:r>
            <a:r>
              <a:rPr lang="ru-RU" dirty="0" smtClean="0">
                <a:solidFill>
                  <a:schemeClr val="tx1"/>
                </a:solidFill>
              </a:rPr>
              <a:t>величинами наблюдается </a:t>
            </a:r>
            <a:r>
              <a:rPr lang="ru-RU" dirty="0">
                <a:solidFill>
                  <a:schemeClr val="tx1"/>
                </a:solidFill>
              </a:rPr>
              <a:t>прямая связь: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увеличение одной </a:t>
            </a:r>
            <a:r>
              <a:rPr lang="ru-RU" dirty="0" smtClean="0">
                <a:solidFill>
                  <a:schemeClr val="tx1"/>
                </a:solidFill>
              </a:rPr>
              <a:t>величины  сопровождается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ru-RU" dirty="0">
                <a:solidFill>
                  <a:schemeClr val="tx1"/>
                </a:solidFill>
              </a:rPr>
              <a:t>увеличением другой, а уменьшение одной </a:t>
            </a:r>
            <a:r>
              <a:rPr lang="ru-RU" dirty="0" smtClean="0">
                <a:solidFill>
                  <a:schemeClr val="tx1"/>
                </a:solidFill>
              </a:rPr>
              <a:t>величины сопровождается </a:t>
            </a:r>
            <a:r>
              <a:rPr lang="ru-RU" dirty="0">
                <a:solidFill>
                  <a:schemeClr val="tx1"/>
                </a:solidFill>
              </a:rPr>
              <a:t>уменьшением другой.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25" y="2375313"/>
            <a:ext cx="25527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Прямая зависимость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29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Обратная зависимость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Если </a:t>
            </a:r>
            <a:r>
              <a:rPr lang="ru-RU" dirty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же коэффициент корреляции близок к -1, то между </a:t>
            </a:r>
            <a:r>
              <a:rPr lang="ru-RU" dirty="0" smtClean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величинами  </a:t>
            </a:r>
            <a:r>
              <a:rPr lang="ru-RU" dirty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есть обратная корреляционная связь: увеличение одной </a:t>
            </a:r>
            <a:r>
              <a:rPr lang="ru-RU" dirty="0" smtClean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величины  </a:t>
            </a:r>
            <a:r>
              <a:rPr lang="ru-RU" dirty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сопровождается уменьшением другой и наоборот</a:t>
            </a:r>
            <a:r>
              <a:rPr lang="ru-RU" i="1" dirty="0">
                <a:solidFill>
                  <a:schemeClr val="tx1"/>
                </a:solidFill>
                <a:latin typeface="IBM Plex Sans" panose="020B0604020202020204" charset="0"/>
                <a:ea typeface="Roboto"/>
                <a:cs typeface="Roboto"/>
              </a:rPr>
              <a:t>.</a:t>
            </a:r>
            <a:endParaRPr lang="ru-RU" i="1" dirty="0">
              <a:solidFill>
                <a:schemeClr val="tx1"/>
              </a:solidFill>
              <a:latin typeface="IBM Plex Sans" panose="020B060402020202020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Коэффициент корреляции Пирсона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8" y="1758950"/>
            <a:ext cx="24479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8565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788</Words>
  <Application>Microsoft Office PowerPoint</Application>
  <PresentationFormat>Экран (16:9)</PresentationFormat>
  <Paragraphs>197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7" baseType="lpstr">
      <vt:lpstr>Arial</vt:lpstr>
      <vt:lpstr>IBM Plex Sans</vt:lpstr>
      <vt:lpstr>Calibri</vt:lpstr>
      <vt:lpstr>Cambria Math</vt:lpstr>
      <vt:lpstr>Times New Roman</vt:lpstr>
      <vt:lpstr>Wingdings</vt:lpstr>
      <vt:lpstr>Roboto</vt:lpstr>
      <vt:lpstr>IBM Plex Sans SemiBold</vt:lpstr>
      <vt:lpstr>Simple Light</vt:lpstr>
      <vt:lpstr>Макет шаблона GB</vt:lpstr>
      <vt:lpstr>Корреляционный анализ </vt:lpstr>
      <vt:lpstr>План курса</vt:lpstr>
      <vt:lpstr>Что будет на уроке сегодня</vt:lpstr>
      <vt:lpstr>Корреляция</vt:lpstr>
      <vt:lpstr>Коэффициент корреляции </vt:lpstr>
      <vt:lpstr>Расчет коэффициента корреляции в Python</vt:lpstr>
      <vt:lpstr>Интерпретация коэффициента корреляции</vt:lpstr>
      <vt:lpstr>Прямая зависимость</vt:lpstr>
      <vt:lpstr>Обратная зависимость</vt:lpstr>
      <vt:lpstr>Отсутствие линейной зависимости</vt:lpstr>
      <vt:lpstr>Отсутствие корреляции между двумя величинами еще не говорит о том, что между показателями нет связи. </vt:lpstr>
      <vt:lpstr>Слабые стороны корреляционного анализа </vt:lpstr>
      <vt:lpstr>Слабые стороны корреляционного анализа </vt:lpstr>
      <vt:lpstr>Слабые стороны корреляционного анализа</vt:lpstr>
      <vt:lpstr>Ковариация</vt:lpstr>
      <vt:lpstr>Нормированная ковариация или коэффициент Пирсона </vt:lpstr>
      <vt:lpstr>Сравним значения ковариации одних и тех же случайных величин     </vt:lpstr>
      <vt:lpstr>Смещенная и несмещенная ковариация </vt:lpstr>
      <vt:lpstr>Несмещенная ковариация                        Смещенная ковариация</vt:lpstr>
      <vt:lpstr>Плюсы и минусы корреляционного анализа</vt:lpstr>
      <vt:lpstr>Презентация PowerPoint</vt:lpstr>
      <vt:lpstr>Коэффициент корреляции Спирмена</vt:lpstr>
      <vt:lpstr>Расчет коэффициента корреляции Спирмена в Python</vt:lpstr>
      <vt:lpstr>Как рассчитывается коэффициент корреляции Спирмена?</vt:lpstr>
      <vt:lpstr>Условия применимости коэффициентов корреляции</vt:lpstr>
      <vt:lpstr>Пример задачи </vt:lpstr>
      <vt:lpstr>Конец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по шрифтам  Палитра   Знакомство и содержание урока  Слайды для теории  Слайды для визуального контента  Отбивки и цитаты  Графики и таблицы</dc:title>
  <dc:creator>HdTer</dc:creator>
  <cp:lastModifiedBy>RePack by Diakov</cp:lastModifiedBy>
  <cp:revision>273</cp:revision>
  <dcterms:modified xsi:type="dcterms:W3CDTF">2022-06-28T07:06:04Z</dcterms:modified>
</cp:coreProperties>
</file>