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0"/>
  </p:notesMasterIdLst>
  <p:sldIdLst>
    <p:sldId id="259" r:id="rId2"/>
    <p:sldId id="264" r:id="rId3"/>
    <p:sldId id="266" r:id="rId4"/>
    <p:sldId id="469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5" r:id="rId18"/>
    <p:sldId id="483" r:id="rId19"/>
    <p:sldId id="486" r:id="rId20"/>
    <p:sldId id="487" r:id="rId21"/>
    <p:sldId id="488" r:id="rId22"/>
    <p:sldId id="492" r:id="rId23"/>
    <p:sldId id="489" r:id="rId24"/>
    <p:sldId id="490" r:id="rId25"/>
    <p:sldId id="491" r:id="rId26"/>
    <p:sldId id="493" r:id="rId27"/>
    <p:sldId id="494" r:id="rId28"/>
    <p:sldId id="347" r:id="rId29"/>
  </p:sldIdLst>
  <p:sldSz cx="9144000" cy="5143500" type="screen16x9"/>
  <p:notesSz cx="6858000" cy="9144000"/>
  <p:embeddedFontLst>
    <p:embeddedFont>
      <p:font typeface="IBM Plex Sans" panose="020B060402020202020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IBM Plex Sans SemiBold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57BD6A-21EC-4B81-8FC2-2AB23DB89556}">
  <a:tblStyle styleId="{2B57BD6A-21EC-4B81-8FC2-2AB23DB8955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E29619-DB8D-4CAF-B46D-7D79855ED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>
        <p:scale>
          <a:sx n="125" d="100"/>
          <a:sy n="125" d="100"/>
        </p:scale>
        <p:origin x="-1404" y="-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749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5e2eb9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5e2eb92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Иллюстрацию меняем на релевантную теме урока!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d5e2eb929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d5e2eb929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dc93cbcf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dc93cbcf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(текст по центру)">
  <p:cSld name="CUSTOM_2_1_5_1">
    <p:bg>
      <p:bgPr>
        <a:solidFill>
          <a:srgbClr val="5DB56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_13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3">
  <p:cSld name="1_Title slide 5_2_1_15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5" r:id="rId3"/>
    <p:sldLayoutId id="2147483667" r:id="rId4"/>
    <p:sldLayoutId id="2147483672" r:id="rId5"/>
    <p:sldLayoutId id="2147483682" r:id="rId6"/>
    <p:sldLayoutId id="214748368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4313940" cy="255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dirty="0" smtClean="0"/>
              <a:t>Дисперсионный анализ</a:t>
            </a: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sp>
        <p:nvSpPr>
          <p:cNvPr id="227" name="Google Shape;227;p43"/>
          <p:cNvSpPr txBox="1">
            <a:spLocks noGrp="1"/>
          </p:cNvSpPr>
          <p:nvPr>
            <p:ph type="subTitle" idx="1"/>
          </p:nvPr>
        </p:nvSpPr>
        <p:spPr>
          <a:xfrm>
            <a:off x="493600" y="3272200"/>
            <a:ext cx="3852000" cy="646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r>
              <a:rPr lang="ru-RU" dirty="0" smtClean="0"/>
              <a:t>Однофакторный  и двухфакторный дисперсионный анализ.</a:t>
            </a:r>
            <a:endParaRPr lang="en-US" dirty="0" smtClean="0"/>
          </a:p>
          <a:p>
            <a:r>
              <a:rPr lang="en-US" dirty="0" smtClean="0"/>
              <a:t>Post hoc </a:t>
            </a:r>
            <a:r>
              <a:rPr lang="ru-RU" smtClean="0"/>
              <a:t>тест</a:t>
            </a:r>
          </a:p>
          <a:p>
            <a:endParaRPr sz="1000" dirty="0"/>
          </a:p>
        </p:txBody>
      </p:sp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600" y="846738"/>
            <a:ext cx="4447201" cy="368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en-US" dirty="0"/>
              <a:t>post hoc tests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Дисперсионный анализ не отвечает на вопрос, между какими именно группами найдены статистически значимые различия</a:t>
            </a:r>
            <a:r>
              <a:rPr lang="en-US" dirty="0"/>
              <a:t>. </a:t>
            </a:r>
            <a:r>
              <a:rPr lang="ru-RU" dirty="0"/>
              <a:t>Если влияние фактора обнаружено и есть необходимость определить между какими группами есть статистически значимые </a:t>
            </a:r>
            <a:r>
              <a:rPr lang="ru-RU" dirty="0" smtClean="0"/>
              <a:t>различия, </a:t>
            </a:r>
            <a:r>
              <a:rPr lang="ru-RU" dirty="0"/>
              <a:t>используют </a:t>
            </a:r>
            <a:r>
              <a:rPr lang="en-US" dirty="0"/>
              <a:t>post hoc </a:t>
            </a:r>
            <a:r>
              <a:rPr lang="ru-RU" dirty="0"/>
              <a:t>тесты для парных сравнений.</a:t>
            </a:r>
          </a:p>
          <a:p>
            <a:endParaRPr lang="ru-RU" dirty="0" smtClean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 err="1"/>
              <a:t>Ньюмена-Кейлса</a:t>
            </a:r>
            <a:endParaRPr lang="ru-RU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/>
              <a:t>Тест </a:t>
            </a:r>
            <a:r>
              <a:rPr lang="ru-RU" dirty="0" err="1"/>
              <a:t>Тьюки</a:t>
            </a:r>
            <a:r>
              <a:rPr lang="ru-RU" dirty="0"/>
              <a:t> 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/>
              <a:t>Поправка </a:t>
            </a:r>
            <a:r>
              <a:rPr lang="ru-RU" dirty="0" err="1"/>
              <a:t>Бонферрони</a:t>
            </a:r>
            <a:r>
              <a:rPr lang="ru-RU" dirty="0"/>
              <a:t> (не </a:t>
            </a:r>
            <a:r>
              <a:rPr lang="ru-RU" dirty="0" smtClean="0"/>
              <a:t>использовать, 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ru-RU" dirty="0" smtClean="0"/>
              <a:t>        когда  </a:t>
            </a:r>
            <a:r>
              <a:rPr lang="ru-RU" dirty="0"/>
              <a:t>более 8 </a:t>
            </a:r>
            <a:r>
              <a:rPr lang="ru-RU" dirty="0" smtClean="0"/>
              <a:t>сравнений)</a:t>
            </a:r>
          </a:p>
          <a:p>
            <a:pPr marL="285750" indent="-285750">
              <a:lnSpc>
                <a:spcPct val="150000"/>
              </a:lnSpc>
              <a:buClr>
                <a:srgbClr val="6E32E0"/>
              </a:buClr>
              <a:buFont typeface="Wingdings" panose="05000000000000000000" pitchFamily="2" charset="2"/>
              <a:buChar char="q"/>
            </a:pPr>
            <a:endParaRPr lang="ru-RU" dirty="0"/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Однофакторный дисперсионный анализ</a:t>
            </a:r>
          </a:p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804" y="1992086"/>
            <a:ext cx="3910193" cy="201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38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b="1" dirty="0" smtClean="0"/>
              <a:t>З</a:t>
            </a:r>
            <a:r>
              <a:rPr lang="ru-RU" dirty="0" smtClean="0"/>
              <a:t>адача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1913" y="331177"/>
            <a:ext cx="8064000" cy="3240000"/>
          </a:xfrm>
        </p:spPr>
        <p:txBody>
          <a:bodyPr/>
          <a:lstStyle/>
          <a:p>
            <a:endParaRPr lang="ru-RU" i="1" dirty="0" smtClean="0"/>
          </a:p>
          <a:p>
            <a:endParaRPr lang="ru-RU" i="1" dirty="0"/>
          </a:p>
          <a:p>
            <a:endParaRPr lang="ru-RU" i="1" dirty="0" smtClean="0"/>
          </a:p>
          <a:p>
            <a:endParaRPr lang="ru-RU" i="1" dirty="0"/>
          </a:p>
          <a:p>
            <a:endParaRPr lang="ru-RU" i="1" dirty="0" smtClean="0"/>
          </a:p>
          <a:p>
            <a:r>
              <a:rPr lang="ru-RU" dirty="0" smtClean="0"/>
              <a:t>Даны </a:t>
            </a:r>
            <a:r>
              <a:rPr lang="ru-RU" dirty="0"/>
              <a:t>заработные платы юристов, программистов и бухгалтеров. Определить, влияет ли профессия на заработную плату. </a:t>
            </a:r>
            <a:endParaRPr lang="ru-RU" dirty="0" smtClean="0"/>
          </a:p>
          <a:p>
            <a:endParaRPr lang="ru-RU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Однофакторный дисперсионный анализ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1951177"/>
            <a:ext cx="38385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5" y="1688746"/>
            <a:ext cx="3025517" cy="1416404"/>
          </a:xfrm>
          <a:prstGeom prst="rect">
            <a:avLst/>
          </a:prstGeom>
          <a:ln>
            <a:noFill/>
          </a:ln>
          <a:effectLst>
            <a:outerShdw blurRad="292100" dist="139700" dir="2700000" sx="101000" sy="101000" algn="tl" rotWithShape="0">
              <a:srgbClr val="6E32E0">
                <a:alpha val="1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14106" y="2916541"/>
                <a:ext cx="4572000" cy="15306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н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ф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ост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/>
                          </a:rPr>
                          <m:t> </m:t>
                        </m:r>
                        <m:r>
                          <a:rPr lang="ru-RU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ф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ф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 smtClean="0"/>
                  <a:t> </a:t>
                </a:r>
                <a:r>
                  <a:rPr lang="ru-RU" sz="1200" dirty="0" smtClean="0">
                    <a:latin typeface="IBM Plex Sans" panose="020B0604020202020204" charset="0"/>
                  </a:rPr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ru-RU" i="1">
                        <a:latin typeface="Cambria Math"/>
                      </a:rPr>
                      <m:t>= 3</m:t>
                    </m:r>
                  </m:oMath>
                </a14:m>
                <a:r>
                  <a:rPr lang="ru-RU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ост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ост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ru-RU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ru-RU" dirty="0"/>
                  <a:t>,  </a:t>
                </a:r>
                <a:r>
                  <a:rPr lang="ru-RU" sz="1200" dirty="0" smtClean="0">
                    <a:latin typeface="IBM Plex Sans" panose="020B0604020202020204" charset="0"/>
                  </a:rPr>
                  <a:t>где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ru-RU" i="1">
                        <a:latin typeface="Cambria Math"/>
                      </a:rPr>
                      <m:t> = 21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06" y="2916541"/>
                <a:ext cx="4572000" cy="1530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2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Продолжение решения задачи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04" y="1209674"/>
            <a:ext cx="36671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30" y="1126770"/>
            <a:ext cx="3900392" cy="1825979"/>
          </a:xfrm>
          <a:prstGeom prst="rect">
            <a:avLst/>
          </a:prstGeom>
          <a:ln>
            <a:noFill/>
          </a:ln>
          <a:effectLst>
            <a:outerShdw blurRad="292100" dist="139700" dir="2700000" sx="101000" sy="101000" algn="tl" rotWithShape="0">
              <a:srgbClr val="6E32E0">
                <a:alpha val="1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74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Продолжение решения задачи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1" y="661989"/>
            <a:ext cx="5448050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11425" y="802800"/>
                <a:ext cx="8064000" cy="3240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общ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ru-RU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ru-RU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dirty="0"/>
                  <a:t>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≈</m:t>
                    </m:r>
                  </m:oMath>
                </a14:m>
                <a:r>
                  <a:rPr lang="ru-RU" dirty="0"/>
                  <a:t> 32400 </a:t>
                </a:r>
                <a:r>
                  <a:rPr lang="ru-RU" dirty="0" smtClean="0"/>
                  <a:t>.</a:t>
                </a:r>
              </a:p>
              <a:p>
                <a:endParaRPr lang="ru-RU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ф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ru-RU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ru-RU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ru-RU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ru-RU" i="1">
                            <a:latin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/>
                  <a:t>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≈</m:t>
                    </m:r>
                  </m:oMath>
                </a14:m>
                <a:r>
                  <a:rPr lang="ru-RU" dirty="0"/>
                  <a:t> 30836. 95 </a:t>
                </a:r>
              </a:p>
              <a:p>
                <a:endParaRPr lang="ru-RU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ост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ru-RU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ru-RU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ru-RU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ru-RU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i="1">
                                <a:latin typeface="Cambria Math"/>
                              </a:rPr>
                              <m:t> ≈1563, 71 </m:t>
                            </m:r>
                          </m:e>
                        </m:nary>
                      </m:e>
                    </m:nary>
                  </m:oMath>
                </a14:m>
                <a:r>
                  <a:rPr lang="ru-RU" dirty="0"/>
                  <a:t> .</a:t>
                </a:r>
              </a:p>
              <a:p>
                <a:r>
                  <a:rPr lang="ru-RU" i="1" dirty="0"/>
                  <a:t> 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11425" y="802800"/>
                <a:ext cx="8064000" cy="3240000"/>
              </a:xfrm>
              <a:blipFill rotWithShape="1">
                <a:blip r:embed="rId3"/>
                <a:stretch>
                  <a:fillRect l="-680" t="-9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6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н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ф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ост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i="1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/>
                          </a:rPr>
                          <m:t> </m:t>
                        </m:r>
                        <m:r>
                          <a:rPr lang="ru-RU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ф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ф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ru-RU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ru-RU" sz="1100" dirty="0">
                    <a:latin typeface="IBM Plex Sans" panose="020B0604020202020204" charset="0"/>
                  </a:rPr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ru-RU" i="1">
                        <a:latin typeface="Cambria Math"/>
                      </a:rPr>
                      <m:t>= 3</m:t>
                    </m:r>
                  </m:oMath>
                </a14:m>
                <a:r>
                  <a:rPr lang="ru-RU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ост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ост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ru-RU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ru-RU" dirty="0"/>
                  <a:t>,  </a:t>
                </a:r>
                <a:r>
                  <a:rPr lang="ru-RU" sz="1100" dirty="0">
                    <a:latin typeface="IBM Plex Sans" panose="020B0604020202020204" charset="0"/>
                  </a:rPr>
                  <a:t>где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ru-RU" i="1">
                        <a:latin typeface="Cambria Math"/>
                      </a:rPr>
                      <m:t> = 21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Продолжение решения задачи</a:t>
            </a:r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476183"/>
            <a:ext cx="3669030" cy="219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1085851"/>
            <a:ext cx="38100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97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Продолжение решения задачи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99" y="657225"/>
            <a:ext cx="3152775" cy="405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762000"/>
            <a:ext cx="39243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895158"/>
            <a:ext cx="3669030" cy="219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28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en-US" b="1" dirty="0"/>
              <a:t>Post hoc </a:t>
            </a:r>
            <a:r>
              <a:rPr lang="en-US" b="1" dirty="0" smtClean="0"/>
              <a:t>test</a:t>
            </a:r>
            <a:r>
              <a:rPr lang="ru-RU" b="1" dirty="0" smtClean="0"/>
              <a:t> </a:t>
            </a:r>
            <a:r>
              <a:rPr lang="en-US" b="1" dirty="0" smtClean="0"/>
              <a:t>Tukey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b="1" dirty="0"/>
              <a:t>Post hoc test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" y="1185545"/>
            <a:ext cx="6166803" cy="3034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11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Двухфакторный дисперсионный анализ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7625" y="1279050"/>
                <a:ext cx="8064000" cy="3240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𝑖𝑗𝑘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 =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𝑀</m:t>
                    </m:r>
                    <m:r>
                      <a:rPr lang="ru-RU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i="1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𝐴𝐵</m:t>
                    </m:r>
                    <m:r>
                      <a:rPr lang="ru-RU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𝑖𝑗𝑘</m:t>
                        </m:r>
                      </m:sub>
                    </m:sSub>
                  </m:oMath>
                </a14:m>
                <a:endParaRPr lang="ru-RU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𝑖𝑗𝑘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𝑀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𝐴𝐵</m:t>
                      </m:r>
                      <m:r>
                        <a:rPr lang="ru-RU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ru-RU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𝐴𝐵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endParaRPr lang="ru-RU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н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  </m:t>
                        </m:r>
                      </m:sub>
                    </m:sSub>
                    <m:r>
                      <a:rPr lang="ru-RU" b="0" i="0" smtClean="0">
                        <a:latin typeface="Cambria Math"/>
                      </a:rPr>
                      <m:t>__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кр.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н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  </m:t>
                          </m:r>
                        </m:sub>
                      </m:sSub>
                      <m:r>
                        <a:rPr lang="ru-RU">
                          <a:latin typeface="Cambria Math"/>
                        </a:rPr>
                        <m:t>__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кр. В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н. </m:t>
                        </m:r>
                        <m:r>
                          <a:rPr lang="en-US" i="1">
                            <a:latin typeface="Cambria Math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</a:rPr>
                      <m:t>__</m:t>
                    </m:r>
                    <m:r>
                      <a:rPr lang="ru-RU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кр.</m:t>
                        </m:r>
                        <m:r>
                          <a:rPr lang="en-US" i="1">
                            <a:latin typeface="Cambria Math"/>
                          </a:rPr>
                          <m:t>𝐴𝐵</m:t>
                        </m:r>
                        <m:r>
                          <a:rPr lang="en-US" i="1">
                            <a:latin typeface="Cambria Math"/>
                          </a:rPr>
                          <m:t>  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7625" y="1279050"/>
                <a:ext cx="8064000" cy="3240000"/>
              </a:xfrm>
              <a:blipFill rotWithShape="1">
                <a:blip r:embed="rId2"/>
                <a:stretch>
                  <a:fillRect l="-605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Двухфакторный дисперсионный анализ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209674"/>
            <a:ext cx="4110443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48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Создаем данные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Двухфакторный дисперсионный анализ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" y="1463040"/>
            <a:ext cx="8550953" cy="311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39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Теперь будем производить расчеты и заносить их в </a:t>
            </a:r>
            <a:r>
              <a:rPr lang="en-US" dirty="0"/>
              <a:t>ANOVA</a:t>
            </a:r>
            <a:r>
              <a:rPr lang="ru-RU" dirty="0"/>
              <a:t> таблицу.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Двухфакторный дисперсионный анализ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" y="1589087"/>
            <a:ext cx="5932805" cy="267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44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48"/>
          <p:cNvCxnSpPr>
            <a:stCxn id="265" idx="4"/>
          </p:cNvCxnSpPr>
          <p:nvPr/>
        </p:nvCxnSpPr>
        <p:spPr>
          <a:xfrm>
            <a:off x="715775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48"/>
          <p:cNvCxnSpPr>
            <a:stCxn id="268" idx="4"/>
            <a:endCxn id="270" idx="0"/>
          </p:cNvCxnSpPr>
          <p:nvPr/>
        </p:nvCxnSpPr>
        <p:spPr>
          <a:xfrm>
            <a:off x="715791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48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Расчет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48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539991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48"/>
          <p:cNvSpPr/>
          <p:nvPr/>
        </p:nvSpPr>
        <p:spPr>
          <a:xfrm>
            <a:off x="539989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2" name="Google Shape;272;p48"/>
          <p:cNvSpPr txBox="1">
            <a:spLocks noGrp="1"/>
          </p:cNvSpPr>
          <p:nvPr>
            <p:ph type="subTitle" idx="2"/>
          </p:nvPr>
        </p:nvSpPr>
        <p:spPr>
          <a:xfrm>
            <a:off x="1008000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Дискретные распределения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48"/>
          <p:cNvSpPr txBox="1">
            <a:spLocks noGrp="1"/>
          </p:cNvSpPr>
          <p:nvPr>
            <p:ph type="subTitle" idx="3"/>
          </p:nvPr>
        </p:nvSpPr>
        <p:spPr>
          <a:xfrm>
            <a:off x="995121" y="3131142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Разведочный анализ</a:t>
            </a:r>
            <a:r>
              <a:rPr lang="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8"/>
          <p:cNvSpPr txBox="1">
            <a:spLocks noGrp="1"/>
          </p:cNvSpPr>
          <p:nvPr>
            <p:ph type="subTitle" idx="4"/>
          </p:nvPr>
        </p:nvSpPr>
        <p:spPr>
          <a:xfrm>
            <a:off x="1001561" y="3966812"/>
            <a:ext cx="1220045" cy="75973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Непрерывная случайная величина</a:t>
            </a:r>
            <a:endParaRPr dirty="0">
              <a:sym typeface="IBM Plex Sans"/>
            </a:endParaRPr>
          </a:p>
        </p:txBody>
      </p:sp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</a:t>
            </a:r>
            <a:r>
              <a:rPr lang="ru" dirty="0" smtClean="0"/>
              <a:t>курса</a:t>
            </a:r>
            <a:endParaRPr dirty="0"/>
          </a:p>
        </p:txBody>
      </p:sp>
      <p:cxnSp>
        <p:nvCxnSpPr>
          <p:cNvPr id="277" name="Google Shape;277;p48"/>
          <p:cNvCxnSpPr>
            <a:stCxn id="278" idx="4"/>
            <a:endCxn id="279" idx="0"/>
          </p:cNvCxnSpPr>
          <p:nvPr/>
        </p:nvCxnSpPr>
        <p:spPr>
          <a:xfrm>
            <a:off x="282178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48"/>
          <p:cNvCxnSpPr>
            <a:stCxn id="279" idx="4"/>
            <a:endCxn id="281" idx="0"/>
          </p:cNvCxnSpPr>
          <p:nvPr/>
        </p:nvCxnSpPr>
        <p:spPr>
          <a:xfrm>
            <a:off x="282180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8"/>
          <p:cNvCxnSpPr>
            <a:stCxn id="281" idx="4"/>
            <a:endCxn id="283" idx="0"/>
          </p:cNvCxnSpPr>
          <p:nvPr/>
        </p:nvCxnSpPr>
        <p:spPr>
          <a:xfrm>
            <a:off x="282180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48"/>
          <p:cNvSpPr txBox="1">
            <a:spLocks noGrp="1"/>
          </p:cNvSpPr>
          <p:nvPr>
            <p:ph type="subTitle" idx="1"/>
          </p:nvPr>
        </p:nvSpPr>
        <p:spPr>
          <a:xfrm>
            <a:off x="311401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/>
              <a:t>Тестирование </a:t>
            </a:r>
            <a:r>
              <a:rPr lang="ru-RU" dirty="0" smtClean="0"/>
              <a:t>гипотез. Параметрические тесты</a:t>
            </a:r>
            <a:endParaRPr dirty="0">
              <a:solidFill>
                <a:schemeClr val="lt2"/>
              </a:solidFill>
              <a:sym typeface="IBM Plex Sans"/>
            </a:endParaRPr>
          </a:p>
        </p:txBody>
      </p:sp>
      <p:sp>
        <p:nvSpPr>
          <p:cNvPr id="278" name="Google Shape;278;p48"/>
          <p:cNvSpPr/>
          <p:nvPr/>
        </p:nvSpPr>
        <p:spPr>
          <a:xfrm>
            <a:off x="264598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9" name="Google Shape;279;p48"/>
          <p:cNvSpPr/>
          <p:nvPr/>
        </p:nvSpPr>
        <p:spPr>
          <a:xfrm>
            <a:off x="264600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264600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264600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5" name="Google Shape;285;p48"/>
          <p:cNvSpPr txBox="1">
            <a:spLocks noGrp="1"/>
          </p:cNvSpPr>
          <p:nvPr>
            <p:ph type="subTitle" idx="2"/>
          </p:nvPr>
        </p:nvSpPr>
        <p:spPr>
          <a:xfrm>
            <a:off x="311401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ru-RU" dirty="0"/>
              <a:t>Сравнение долей. Построение доверительного интервала</a:t>
            </a:r>
          </a:p>
        </p:txBody>
      </p:sp>
      <p:sp>
        <p:nvSpPr>
          <p:cNvPr id="286" name="Google Shape;286;p48"/>
          <p:cNvSpPr txBox="1">
            <a:spLocks noGrp="1"/>
          </p:cNvSpPr>
          <p:nvPr>
            <p:ph type="subTitle" idx="3"/>
          </p:nvPr>
        </p:nvSpPr>
        <p:spPr>
          <a:xfrm>
            <a:off x="3114012" y="3124438"/>
            <a:ext cx="1358927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/>
              <a:t>Тестирование гипотез. </a:t>
            </a:r>
            <a:r>
              <a:rPr lang="ru-RU" dirty="0" smtClean="0"/>
              <a:t>Непараметрические </a:t>
            </a:r>
            <a:r>
              <a:rPr lang="ru-RU" dirty="0"/>
              <a:t>тесты</a:t>
            </a:r>
            <a:endParaRPr lang="ru-RU" dirty="0">
              <a:solidFill>
                <a:schemeClr val="lt2"/>
              </a:solidFill>
            </a:endParaRPr>
          </a:p>
        </p:txBody>
      </p:sp>
      <p:sp>
        <p:nvSpPr>
          <p:cNvPr id="287" name="Google Shape;287;p48"/>
          <p:cNvSpPr txBox="1">
            <a:spLocks noGrp="1"/>
          </p:cNvSpPr>
          <p:nvPr>
            <p:ph type="subTitle" idx="4"/>
          </p:nvPr>
        </p:nvSpPr>
        <p:spPr>
          <a:xfrm>
            <a:off x="3114013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tx1"/>
                </a:solidFill>
              </a:rPr>
              <a:t>Корреляционный анализ</a:t>
            </a:r>
            <a:endParaRPr dirty="0">
              <a:solidFill>
                <a:schemeClr val="tx1"/>
              </a:solidFill>
              <a:sym typeface="IBM Plex Sans"/>
            </a:endParaRPr>
          </a:p>
        </p:txBody>
      </p:sp>
      <p:cxnSp>
        <p:nvCxnSpPr>
          <p:cNvPr id="288" name="Google Shape;288;p48"/>
          <p:cNvCxnSpPr>
            <a:stCxn id="289" idx="4"/>
            <a:endCxn id="290" idx="0"/>
          </p:cNvCxnSpPr>
          <p:nvPr/>
        </p:nvCxnSpPr>
        <p:spPr>
          <a:xfrm>
            <a:off x="4927813" y="1791601"/>
            <a:ext cx="16" cy="46085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48"/>
          <p:cNvCxnSpPr>
            <a:stCxn id="290" idx="4"/>
            <a:endCxn id="292" idx="0"/>
          </p:cNvCxnSpPr>
          <p:nvPr/>
        </p:nvCxnSpPr>
        <p:spPr>
          <a:xfrm>
            <a:off x="4927829" y="2604055"/>
            <a:ext cx="0" cy="5204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48"/>
          <p:cNvCxnSpPr>
            <a:stCxn id="292" idx="4"/>
            <a:endCxn id="294" idx="0"/>
          </p:cNvCxnSpPr>
          <p:nvPr/>
        </p:nvCxnSpPr>
        <p:spPr>
          <a:xfrm>
            <a:off x="4927829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48"/>
          <p:cNvSpPr txBox="1">
            <a:spLocks noGrp="1"/>
          </p:cNvSpPr>
          <p:nvPr>
            <p:ph type="subTitle" idx="1"/>
          </p:nvPr>
        </p:nvSpPr>
        <p:spPr>
          <a:xfrm>
            <a:off x="5220038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Регрессионный анализ</a:t>
            </a:r>
            <a:endParaRPr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9" name="Google Shape;289;p48"/>
          <p:cNvSpPr/>
          <p:nvPr/>
        </p:nvSpPr>
        <p:spPr>
          <a:xfrm>
            <a:off x="4752013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48"/>
          <p:cNvSpPr/>
          <p:nvPr/>
        </p:nvSpPr>
        <p:spPr>
          <a:xfrm>
            <a:off x="4752029" y="2252455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48"/>
          <p:cNvSpPr/>
          <p:nvPr/>
        </p:nvSpPr>
        <p:spPr>
          <a:xfrm>
            <a:off x="4752029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11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48"/>
          <p:cNvSpPr/>
          <p:nvPr/>
        </p:nvSpPr>
        <p:spPr>
          <a:xfrm>
            <a:off x="4752026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6" name="Google Shape;296;p48"/>
          <p:cNvSpPr txBox="1">
            <a:spLocks noGrp="1"/>
          </p:cNvSpPr>
          <p:nvPr>
            <p:ph type="subTitle" idx="2"/>
          </p:nvPr>
        </p:nvSpPr>
        <p:spPr>
          <a:xfrm>
            <a:off x="5220038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tx1"/>
                </a:solidFill>
              </a:rPr>
              <a:t>Д</a:t>
            </a:r>
            <a:r>
              <a:rPr lang="ru" b="1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исперсионный анализ</a:t>
            </a:r>
            <a:endParaRPr b="1"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220038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48"/>
          <p:cNvSpPr txBox="1">
            <a:spLocks noGrp="1"/>
          </p:cNvSpPr>
          <p:nvPr>
            <p:ph type="subTitle" idx="4"/>
          </p:nvPr>
        </p:nvSpPr>
        <p:spPr>
          <a:xfrm>
            <a:off x="5220038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9" name="Google Shape;299;p48"/>
          <p:cNvCxnSpPr>
            <a:stCxn id="300" idx="4"/>
            <a:endCxn id="301" idx="0"/>
          </p:cNvCxnSpPr>
          <p:nvPr/>
        </p:nvCxnSpPr>
        <p:spPr>
          <a:xfrm>
            <a:off x="703383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48"/>
          <p:cNvCxnSpPr>
            <a:stCxn id="301" idx="4"/>
            <a:endCxn id="303" idx="0"/>
          </p:cNvCxnSpPr>
          <p:nvPr/>
        </p:nvCxnSpPr>
        <p:spPr>
          <a:xfrm>
            <a:off x="703385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48"/>
          <p:cNvCxnSpPr>
            <a:stCxn id="303" idx="4"/>
            <a:endCxn id="305" idx="0"/>
          </p:cNvCxnSpPr>
          <p:nvPr/>
        </p:nvCxnSpPr>
        <p:spPr>
          <a:xfrm>
            <a:off x="703385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8"/>
          <p:cNvSpPr txBox="1">
            <a:spLocks noGrp="1"/>
          </p:cNvSpPr>
          <p:nvPr>
            <p:ph type="subTitle" idx="1"/>
          </p:nvPr>
        </p:nvSpPr>
        <p:spPr>
          <a:xfrm>
            <a:off x="732606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48"/>
          <p:cNvSpPr/>
          <p:nvPr/>
        </p:nvSpPr>
        <p:spPr>
          <a:xfrm>
            <a:off x="685803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1" name="Google Shape;301;p48"/>
          <p:cNvSpPr/>
          <p:nvPr/>
        </p:nvSpPr>
        <p:spPr>
          <a:xfrm>
            <a:off x="685805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3" name="Google Shape;303;p48"/>
          <p:cNvSpPr/>
          <p:nvPr/>
        </p:nvSpPr>
        <p:spPr>
          <a:xfrm>
            <a:off x="685805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5" name="Google Shape;305;p48"/>
          <p:cNvSpPr/>
          <p:nvPr/>
        </p:nvSpPr>
        <p:spPr>
          <a:xfrm>
            <a:off x="685805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8"/>
          <p:cNvSpPr txBox="1">
            <a:spLocks noGrp="1"/>
          </p:cNvSpPr>
          <p:nvPr>
            <p:ph type="subTitle" idx="2"/>
          </p:nvPr>
        </p:nvSpPr>
        <p:spPr>
          <a:xfrm>
            <a:off x="732606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subTitle" idx="3"/>
          </p:nvPr>
        </p:nvSpPr>
        <p:spPr>
          <a:xfrm>
            <a:off x="7326063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4"/>
          </p:nvPr>
        </p:nvSpPr>
        <p:spPr>
          <a:xfrm>
            <a:off x="7326063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" name="Google Shape;265;p48"/>
          <p:cNvSpPr/>
          <p:nvPr/>
        </p:nvSpPr>
        <p:spPr>
          <a:xfrm>
            <a:off x="539975" y="228227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0" name="Google Shape;264;p48"/>
          <p:cNvCxnSpPr/>
          <p:nvPr/>
        </p:nvCxnSpPr>
        <p:spPr>
          <a:xfrm>
            <a:off x="715775" y="262743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264;p48"/>
          <p:cNvCxnSpPr/>
          <p:nvPr/>
        </p:nvCxnSpPr>
        <p:spPr>
          <a:xfrm>
            <a:off x="721065" y="347601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265;p48"/>
          <p:cNvSpPr/>
          <p:nvPr/>
        </p:nvSpPr>
        <p:spPr>
          <a:xfrm>
            <a:off x="539975" y="311823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" name="Google Shape;265;p48"/>
          <p:cNvSpPr/>
          <p:nvPr/>
        </p:nvSpPr>
        <p:spPr>
          <a:xfrm>
            <a:off x="539975" y="396681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" name="Google Shape;265;p48"/>
          <p:cNvSpPr/>
          <p:nvPr/>
        </p:nvSpPr>
        <p:spPr>
          <a:xfrm>
            <a:off x="2645988" y="227583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" name="Google Shape;265;p48"/>
          <p:cNvSpPr/>
          <p:nvPr/>
        </p:nvSpPr>
        <p:spPr>
          <a:xfrm>
            <a:off x="2645988" y="1446916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" name="Google Shape;265;p48"/>
          <p:cNvSpPr/>
          <p:nvPr/>
        </p:nvSpPr>
        <p:spPr>
          <a:xfrm>
            <a:off x="2646004" y="312467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265;p48"/>
          <p:cNvSpPr/>
          <p:nvPr/>
        </p:nvSpPr>
        <p:spPr>
          <a:xfrm>
            <a:off x="2646004" y="396694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266;p48"/>
          <p:cNvSpPr/>
          <p:nvPr/>
        </p:nvSpPr>
        <p:spPr>
          <a:xfrm>
            <a:off x="4746929" y="2265986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" name="Google Shape;265;p48"/>
          <p:cNvSpPr/>
          <p:nvPr/>
        </p:nvSpPr>
        <p:spPr>
          <a:xfrm>
            <a:off x="4746929" y="1441858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1975" y="983775"/>
            <a:ext cx="8064000" cy="3240000"/>
          </a:xfrm>
        </p:spPr>
        <p:txBody>
          <a:bodyPr/>
          <a:lstStyle/>
          <a:p>
            <a:r>
              <a:rPr lang="ru-RU" dirty="0"/>
              <a:t>Рассчитаем теперь степени свободы и сумму квадратов отклонений в расчете на одну степень свободы.</a:t>
            </a:r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Двухфакторный дисперсионный анализ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77632"/>
            <a:ext cx="6019800" cy="3302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0522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Рассчитаем критерий Фишера и построим </a:t>
            </a:r>
            <a:r>
              <a:rPr lang="en-US" dirty="0" smtClean="0"/>
              <a:t>ANOVA </a:t>
            </a:r>
            <a:r>
              <a:rPr lang="ru-RU" dirty="0" smtClean="0"/>
              <a:t>таблицу</a:t>
            </a:r>
            <a:r>
              <a:rPr lang="ru-RU" dirty="0"/>
              <a:t>, где последний столбец  - это расчетный критерий Фишера.</a:t>
            </a:r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Двухфакторный дисперсионный анализ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" y="1683067"/>
            <a:ext cx="5932805" cy="2063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93" y="1683067"/>
            <a:ext cx="3719979" cy="206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49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Двухфакторный дисперсионный анализ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495425"/>
            <a:ext cx="54768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075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Двухфакторный дисперсионный анализ в </a:t>
            </a:r>
            <a:r>
              <a:rPr lang="en-US" dirty="0" smtClean="0"/>
              <a:t> Python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Двухфакторный дисперсионный анализ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1" y="1158240"/>
            <a:ext cx="5932805" cy="3569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576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Создадим данные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Двухфакторный дисперсионный анализ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" y="1627505"/>
            <a:ext cx="6628130" cy="2223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729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Строим </a:t>
            </a:r>
            <a:r>
              <a:rPr lang="en-US" dirty="0" smtClean="0"/>
              <a:t>ANOVA- </a:t>
            </a:r>
            <a:r>
              <a:rPr lang="ru-RU" dirty="0" smtClean="0"/>
              <a:t>таблицу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 Python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Двухфакторный дисперсионный анализ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" y="1718309"/>
            <a:ext cx="6614478" cy="2691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70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830997"/>
          </a:xfrm>
        </p:spPr>
        <p:txBody>
          <a:bodyPr/>
          <a:lstStyle/>
          <a:p>
            <a:r>
              <a:rPr lang="ru-RU" b="1" dirty="0"/>
              <a:t>Условия применимости дисперсионного анализа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1450" lvl="0" indent="-1714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</a:rPr>
              <a:t>Независимость измерений</a:t>
            </a:r>
          </a:p>
          <a:p>
            <a:pPr marL="171450" lvl="0" indent="-1714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Значения групп должны следовать нормальному распределению</a:t>
            </a:r>
          </a:p>
          <a:p>
            <a:pPr marL="171450" lvl="0" indent="-1714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</a:rPr>
              <a:t>Однородность </a:t>
            </a:r>
            <a:r>
              <a:rPr lang="ru-RU" smtClean="0">
                <a:solidFill>
                  <a:schemeClr val="tx1"/>
                </a:solidFill>
              </a:rPr>
              <a:t>(равенство) дисперсий</a:t>
            </a:r>
            <a:endParaRPr lang="ru-RU" dirty="0" smtClean="0">
              <a:solidFill>
                <a:schemeClr val="tx1"/>
              </a:solidFill>
            </a:endParaRPr>
          </a:p>
          <a:p>
            <a:pPr lvl="0">
              <a:buClr>
                <a:srgbClr val="FF0000"/>
              </a:buClr>
            </a:pPr>
            <a:endParaRPr lang="ru-RU" dirty="0">
              <a:solidFill>
                <a:schemeClr val="tx1"/>
              </a:solidFill>
            </a:endParaRPr>
          </a:p>
          <a:p>
            <a:pPr lvl="0">
              <a:buClr>
                <a:srgbClr val="FF0000"/>
              </a:buClr>
            </a:pPr>
            <a:r>
              <a:rPr lang="ru-RU" dirty="0"/>
              <a:t>Если размеры выборок одинаковые, то неоднородность дисперсий слабо влияет на результат.</a:t>
            </a:r>
            <a:endParaRPr lang="ru-RU" dirty="0" smtClean="0">
              <a:solidFill>
                <a:schemeClr val="tx1"/>
              </a:solidFill>
            </a:endParaRPr>
          </a:p>
          <a:p>
            <a:pPr marL="171450" lvl="0" indent="-17145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ru-RU" dirty="0">
              <a:solidFill>
                <a:schemeClr val="tx1"/>
              </a:solidFill>
            </a:endParaRPr>
          </a:p>
          <a:p>
            <a:pPr lvl="0">
              <a:buClr>
                <a:srgbClr val="FF0000"/>
              </a:buClr>
            </a:pP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56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Что изучили в этом курсе?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1450" indent="-1714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/>
              <a:t>Случайные события. Формула Байеса</a:t>
            </a:r>
          </a:p>
          <a:p>
            <a:pPr marL="171450" indent="-1714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/>
              <a:t>Дискретные распределения</a:t>
            </a:r>
          </a:p>
          <a:p>
            <a:pPr marL="171450" indent="-1714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/>
              <a:t>Описательная статистика. </a:t>
            </a:r>
            <a:r>
              <a:rPr lang="en-US" dirty="0"/>
              <a:t>EDA</a:t>
            </a:r>
          </a:p>
          <a:p>
            <a:pPr marL="171450" indent="-1714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/>
              <a:t>Нормальное распределение. ЦПТ</a:t>
            </a:r>
          </a:p>
          <a:p>
            <a:pPr marL="171450" indent="-1714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/>
              <a:t>Тестирование гипотез. </a:t>
            </a:r>
            <a:r>
              <a:rPr lang="en-US" dirty="0"/>
              <a:t>Z </a:t>
            </a:r>
            <a:r>
              <a:rPr lang="ru-RU" dirty="0"/>
              <a:t>и </a:t>
            </a:r>
            <a:r>
              <a:rPr lang="en-US" dirty="0"/>
              <a:t>t </a:t>
            </a:r>
            <a:r>
              <a:rPr lang="ru-RU" dirty="0"/>
              <a:t> критерии</a:t>
            </a:r>
          </a:p>
          <a:p>
            <a:pPr marL="171450" indent="-1714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/>
              <a:t>Доверительные интервалы </a:t>
            </a:r>
          </a:p>
          <a:p>
            <a:pPr marL="171450" indent="-1714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/>
              <a:t>Работа с долями</a:t>
            </a:r>
          </a:p>
          <a:p>
            <a:pPr marL="171450" indent="-1714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/>
              <a:t>Непараметрические тесты</a:t>
            </a:r>
          </a:p>
          <a:p>
            <a:pPr marL="171450" indent="-1714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/>
              <a:t>Корреляционный анализ</a:t>
            </a:r>
          </a:p>
          <a:p>
            <a:pPr marL="171450" indent="-1714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/>
              <a:t>Линейная регрессия</a:t>
            </a:r>
          </a:p>
          <a:p>
            <a:pPr marL="171450" indent="-1714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dirty="0"/>
              <a:t>Дисперсионный анализ</a:t>
            </a:r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493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Дисперсионный анализ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59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</a:t>
            </a:r>
            <a:r>
              <a:rPr lang="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будет на уроке </a:t>
            </a: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сегодня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0" name="Google Shape;360;p50"/>
          <p:cNvSpPr txBox="1">
            <a:spLocks noGrp="1"/>
          </p:cNvSpPr>
          <p:nvPr>
            <p:ph type="subTitle" idx="1"/>
          </p:nvPr>
        </p:nvSpPr>
        <p:spPr>
          <a:xfrm>
            <a:off x="486124" y="1407616"/>
            <a:ext cx="5501926" cy="163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200" dirty="0" smtClean="0">
                <a:solidFill>
                  <a:schemeClr val="dk1"/>
                </a:solidFill>
              </a:rPr>
              <a:t>Однофакторный дисперсионный анализ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</a:rPr>
              <a:t> </a:t>
            </a:r>
            <a:r>
              <a:rPr lang="ru-RU" sz="1200" dirty="0" smtClean="0">
                <a:solidFill>
                  <a:schemeClr val="dk1"/>
                </a:solidFill>
              </a:rPr>
              <a:t>Двухфакторный дисперсионный анализ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1200" dirty="0" smtClean="0">
                <a:solidFill>
                  <a:schemeClr val="dk1"/>
                </a:solidFill>
              </a:rPr>
              <a:t>Post hoc </a:t>
            </a:r>
            <a:r>
              <a:rPr lang="ru-RU" sz="1200" dirty="0" smtClean="0">
                <a:solidFill>
                  <a:schemeClr val="dk1"/>
                </a:solidFill>
              </a:rPr>
              <a:t>тест </a:t>
            </a:r>
            <a:r>
              <a:rPr lang="ru-RU" sz="1200" dirty="0" err="1" smtClean="0">
                <a:solidFill>
                  <a:schemeClr val="dk1"/>
                </a:solidFill>
              </a:rPr>
              <a:t>Тьюки</a:t>
            </a: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</a:rPr>
              <a:t> Условия применимости дисперсионного анализа</a:t>
            </a: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План урока</a:t>
            </a:r>
            <a:endParaRPr dirty="0"/>
          </a:p>
        </p:txBody>
      </p:sp>
      <p:pic>
        <p:nvPicPr>
          <p:cNvPr id="5" name="Google Shape;1088;p10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923" y="2397604"/>
            <a:ext cx="1156115" cy="166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Дисперсионный анализ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Дисперсионный анализ используется для исследования  влияния одного или нескольких качественных показателей на количественный показатель.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51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Однофакторный дисперсионный анализ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 однофакторном дисперсионном анализе на одну количественную переменную </a:t>
            </a:r>
            <a:r>
              <a:rPr lang="en-US" dirty="0"/>
              <a:t>Y</a:t>
            </a:r>
            <a:r>
              <a:rPr lang="ru-RU" dirty="0" smtClean="0"/>
              <a:t> влияет один фактор (один качественный показатель), наблюдаемый на </a:t>
            </a:r>
            <a:r>
              <a:rPr lang="en-US" dirty="0" smtClean="0"/>
              <a:t>k</a:t>
            </a:r>
            <a:r>
              <a:rPr lang="ru-RU" dirty="0" smtClean="0"/>
              <a:t> уровнях, т.е. имеет </a:t>
            </a:r>
            <a:r>
              <a:rPr lang="en-US" dirty="0" smtClean="0"/>
              <a:t>k</a:t>
            </a:r>
            <a:r>
              <a:rPr lang="ru-RU" dirty="0" smtClean="0"/>
              <a:t> выборок для переменной </a:t>
            </a:r>
            <a:r>
              <a:rPr lang="en-US" dirty="0" smtClean="0"/>
              <a:t>Y.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993716" y="1970437"/>
            <a:ext cx="4679496" cy="2136893"/>
            <a:chOff x="1462393" y="3394522"/>
            <a:chExt cx="4679496" cy="2136893"/>
          </a:xfrm>
        </p:grpSpPr>
        <p:sp>
          <p:nvSpPr>
            <p:cNvPr id="6" name="Овал 5"/>
            <p:cNvSpPr/>
            <p:nvPr/>
          </p:nvSpPr>
          <p:spPr>
            <a:xfrm>
              <a:off x="3040008" y="4547528"/>
              <a:ext cx="1289957" cy="832758"/>
            </a:xfrm>
            <a:prstGeom prst="ellipse">
              <a:avLst/>
            </a:prstGeom>
            <a:gradFill flip="none" rotWithShape="1">
              <a:gsLst>
                <a:gs pos="0">
                  <a:srgbClr val="6E32E0">
                    <a:tint val="66000"/>
                    <a:satMod val="160000"/>
                  </a:srgbClr>
                </a:gs>
                <a:gs pos="50000">
                  <a:srgbClr val="6E32E0">
                    <a:tint val="44500"/>
                    <a:satMod val="160000"/>
                  </a:srgbClr>
                </a:gs>
                <a:gs pos="100000">
                  <a:srgbClr val="6E32E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6E32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>
                <a:solidFill>
                  <a:srgbClr val="6E32E0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4552104" y="3848804"/>
              <a:ext cx="1289957" cy="832758"/>
            </a:xfrm>
            <a:prstGeom prst="ellipse">
              <a:avLst/>
            </a:prstGeom>
            <a:gradFill flip="none" rotWithShape="1">
              <a:gsLst>
                <a:gs pos="0">
                  <a:srgbClr val="6E32E0">
                    <a:tint val="66000"/>
                    <a:satMod val="160000"/>
                  </a:srgbClr>
                </a:gs>
                <a:gs pos="50000">
                  <a:srgbClr val="6E32E0">
                    <a:tint val="44500"/>
                    <a:satMod val="160000"/>
                  </a:srgbClr>
                </a:gs>
                <a:gs pos="100000">
                  <a:srgbClr val="6E32E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6E32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>
                <a:solidFill>
                  <a:srgbClr val="6E32E0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1462393" y="3814210"/>
              <a:ext cx="1289957" cy="832758"/>
            </a:xfrm>
            <a:prstGeom prst="ellipse">
              <a:avLst/>
            </a:prstGeom>
            <a:gradFill flip="none" rotWithShape="1">
              <a:gsLst>
                <a:gs pos="0">
                  <a:srgbClr val="6E32E0">
                    <a:tint val="66000"/>
                    <a:satMod val="160000"/>
                  </a:srgbClr>
                </a:gs>
                <a:gs pos="50000">
                  <a:srgbClr val="6E32E0">
                    <a:tint val="44500"/>
                    <a:satMod val="160000"/>
                  </a:srgbClr>
                </a:gs>
                <a:gs pos="100000">
                  <a:srgbClr val="6E32E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6E32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>
                <a:solidFill>
                  <a:srgbClr val="6E32E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4"/>
                <p:cNvSpPr txBox="1"/>
                <p:nvPr/>
              </p:nvSpPr>
              <p:spPr>
                <a:xfrm>
                  <a:off x="3040008" y="4608085"/>
                  <a:ext cx="1161087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ru-RU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1.</m:t>
                            </m:r>
                            <m:r>
                              <a:rPr lang="ru-RU" b="0" i="1" smtClean="0">
                                <a:latin typeface="Cambria Math"/>
                              </a:rPr>
                              <m:t>п</m:t>
                            </m:r>
                          </m:sub>
                        </m:sSub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2.</m:t>
                            </m:r>
                            <m:r>
                              <a:rPr lang="ru-RU" b="0" i="1" smtClean="0">
                                <a:latin typeface="Cambria Math"/>
                              </a:rPr>
                              <m:t>п</m:t>
                            </m:r>
                          </m:sub>
                        </m:sSub>
                      </m:oMath>
                    </m:oMathPara>
                  </a14:m>
                  <a:endParaRPr lang="ru-RU" dirty="0" smtClean="0"/>
                </a:p>
                <a:p>
                  <a:r>
                    <a:rPr lang="ru-RU" dirty="0"/>
                    <a:t> </a:t>
                  </a:r>
                  <a:r>
                    <a:rPr lang="ru-RU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3.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п</m:t>
                          </m:r>
                        </m:sub>
                      </m:sSub>
                    </m:oMath>
                  </a14:m>
                  <a:r>
                    <a:rPr lang="ru-RU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  <m:r>
                            <a:rPr lang="ru-RU" i="1">
                              <a:latin typeface="Cambria Math"/>
                            </a:rPr>
                            <m:t>п</m:t>
                          </m:r>
                        </m:sub>
                      </m:sSub>
                    </m:oMath>
                  </a14:m>
                  <a:r>
                    <a:rPr lang="ru-RU" dirty="0"/>
                    <a:t> </a:t>
                  </a:r>
                </a:p>
                <a:p>
                  <a:endParaRPr lang="ru-RU" dirty="0"/>
                </a:p>
              </p:txBody>
            </p:sp>
          </mc:Choice>
          <mc:Fallback xmlns="">
            <p:sp>
              <p:nvSpPr>
                <p:cNvPr id="9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008" y="4608085"/>
                  <a:ext cx="1161087" cy="92333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8"/>
                <p:cNvSpPr txBox="1"/>
                <p:nvPr/>
              </p:nvSpPr>
              <p:spPr>
                <a:xfrm>
                  <a:off x="1561388" y="3911300"/>
                  <a:ext cx="1206421" cy="64633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>
                  <a:defPPr>
                    <a:defRPr lang="ru-RU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1.</m:t>
                            </m:r>
                            <m:r>
                              <a:rPr lang="ru-RU" b="0" i="1" smtClean="0">
                                <a:latin typeface="Cambria Math"/>
                              </a:rPr>
                              <m:t>ю</m:t>
                            </m:r>
                          </m:sub>
                        </m:sSub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2.</m:t>
                            </m:r>
                            <m:r>
                              <a:rPr lang="ru-RU" b="0" i="1" smtClean="0">
                                <a:latin typeface="Cambria Math"/>
                              </a:rPr>
                              <m:t>ю</m:t>
                            </m:r>
                          </m:sub>
                        </m:sSub>
                      </m:oMath>
                    </m:oMathPara>
                  </a14:m>
                  <a:endParaRPr lang="ru-RU" dirty="0" smtClean="0"/>
                </a:p>
                <a:p>
                  <a:r>
                    <a:rPr lang="ru-RU" dirty="0"/>
                    <a:t> </a:t>
                  </a:r>
                  <a:r>
                    <a:rPr lang="ru-RU" dirty="0" smtClean="0"/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3.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ю</m:t>
                          </m:r>
                        </m:sub>
                      </m:sSub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388" y="3911300"/>
                  <a:ext cx="1206421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9"/>
                <p:cNvSpPr txBox="1"/>
                <p:nvPr/>
              </p:nvSpPr>
              <p:spPr>
                <a:xfrm>
                  <a:off x="4657765" y="3860372"/>
                  <a:ext cx="1161087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ru-RU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1.</m:t>
                            </m:r>
                            <m:r>
                              <a:rPr lang="ru-RU" b="0" i="1" smtClean="0">
                                <a:latin typeface="Cambria Math"/>
                              </a:rPr>
                              <m:t>б</m:t>
                            </m:r>
                          </m:sub>
                        </m:sSub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2.</m:t>
                            </m:r>
                            <m:r>
                              <a:rPr lang="ru-RU" b="0" i="1" smtClean="0">
                                <a:latin typeface="Cambria Math"/>
                              </a:rPr>
                              <m:t>б</m:t>
                            </m:r>
                          </m:sub>
                        </m:sSub>
                      </m:oMath>
                    </m:oMathPara>
                  </a14:m>
                  <a:endParaRPr lang="ru-RU" dirty="0" smtClean="0"/>
                </a:p>
                <a:p>
                  <a:r>
                    <a:rPr lang="ru-RU" dirty="0"/>
                    <a:t> </a:t>
                  </a:r>
                  <a:r>
                    <a:rPr lang="ru-RU" dirty="0" smtClean="0"/>
                    <a:t> </a:t>
                  </a:r>
                  <a:r>
                    <a:rPr lang="en-US" dirty="0" smtClean="0"/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3.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б</m:t>
                          </m:r>
                        </m:sub>
                      </m:sSub>
                    </m:oMath>
                  </a14:m>
                  <a:endParaRPr lang="ru-RU" dirty="0"/>
                </a:p>
                <a:p>
                  <a:endParaRPr lang="ru-RU" dirty="0"/>
                </a:p>
              </p:txBody>
            </p:sp>
          </mc:Choice>
          <mc:Fallback xmlns="">
            <p:sp>
              <p:nvSpPr>
                <p:cNvPr id="11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765" y="3860372"/>
                  <a:ext cx="1161087" cy="92333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3"/>
            <p:cNvSpPr txBox="1"/>
            <p:nvPr/>
          </p:nvSpPr>
          <p:spPr>
            <a:xfrm>
              <a:off x="1561388" y="3394522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ru-RU" i="1" dirty="0" smtClean="0"/>
                <a:t>юристы</a:t>
              </a:r>
              <a:endParaRPr lang="ru-RU" i="1" dirty="0"/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4657765" y="3415625"/>
              <a:ext cx="1484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ru-RU" i="1" dirty="0" smtClean="0"/>
                <a:t>бухгалтера</a:t>
              </a:r>
              <a:endParaRPr lang="ru-RU" i="1" dirty="0"/>
            </a:p>
          </p:txBody>
        </p:sp>
        <p:sp>
          <p:nvSpPr>
            <p:cNvPr id="14" name="TextBox 25"/>
            <p:cNvSpPr txBox="1"/>
            <p:nvPr/>
          </p:nvSpPr>
          <p:spPr>
            <a:xfrm>
              <a:off x="2796358" y="4204352"/>
              <a:ext cx="1861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ru-RU" i="1" dirty="0" smtClean="0"/>
                <a:t>программисты</a:t>
              </a:r>
              <a:endParaRPr lang="ru-RU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31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Идея дисперсионного анализа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Однофакторный дисперсионный анализ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2935" y="1556088"/>
                <a:ext cx="1810817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r>
                  <a:rPr lang="ru-RU" dirty="0"/>
                  <a:t> </a:t>
                </a:r>
                <a:r>
                  <a:rPr lang="ru-RU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1.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.2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.3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35" y="1556088"/>
                <a:ext cx="1810817" cy="16004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Левая фигурная скобка 5"/>
          <p:cNvSpPr/>
          <p:nvPr/>
        </p:nvSpPr>
        <p:spPr>
          <a:xfrm>
            <a:off x="946818" y="1729468"/>
            <a:ext cx="318407" cy="922564"/>
          </a:xfrm>
          <a:prstGeom prst="leftBrace">
            <a:avLst/>
          </a:prstGeom>
          <a:ln w="19050">
            <a:solidFill>
              <a:srgbClr val="6E32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43260" y="2005293"/>
                <a:ext cx="505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ru-RU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0" y="2005293"/>
                <a:ext cx="50558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038510"/>
            <a:ext cx="4443831" cy="217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11" y="2843608"/>
            <a:ext cx="3757714" cy="193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algn="r"/>
            <a:r>
              <a:rPr lang="ru-RU" dirty="0" smtClean="0"/>
              <a:t>                                                                                                                          Если одна из альтернативных гипотез</a:t>
            </a:r>
          </a:p>
          <a:p>
            <a:pPr algn="r"/>
            <a:r>
              <a:rPr lang="ru-RU" dirty="0" smtClean="0"/>
              <a:t> верна, то                                                                                                                       верна, то</a:t>
            </a:r>
          </a:p>
          <a:p>
            <a:pPr algn="r"/>
            <a:r>
              <a:rPr lang="ru-RU" dirty="0" smtClean="0"/>
              <a:t>   обнаружено влияние</a:t>
            </a:r>
          </a:p>
          <a:p>
            <a:pPr algn="r"/>
            <a:r>
              <a:rPr lang="ru-RU" dirty="0" smtClean="0"/>
              <a:t> профессии на заработную плату.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06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Проблема множественных сравнений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Более 2 групп – критерий Фишера </a:t>
                </a:r>
                <a:r>
                  <a:rPr lang="en-US" dirty="0" smtClean="0"/>
                  <a:t>F                                                            2 </a:t>
                </a:r>
                <a:r>
                  <a:rPr lang="ru-RU" dirty="0" smtClean="0"/>
                  <a:t>группы – критерий Стьюдента </a:t>
                </a:r>
                <a:r>
                  <a:rPr lang="en-US" dirty="0" smtClean="0"/>
                  <a:t>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ru-RU" i="1" dirty="0" smtClean="0"/>
                  <a:t>С </a:t>
                </a:r>
                <a:r>
                  <a:rPr lang="ru-RU" i="1" dirty="0"/>
                  <a:t>увеличением числа сравнений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ru-RU" i="1" dirty="0"/>
                  <a:t> растет вероятность ошибки </a:t>
                </a:r>
                <a:r>
                  <a:rPr lang="en-US" i="1" dirty="0"/>
                  <a:t>I</a:t>
                </a:r>
                <a:r>
                  <a:rPr lang="ru-RU" i="1" dirty="0"/>
                  <a:t> рода для множественных сравнений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l-GR" i="1">
                            <a:latin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ru-RU" i="1" dirty="0"/>
                  <a:t>)</a:t>
                </a:r>
                <a:r>
                  <a:rPr lang="en-US" i="1" dirty="0" smtClean="0"/>
                  <a:t>.</a:t>
                </a:r>
              </a:p>
              <a:p>
                <a:r>
                  <a:rPr lang="ru-RU" i="1" dirty="0" smtClean="0"/>
                  <a:t>Т.е</a:t>
                </a:r>
                <a:r>
                  <a:rPr lang="ru-RU" i="1" dirty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050" i="1">
                            <a:latin typeface="Cambria Math"/>
                          </a:rPr>
                        </m:ctrlPr>
                      </m:accPr>
                      <m:e>
                        <m:r>
                          <a:rPr lang="el-GR" i="1">
                            <a:latin typeface="Cambria Math"/>
                          </a:rPr>
                          <m:t>𝛼</m:t>
                        </m:r>
                      </m:e>
                    </m:acc>
                  </m:oMath>
                </a14:m>
                <a:r>
                  <a:rPr lang="ru-RU" i="1" dirty="0"/>
                  <a:t> является истинным уровнем значимости многократно примененного </a:t>
                </a:r>
                <a:r>
                  <a:rPr lang="ru-RU" i="1" dirty="0" smtClean="0"/>
                  <a:t>критерия</a:t>
                </a:r>
                <a:endParaRPr lang="en-US" i="1" dirty="0" smtClean="0"/>
              </a:p>
              <a:p>
                <a:endParaRPr lang="ru-RU" i="1" dirty="0"/>
              </a:p>
              <a:p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ru-RU" i="1">
                        <a:latin typeface="Cambria Math"/>
                      </a:rPr>
                      <m:t> =1</m:t>
                    </m:r>
                  </m:oMath>
                </a14:m>
                <a:r>
                  <a:rPr lang="ru-RU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l-GR" i="1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/>
                              </a:rPr>
                              <m:t>1−0.0</m:t>
                            </m:r>
                            <m:r>
                              <a:rPr lang="el-GR" i="1">
                                <a:latin typeface="Cambria Math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=0.05</m:t>
                    </m:r>
                  </m:oMath>
                </a14:m>
                <a:r>
                  <a:rPr lang="ru-RU" dirty="0"/>
                  <a:t> ,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            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ru-RU" i="1">
                        <a:latin typeface="Cambria Math"/>
                      </a:rPr>
                      <m:t> = 3</m:t>
                    </m:r>
                  </m:oMath>
                </a14:m>
                <a:r>
                  <a:rPr lang="ru-RU" dirty="0" smtClean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l-GR" i="1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ru-RU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/>
                              </a:rPr>
                              <m:t>1−0.0</m:t>
                            </m:r>
                            <m:r>
                              <a:rPr lang="el-GR" i="1">
                                <a:latin typeface="Cambria Math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=0.14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Однофакторный дисперсионный анализ</a:t>
            </a:r>
          </a:p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53" y="1523162"/>
            <a:ext cx="3381489" cy="174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49" y="1523162"/>
            <a:ext cx="3410301" cy="164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86536" y="3123972"/>
                <a:ext cx="15805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α</m:t>
                          </m:r>
                        </m:e>
                      </m:acc>
                      <m:r>
                        <a:rPr lang="ru-RU" i="1">
                          <a:latin typeface="Cambria Math"/>
                        </a:rPr>
                        <m:t>=1−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α</m:t>
                          </m:r>
                          <m:r>
                            <a:rPr lang="ru-RU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36" y="3123972"/>
                <a:ext cx="158056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00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Распределение </a:t>
            </a:r>
            <a:r>
              <a:rPr lang="ru-RU" b="1" dirty="0" smtClean="0"/>
              <a:t>Ф</a:t>
            </a:r>
            <a:r>
              <a:rPr lang="ru-RU" dirty="0" smtClean="0"/>
              <a:t>ишера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н</m:t>
                        </m:r>
                      </m:sub>
                    </m:sSub>
                    <m:r>
                      <a:rPr lang="ru-RU" sz="22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sz="2200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ф</m:t>
                            </m:r>
                          </m:sub>
                          <m:sup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ост</m:t>
                            </m:r>
                          </m:sub>
                          <m:sup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ru-RU" sz="2200" dirty="0"/>
                  <a:t>,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Однофакторный дисперсионный анализ</a:t>
            </a:r>
          </a:p>
          <a:p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77" y="1250838"/>
            <a:ext cx="5448696" cy="28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12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b="1" dirty="0" smtClean="0"/>
              <a:t>Ф</a:t>
            </a:r>
            <a:r>
              <a:rPr lang="ru-RU" dirty="0" smtClean="0"/>
              <a:t>акторная и остаточная дисперсия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ru-RU" dirty="0"/>
                  <a:t>Если бы все значения были взяты из одной генеральной совокупности, в которой профессия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/>
                  <a:t>не оказывала бы влияния на заработную плату, то разброс внутри группы и межгрупповой были </a:t>
                </a:r>
                <a:r>
                  <a:rPr lang="ru-RU" dirty="0" smtClean="0"/>
                  <a:t>бы </a:t>
                </a:r>
                <a:r>
                  <a:rPr lang="ru-RU" dirty="0"/>
                  <a:t>приблизительно одинаковыми. И в этом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i="0">
                            <a:latin typeface="Cambria Math"/>
                          </a:rPr>
                          <m:t>0 </m:t>
                        </m:r>
                      </m:sub>
                    </m:sSub>
                  </m:oMath>
                </a14:m>
                <a:r>
                  <a:rPr lang="ru-RU" dirty="0"/>
                  <a:t>не отвергалась бы.</a:t>
                </a:r>
              </a:p>
              <a:p>
                <a:endParaRPr lang="ru-RU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н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ф</m:t>
                            </m:r>
                          </m:sub>
                          <m:sup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sz="20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ост</m:t>
                            </m:r>
                          </m:sub>
                          <m:sup>
                            <m:r>
                              <a:rPr lang="ru-RU" sz="20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ru-RU" sz="2000" dirty="0"/>
                  <a:t>,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Однофакторный дисперсионный анализ</a:t>
            </a:r>
          </a:p>
          <a:p>
            <a:endParaRPr lang="ru-RU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91" y="2365901"/>
            <a:ext cx="4215010" cy="205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724170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1149</Words>
  <Application>Microsoft Office PowerPoint</Application>
  <PresentationFormat>Экран (16:9)</PresentationFormat>
  <Paragraphs>205</Paragraphs>
  <Slides>28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IBM Plex Sans</vt:lpstr>
      <vt:lpstr>Cambria Math</vt:lpstr>
      <vt:lpstr>IBM Plex Sans SemiBold</vt:lpstr>
      <vt:lpstr>Wingdings</vt:lpstr>
      <vt:lpstr>Макет шаблона GB</vt:lpstr>
      <vt:lpstr>Дисперсионный анализ </vt:lpstr>
      <vt:lpstr>План курса</vt:lpstr>
      <vt:lpstr>Что будет на уроке сегодня</vt:lpstr>
      <vt:lpstr>Дисперсионный анализ</vt:lpstr>
      <vt:lpstr>Однофакторный дисперсионный анализ</vt:lpstr>
      <vt:lpstr>Идея дисперсионного анализа</vt:lpstr>
      <vt:lpstr>Проблема множественных сравнений</vt:lpstr>
      <vt:lpstr>Распределение Фишера</vt:lpstr>
      <vt:lpstr>Факторная и остаточная дисперсия</vt:lpstr>
      <vt:lpstr>post hoc tests</vt:lpstr>
      <vt:lpstr>Задача </vt:lpstr>
      <vt:lpstr>Презентация PowerPoint</vt:lpstr>
      <vt:lpstr>Презентация PowerPoint</vt:lpstr>
      <vt:lpstr>Презентация PowerPoint</vt:lpstr>
      <vt:lpstr>Презентация PowerPoint</vt:lpstr>
      <vt:lpstr>Post hoc test Tukey </vt:lpstr>
      <vt:lpstr>Двухфакторный дисперсионный анализ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Двухфакторный дисперсионный анализ в  Python</vt:lpstr>
      <vt:lpstr>Презентация PowerPoint</vt:lpstr>
      <vt:lpstr>Презентация PowerPoint</vt:lpstr>
      <vt:lpstr>Условия применимости дисперсионного анализа   </vt:lpstr>
      <vt:lpstr>Что изучили в этом курсе?</vt:lpstr>
      <vt:lpstr>Конец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по шрифтам  Палитра   Знакомство и содержание урока  Слайды для теории  Слайды для визуального контента  Отбивки и цитаты  Графики и таблицы</dc:title>
  <dc:creator>HdTer</dc:creator>
  <cp:lastModifiedBy>RePack by Diakov</cp:lastModifiedBy>
  <cp:revision>414</cp:revision>
  <dcterms:modified xsi:type="dcterms:W3CDTF">2022-07-25T13:59:58Z</dcterms:modified>
</cp:coreProperties>
</file>