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D03-9B8B-47BA-9DDD-E18CDDF2EEF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8F1C6-8365-4D67-B92C-47278019E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4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01B7B-DDCE-470F-82FD-6C686803C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791B16-502A-4FBA-A478-0DDACA48C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220F2C-5365-4200-886F-9FF530EA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F5B1DD-9FAF-4891-A736-CD4C5A1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7BB40-565B-4503-8C71-D397DE76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39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88D7E-2C4A-41C5-9671-0A585E9A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2974EC-5899-4B83-A13F-42242D1B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34E272-EEB5-45BC-812B-86AB4141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85A3ED-1507-48E9-93AC-AAD41B40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8AA24-32F1-48F1-A879-FC3BD8A6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BB93B9-9313-4B01-996E-5AB5ECD1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D7238F-0B8E-4DD1-B90A-40638C99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9145BB-BCDB-4D0D-9FCC-A4299141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9DC83-B046-4E25-9C90-38487CDC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845544-D86F-440B-AD65-BC1CB87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92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E0F10-8B68-4A00-A171-9267DC6F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235B8-0318-49F8-9D59-743D041F9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A9F98D-AA29-4F3E-923C-F209A7B8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01B5C-0D82-4F22-A639-533EC8F4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6C3EA-2AE3-4884-AE9C-3920E528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45D32-CF50-4791-940F-5D2A444D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D8EF66-065D-4510-A46C-EF4472D6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A6408-D598-4291-ADA6-E24FABBA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0C9FB-E925-4920-A106-BF950219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10747-B211-4D88-A659-0F99683C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2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943F2-0F6E-4B4D-B830-D2983E45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B2E5F9-2922-4DDC-9E87-8D0DF53F3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CD1CAA-3BE4-4E1E-A5E1-7B77FF50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E76129-AA70-4FC7-8645-35D21EA3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440B79-1418-4F47-8EA6-81850171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275DEF-5D87-4675-A0DC-3D0884BF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92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C1D35-A1A8-4D75-B7D6-EA54C8F0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765F50-7778-4B31-863D-226DCECB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F5B4D-22FF-43C9-855E-643A7BCAE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7DBC72-8B86-4362-9E46-74D1E7ACD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2B43DD-4FCB-4AE4-BFE6-B0DAE3665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E4602E-DB82-443C-BEE2-31586C9A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2A16D3-B469-4280-A1CF-CAA2D9DA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4C9B9F-97A5-4070-BC23-4D320108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1707-7E7B-49B2-8B24-EC30998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FA2D1F-D6DF-46E5-9475-F58D2E7E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1C5365-1805-4955-BCD3-CE12829D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702B65-846A-4948-B800-3D00562E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00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43C1E3-63D3-45A7-AA3A-84AA4155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27D545-8E8A-4359-A4E5-6039603E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DE65C-2C38-4486-A8E8-56396AA9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2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88258-54BF-4C62-8F27-AB0892F4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C5684-55F0-4548-8B71-6142DBF9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DE83BA-8102-4877-95D1-2C2EA06E9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2D8EC6-C051-4C99-87FD-D7C1A4AE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354052-B72F-4048-8D93-E7B83561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067878-2753-45A0-9B72-3A69C94F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42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B6A98-2815-40AF-9B79-4CA44507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DA5E7B-E5A6-4EFE-AC8F-7F9081897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394505-676F-4F56-BBD8-6E2F46386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03FFA6-AA56-4B60-B648-94F49E71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7A073C-D5A9-426C-A95C-CFA2DD4D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24F94F-558C-4471-B3B5-6BFB8097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92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6E31-6AD6-431F-BBA6-4B860239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9FA8F1-2676-4830-8EA8-629944A18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F3F20-7065-4360-BAD2-8BFD3E0E2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366C-970E-4B2E-8D2D-41DD1F57C407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29C640-2669-4613-9493-FF7CAA281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2932D-882F-4F40-A005-80E4ACAD7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E823-4D83-4EF4-8B03-6B1689DDA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06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ellow Open Folder Icon Vector Stock Vector (Royalty Free) 1236036409">
            <a:extLst>
              <a:ext uri="{FF2B5EF4-FFF2-40B4-BE49-F238E27FC236}">
                <a16:creationId xmlns:a16="http://schemas.microsoft.com/office/drawing/2014/main" id="{25DE10C4-B64E-462C-A4A7-D9588A113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3" b="22035"/>
          <a:stretch/>
        </p:blipFill>
        <p:spPr bwMode="auto">
          <a:xfrm>
            <a:off x="3921471" y="3606412"/>
            <a:ext cx="2476500" cy="157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CED2BC-370B-4EC5-9646-5B66DB266C67}"/>
              </a:ext>
            </a:extLst>
          </p:cNvPr>
          <p:cNvSpPr txBox="1"/>
          <p:nvPr/>
        </p:nvSpPr>
        <p:spPr>
          <a:xfrm>
            <a:off x="668594" y="462116"/>
            <a:ext cx="3559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Задача</a:t>
            </a:r>
            <a:r>
              <a:rPr lang="en-US" sz="3600" dirty="0">
                <a:latin typeface="Bahnschrift SemiBold" panose="020B0502040204020203" pitchFamily="34" charset="0"/>
              </a:rPr>
              <a:t> 14</a:t>
            </a:r>
            <a:endParaRPr lang="ru-RU" sz="3600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38BF8-E4B0-4DF1-86CC-38903ED77C38}"/>
              </a:ext>
            </a:extLst>
          </p:cNvPr>
          <p:cNvSpPr txBox="1"/>
          <p:nvPr/>
        </p:nvSpPr>
        <p:spPr>
          <a:xfrm>
            <a:off x="668594" y="2064774"/>
            <a:ext cx="10618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Light" panose="020B0502040204020203" pitchFamily="34" charset="0"/>
              </a:rPr>
              <a:t>Алгоритм по выделению </a:t>
            </a:r>
            <a:r>
              <a:rPr lang="ru-RU" sz="28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ключевых слов </a:t>
            </a:r>
            <a:r>
              <a:rPr lang="ru-RU" sz="2800" dirty="0">
                <a:latin typeface="Bahnschrift Light" panose="020B0502040204020203" pitchFamily="34" charset="0"/>
              </a:rPr>
              <a:t>из документа </a:t>
            </a:r>
            <a:endParaRPr lang="en-US" sz="2800" dirty="0">
              <a:latin typeface="Bahnschrift Light" panose="020B0502040204020203" pitchFamily="34" charset="0"/>
            </a:endParaRPr>
          </a:p>
          <a:p>
            <a:r>
              <a:rPr lang="ru-RU" sz="2800" dirty="0">
                <a:latin typeface="Bahnschrift Light" panose="020B0502040204020203" pitchFamily="34" charset="0"/>
              </a:rPr>
              <a:t>с помощью машинного обучения, NLP</a:t>
            </a:r>
            <a:endParaRPr lang="ru-RU" sz="4400" dirty="0">
              <a:latin typeface="Bahnschrift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6B8FF-2877-4AE2-BFAB-D3F62BC1CE17}"/>
              </a:ext>
            </a:extLst>
          </p:cNvPr>
          <p:cNvSpPr txBox="1"/>
          <p:nvPr/>
        </p:nvSpPr>
        <p:spPr>
          <a:xfrm>
            <a:off x="8750710" y="5771535"/>
            <a:ext cx="32741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latin typeface="Bahnschrift Light" panose="020B0502040204020203" pitchFamily="34" charset="0"/>
              </a:rPr>
              <a:t>Донской Андрей</a:t>
            </a:r>
          </a:p>
          <a:p>
            <a:pPr algn="r"/>
            <a:r>
              <a:rPr lang="ru-RU" sz="2800" dirty="0">
                <a:latin typeface="Bahnschrift Light" panose="020B0502040204020203" pitchFamily="34" charset="0"/>
              </a:rPr>
              <a:t>Тарасов Роман</a:t>
            </a:r>
            <a:endParaRPr lang="ru-RU" sz="4400" dirty="0">
              <a:latin typeface="Bahnschrift Light" panose="020B05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3CD70E-8E2D-4FBE-907F-34D139990BA4}"/>
              </a:ext>
            </a:extLst>
          </p:cNvPr>
          <p:cNvSpPr/>
          <p:nvPr/>
        </p:nvSpPr>
        <p:spPr>
          <a:xfrm>
            <a:off x="4886633" y="2153265"/>
            <a:ext cx="2664541" cy="4227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E1210F5-76B4-4725-B0C7-9FEE997A2F78}"/>
              </a:ext>
            </a:extLst>
          </p:cNvPr>
          <p:cNvSpPr/>
          <p:nvPr/>
        </p:nvSpPr>
        <p:spPr>
          <a:xfrm>
            <a:off x="5925175" y="2576053"/>
            <a:ext cx="2178079" cy="1923207"/>
          </a:xfrm>
          <a:custGeom>
            <a:avLst/>
            <a:gdLst>
              <a:gd name="connsiteX0" fmla="*/ 717754 w 1746614"/>
              <a:gd name="connsiteY0" fmla="*/ 0 h 2556387"/>
              <a:gd name="connsiteX1" fmla="*/ 1730477 w 1746614"/>
              <a:gd name="connsiteY1" fmla="*/ 1091380 h 2556387"/>
              <a:gd name="connsiteX2" fmla="*/ 0 w 1746614"/>
              <a:gd name="connsiteY2" fmla="*/ 2556387 h 2556387"/>
              <a:gd name="connsiteX0" fmla="*/ 1591960 w 2620820"/>
              <a:gd name="connsiteY0" fmla="*/ 0 h 1893196"/>
              <a:gd name="connsiteX1" fmla="*/ 2604683 w 2620820"/>
              <a:gd name="connsiteY1" fmla="*/ 1091380 h 1893196"/>
              <a:gd name="connsiteX2" fmla="*/ 0 w 2620820"/>
              <a:gd name="connsiteY2" fmla="*/ 1893196 h 1893196"/>
              <a:gd name="connsiteX0" fmla="*/ 1591960 w 2620820"/>
              <a:gd name="connsiteY0" fmla="*/ 0 h 1926183"/>
              <a:gd name="connsiteX1" fmla="*/ 2604683 w 2620820"/>
              <a:gd name="connsiteY1" fmla="*/ 1091380 h 1926183"/>
              <a:gd name="connsiteX2" fmla="*/ 0 w 2620820"/>
              <a:gd name="connsiteY2" fmla="*/ 1893196 h 1926183"/>
              <a:gd name="connsiteX0" fmla="*/ 1591960 w 2178079"/>
              <a:gd name="connsiteY0" fmla="*/ 0 h 1923207"/>
              <a:gd name="connsiteX1" fmla="*/ 2132410 w 2178079"/>
              <a:gd name="connsiteY1" fmla="*/ 1021042 h 1923207"/>
              <a:gd name="connsiteX2" fmla="*/ 0 w 2178079"/>
              <a:gd name="connsiteY2" fmla="*/ 1893196 h 19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8079" h="1923207">
                <a:moveTo>
                  <a:pt x="1591960" y="0"/>
                </a:moveTo>
                <a:cubicBezTo>
                  <a:pt x="2158134" y="332658"/>
                  <a:pt x="2252036" y="594978"/>
                  <a:pt x="2132410" y="1021042"/>
                </a:cubicBezTo>
                <a:cubicBezTo>
                  <a:pt x="2012784" y="1447106"/>
                  <a:pt x="1137021" y="2067061"/>
                  <a:pt x="0" y="189319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472AAE4-A90D-4015-9E62-AFB7FC122C01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8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05D75E-619E-4F17-AC6D-43F109AC4B94}"/>
              </a:ext>
            </a:extLst>
          </p:cNvPr>
          <p:cNvSpPr txBox="1"/>
          <p:nvPr/>
        </p:nvSpPr>
        <p:spPr>
          <a:xfrm>
            <a:off x="668593" y="462116"/>
            <a:ext cx="6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71ABE9-21AE-4A02-9C86-23187B72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4762965"/>
            <a:ext cx="9764488" cy="3810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15F0DC-D093-4689-9000-90F04325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79" y="3872466"/>
            <a:ext cx="9783473" cy="579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D4601B-EAA0-40D0-832B-6F2AE1C7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46" y="5563924"/>
            <a:ext cx="11461708" cy="5568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EB519E-A00A-4086-8E40-9A21A1C3B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902" y="2664450"/>
            <a:ext cx="9155575" cy="5952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9F04F9-E9B5-4D96-8FDB-12D66EF64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86601"/>
            <a:ext cx="12192000" cy="654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C0757E-B081-479D-9C9C-DA6BC733E5B0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ahnschrift Light" panose="020B0502040204020203" pitchFamily="34" charset="0"/>
              </a:rPr>
              <a:t>10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54B0938-3BC3-44AF-94B1-54E88DE73490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B3F4E-4AB9-4C86-B173-0089C4A64D78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1</a:t>
            </a:r>
            <a:r>
              <a:rPr lang="en-US" dirty="0">
                <a:latin typeface="Bahnschrift Light" panose="020B0502040204020203" pitchFamily="34" charset="0"/>
              </a:rPr>
              <a:t>1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E6937-C1A4-4653-B640-67250965D26D}"/>
              </a:ext>
            </a:extLst>
          </p:cNvPr>
          <p:cNvSpPr txBox="1"/>
          <p:nvPr/>
        </p:nvSpPr>
        <p:spPr>
          <a:xfrm>
            <a:off x="668593" y="462116"/>
            <a:ext cx="6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Выводы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709A1-719A-4668-89AF-BA6BE0813899}"/>
              </a:ext>
            </a:extLst>
          </p:cNvPr>
          <p:cNvSpPr txBox="1"/>
          <p:nvPr/>
        </p:nvSpPr>
        <p:spPr>
          <a:xfrm>
            <a:off x="668593" y="1388962"/>
            <a:ext cx="27200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Bashirov_5 — 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33</a:t>
            </a:r>
            <a:r>
              <a:rPr lang="en-US" dirty="0">
                <a:latin typeface="Bahnschrift Light" panose="020B0502040204020203" pitchFamily="34" charset="0"/>
              </a:rPr>
              <a:t>% </a:t>
            </a:r>
          </a:p>
          <a:p>
            <a:r>
              <a:rPr lang="en-US" dirty="0">
                <a:latin typeface="Bahnschrift Light" panose="020B0502040204020203" pitchFamily="34" charset="0"/>
              </a:rPr>
              <a:t>Battalova_1 — </a:t>
            </a:r>
            <a:r>
              <a:rPr lang="en-US" dirty="0">
                <a:solidFill>
                  <a:srgbClr val="00B050"/>
                </a:solidFill>
                <a:latin typeface="Bahnschrift Light" panose="020B0502040204020203" pitchFamily="34" charset="0"/>
              </a:rPr>
              <a:t>80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  <a:p>
            <a:r>
              <a:rPr lang="en-US" dirty="0">
                <a:latin typeface="Bahnschrift Light" panose="020B0502040204020203" pitchFamily="34" charset="0"/>
              </a:rPr>
              <a:t>elibrary_17789517 — </a:t>
            </a:r>
            <a:r>
              <a:rPr lang="en-US" dirty="0">
                <a:solidFill>
                  <a:schemeClr val="accent6"/>
                </a:solidFill>
                <a:latin typeface="Bahnschrift Light" panose="020B0502040204020203" pitchFamily="34" charset="0"/>
              </a:rPr>
              <a:t>50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  <a:p>
            <a:r>
              <a:rPr lang="en-US" dirty="0">
                <a:latin typeface="Bahnschrift Light" panose="020B0502040204020203" pitchFamily="34" charset="0"/>
              </a:rPr>
              <a:t>Fatikhov_1 — </a:t>
            </a:r>
            <a:r>
              <a:rPr lang="en-US" dirty="0">
                <a:solidFill>
                  <a:srgbClr val="00B050"/>
                </a:solidFill>
                <a:latin typeface="Bahnschrift Light" panose="020B0502040204020203" pitchFamily="34" charset="0"/>
              </a:rPr>
              <a:t>75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  <a:p>
            <a:r>
              <a:rPr lang="en-US" dirty="0">
                <a:latin typeface="Bahnschrift Light" panose="020B0502040204020203" pitchFamily="34" charset="0"/>
              </a:rPr>
              <a:t>Ishmurzin_7 — </a:t>
            </a:r>
            <a:r>
              <a:rPr lang="en-US" dirty="0">
                <a:solidFill>
                  <a:srgbClr val="00B050"/>
                </a:solidFill>
                <a:latin typeface="Bahnschrift Light" panose="020B0502040204020203" pitchFamily="34" charset="0"/>
              </a:rPr>
              <a:t>67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  <a:p>
            <a:r>
              <a:rPr lang="en-US" dirty="0">
                <a:latin typeface="Bahnschrift Light" panose="020B0502040204020203" pitchFamily="34" charset="0"/>
              </a:rPr>
              <a:t>KotenevAYu_3 — 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33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  <a:p>
            <a:r>
              <a:rPr lang="en-US" dirty="0">
                <a:latin typeface="Bahnschrift Light" panose="020B0502040204020203" pitchFamily="34" charset="0"/>
              </a:rPr>
              <a:t>Kubrak_5 — </a:t>
            </a:r>
            <a:r>
              <a:rPr lang="en-US" dirty="0">
                <a:solidFill>
                  <a:srgbClr val="00B050"/>
                </a:solidFill>
                <a:latin typeface="Bahnschrift Light" panose="020B0502040204020203" pitchFamily="34" charset="0"/>
              </a:rPr>
              <a:t>60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  <a:p>
            <a:r>
              <a:rPr lang="en-US" dirty="0">
                <a:latin typeface="Bahnschrift Light" panose="020B0502040204020203" pitchFamily="34" charset="0"/>
              </a:rPr>
              <a:t>Lymar_1 — </a:t>
            </a:r>
            <a:r>
              <a:rPr lang="en-US" dirty="0">
                <a:solidFill>
                  <a:srgbClr val="00B050"/>
                </a:solidFill>
                <a:latin typeface="Bahnschrift Light" panose="020B0502040204020203" pitchFamily="34" charset="0"/>
              </a:rPr>
              <a:t>80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  <a:p>
            <a:r>
              <a:rPr lang="en-US" dirty="0">
                <a:latin typeface="Bahnschrift Light" panose="020B0502040204020203" pitchFamily="34" charset="0"/>
              </a:rPr>
              <a:t>LyubimovaSV_1 — </a:t>
            </a:r>
            <a:r>
              <a:rPr lang="en-US" dirty="0">
                <a:solidFill>
                  <a:srgbClr val="00B050"/>
                </a:solidFill>
                <a:latin typeface="Bahnschrift Light" panose="020B0502040204020203" pitchFamily="34" charset="0"/>
              </a:rPr>
              <a:t>63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  <a:p>
            <a:r>
              <a:rPr lang="en-US" dirty="0">
                <a:latin typeface="Bahnschrift Light" panose="020B0502040204020203" pitchFamily="34" charset="0"/>
              </a:rPr>
              <a:t>Nelyubov_1 — </a:t>
            </a:r>
            <a:r>
              <a:rPr lang="en-US" dirty="0">
                <a:solidFill>
                  <a:srgbClr val="00B050"/>
                </a:solidFill>
                <a:latin typeface="Bahnschrift Light" panose="020B0502040204020203" pitchFamily="34" charset="0"/>
              </a:rPr>
              <a:t>75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  <a:p>
            <a:r>
              <a:rPr lang="en-US" dirty="0">
                <a:latin typeface="Bahnschrift Light" panose="020B0502040204020203" pitchFamily="34" charset="0"/>
              </a:rPr>
              <a:t>Ishmurzin_7 — </a:t>
            </a:r>
            <a:r>
              <a:rPr lang="en-US" dirty="0">
                <a:solidFill>
                  <a:srgbClr val="00B050"/>
                </a:solidFill>
                <a:latin typeface="Bahnschrift Light" panose="020B0502040204020203" pitchFamily="34" charset="0"/>
              </a:rPr>
              <a:t>100</a:t>
            </a:r>
            <a:r>
              <a:rPr lang="en-US" dirty="0">
                <a:latin typeface="Bahnschrift Light" panose="020B0502040204020203" pitchFamily="34" charset="0"/>
              </a:rPr>
              <a:t>%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1CC5451D-0D8D-42F1-B8EF-305CADA91574}"/>
              </a:ext>
            </a:extLst>
          </p:cNvPr>
          <p:cNvSpPr/>
          <p:nvPr/>
        </p:nvSpPr>
        <p:spPr>
          <a:xfrm>
            <a:off x="3443715" y="1388962"/>
            <a:ext cx="393540" cy="3090440"/>
          </a:xfrm>
          <a:prstGeom prst="rightBrace">
            <a:avLst>
              <a:gd name="adj1" fmla="val 164215"/>
              <a:gd name="adj2" fmla="val 50000"/>
            </a:avLst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E0D75-45B1-48A7-A085-DB7ACC3B5F4A}"/>
              </a:ext>
            </a:extLst>
          </p:cNvPr>
          <p:cNvSpPr txBox="1"/>
          <p:nvPr/>
        </p:nvSpPr>
        <p:spPr>
          <a:xfrm>
            <a:off x="5833642" y="1388962"/>
            <a:ext cx="4487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Человек часто берет </a:t>
            </a:r>
          </a:p>
          <a:p>
            <a:r>
              <a:rPr lang="ru-RU" sz="2400" dirty="0">
                <a:latin typeface="Bahnschrift Light" panose="020B0502040204020203" pitchFamily="34" charset="0"/>
              </a:rPr>
              <a:t>ключевые слова «</a:t>
            </a:r>
            <a:r>
              <a:rPr lang="ru-RU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из головы</a:t>
            </a:r>
            <a:r>
              <a:rPr lang="ru-RU" sz="2400" dirty="0">
                <a:latin typeface="Bahnschrift Light" panose="020B0502040204020203" pitchFamily="34" charset="0"/>
              </a:rPr>
              <a:t>»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1E1B4-41AF-4FD5-A861-805013D88C97}"/>
              </a:ext>
            </a:extLst>
          </p:cNvPr>
          <p:cNvSpPr txBox="1"/>
          <p:nvPr/>
        </p:nvSpPr>
        <p:spPr>
          <a:xfrm>
            <a:off x="4003314" y="2538181"/>
            <a:ext cx="1171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rgbClr val="00B050"/>
                </a:solidFill>
                <a:latin typeface="Bahnschrift Light" panose="020B0502040204020203" pitchFamily="34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17923-E59B-4B71-9A5F-612775683AFA}"/>
              </a:ext>
            </a:extLst>
          </p:cNvPr>
          <p:cNvSpPr txBox="1"/>
          <p:nvPr/>
        </p:nvSpPr>
        <p:spPr>
          <a:xfrm>
            <a:off x="7180736" y="462115"/>
            <a:ext cx="274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Анализ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7776F-9993-4C40-87ED-F553E37A88CC}"/>
              </a:ext>
            </a:extLst>
          </p:cNvPr>
          <p:cNvSpPr txBox="1"/>
          <p:nvPr/>
        </p:nvSpPr>
        <p:spPr>
          <a:xfrm>
            <a:off x="5833642" y="2499512"/>
            <a:ext cx="544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Обработка </a:t>
            </a:r>
            <a:r>
              <a:rPr lang="ru-RU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сборников текстов</a:t>
            </a:r>
          </a:p>
          <a:p>
            <a:r>
              <a:rPr lang="ru-RU" sz="2400" dirty="0">
                <a:latin typeface="Bahnschrift Light" panose="020B0502040204020203" pitchFamily="34" charset="0"/>
              </a:rPr>
              <a:t>затруднительна, но имеет ли смысл?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A6A00-8B70-453A-8784-A7D8A7E0E433}"/>
              </a:ext>
            </a:extLst>
          </p:cNvPr>
          <p:cNvSpPr txBox="1"/>
          <p:nvPr/>
        </p:nvSpPr>
        <p:spPr>
          <a:xfrm>
            <a:off x="697802" y="4746626"/>
            <a:ext cx="6756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Что можно делать дальше: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9F6C4-AC29-4FED-B796-886153E5F943}"/>
              </a:ext>
            </a:extLst>
          </p:cNvPr>
          <p:cNvSpPr txBox="1"/>
          <p:nvPr/>
        </p:nvSpPr>
        <p:spPr>
          <a:xfrm>
            <a:off x="668594" y="5512545"/>
            <a:ext cx="10835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Bahnschrift Light" panose="020B0502040204020203" pitchFamily="34" charset="0"/>
              </a:rPr>
              <a:t>Графовые</a:t>
            </a:r>
            <a:r>
              <a:rPr lang="ru-RU" sz="2400" dirty="0">
                <a:latin typeface="Bahnschrift Light" panose="020B0502040204020203" pitchFamily="34" charset="0"/>
              </a:rPr>
              <a:t> методы, модификация метрики (увеличение для терминов </a:t>
            </a:r>
          </a:p>
          <a:p>
            <a:r>
              <a:rPr lang="ru-RU" sz="2400" dirty="0">
                <a:latin typeface="Bahnschrift Light" panose="020B0502040204020203" pitchFamily="34" charset="0"/>
              </a:rPr>
              <a:t>из словарей, </a:t>
            </a:r>
            <a:r>
              <a:rPr lang="ru-RU" sz="2400" dirty="0" err="1">
                <a:latin typeface="Bahnschrift Light" panose="020B0502040204020203" pitchFamily="34" charset="0"/>
              </a:rPr>
              <a:t>парсинг</a:t>
            </a:r>
            <a:r>
              <a:rPr lang="ru-RU" sz="2400" dirty="0">
                <a:latin typeface="Bahnschrift Light" panose="020B0502040204020203" pitchFamily="34" charset="0"/>
              </a:rPr>
              <a:t> заголовков), поиск синонимов, оформление в виде приложения.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2D71F8-5B88-4FBF-AC8B-C67398564BC8}"/>
              </a:ext>
            </a:extLst>
          </p:cNvPr>
          <p:cNvSpPr txBox="1"/>
          <p:nvPr/>
        </p:nvSpPr>
        <p:spPr>
          <a:xfrm>
            <a:off x="5833642" y="3548852"/>
            <a:ext cx="5440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Человек иногда может делать ключевым словом </a:t>
            </a:r>
            <a:r>
              <a:rPr lang="ru-RU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фразу из 5-6 слов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6C5C131-1AED-485F-9FF5-C2BF2589FECE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732AD78-6C52-4534-B895-A6A0CD776B78}"/>
              </a:ext>
            </a:extLst>
          </p:cNvPr>
          <p:cNvCxnSpPr/>
          <p:nvPr/>
        </p:nvCxnSpPr>
        <p:spPr>
          <a:xfrm>
            <a:off x="786580" y="5392957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73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8592" y="1570289"/>
            <a:ext cx="4758813" cy="4073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 SemiBold" panose="020B0502040204020203" pitchFamily="34" charset="0"/>
              </a:rPr>
              <a:t>Пример построения графа</a:t>
            </a:r>
          </a:p>
          <a:p>
            <a:pPr marL="0" indent="0">
              <a:buNone/>
            </a:pPr>
            <a:endParaRPr lang="en-US" sz="24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 Light" panose="020B0502040204020203" pitchFamily="34" charset="0"/>
              </a:rPr>
              <a:t>«</a:t>
            </a:r>
            <a:r>
              <a:rPr lang="en-US" sz="2400" dirty="0">
                <a:latin typeface="Bahnschrift Light" panose="020B0502040204020203" pitchFamily="34" charset="0"/>
              </a:rPr>
              <a:t>Criteria of compatibility of a system of 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linear Diophantine equations</a:t>
            </a:r>
            <a:r>
              <a:rPr lang="en-US" sz="2400" dirty="0">
                <a:latin typeface="Bahnschrift Light" panose="020B0502040204020203" pitchFamily="34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strict inequations</a:t>
            </a:r>
            <a:r>
              <a:rPr lang="en-US" sz="2400" dirty="0">
                <a:latin typeface="Bahnschrift Light" panose="020B0502040204020203" pitchFamily="34" charset="0"/>
              </a:rPr>
              <a:t>, and </a:t>
            </a:r>
            <a:r>
              <a:rPr lang="en-US" sz="2400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nonstrict</a:t>
            </a:r>
            <a:r>
              <a:rPr lang="en-US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 inequations</a:t>
            </a:r>
            <a:r>
              <a:rPr lang="en-US" sz="2400" dirty="0">
                <a:latin typeface="Bahnschrift Light" panose="020B0502040204020203" pitchFamily="34" charset="0"/>
              </a:rPr>
              <a:t> are considered</a:t>
            </a:r>
            <a:r>
              <a:rPr lang="ru-RU" sz="2400" dirty="0">
                <a:latin typeface="Bahnschrift Light" panose="020B0502040204020203" pitchFamily="34" charset="0"/>
              </a:rPr>
              <a:t>»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92" y="1311591"/>
            <a:ext cx="6260118" cy="4975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B3F4E-4AB9-4C86-B173-0089C4A64D78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12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46D5288-162B-468A-841C-20347090B037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E62887-B58E-4EC7-8505-79C2D345A67E}"/>
              </a:ext>
            </a:extLst>
          </p:cNvPr>
          <p:cNvSpPr txBox="1"/>
          <p:nvPr/>
        </p:nvSpPr>
        <p:spPr>
          <a:xfrm>
            <a:off x="668593" y="462116"/>
            <a:ext cx="6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Алгоритм </a:t>
            </a:r>
            <a:r>
              <a:rPr lang="en-US" sz="3600" dirty="0" err="1">
                <a:latin typeface="Bahnschrift SemiBold" panose="020B0502040204020203" pitchFamily="34" charset="0"/>
              </a:rPr>
              <a:t>TextRank</a:t>
            </a:r>
            <a:endParaRPr lang="ru-RU" sz="3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5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3" y="2126401"/>
            <a:ext cx="11663470" cy="37407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B3F4E-4AB9-4C86-B173-0089C4A64D78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13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B6791A8E-D6C5-453E-81DD-719732F51BA8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FDCBE1-C25A-4575-8F09-5DA743458C9E}"/>
              </a:ext>
            </a:extLst>
          </p:cNvPr>
          <p:cNvSpPr txBox="1"/>
          <p:nvPr/>
        </p:nvSpPr>
        <p:spPr>
          <a:xfrm>
            <a:off x="668592" y="1197326"/>
            <a:ext cx="748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Fusional Real-time Automatic Keyword Extraction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52A20-F8FA-4CD1-BF25-181835A1DE7D}"/>
              </a:ext>
            </a:extLst>
          </p:cNvPr>
          <p:cNvSpPr txBox="1"/>
          <p:nvPr/>
        </p:nvSpPr>
        <p:spPr>
          <a:xfrm>
            <a:off x="668593" y="462116"/>
            <a:ext cx="6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Алгоритм </a:t>
            </a:r>
            <a:r>
              <a:rPr lang="en-US" sz="3600" dirty="0">
                <a:latin typeface="Bahnschrift SemiBold" panose="020B0502040204020203" pitchFamily="34" charset="0"/>
              </a:rPr>
              <a:t>FRAKE</a:t>
            </a:r>
            <a:endParaRPr lang="ru-RU" sz="3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5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/>
          </p:nvPr>
        </p:nvGraphicFramePr>
        <p:xfrm>
          <a:off x="8063333" y="1946655"/>
          <a:ext cx="3657600" cy="174498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Ishmurzin_7, Ключевые слова: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пространственно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-искривленный </a:t>
                      </a:r>
                      <a:r>
                        <a:rPr lang="ru-RU" sz="1400" b="0" i="0" u="none" strike="noStrike" dirty="0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ствол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скважины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напряженно-деформированное состояние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колонны штанг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угол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закручивания колонны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труб или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штанг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крутящий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момент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наименьшие затраты на деформацию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кручения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энергия на преодоление жесткости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колонны, </a:t>
                      </a:r>
                      <a:r>
                        <a:rPr lang="ru-RU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Bahnschrift SemiBold" panose="020B0502040204020203" pitchFamily="34" charset="0"/>
                        </a:rPr>
                        <a:t>50%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4267200" y="1946655"/>
          <a:ext cx="3657600" cy="174498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Ishmurzin_7, Ключевые слова: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пространственно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-искривленный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ствол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скважины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напряженно-деформированное состояние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колонны штанг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угол закручивания колонны </a:t>
                      </a:r>
                      <a:r>
                        <a:rPr lang="ru-RU" sz="1400" b="0" i="0" u="none" strike="noStrike" dirty="0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труб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или штанг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крутящий момент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наименьшие затраты на деформацию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кручения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энергия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напреодоление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жесткости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колонны, </a:t>
                      </a:r>
                      <a:r>
                        <a:rPr lang="ru-RU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Bahnschrift SemiBold" panose="020B0502040204020203" pitchFamily="34" charset="0"/>
                        </a:rPr>
                        <a:t>67%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273170" y="1946655"/>
          <a:ext cx="3657600" cy="174498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Ishmurzin_7, Ключевые слова: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пространственно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-</a:t>
                      </a:r>
                      <a:r>
                        <a:rPr lang="ru-RU" sz="1400" b="0" i="0" u="none" strike="noStrike" dirty="0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искривленный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ствол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скважины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напряженно-деформированное состояние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колонны штанг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угол закручивания колонны </a:t>
                      </a:r>
                      <a:r>
                        <a:rPr lang="ru-RU" sz="1400" b="0" i="0" u="none" strike="noStrike" dirty="0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труб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или штанг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крутящий момент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наименьшие затраты на деформацию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кручения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энергия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напреодоление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жесткости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колонны, </a:t>
                      </a:r>
                      <a:r>
                        <a:rPr lang="ru-RU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Bahnschrift SemiBold" panose="020B0502040204020203" pitchFamily="34" charset="0"/>
                        </a:rPr>
                        <a:t>67%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8063333" y="4076548"/>
          <a:ext cx="3657600" cy="11049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KotenevAYu_3, Ключевые слова: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трудноизвлекаемые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запасы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нефте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насыщенность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призабойная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зона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водоприток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пропласток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интенсификация добычи, </a:t>
                      </a:r>
                      <a:r>
                        <a:rPr lang="ru-RU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Bahnschrift SemiBold" panose="020B0502040204020203" pitchFamily="34" charset="0"/>
                        </a:rPr>
                        <a:t>33%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4267200" y="4076548"/>
          <a:ext cx="3657600" cy="11049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KotenevAYu_3, Ключевые слова: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трудноизвлекаемые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запасы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нефте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насыщенность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призабойная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зона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водоприток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пропласток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интенсификация добычи, </a:t>
                      </a:r>
                      <a:r>
                        <a:rPr lang="ru-RU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Bahnschrift SemiBold" panose="020B0502040204020203" pitchFamily="34" charset="0"/>
                        </a:rPr>
                        <a:t>33%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273170" y="4076548"/>
          <a:ext cx="3657600" cy="11049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KotenevAYu_3, Ключевые слова: </a:t>
                      </a:r>
                      <a:r>
                        <a:rPr lang="ru-RU" sz="1400" b="0" i="0" u="none" strike="noStrike" dirty="0" err="1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трудноизвлекаемые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запасы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нефте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насыщенность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призабойная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зона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водоприток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про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пласт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ок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интенсификация добычи, </a:t>
                      </a:r>
                      <a:r>
                        <a:rPr lang="ru-RU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Bahnschrift SemiBold" panose="020B0502040204020203" pitchFamily="34" charset="0"/>
                        </a:rPr>
                        <a:t>33%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4267200" y="5467426"/>
          <a:ext cx="3657600" cy="11049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Nelyubov_1, Ключевые слова: 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асфальтосмолопарафиновые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отложения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прогнозирование 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парафинизации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регрессионная модель, адгезионные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свойства, </a:t>
                      </a:r>
                      <a:r>
                        <a:rPr lang="ru-RU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Bahnschrift SemiBold" panose="020B0502040204020203" pitchFamily="34" charset="0"/>
                        </a:rPr>
                        <a:t>50%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/>
          </p:nvPr>
        </p:nvGraphicFramePr>
        <p:xfrm>
          <a:off x="8063333" y="5467426"/>
          <a:ext cx="3657600" cy="11049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592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Nelyubov_1, Ключевые слова: 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асфальтосмолопарафиновые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отложения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прогнозирование 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парафинизации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регрессионная модель, адгезионные 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свойства, </a:t>
                      </a:r>
                      <a:r>
                        <a:rPr lang="ru-RU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Bahnschrift SemiBold" panose="020B0502040204020203" pitchFamily="34" charset="0"/>
                        </a:rPr>
                        <a:t>50%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/>
          </p:nvPr>
        </p:nvGraphicFramePr>
        <p:xfrm>
          <a:off x="273170" y="5467426"/>
          <a:ext cx="3657600" cy="110490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Nelyubov_1, Ключевые слова: 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асфальтосмолопарафиновые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отложения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прогнозирование </a:t>
                      </a:r>
                      <a:r>
                        <a:rPr lang="ru-RU" sz="1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парафинизации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, регрессионная модель,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92D050"/>
                          </a:solidFill>
                          <a:effectLst/>
                          <a:latin typeface="Bahnschrift SemiBold" panose="020B0502040204020203" pitchFamily="34" charset="0"/>
                        </a:rPr>
                        <a:t>адгезионные</a:t>
                      </a: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Bahnschrift SemiBold" panose="020B0502040204020203" pitchFamily="34" charset="0"/>
                        </a:rPr>
                        <a:t> свойства, </a:t>
                      </a:r>
                      <a:r>
                        <a:rPr lang="ru-RU" sz="1600" b="0" i="0" u="none" strike="noStrike" dirty="0">
                          <a:solidFill>
                            <a:srgbClr val="00B0F0"/>
                          </a:solidFill>
                          <a:effectLst/>
                          <a:latin typeface="Bahnschrift SemiBold" panose="020B0502040204020203" pitchFamily="34" charset="0"/>
                        </a:rPr>
                        <a:t>75%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Bold" panose="020B0502040204020203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3170" y="119165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TF-IDF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0" y="119165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hnschrift SemiBold" panose="020B0502040204020203" pitchFamily="34" charset="0"/>
              </a:rPr>
              <a:t>FRAKE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63333" y="119165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Bahnschrift SemiBold" panose="020B0502040204020203" pitchFamily="34" charset="0"/>
              </a:rPr>
              <a:t>TextRank</a:t>
            </a:r>
            <a:endParaRPr lang="ru-RU" sz="2800" dirty="0">
              <a:latin typeface="Bahnschrift SemiBold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BB3F4E-4AB9-4C86-B173-0089C4A64D78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1</a:t>
            </a:r>
            <a:r>
              <a:rPr lang="en-US" dirty="0">
                <a:latin typeface="Bahnschrift Light" panose="020B0502040204020203" pitchFamily="34" charset="0"/>
              </a:rPr>
              <a:t>4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512152EC-576A-4733-98BB-0EC60EF4869A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74C48CF-F18A-4F3F-9DD1-23D277AF2E3E}"/>
              </a:ext>
            </a:extLst>
          </p:cNvPr>
          <p:cNvCxnSpPr/>
          <p:nvPr/>
        </p:nvCxnSpPr>
        <p:spPr>
          <a:xfrm>
            <a:off x="786580" y="1781860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1B34BD-1341-4BCA-A57C-67904F48A7CD}"/>
              </a:ext>
            </a:extLst>
          </p:cNvPr>
          <p:cNvSpPr txBox="1"/>
          <p:nvPr/>
        </p:nvSpPr>
        <p:spPr>
          <a:xfrm>
            <a:off x="668593" y="462116"/>
            <a:ext cx="6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Сравнение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93405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аказать, создание, разработка торговый робот советник C# си шарп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514" y="1827819"/>
            <a:ext cx="1642963" cy="164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9/99/IronPython_3_logo.svg/1200px-IronPython_3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376" y="4599673"/>
            <a:ext cx="1315238" cy="133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B3F4E-4AB9-4C86-B173-0089C4A64D78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1</a:t>
            </a:r>
            <a:r>
              <a:rPr lang="en-US" dirty="0">
                <a:latin typeface="Bahnschrift Light" panose="020B0502040204020203" pitchFamily="34" charset="0"/>
              </a:rPr>
              <a:t>5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17C89-7FF6-4350-ADF3-237BD2D19FE6}"/>
              </a:ext>
            </a:extLst>
          </p:cNvPr>
          <p:cNvSpPr txBox="1"/>
          <p:nvPr/>
        </p:nvSpPr>
        <p:spPr>
          <a:xfrm>
            <a:off x="668593" y="462116"/>
            <a:ext cx="1020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Реализация внутри платформы компании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7A718-447C-4729-97ED-7B247CE5C046}"/>
              </a:ext>
            </a:extLst>
          </p:cNvPr>
          <p:cNvSpPr txBox="1"/>
          <p:nvPr/>
        </p:nvSpPr>
        <p:spPr>
          <a:xfrm>
            <a:off x="786580" y="1634950"/>
            <a:ext cx="871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latin typeface="Bahnschrift Light" panose="020B0502040204020203" pitchFamily="34" charset="0"/>
              </a:rPr>
              <a:t>1. </a:t>
            </a:r>
            <a:r>
              <a:rPr lang="ru-RU" sz="2400" dirty="0">
                <a:latin typeface="Bahnschrift Light" panose="020B0502040204020203" pitchFamily="34" charset="0"/>
              </a:rPr>
              <a:t>Запуск </a:t>
            </a:r>
            <a:r>
              <a:rPr lang="en-US" sz="2400" dirty="0">
                <a:latin typeface="Bahnschrift Light" panose="020B0502040204020203" pitchFamily="34" charset="0"/>
              </a:rPr>
              <a:t>python-</a:t>
            </a:r>
            <a:r>
              <a:rPr lang="ru-RU" sz="2400" dirty="0">
                <a:latin typeface="Bahnschrift Light" panose="020B0502040204020203" pitchFamily="34" charset="0"/>
              </a:rPr>
              <a:t>скрипта через платформу на С</a:t>
            </a:r>
            <a:r>
              <a:rPr lang="en-US" sz="2400" dirty="0">
                <a:latin typeface="Bahnschrift Light" panose="020B0502040204020203" pitchFamily="34" charset="0"/>
              </a:rPr>
              <a:t>#</a:t>
            </a:r>
            <a:endParaRPr lang="ru-RU" sz="2400" dirty="0">
              <a:latin typeface="Bahnschrift Light" panose="020B0502040204020203" pitchFamily="34" charset="0"/>
            </a:endParaRPr>
          </a:p>
          <a:p>
            <a:endParaRPr lang="ru-RU" sz="16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389D9B3-9068-4560-AF91-5CC1F7297987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E4ADAE-F19D-4E12-8031-FAA794B5F8AB}"/>
              </a:ext>
            </a:extLst>
          </p:cNvPr>
          <p:cNvSpPr txBox="1"/>
          <p:nvPr/>
        </p:nvSpPr>
        <p:spPr>
          <a:xfrm>
            <a:off x="786580" y="2239499"/>
            <a:ext cx="8711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>
                <a:latin typeface="Bahnschrift Light" panose="020B0502040204020203" pitchFamily="34" charset="0"/>
              </a:rPr>
              <a:t>Установка необходимых библиотек</a:t>
            </a:r>
          </a:p>
          <a:p>
            <a:pPr lvl="1"/>
            <a:r>
              <a:rPr lang="ru-RU" sz="2400" dirty="0">
                <a:latin typeface="Bahnschrift Light" panose="020B0502040204020203" pitchFamily="34" charset="0"/>
              </a:rPr>
              <a:t>Создание процесса для </a:t>
            </a:r>
            <a:r>
              <a:rPr lang="en-US" sz="2400" dirty="0">
                <a:latin typeface="Bahnschrift Light" panose="020B0502040204020203" pitchFamily="34" charset="0"/>
              </a:rPr>
              <a:t>python.exe</a:t>
            </a:r>
          </a:p>
          <a:p>
            <a:pPr lvl="1"/>
            <a:r>
              <a:rPr lang="ru-RU" sz="2400" dirty="0">
                <a:latin typeface="Bahnschrift Light" panose="020B0502040204020203" pitchFamily="34" charset="0"/>
              </a:rPr>
              <a:t>Передача процессу скрипта и </a:t>
            </a:r>
            <a:r>
              <a:rPr lang="ru-RU" sz="2400" dirty="0" err="1">
                <a:latin typeface="Bahnschrift Light" panose="020B0502040204020203" pitchFamily="34" charset="0"/>
              </a:rPr>
              <a:t>аргментов</a:t>
            </a:r>
            <a:endParaRPr lang="en-US" sz="2400" dirty="0">
              <a:latin typeface="Bahnschrift 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2D16E-D28A-44B0-A784-E748ACE5537D}"/>
              </a:ext>
            </a:extLst>
          </p:cNvPr>
          <p:cNvSpPr txBox="1"/>
          <p:nvPr/>
        </p:nvSpPr>
        <p:spPr>
          <a:xfrm>
            <a:off x="786580" y="4368841"/>
            <a:ext cx="4424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ru-RU" sz="2400" dirty="0">
                <a:latin typeface="Bahnschrift Light" panose="020B0502040204020203" pitchFamily="34" charset="0"/>
              </a:rPr>
              <a:t>2. Применение </a:t>
            </a:r>
            <a:r>
              <a:rPr lang="en-US" sz="2400" dirty="0" err="1">
                <a:latin typeface="Bahnschrift Light" panose="020B0502040204020203" pitchFamily="34" charset="0"/>
              </a:rPr>
              <a:t>IronPython</a:t>
            </a: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0336D-C86E-4CE1-AD32-E231A07C1873}"/>
              </a:ext>
            </a:extLst>
          </p:cNvPr>
          <p:cNvSpPr txBox="1"/>
          <p:nvPr/>
        </p:nvSpPr>
        <p:spPr>
          <a:xfrm>
            <a:off x="786580" y="4906138"/>
            <a:ext cx="8711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>
                <a:latin typeface="Bahnschrift Light" panose="020B0502040204020203" pitchFamily="34" charset="0"/>
              </a:rPr>
              <a:t>Реализация </a:t>
            </a:r>
            <a:r>
              <a:rPr lang="ru-RU" sz="2400" dirty="0" err="1">
                <a:latin typeface="Bahnschrift Light" panose="020B0502040204020203" pitchFamily="34" charset="0"/>
              </a:rPr>
              <a:t>Python</a:t>
            </a:r>
            <a:r>
              <a:rPr lang="ru-RU" sz="2400" dirty="0">
                <a:latin typeface="Bahnschrift Light" panose="020B0502040204020203" pitchFamily="34" charset="0"/>
              </a:rPr>
              <a:t> с открытым исходным кодом, которая тесно интегрирована с </a:t>
            </a:r>
            <a:r>
              <a:rPr lang="ru-RU" sz="2400" dirty="0">
                <a:latin typeface="Bahnschrift SemiBold Condensed" panose="020B0502040204020203" pitchFamily="34" charset="0"/>
              </a:rPr>
              <a:t>.</a:t>
            </a:r>
            <a:r>
              <a:rPr lang="ru-RU" sz="2400" dirty="0">
                <a:latin typeface="Bahnschrift SemiBold" panose="020B0502040204020203" pitchFamily="34" charset="0"/>
              </a:rPr>
              <a:t>NET </a:t>
            </a:r>
            <a:r>
              <a:rPr lang="ru-RU" sz="2400" dirty="0" err="1">
                <a:latin typeface="Bahnschrift SemiBold" panose="020B0502040204020203" pitchFamily="34" charset="0"/>
              </a:rPr>
              <a:t>Framework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2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E29E42-541F-4EB0-91E9-D02E4B057BA3}"/>
              </a:ext>
            </a:extLst>
          </p:cNvPr>
          <p:cNvSpPr txBox="1"/>
          <p:nvPr/>
        </p:nvSpPr>
        <p:spPr>
          <a:xfrm>
            <a:off x="668594" y="462116"/>
            <a:ext cx="4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Проблематика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924E7-B8F4-4C2B-83F6-60E1FC6F2200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10A35-83BE-4114-A091-C47FD3D537F2}"/>
              </a:ext>
            </a:extLst>
          </p:cNvPr>
          <p:cNvSpPr txBox="1"/>
          <p:nvPr/>
        </p:nvSpPr>
        <p:spPr>
          <a:xfrm>
            <a:off x="846768" y="2249952"/>
            <a:ext cx="5835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Добавление материала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endParaRPr lang="ru-RU" sz="2400" dirty="0">
              <a:latin typeface="Bahnschrift Light" panose="020B0502040204020203" pitchFamily="34" charset="0"/>
            </a:endParaRPr>
          </a:p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в «Систему распространения знаний»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9D5EE-1A0A-4FAB-8DBF-67612871E2D6}"/>
              </a:ext>
            </a:extLst>
          </p:cNvPr>
          <p:cNvSpPr txBox="1"/>
          <p:nvPr/>
        </p:nvSpPr>
        <p:spPr>
          <a:xfrm>
            <a:off x="739262" y="3721201"/>
            <a:ext cx="5835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Заполнение полей карточки материала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A2EAF-61AA-4CC4-B233-FB3CCBB7E566}"/>
              </a:ext>
            </a:extLst>
          </p:cNvPr>
          <p:cNvSpPr txBox="1"/>
          <p:nvPr/>
        </p:nvSpPr>
        <p:spPr>
          <a:xfrm>
            <a:off x="1861524" y="4966460"/>
            <a:ext cx="390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Публикация материала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47E8A35-613A-4C92-8EC6-21DF622C076D}"/>
              </a:ext>
            </a:extLst>
          </p:cNvPr>
          <p:cNvCxnSpPr/>
          <p:nvPr/>
        </p:nvCxnSpPr>
        <p:spPr>
          <a:xfrm>
            <a:off x="3704786" y="3109719"/>
            <a:ext cx="0" cy="634632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7B7D1A2-11F3-4AE7-A4B7-43A97D720588}"/>
              </a:ext>
            </a:extLst>
          </p:cNvPr>
          <p:cNvCxnSpPr/>
          <p:nvPr/>
        </p:nvCxnSpPr>
        <p:spPr>
          <a:xfrm>
            <a:off x="3694449" y="4292390"/>
            <a:ext cx="0" cy="634632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11A81B-6570-48F1-965E-F13271D219E5}"/>
              </a:ext>
            </a:extLst>
          </p:cNvPr>
          <p:cNvSpPr/>
          <p:nvPr/>
        </p:nvSpPr>
        <p:spPr>
          <a:xfrm>
            <a:off x="539612" y="1870559"/>
            <a:ext cx="6449691" cy="385856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B16289DE-EDE3-48FE-B2F7-AEEA0C38166E}"/>
              </a:ext>
            </a:extLst>
          </p:cNvPr>
          <p:cNvSpPr/>
          <p:nvPr/>
        </p:nvSpPr>
        <p:spPr>
          <a:xfrm>
            <a:off x="6588409" y="2127128"/>
            <a:ext cx="3286320" cy="1848130"/>
          </a:xfrm>
          <a:custGeom>
            <a:avLst/>
            <a:gdLst>
              <a:gd name="connsiteX0" fmla="*/ 0 w 2662813"/>
              <a:gd name="connsiteY0" fmla="*/ 1423007 h 1423007"/>
              <a:gd name="connsiteX1" fmla="*/ 1225899 w 2662813"/>
              <a:gd name="connsiteY1" fmla="*/ 46383 h 1423007"/>
              <a:gd name="connsiteX2" fmla="*/ 2662813 w 2662813"/>
              <a:gd name="connsiteY2" fmla="*/ 458365 h 1423007"/>
              <a:gd name="connsiteX0" fmla="*/ 0 w 3255666"/>
              <a:gd name="connsiteY0" fmla="*/ 1473249 h 1473249"/>
              <a:gd name="connsiteX1" fmla="*/ 1818752 w 3255666"/>
              <a:gd name="connsiteY1" fmla="*/ 46383 h 1473249"/>
              <a:gd name="connsiteX2" fmla="*/ 3255666 w 3255666"/>
              <a:gd name="connsiteY2" fmla="*/ 458365 h 1473249"/>
              <a:gd name="connsiteX0" fmla="*/ 0 w 3255666"/>
              <a:gd name="connsiteY0" fmla="*/ 1473249 h 1473610"/>
              <a:gd name="connsiteX1" fmla="*/ 1818752 w 3255666"/>
              <a:gd name="connsiteY1" fmla="*/ 46383 h 1473610"/>
              <a:gd name="connsiteX2" fmla="*/ 3255666 w 3255666"/>
              <a:gd name="connsiteY2" fmla="*/ 458365 h 1473610"/>
              <a:gd name="connsiteX0" fmla="*/ 0 w 3255666"/>
              <a:gd name="connsiteY0" fmla="*/ 1369148 h 1369546"/>
              <a:gd name="connsiteX1" fmla="*/ 1346480 w 3255666"/>
              <a:gd name="connsiteY1" fmla="*/ 62862 h 1369546"/>
              <a:gd name="connsiteX2" fmla="*/ 3255666 w 3255666"/>
              <a:gd name="connsiteY2" fmla="*/ 354264 h 1369546"/>
              <a:gd name="connsiteX0" fmla="*/ 0 w 3255666"/>
              <a:gd name="connsiteY0" fmla="*/ 1430490 h 1430888"/>
              <a:gd name="connsiteX1" fmla="*/ 1346480 w 3255666"/>
              <a:gd name="connsiteY1" fmla="*/ 124204 h 1430888"/>
              <a:gd name="connsiteX2" fmla="*/ 3255666 w 3255666"/>
              <a:gd name="connsiteY2" fmla="*/ 415606 h 1430888"/>
              <a:gd name="connsiteX0" fmla="*/ 0 w 3255666"/>
              <a:gd name="connsiteY0" fmla="*/ 1430490 h 1430978"/>
              <a:gd name="connsiteX1" fmla="*/ 1346480 w 3255666"/>
              <a:gd name="connsiteY1" fmla="*/ 124204 h 1430978"/>
              <a:gd name="connsiteX2" fmla="*/ 3255666 w 3255666"/>
              <a:gd name="connsiteY2" fmla="*/ 415606 h 1430978"/>
              <a:gd name="connsiteX0" fmla="*/ 0 w 2853732"/>
              <a:gd name="connsiteY0" fmla="*/ 1466579 h 1467067"/>
              <a:gd name="connsiteX1" fmla="*/ 1346480 w 2853732"/>
              <a:gd name="connsiteY1" fmla="*/ 160293 h 1467067"/>
              <a:gd name="connsiteX2" fmla="*/ 2853732 w 2853732"/>
              <a:gd name="connsiteY2" fmla="*/ 311018 h 1467067"/>
              <a:gd name="connsiteX0" fmla="*/ 0 w 2672862"/>
              <a:gd name="connsiteY0" fmla="*/ 1601467 h 1601955"/>
              <a:gd name="connsiteX1" fmla="*/ 1346480 w 2672862"/>
              <a:gd name="connsiteY1" fmla="*/ 295181 h 1601955"/>
              <a:gd name="connsiteX2" fmla="*/ 2672862 w 2672862"/>
              <a:gd name="connsiteY2" fmla="*/ 164552 h 1601955"/>
              <a:gd name="connsiteX0" fmla="*/ 0 w 2672862"/>
              <a:gd name="connsiteY0" fmla="*/ 1616488 h 1616976"/>
              <a:gd name="connsiteX1" fmla="*/ 1346480 w 2672862"/>
              <a:gd name="connsiteY1" fmla="*/ 310202 h 1616976"/>
              <a:gd name="connsiteX2" fmla="*/ 2672862 w 2672862"/>
              <a:gd name="connsiteY2" fmla="*/ 179573 h 1616976"/>
              <a:gd name="connsiteX0" fmla="*/ 0 w 2672862"/>
              <a:gd name="connsiteY0" fmla="*/ 1616488 h 1616976"/>
              <a:gd name="connsiteX1" fmla="*/ 1346480 w 2672862"/>
              <a:gd name="connsiteY1" fmla="*/ 310202 h 1616976"/>
              <a:gd name="connsiteX2" fmla="*/ 2672862 w 2672862"/>
              <a:gd name="connsiteY2" fmla="*/ 179573 h 1616976"/>
              <a:gd name="connsiteX0" fmla="*/ 0 w 2672862"/>
              <a:gd name="connsiteY0" fmla="*/ 1678729 h 1679217"/>
              <a:gd name="connsiteX1" fmla="*/ 1346480 w 2672862"/>
              <a:gd name="connsiteY1" fmla="*/ 372443 h 1679217"/>
              <a:gd name="connsiteX2" fmla="*/ 2672862 w 2672862"/>
              <a:gd name="connsiteY2" fmla="*/ 241814 h 1679217"/>
              <a:gd name="connsiteX0" fmla="*/ 0 w 2672862"/>
              <a:gd name="connsiteY0" fmla="*/ 1756791 h 1757217"/>
              <a:gd name="connsiteX1" fmla="*/ 1276141 w 2672862"/>
              <a:gd name="connsiteY1" fmla="*/ 309828 h 1757217"/>
              <a:gd name="connsiteX2" fmla="*/ 2672862 w 2672862"/>
              <a:gd name="connsiteY2" fmla="*/ 319876 h 1757217"/>
              <a:gd name="connsiteX0" fmla="*/ 0 w 2672862"/>
              <a:gd name="connsiteY0" fmla="*/ 1756791 h 1757368"/>
              <a:gd name="connsiteX1" fmla="*/ 1276141 w 2672862"/>
              <a:gd name="connsiteY1" fmla="*/ 309828 h 1757368"/>
              <a:gd name="connsiteX2" fmla="*/ 2672862 w 2672862"/>
              <a:gd name="connsiteY2" fmla="*/ 319876 h 1757368"/>
              <a:gd name="connsiteX0" fmla="*/ 0 w 2672862"/>
              <a:gd name="connsiteY0" fmla="*/ 1721274 h 1721897"/>
              <a:gd name="connsiteX1" fmla="*/ 1326383 w 2672862"/>
              <a:gd name="connsiteY1" fmla="*/ 334602 h 1721897"/>
              <a:gd name="connsiteX2" fmla="*/ 2672862 w 2672862"/>
              <a:gd name="connsiteY2" fmla="*/ 284359 h 1721897"/>
              <a:gd name="connsiteX0" fmla="*/ 0 w 2672862"/>
              <a:gd name="connsiteY0" fmla="*/ 1676466 h 1677089"/>
              <a:gd name="connsiteX1" fmla="*/ 1326383 w 2672862"/>
              <a:gd name="connsiteY1" fmla="*/ 289794 h 1677089"/>
              <a:gd name="connsiteX2" fmla="*/ 2672862 w 2672862"/>
              <a:gd name="connsiteY2" fmla="*/ 239551 h 1677089"/>
              <a:gd name="connsiteX0" fmla="*/ 0 w 2672862"/>
              <a:gd name="connsiteY0" fmla="*/ 1749070 h 1749693"/>
              <a:gd name="connsiteX1" fmla="*/ 1326383 w 2672862"/>
              <a:gd name="connsiteY1" fmla="*/ 362398 h 1749693"/>
              <a:gd name="connsiteX2" fmla="*/ 2672862 w 2672862"/>
              <a:gd name="connsiteY2" fmla="*/ 312155 h 1749693"/>
              <a:gd name="connsiteX0" fmla="*/ 0 w 3286320"/>
              <a:gd name="connsiteY0" fmla="*/ 1674729 h 1675352"/>
              <a:gd name="connsiteX1" fmla="*/ 1326383 w 3286320"/>
              <a:gd name="connsiteY1" fmla="*/ 288057 h 1675352"/>
              <a:gd name="connsiteX2" fmla="*/ 3286320 w 3286320"/>
              <a:gd name="connsiteY2" fmla="*/ 423009 h 1675352"/>
              <a:gd name="connsiteX0" fmla="*/ 0 w 3286320"/>
              <a:gd name="connsiteY0" fmla="*/ 1878847 h 1879470"/>
              <a:gd name="connsiteX1" fmla="*/ 1326383 w 3286320"/>
              <a:gd name="connsiteY1" fmla="*/ 492175 h 1879470"/>
              <a:gd name="connsiteX2" fmla="*/ 3286320 w 3286320"/>
              <a:gd name="connsiteY2" fmla="*/ 627127 h 1879470"/>
              <a:gd name="connsiteX0" fmla="*/ 0 w 3286320"/>
              <a:gd name="connsiteY0" fmla="*/ 1953064 h 1953687"/>
              <a:gd name="connsiteX1" fmla="*/ 1326383 w 3286320"/>
              <a:gd name="connsiteY1" fmla="*/ 566392 h 1953687"/>
              <a:gd name="connsiteX2" fmla="*/ 3286320 w 3286320"/>
              <a:gd name="connsiteY2" fmla="*/ 701344 h 1953687"/>
              <a:gd name="connsiteX0" fmla="*/ 0 w 3286320"/>
              <a:gd name="connsiteY0" fmla="*/ 1934270 h 1934893"/>
              <a:gd name="connsiteX1" fmla="*/ 1326383 w 3286320"/>
              <a:gd name="connsiteY1" fmla="*/ 547598 h 1934893"/>
              <a:gd name="connsiteX2" fmla="*/ 3286320 w 3286320"/>
              <a:gd name="connsiteY2" fmla="*/ 682550 h 1934893"/>
              <a:gd name="connsiteX0" fmla="*/ 0 w 3286320"/>
              <a:gd name="connsiteY0" fmla="*/ 2033648 h 2034271"/>
              <a:gd name="connsiteX1" fmla="*/ 1326383 w 3286320"/>
              <a:gd name="connsiteY1" fmla="*/ 646976 h 2034271"/>
              <a:gd name="connsiteX2" fmla="*/ 3286320 w 3286320"/>
              <a:gd name="connsiteY2" fmla="*/ 781928 h 2034271"/>
              <a:gd name="connsiteX0" fmla="*/ 0 w 3286320"/>
              <a:gd name="connsiteY0" fmla="*/ 2045263 h 2045868"/>
              <a:gd name="connsiteX1" fmla="*/ 1314808 w 3286320"/>
              <a:gd name="connsiteY1" fmla="*/ 635441 h 2045868"/>
              <a:gd name="connsiteX2" fmla="*/ 3286320 w 3286320"/>
              <a:gd name="connsiteY2" fmla="*/ 793543 h 2045868"/>
              <a:gd name="connsiteX0" fmla="*/ 0 w 3286320"/>
              <a:gd name="connsiteY0" fmla="*/ 2045263 h 2046236"/>
              <a:gd name="connsiteX1" fmla="*/ 1314808 w 3286320"/>
              <a:gd name="connsiteY1" fmla="*/ 635441 h 2046236"/>
              <a:gd name="connsiteX2" fmla="*/ 3286320 w 3286320"/>
              <a:gd name="connsiteY2" fmla="*/ 793543 h 2046236"/>
              <a:gd name="connsiteX0" fmla="*/ 0 w 3286320"/>
              <a:gd name="connsiteY0" fmla="*/ 2045263 h 2045877"/>
              <a:gd name="connsiteX1" fmla="*/ 1314808 w 3286320"/>
              <a:gd name="connsiteY1" fmla="*/ 635441 h 2045877"/>
              <a:gd name="connsiteX2" fmla="*/ 3286320 w 3286320"/>
              <a:gd name="connsiteY2" fmla="*/ 793543 h 2045877"/>
              <a:gd name="connsiteX0" fmla="*/ 0 w 3286320"/>
              <a:gd name="connsiteY0" fmla="*/ 2045263 h 2045996"/>
              <a:gd name="connsiteX1" fmla="*/ 1314808 w 3286320"/>
              <a:gd name="connsiteY1" fmla="*/ 635441 h 2045996"/>
              <a:gd name="connsiteX2" fmla="*/ 3286320 w 3286320"/>
              <a:gd name="connsiteY2" fmla="*/ 793543 h 2045996"/>
              <a:gd name="connsiteX0" fmla="*/ 0 w 3286320"/>
              <a:gd name="connsiteY0" fmla="*/ 2045263 h 2046100"/>
              <a:gd name="connsiteX1" fmla="*/ 1314808 w 3286320"/>
              <a:gd name="connsiteY1" fmla="*/ 635441 h 2046100"/>
              <a:gd name="connsiteX2" fmla="*/ 3286320 w 3286320"/>
              <a:gd name="connsiteY2" fmla="*/ 793543 h 2046100"/>
              <a:gd name="connsiteX0" fmla="*/ 0 w 3286320"/>
              <a:gd name="connsiteY0" fmla="*/ 2045263 h 2046100"/>
              <a:gd name="connsiteX1" fmla="*/ 1314808 w 3286320"/>
              <a:gd name="connsiteY1" fmla="*/ 635441 h 2046100"/>
              <a:gd name="connsiteX2" fmla="*/ 3286320 w 3286320"/>
              <a:gd name="connsiteY2" fmla="*/ 793543 h 2046100"/>
              <a:gd name="connsiteX0" fmla="*/ 0 w 3286320"/>
              <a:gd name="connsiteY0" fmla="*/ 1989536 h 1990373"/>
              <a:gd name="connsiteX1" fmla="*/ 1314808 w 3286320"/>
              <a:gd name="connsiteY1" fmla="*/ 579714 h 1990373"/>
              <a:gd name="connsiteX2" fmla="*/ 3286320 w 3286320"/>
              <a:gd name="connsiteY2" fmla="*/ 737816 h 1990373"/>
              <a:gd name="connsiteX0" fmla="*/ 0 w 3286320"/>
              <a:gd name="connsiteY0" fmla="*/ 2049645 h 2050482"/>
              <a:gd name="connsiteX1" fmla="*/ 1314808 w 3286320"/>
              <a:gd name="connsiteY1" fmla="*/ 639823 h 2050482"/>
              <a:gd name="connsiteX2" fmla="*/ 3286320 w 3286320"/>
              <a:gd name="connsiteY2" fmla="*/ 797925 h 2050482"/>
              <a:gd name="connsiteX0" fmla="*/ 0 w 3286320"/>
              <a:gd name="connsiteY0" fmla="*/ 2062868 h 2063705"/>
              <a:gd name="connsiteX1" fmla="*/ 1314808 w 3286320"/>
              <a:gd name="connsiteY1" fmla="*/ 653046 h 2063705"/>
              <a:gd name="connsiteX2" fmla="*/ 3286320 w 3286320"/>
              <a:gd name="connsiteY2" fmla="*/ 811148 h 2063705"/>
              <a:gd name="connsiteX0" fmla="*/ 0 w 3286320"/>
              <a:gd name="connsiteY0" fmla="*/ 2062868 h 2064029"/>
              <a:gd name="connsiteX1" fmla="*/ 1314808 w 3286320"/>
              <a:gd name="connsiteY1" fmla="*/ 653046 h 2064029"/>
              <a:gd name="connsiteX2" fmla="*/ 3286320 w 3286320"/>
              <a:gd name="connsiteY2" fmla="*/ 811148 h 2064029"/>
              <a:gd name="connsiteX0" fmla="*/ 0 w 3286320"/>
              <a:gd name="connsiteY0" fmla="*/ 1974045 h 1976092"/>
              <a:gd name="connsiteX1" fmla="*/ 1453704 w 3286320"/>
              <a:gd name="connsiteY1" fmla="*/ 749418 h 1976092"/>
              <a:gd name="connsiteX2" fmla="*/ 3286320 w 3286320"/>
              <a:gd name="connsiteY2" fmla="*/ 722325 h 1976092"/>
              <a:gd name="connsiteX0" fmla="*/ 0 w 3286320"/>
              <a:gd name="connsiteY0" fmla="*/ 2023118 h 2025165"/>
              <a:gd name="connsiteX1" fmla="*/ 1453704 w 3286320"/>
              <a:gd name="connsiteY1" fmla="*/ 798491 h 2025165"/>
              <a:gd name="connsiteX2" fmla="*/ 3286320 w 3286320"/>
              <a:gd name="connsiteY2" fmla="*/ 771398 h 2025165"/>
              <a:gd name="connsiteX0" fmla="*/ 0 w 3286320"/>
              <a:gd name="connsiteY0" fmla="*/ 1881664 h 1883711"/>
              <a:gd name="connsiteX1" fmla="*/ 1453704 w 3286320"/>
              <a:gd name="connsiteY1" fmla="*/ 657037 h 1883711"/>
              <a:gd name="connsiteX2" fmla="*/ 3286320 w 3286320"/>
              <a:gd name="connsiteY2" fmla="*/ 629944 h 1883711"/>
              <a:gd name="connsiteX0" fmla="*/ 0 w 3286320"/>
              <a:gd name="connsiteY0" fmla="*/ 1790469 h 1792516"/>
              <a:gd name="connsiteX1" fmla="*/ 1453704 w 3286320"/>
              <a:gd name="connsiteY1" fmla="*/ 565842 h 1792516"/>
              <a:gd name="connsiteX2" fmla="*/ 3286320 w 3286320"/>
              <a:gd name="connsiteY2" fmla="*/ 538749 h 1792516"/>
              <a:gd name="connsiteX0" fmla="*/ 0 w 3286320"/>
              <a:gd name="connsiteY0" fmla="*/ 1790469 h 1792516"/>
              <a:gd name="connsiteX1" fmla="*/ 1453704 w 3286320"/>
              <a:gd name="connsiteY1" fmla="*/ 565842 h 1792516"/>
              <a:gd name="connsiteX2" fmla="*/ 3286320 w 3286320"/>
              <a:gd name="connsiteY2" fmla="*/ 538749 h 1792516"/>
              <a:gd name="connsiteX0" fmla="*/ 0 w 3286320"/>
              <a:gd name="connsiteY0" fmla="*/ 1846083 h 1848130"/>
              <a:gd name="connsiteX1" fmla="*/ 1453704 w 3286320"/>
              <a:gd name="connsiteY1" fmla="*/ 621456 h 1848130"/>
              <a:gd name="connsiteX2" fmla="*/ 3286320 w 3286320"/>
              <a:gd name="connsiteY2" fmla="*/ 594363 h 184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6320" h="1848130">
                <a:moveTo>
                  <a:pt x="0" y="1846083"/>
                </a:moveTo>
                <a:cubicBezTo>
                  <a:pt x="782933" y="1871204"/>
                  <a:pt x="870115" y="1676658"/>
                  <a:pt x="1453704" y="621456"/>
                </a:cubicBezTo>
                <a:cubicBezTo>
                  <a:pt x="2111321" y="-374094"/>
                  <a:pt x="3269413" y="-14325"/>
                  <a:pt x="3286320" y="594363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8DDA9-1699-4FDD-A45B-86D28F2BD826}"/>
              </a:ext>
            </a:extLst>
          </p:cNvPr>
          <p:cNvSpPr txBox="1"/>
          <p:nvPr/>
        </p:nvSpPr>
        <p:spPr>
          <a:xfrm>
            <a:off x="8618396" y="2956084"/>
            <a:ext cx="267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Трата времени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05FCCCF-99F5-4719-A926-63981527A5CC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Часы">
            <a:extLst>
              <a:ext uri="{FF2B5EF4-FFF2-40B4-BE49-F238E27FC236}">
                <a16:creationId xmlns:a16="http://schemas.microsoft.com/office/drawing/2014/main" id="{87B7CE88-F4A2-4517-B515-6E9ADDA0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407" y="3619999"/>
            <a:ext cx="1268027" cy="12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4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33D2D2-6BEB-4054-AEEE-52CE1D24777C}"/>
              </a:ext>
            </a:extLst>
          </p:cNvPr>
          <p:cNvSpPr txBox="1"/>
          <p:nvPr/>
        </p:nvSpPr>
        <p:spPr>
          <a:xfrm>
            <a:off x="668594" y="462116"/>
            <a:ext cx="4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Сбор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151B06-5517-4B02-B59B-6A84F0BF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38044">
            <a:off x="1136607" y="2246658"/>
            <a:ext cx="1743318" cy="18862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A71353-37AB-4105-86FC-CDDF8796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54632">
            <a:off x="2970170" y="2117977"/>
            <a:ext cx="1733792" cy="1962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EF196-28C1-4409-9436-7A1F5CF4457A}"/>
              </a:ext>
            </a:extLst>
          </p:cNvPr>
          <p:cNvSpPr txBox="1"/>
          <p:nvPr/>
        </p:nvSpPr>
        <p:spPr>
          <a:xfrm>
            <a:off x="972236" y="4707663"/>
            <a:ext cx="3598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100+ статей </a:t>
            </a:r>
          </a:p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от куратора проекта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59601-9456-4BD9-B436-3A83ED091FC2}"/>
              </a:ext>
            </a:extLst>
          </p:cNvPr>
          <p:cNvSpPr txBox="1"/>
          <p:nvPr/>
        </p:nvSpPr>
        <p:spPr>
          <a:xfrm>
            <a:off x="5504425" y="2799560"/>
            <a:ext cx="792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C3769-9E60-472C-89BE-0FA654EE51C7}"/>
              </a:ext>
            </a:extLst>
          </p:cNvPr>
          <p:cNvSpPr txBox="1"/>
          <p:nvPr/>
        </p:nvSpPr>
        <p:spPr>
          <a:xfrm>
            <a:off x="6296905" y="4707663"/>
            <a:ext cx="510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800+ статей </a:t>
            </a:r>
          </a:p>
          <a:p>
            <a:pPr algn="ctr"/>
            <a:r>
              <a:rPr lang="ru-RU" sz="2400" dirty="0">
                <a:latin typeface="Bahnschrift Light" panose="020B0502040204020203" pitchFamily="34" charset="0"/>
              </a:rPr>
              <a:t>достали из личной библиотеки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E85BC-F0FD-4590-B21A-17A900614404}"/>
              </a:ext>
            </a:extLst>
          </p:cNvPr>
          <p:cNvSpPr txBox="1"/>
          <p:nvPr/>
        </p:nvSpPr>
        <p:spPr>
          <a:xfrm>
            <a:off x="470790" y="6211218"/>
            <a:ext cx="730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52.47.00 Разработка нефтяных и газовых месторождений.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195959-5562-43C9-860E-622E07F8C2D4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3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9E838DE-67FE-4AD0-AA0A-28D6AEF4F5B8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01EC6D-E299-4BB1-B979-76E9E0C263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24" t="8540" r="6302" b="4341"/>
          <a:stretch/>
        </p:blipFill>
        <p:spPr>
          <a:xfrm>
            <a:off x="2283432" y="2139816"/>
            <a:ext cx="1264921" cy="1767740"/>
          </a:xfrm>
          <a:prstGeom prst="rect">
            <a:avLst/>
          </a:prstGeom>
        </p:spPr>
      </p:pic>
      <p:pic>
        <p:nvPicPr>
          <p:cNvPr id="1026" name="Picture 2" descr="3d Penguin Reading A Newspaper Stock Photo - Download Image Now - iStock">
            <a:extLst>
              <a:ext uri="{FF2B5EF4-FFF2-40B4-BE49-F238E27FC236}">
                <a16:creationId xmlns:a16="http://schemas.microsoft.com/office/drawing/2014/main" id="{E0C90768-4592-4693-B5B9-A11C81614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10" y="1666137"/>
            <a:ext cx="2866103" cy="28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4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B68AA9-E13E-4C1E-80E9-3BC0C0E2B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4"/>
          <a:stretch/>
        </p:blipFill>
        <p:spPr>
          <a:xfrm>
            <a:off x="92597" y="3340611"/>
            <a:ext cx="4050020" cy="2358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5A9B8-6D3A-462D-876E-91941FA5F2CF}"/>
              </a:ext>
            </a:extLst>
          </p:cNvPr>
          <p:cNvSpPr txBox="1"/>
          <p:nvPr/>
        </p:nvSpPr>
        <p:spPr>
          <a:xfrm>
            <a:off x="668594" y="462116"/>
            <a:ext cx="4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Обработка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3B30A-8230-4C26-817E-75AE1A939096}"/>
              </a:ext>
            </a:extLst>
          </p:cNvPr>
          <p:cNvSpPr txBox="1"/>
          <p:nvPr/>
        </p:nvSpPr>
        <p:spPr>
          <a:xfrm>
            <a:off x="1499233" y="2939970"/>
            <a:ext cx="121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File.pdf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4098" name="Picture 2" descr="Приложения в Google Play – Простой PDF Reader">
            <a:extLst>
              <a:ext uri="{FF2B5EF4-FFF2-40B4-BE49-F238E27FC236}">
                <a16:creationId xmlns:a16="http://schemas.microsoft.com/office/drawing/2014/main" id="{394637E3-C47A-4117-8F9D-2C982CED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604" y="1438638"/>
            <a:ext cx="1613704" cy="161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896567-2BCB-49F0-BF2F-D07BFCC553E3}"/>
              </a:ext>
            </a:extLst>
          </p:cNvPr>
          <p:cNvSpPr txBox="1"/>
          <p:nvPr/>
        </p:nvSpPr>
        <p:spPr>
          <a:xfrm>
            <a:off x="5324038" y="2939970"/>
            <a:ext cx="121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File.txt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4100" name="Picture 4" descr="Txt-файл – Бесплатные иконки: компьютер">
            <a:extLst>
              <a:ext uri="{FF2B5EF4-FFF2-40B4-BE49-F238E27FC236}">
                <a16:creationId xmlns:a16="http://schemas.microsoft.com/office/drawing/2014/main" id="{EE54B28A-913E-485A-A4B5-5189FDC04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38" y="1647420"/>
            <a:ext cx="1210561" cy="121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591C89-CEE0-44DA-9856-6B5B6CE95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874" y="3429000"/>
            <a:ext cx="3886251" cy="3257593"/>
          </a:xfrm>
          <a:prstGeom prst="rect">
            <a:avLst/>
          </a:prstGeom>
        </p:spPr>
      </p:pic>
      <p:pic>
        <p:nvPicPr>
          <p:cNvPr id="4102" name="Picture 6" descr="PDFMiner - Python PDF Parser and Analyzer - Hacking Reviews">
            <a:extLst>
              <a:ext uri="{FF2B5EF4-FFF2-40B4-BE49-F238E27FC236}">
                <a16:creationId xmlns:a16="http://schemas.microsoft.com/office/drawing/2014/main" id="{F8186DF5-06C7-4289-A0F2-CD0AF8FBB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24022" r="15506" b="35358"/>
          <a:stretch/>
        </p:blipFill>
        <p:spPr bwMode="auto">
          <a:xfrm>
            <a:off x="3105421" y="1797751"/>
            <a:ext cx="1613704" cy="5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01F6FBF-8D46-417E-8A39-7D72D85B62BC}"/>
              </a:ext>
            </a:extLst>
          </p:cNvPr>
          <p:cNvCxnSpPr>
            <a:cxnSpLocks/>
          </p:cNvCxnSpPr>
          <p:nvPr/>
        </p:nvCxnSpPr>
        <p:spPr>
          <a:xfrm>
            <a:off x="6928703" y="2372811"/>
            <a:ext cx="1961297" cy="20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A1264F-12BD-4374-A66C-DD2DC2186BF5}"/>
              </a:ext>
            </a:extLst>
          </p:cNvPr>
          <p:cNvSpPr txBox="1"/>
          <p:nvPr/>
        </p:nvSpPr>
        <p:spPr>
          <a:xfrm>
            <a:off x="9206648" y="2939970"/>
            <a:ext cx="1863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Bahnschrift Light" panose="020B0502040204020203" pitchFamily="34" charset="0"/>
              </a:rPr>
              <a:t>С</a:t>
            </a:r>
            <a:r>
              <a:rPr lang="en-US" sz="2000" dirty="0">
                <a:latin typeface="Bahnschrift Light" panose="020B0502040204020203" pitchFamily="34" charset="0"/>
              </a:rPr>
              <a:t>lear_file.txt</a:t>
            </a:r>
            <a:endParaRPr lang="ru-RU" sz="2000" dirty="0">
              <a:latin typeface="Bahnschrift Light" panose="020B0502040204020203" pitchFamily="34" charset="0"/>
            </a:endParaRPr>
          </a:p>
        </p:txBody>
      </p:sp>
      <p:pic>
        <p:nvPicPr>
          <p:cNvPr id="20" name="Picture 4" descr="Txt-файл – Бесплатные иконки: компьютер">
            <a:extLst>
              <a:ext uri="{FF2B5EF4-FFF2-40B4-BE49-F238E27FC236}">
                <a16:creationId xmlns:a16="http://schemas.microsoft.com/office/drawing/2014/main" id="{334898E5-AEBD-41BE-9F4A-E6D2C02E3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2" y="1647420"/>
            <a:ext cx="1210561" cy="121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11">
            <a:extLst>
              <a:ext uri="{FF2B5EF4-FFF2-40B4-BE49-F238E27FC236}">
                <a16:creationId xmlns:a16="http://schemas.microsoft.com/office/drawing/2014/main" id="{754975A1-6FBA-435C-9250-E404A9782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3498065"/>
            <a:ext cx="39624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Bahnschrift Light" panose="020B0502040204020203" pitchFamily="34" charset="0"/>
              </a:rPr>
              <a:t>геология разработка методика оценка эффективность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  <a:latin typeface="Bahnschrift Ligh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Bahnschrift Light" panose="020B0502040204020203" pitchFamily="34" charset="0"/>
              </a:rPr>
              <a:t>заводнение пример пласт т-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Bahnschrift Light" panose="020B0502040204020203" pitchFamily="34" charset="0"/>
              </a:rPr>
              <a:t>фм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Bahnschrift Light" panose="020B0502040204020203" pitchFamily="34" charset="0"/>
              </a:rPr>
              <a:t> озёрный месторождение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  <a:latin typeface="Bahnschrift Ligh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Bahnschrift Light" panose="020B0502040204020203" pitchFamily="34" charset="0"/>
              </a:rPr>
              <a:t>кузнецов горный инженер геолог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Bahnschrift Light" panose="020B0502040204020203" pitchFamily="34" charset="0"/>
              </a:rPr>
              <a:t>галкин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Bahnschrift Light" panose="020B0502040204020203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Bahnschrift Light" panose="020B0502040204020203" pitchFamily="34" charset="0"/>
              </a:rPr>
              <a:t>далее г-м наука профессор пермский национальный исследовательский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effectLst/>
              <a:latin typeface="Bahnschrift Light" panose="020B050204020402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683A38A-6AC4-4103-AAAA-4F7E2B1935BF}"/>
              </a:ext>
            </a:extLst>
          </p:cNvPr>
          <p:cNvSpPr/>
          <p:nvPr/>
        </p:nvSpPr>
        <p:spPr>
          <a:xfrm>
            <a:off x="8138160" y="3449320"/>
            <a:ext cx="3962400" cy="29110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48235B3-7A4A-4F2B-9E42-76AD07CE675C}"/>
              </a:ext>
            </a:extLst>
          </p:cNvPr>
          <p:cNvCxnSpPr>
            <a:cxnSpLocks/>
          </p:cNvCxnSpPr>
          <p:nvPr/>
        </p:nvCxnSpPr>
        <p:spPr>
          <a:xfrm>
            <a:off x="2968637" y="2372811"/>
            <a:ext cx="1961297" cy="20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D0E90F-1142-47A2-9C3F-9C5D0EBDB9E5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E77867-06A9-4F5D-A2D9-BC5EABBA1BDF}"/>
              </a:ext>
            </a:extLst>
          </p:cNvPr>
          <p:cNvSpPr txBox="1"/>
          <p:nvPr/>
        </p:nvSpPr>
        <p:spPr>
          <a:xfrm>
            <a:off x="6818164" y="1928386"/>
            <a:ext cx="218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Light" panose="020B0502040204020203" pitchFamily="34" charset="0"/>
              </a:rPr>
              <a:t>обработка текста</a:t>
            </a: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1292285D-9B86-42EF-AB83-6B18D823B8B3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5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B6E1AE-2BE0-40FC-923D-A2AB4AC3FF4C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D5118-8494-40A8-80D9-23BE4ECCCE98}"/>
              </a:ext>
            </a:extLst>
          </p:cNvPr>
          <p:cNvSpPr txBox="1"/>
          <p:nvPr/>
        </p:nvSpPr>
        <p:spPr>
          <a:xfrm>
            <a:off x="668594" y="462116"/>
            <a:ext cx="4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Обработка текста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93A219-139A-4F23-A3CA-F5DCFD841613}"/>
              </a:ext>
            </a:extLst>
          </p:cNvPr>
          <p:cNvSpPr/>
          <p:nvPr/>
        </p:nvSpPr>
        <p:spPr>
          <a:xfrm>
            <a:off x="7301577" y="1760974"/>
            <a:ext cx="2744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Bahnschrift Light" panose="020B0502040204020203" pitchFamily="34" charset="0"/>
              </a:rPr>
              <a:t>str</a:t>
            </a:r>
            <a:r>
              <a:rPr lang="ru-RU" sz="2400" dirty="0">
                <a:latin typeface="Bahnschrift Light" panose="020B0502040204020203" pitchFamily="34" charset="0"/>
              </a:rPr>
              <a:t>.</a:t>
            </a:r>
            <a:r>
              <a:rPr lang="ru-RU" sz="2400" dirty="0" err="1">
                <a:latin typeface="Bahnschrift Light" panose="020B0502040204020203" pitchFamily="34" charset="0"/>
              </a:rPr>
              <a:t>replace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ru-RU" sz="2400" dirty="0">
                <a:latin typeface="Bahnschrift Light" panose="020B0502040204020203" pitchFamily="34" charset="0"/>
              </a:rPr>
              <a:t>(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ru-RU" sz="2400" dirty="0">
                <a:latin typeface="Bahnschrift Light" panose="020B0502040204020203" pitchFamily="34" charset="0"/>
              </a:rPr>
              <a:t>'- ‘, 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ru-RU" sz="2400" dirty="0">
                <a:latin typeface="Bahnschrift Light" panose="020B0502040204020203" pitchFamily="34" charset="0"/>
              </a:rPr>
              <a:t>'')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961197D-110B-4CE7-B52E-5F563020FB82}"/>
              </a:ext>
            </a:extLst>
          </p:cNvPr>
          <p:cNvSpPr/>
          <p:nvPr/>
        </p:nvSpPr>
        <p:spPr>
          <a:xfrm>
            <a:off x="7301577" y="2957663"/>
            <a:ext cx="4301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 err="1">
                <a:latin typeface="Bahnschrift Light" panose="020B0502040204020203" pitchFamily="34" charset="0"/>
              </a:rPr>
              <a:t>re.sub</a:t>
            </a:r>
            <a:r>
              <a:rPr lang="en-US" sz="2400" dirty="0">
                <a:latin typeface="Bahnschrift Light" panose="020B0502040204020203" pitchFamily="34" charset="0"/>
              </a:rPr>
              <a:t>('[^</a:t>
            </a:r>
            <a:r>
              <a:rPr lang="ru-RU" sz="2400" dirty="0">
                <a:latin typeface="Bahnschrift Light" panose="020B0502040204020203" pitchFamily="34" charset="0"/>
              </a:rPr>
              <a:t>а-</a:t>
            </a:r>
            <a:r>
              <a:rPr lang="ru-RU" sz="2400" dirty="0" err="1">
                <a:latin typeface="Bahnschrift Light" panose="020B0502040204020203" pitchFamily="34" charset="0"/>
              </a:rPr>
              <a:t>яё</a:t>
            </a:r>
            <a:r>
              <a:rPr lang="ru-RU" sz="2400" dirty="0">
                <a:latin typeface="Bahnschrift Light" panose="020B0502040204020203" pitchFamily="34" charset="0"/>
              </a:rPr>
              <a:t>\</a:t>
            </a:r>
            <a:r>
              <a:rPr lang="en-US" sz="2400" dirty="0">
                <a:latin typeface="Bahnschrift Light" panose="020B0502040204020203" pitchFamily="34" charset="0"/>
              </a:rPr>
              <a:t>s</a:t>
            </a:r>
            <a:r>
              <a:rPr lang="ru-RU" sz="2400" dirty="0">
                <a:latin typeface="Bahnschrift Light" panose="020B0502040204020203" pitchFamily="34" charset="0"/>
              </a:rPr>
              <a:t>А-ЯЁ-]', ‘’, </a:t>
            </a:r>
            <a:r>
              <a:rPr lang="en-US" sz="2400" dirty="0">
                <a:latin typeface="Bahnschrift Light" panose="020B0502040204020203" pitchFamily="34" charset="0"/>
              </a:rPr>
              <a:t>str)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532E643-A469-406D-9E4F-A2C047871661}"/>
              </a:ext>
            </a:extLst>
          </p:cNvPr>
          <p:cNvSpPr/>
          <p:nvPr/>
        </p:nvSpPr>
        <p:spPr>
          <a:xfrm>
            <a:off x="7301577" y="4183900"/>
            <a:ext cx="4087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Bahnschrift Light" panose="020B0502040204020203" pitchFamily="34" charset="0"/>
              </a:rPr>
              <a:t>pymorphy2.MorphAnalyzer()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3464397-D1BF-40C8-BEC2-7C945D403FDE}"/>
              </a:ext>
            </a:extLst>
          </p:cNvPr>
          <p:cNvSpPr/>
          <p:nvPr/>
        </p:nvSpPr>
        <p:spPr>
          <a:xfrm>
            <a:off x="7344858" y="5397869"/>
            <a:ext cx="2563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Bahnschrift Light" panose="020B0502040204020203" pitchFamily="34" charset="0"/>
              </a:rPr>
              <a:t>if not </a:t>
            </a:r>
            <a:r>
              <a:rPr lang="en-US" sz="2400" dirty="0" err="1">
                <a:latin typeface="Bahnschrift Light" panose="020B0502040204020203" pitchFamily="34" charset="0"/>
              </a:rPr>
              <a:t>stop_words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79E9FD6-10B8-466E-921C-62A13B0E5801}"/>
              </a:ext>
            </a:extLst>
          </p:cNvPr>
          <p:cNvSpPr/>
          <p:nvPr/>
        </p:nvSpPr>
        <p:spPr>
          <a:xfrm>
            <a:off x="874292" y="1760974"/>
            <a:ext cx="4498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>
                <a:latin typeface="Bahnschrift Light" panose="020B0502040204020203" pitchFamily="34" charset="0"/>
              </a:rPr>
              <a:t>Выравниваем переносы строк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497FA6C-37A9-4622-8EC0-7D2CFA1A7FEB}"/>
              </a:ext>
            </a:extLst>
          </p:cNvPr>
          <p:cNvSpPr/>
          <p:nvPr/>
        </p:nvSpPr>
        <p:spPr>
          <a:xfrm>
            <a:off x="1411298" y="2830951"/>
            <a:ext cx="39613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>
                <a:latin typeface="Bahnschrift Light" panose="020B0502040204020203" pitchFamily="34" charset="0"/>
              </a:rPr>
              <a:t>Оставляем русский текст, </a:t>
            </a:r>
          </a:p>
          <a:p>
            <a:pPr algn="r"/>
            <a:r>
              <a:rPr lang="ru-RU" sz="2400" dirty="0">
                <a:latin typeface="Bahnschrift Light" panose="020B0502040204020203" pitchFamily="34" charset="0"/>
              </a:rPr>
              <a:t>пробелы и дефисы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02E235B-CCE0-4794-A845-F3F5BF51488A}"/>
              </a:ext>
            </a:extLst>
          </p:cNvPr>
          <p:cNvSpPr/>
          <p:nvPr/>
        </p:nvSpPr>
        <p:spPr>
          <a:xfrm>
            <a:off x="613003" y="4134740"/>
            <a:ext cx="4759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>
                <a:latin typeface="Bahnschrift Light" panose="020B0502040204020203" pitchFamily="34" charset="0"/>
              </a:rPr>
              <a:t>Приводим к начальным формам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8F4C543-A832-45AE-8AB6-874B55A3F4DD}"/>
              </a:ext>
            </a:extLst>
          </p:cNvPr>
          <p:cNvSpPr/>
          <p:nvPr/>
        </p:nvSpPr>
        <p:spPr>
          <a:xfrm>
            <a:off x="1629306" y="5397868"/>
            <a:ext cx="3743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sz="2400" dirty="0">
                <a:latin typeface="Bahnschrift Light" panose="020B0502040204020203" pitchFamily="34" charset="0"/>
              </a:rPr>
              <a:t>Выкидываем стоп-слова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8C0ABE4-C2AB-42F6-BBDA-FC0213B38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70"/>
          <a:stretch/>
        </p:blipFill>
        <p:spPr>
          <a:xfrm>
            <a:off x="10046239" y="4982333"/>
            <a:ext cx="1109495" cy="1487293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71F625B-3EA1-4D86-8129-E066B2292AB4}"/>
              </a:ext>
            </a:extLst>
          </p:cNvPr>
          <p:cNvCxnSpPr>
            <a:cxnSpLocks/>
          </p:cNvCxnSpPr>
          <p:nvPr/>
        </p:nvCxnSpPr>
        <p:spPr>
          <a:xfrm>
            <a:off x="5720333" y="2011470"/>
            <a:ext cx="1233549" cy="1259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1A93766-0071-4108-BDB6-B0B865FD43BD}"/>
              </a:ext>
            </a:extLst>
          </p:cNvPr>
          <p:cNvCxnSpPr>
            <a:cxnSpLocks/>
          </p:cNvCxnSpPr>
          <p:nvPr/>
        </p:nvCxnSpPr>
        <p:spPr>
          <a:xfrm>
            <a:off x="5720333" y="3246449"/>
            <a:ext cx="1233549" cy="1259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B35D027-C9A7-453C-8F07-CC484B88BF81}"/>
              </a:ext>
            </a:extLst>
          </p:cNvPr>
          <p:cNvCxnSpPr>
            <a:cxnSpLocks/>
          </p:cNvCxnSpPr>
          <p:nvPr/>
        </p:nvCxnSpPr>
        <p:spPr>
          <a:xfrm>
            <a:off x="5720333" y="4443903"/>
            <a:ext cx="1233549" cy="1259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4A9E711-2F52-4277-A352-9C8162B286AC}"/>
              </a:ext>
            </a:extLst>
          </p:cNvPr>
          <p:cNvCxnSpPr>
            <a:cxnSpLocks/>
          </p:cNvCxnSpPr>
          <p:nvPr/>
        </p:nvCxnSpPr>
        <p:spPr>
          <a:xfrm>
            <a:off x="5720333" y="5641357"/>
            <a:ext cx="1233549" cy="1259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75FA2E2-A1E8-483E-9300-E723C0FE4E0D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1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7E949B-96DC-4F11-852A-EDE5D94B3349}"/>
              </a:ext>
            </a:extLst>
          </p:cNvPr>
          <p:cNvSpPr txBox="1"/>
          <p:nvPr/>
        </p:nvSpPr>
        <p:spPr>
          <a:xfrm>
            <a:off x="668593" y="462116"/>
            <a:ext cx="6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Метрика и токенизация</a:t>
            </a:r>
          </a:p>
        </p:txBody>
      </p:sp>
      <p:pic>
        <p:nvPicPr>
          <p:cNvPr id="6146" name="Picture 2" descr="https://habrastorage.org/r/w1560/webt/_3/bb/xo/_3bbxoimlox11_am3gzyequcjic.png">
            <a:extLst>
              <a:ext uri="{FF2B5EF4-FFF2-40B4-BE49-F238E27FC236}">
                <a16:creationId xmlns:a16="http://schemas.microsoft.com/office/drawing/2014/main" id="{036B91AD-D5EA-4CF6-90F3-EB89B9C6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1" y="1616484"/>
            <a:ext cx="7089058" cy="235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4616B-781B-4D95-A6BD-7F5EB4B49506}"/>
              </a:ext>
            </a:extLst>
          </p:cNvPr>
          <p:cNvSpPr txBox="1"/>
          <p:nvPr/>
        </p:nvSpPr>
        <p:spPr>
          <a:xfrm>
            <a:off x="776746" y="4453900"/>
            <a:ext cx="778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Фраза встречается часто в тексте </a:t>
            </a:r>
            <a:r>
              <a:rPr lang="ru-RU" sz="2400" dirty="0">
                <a:solidFill>
                  <a:srgbClr val="FF0000"/>
                </a:solidFill>
                <a:latin typeface="Bahnschrift Light" panose="020B0502040204020203" pitchFamily="34" charset="0"/>
              </a:rPr>
              <a:t>!=</a:t>
            </a:r>
            <a:r>
              <a:rPr lang="ru-RU" sz="2400" dirty="0">
                <a:latin typeface="Bahnschrift Light" panose="020B0502040204020203" pitchFamily="34" charset="0"/>
              </a:rPr>
              <a:t> Важная фраза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F3F1C-2D62-497B-9DA3-F07CB7979941}"/>
              </a:ext>
            </a:extLst>
          </p:cNvPr>
          <p:cNvSpPr txBox="1"/>
          <p:nvPr/>
        </p:nvSpPr>
        <p:spPr>
          <a:xfrm>
            <a:off x="776746" y="5295558"/>
            <a:ext cx="995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( Фраза встречается часто в тексте </a:t>
            </a:r>
            <a:r>
              <a:rPr lang="en-US" sz="2400" dirty="0">
                <a:latin typeface="Bahnschrift Light" panose="020B0502040204020203" pitchFamily="34" charset="0"/>
              </a:rPr>
              <a:t>&amp;</a:t>
            </a:r>
            <a:r>
              <a:rPr lang="ru-RU" sz="2400" dirty="0">
                <a:latin typeface="Bahnschrift Light" panose="020B0502040204020203" pitchFamily="34" charset="0"/>
              </a:rPr>
              <a:t> </a:t>
            </a:r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ru-RU" sz="2400" dirty="0">
                <a:latin typeface="Bahnschrift Light" panose="020B0502040204020203" pitchFamily="34" charset="0"/>
              </a:rPr>
              <a:t>Фраза встречается редко в других текстах ) </a:t>
            </a:r>
            <a:r>
              <a:rPr lang="ru-RU" sz="2400" dirty="0">
                <a:solidFill>
                  <a:srgbClr val="00B050"/>
                </a:solidFill>
                <a:latin typeface="Bahnschrift Light" panose="020B0502040204020203" pitchFamily="34" charset="0"/>
              </a:rPr>
              <a:t>==</a:t>
            </a:r>
            <a:r>
              <a:rPr lang="ru-RU" sz="2400" dirty="0">
                <a:latin typeface="Bahnschrift Light" panose="020B0502040204020203" pitchFamily="34" charset="0"/>
              </a:rPr>
              <a:t> Важная фраза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EB9E0-301F-43E4-AC58-83339973A1DA}"/>
              </a:ext>
            </a:extLst>
          </p:cNvPr>
          <p:cNvSpPr txBox="1"/>
          <p:nvPr/>
        </p:nvSpPr>
        <p:spPr>
          <a:xfrm>
            <a:off x="8819535" y="236225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ahnschrift SemiBold" panose="020B0502040204020203" pitchFamily="34" charset="0"/>
              </a:rPr>
              <a:t>TfidfVectorizer</a:t>
            </a:r>
            <a:endParaRPr lang="ru-RU" sz="2400" dirty="0">
              <a:latin typeface="Bahnschrift SemiBold" panose="020B0502040204020203" pitchFamily="34" charset="0"/>
            </a:endParaRPr>
          </a:p>
        </p:txBody>
      </p:sp>
      <p:pic>
        <p:nvPicPr>
          <p:cNvPr id="6149" name="Picture 5" descr="logo">
            <a:extLst>
              <a:ext uri="{FF2B5EF4-FFF2-40B4-BE49-F238E27FC236}">
                <a16:creationId xmlns:a16="http://schemas.microsoft.com/office/drawing/2014/main" id="{5B5D9F9A-BCE2-4072-9847-60E50FBC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98" y="1809807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12E0AE-A4D6-47EF-AF12-C9E180C43C1E}"/>
              </a:ext>
            </a:extLst>
          </p:cNvPr>
          <p:cNvSpPr txBox="1"/>
          <p:nvPr/>
        </p:nvSpPr>
        <p:spPr>
          <a:xfrm>
            <a:off x="8563896" y="2941208"/>
            <a:ext cx="3097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ahnschrift Light" panose="020B0502040204020203" pitchFamily="34" charset="0"/>
              </a:rPr>
              <a:t>ngram_range</a:t>
            </a:r>
            <a:r>
              <a:rPr lang="en-US" sz="2400" dirty="0">
                <a:latin typeface="Bahnschrift Light" panose="020B0502040204020203" pitchFamily="34" charset="0"/>
              </a:rPr>
              <a:t> = (1, 3) </a:t>
            </a:r>
          </a:p>
          <a:p>
            <a:r>
              <a:rPr lang="en-US" sz="2400" dirty="0" err="1">
                <a:latin typeface="Bahnschrift Light" panose="020B0502040204020203" pitchFamily="34" charset="0"/>
              </a:rPr>
              <a:t>max_df</a:t>
            </a:r>
            <a:r>
              <a:rPr lang="en-US" sz="2400" dirty="0">
                <a:latin typeface="Bahnschrift Light" panose="020B0502040204020203" pitchFamily="34" charset="0"/>
              </a:rPr>
              <a:t> = 0.9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25972-8E37-40EF-B61F-0D8225043CC9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Bahnschrift Light" panose="020B0502040204020203" pitchFamily="34" charset="0"/>
              </a:rPr>
              <a:t>6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61B402D-8D56-42BE-9DD6-C1C52063423D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07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83A82-4C8E-4414-8351-DBA349B22623}"/>
              </a:ext>
            </a:extLst>
          </p:cNvPr>
          <p:cNvSpPr txBox="1"/>
          <p:nvPr/>
        </p:nvSpPr>
        <p:spPr>
          <a:xfrm>
            <a:off x="668593" y="462116"/>
            <a:ext cx="6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Формат выхода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203ABD-798A-4436-A516-7FA6D0062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67"/>
          <a:stretch/>
        </p:blipFill>
        <p:spPr>
          <a:xfrm>
            <a:off x="955040" y="2886263"/>
            <a:ext cx="10281920" cy="239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4D538-CB42-4B48-A90A-05BFBA4EB736}"/>
              </a:ext>
            </a:extLst>
          </p:cNvPr>
          <p:cNvSpPr txBox="1"/>
          <p:nvPr/>
        </p:nvSpPr>
        <p:spPr>
          <a:xfrm>
            <a:off x="5357268" y="2002271"/>
            <a:ext cx="565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Фразы, которые попали в топ-200</a:t>
            </a:r>
          </a:p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и содержат ключевое слово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BBF9A-2401-44D7-9F4E-EF0290A1E5D9}"/>
              </a:ext>
            </a:extLst>
          </p:cNvPr>
          <p:cNvSpPr txBox="1"/>
          <p:nvPr/>
        </p:nvSpPr>
        <p:spPr>
          <a:xfrm>
            <a:off x="2413164" y="2002271"/>
            <a:ext cx="1382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Bahnschrift Light" panose="020B0502040204020203" pitchFamily="34" charset="0"/>
              </a:rPr>
              <a:t>Значение метрики</a:t>
            </a:r>
          </a:p>
        </p:txBody>
      </p:sp>
      <p:pic>
        <p:nvPicPr>
          <p:cNvPr id="8194" name="Picture 2" descr="Xlsx Icon #347723 - Free Icons Library">
            <a:extLst>
              <a:ext uri="{FF2B5EF4-FFF2-40B4-BE49-F238E27FC236}">
                <a16:creationId xmlns:a16="http://schemas.microsoft.com/office/drawing/2014/main" id="{E937EEC3-DBA3-433D-A5B0-28C3F928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13" y="1794483"/>
            <a:ext cx="989453" cy="98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C29AE5-B6B2-4068-95EB-3FBB72DAE4EB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ahnschrift Light" panose="020B0502040204020203" pitchFamily="34" charset="0"/>
              </a:rPr>
              <a:t>7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152F20F-5A26-433D-9500-FDB5A8170A46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68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1D051-9EB0-470F-BA96-08E82AA73E4B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ahnschrift Light" panose="020B0502040204020203" pitchFamily="34" charset="0"/>
              </a:rPr>
              <a:t>8</a:t>
            </a: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87AB3-5D05-4467-9D3F-38D1A5C0A30B}"/>
              </a:ext>
            </a:extLst>
          </p:cNvPr>
          <p:cNvSpPr txBox="1"/>
          <p:nvPr/>
        </p:nvSpPr>
        <p:spPr>
          <a:xfrm>
            <a:off x="668593" y="462116"/>
            <a:ext cx="6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Какие бывают проблемы?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1B1AC5-03F6-4234-86B5-7471CA81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20" y="1568430"/>
            <a:ext cx="8863818" cy="2283104"/>
          </a:xfrm>
          <a:prstGeom prst="rect">
            <a:avLst/>
          </a:prstGeom>
        </p:spPr>
      </p:pic>
      <p:pic>
        <p:nvPicPr>
          <p:cNvPr id="8" name="Picture 2" descr="Приложения в Google Play – Простой PDF Reader">
            <a:extLst>
              <a:ext uri="{FF2B5EF4-FFF2-40B4-BE49-F238E27FC236}">
                <a16:creationId xmlns:a16="http://schemas.microsoft.com/office/drawing/2014/main" id="{A312E986-48C4-44C6-BFE1-2DCF96F9B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0" y="1970115"/>
            <a:ext cx="1613704" cy="161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C81A17-F931-4742-90D0-6B65AAF8F2BB}"/>
              </a:ext>
            </a:extLst>
          </p:cNvPr>
          <p:cNvSpPr txBox="1"/>
          <p:nvPr/>
        </p:nvSpPr>
        <p:spPr>
          <a:xfrm>
            <a:off x="776746" y="4081033"/>
            <a:ext cx="778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Light" panose="020B0502040204020203" pitchFamily="34" charset="0"/>
              </a:rPr>
              <a:t>Как решали:</a:t>
            </a:r>
          </a:p>
        </p:txBody>
      </p:sp>
      <p:pic>
        <p:nvPicPr>
          <p:cNvPr id="7170" name="Picture 2" descr="Prior Image Processing for Tesseract OCR – Developex blog">
            <a:extLst>
              <a:ext uri="{FF2B5EF4-FFF2-40B4-BE49-F238E27FC236}">
                <a16:creationId xmlns:a16="http://schemas.microsoft.com/office/drawing/2014/main" id="{C0908443-A8C8-48F8-B38E-7AB4E201C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5" t="34737" r="9914" b="33410"/>
          <a:stretch/>
        </p:blipFill>
        <p:spPr bwMode="auto">
          <a:xfrm>
            <a:off x="7408282" y="4733916"/>
            <a:ext cx="2960158" cy="7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0AAEFC-8A0C-4F60-9F79-87D423C61A1F}"/>
              </a:ext>
            </a:extLst>
          </p:cNvPr>
          <p:cNvSpPr txBox="1"/>
          <p:nvPr/>
        </p:nvSpPr>
        <p:spPr>
          <a:xfrm>
            <a:off x="7576453" y="5436547"/>
            <a:ext cx="296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Через </a:t>
            </a: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Bahnschrift Light" panose="020B0502040204020203" pitchFamily="34" charset="0"/>
              </a:rPr>
              <a:t>pytesseract</a:t>
            </a:r>
            <a:endParaRPr lang="ru-RU" sz="2400" dirty="0">
              <a:solidFill>
                <a:schemeClr val="bg2">
                  <a:lumMod val="9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3" name="Picture 2" descr="Приложения в Google Play – Простой PDF Reader">
            <a:extLst>
              <a:ext uri="{FF2B5EF4-FFF2-40B4-BE49-F238E27FC236}">
                <a16:creationId xmlns:a16="http://schemas.microsoft.com/office/drawing/2014/main" id="{54313CCC-FAF2-47D9-AFEC-D56BC19BE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85" y="4567759"/>
            <a:ext cx="1330453" cy="13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EDA04E9-AE88-4296-8E8A-113E26231412}"/>
              </a:ext>
            </a:extLst>
          </p:cNvPr>
          <p:cNvCxnSpPr>
            <a:cxnSpLocks/>
          </p:cNvCxnSpPr>
          <p:nvPr/>
        </p:nvCxnSpPr>
        <p:spPr>
          <a:xfrm>
            <a:off x="3174253" y="5241914"/>
            <a:ext cx="1233549" cy="1259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2" name="Picture 4" descr="Very Basic Image File Icon | Windows 8 Iconset | Icons8">
            <a:extLst>
              <a:ext uri="{FF2B5EF4-FFF2-40B4-BE49-F238E27FC236}">
                <a16:creationId xmlns:a16="http://schemas.microsoft.com/office/drawing/2014/main" id="{DDE5A23D-747E-4255-8843-69EBC1F4A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16" y="4746253"/>
            <a:ext cx="1003359" cy="100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5F04758-82A3-4A47-AFED-29BCAD6EE73A}"/>
              </a:ext>
            </a:extLst>
          </p:cNvPr>
          <p:cNvCxnSpPr>
            <a:cxnSpLocks/>
          </p:cNvCxnSpPr>
          <p:nvPr/>
        </p:nvCxnSpPr>
        <p:spPr>
          <a:xfrm>
            <a:off x="5900005" y="5241914"/>
            <a:ext cx="1233549" cy="1259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5AE034C6-5E5F-4DD0-9FFB-8855611E1D41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4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E4D54D-B72B-4CE9-8C83-1E1E112AFADA}"/>
              </a:ext>
            </a:extLst>
          </p:cNvPr>
          <p:cNvSpPr txBox="1"/>
          <p:nvPr/>
        </p:nvSpPr>
        <p:spPr>
          <a:xfrm>
            <a:off x="668593" y="462116"/>
            <a:ext cx="659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Bahnschrift SemiBold" panose="020B0502040204020203" pitchFamily="34" charset="0"/>
              </a:rPr>
              <a:t>Результаты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13D2BA-AA9A-4F7B-AD94-19101FD2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93" y="2879122"/>
            <a:ext cx="8857546" cy="5914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8C8C81-4C78-48DC-BAAD-8FA41640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44" y="4342012"/>
            <a:ext cx="9034095" cy="6937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77904C-8AD2-41A6-8327-88581D075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747" y="5513930"/>
            <a:ext cx="8304088" cy="9786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3C4A86-6AF5-4638-A060-2C8A3DD81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857" y="1970051"/>
            <a:ext cx="10573403" cy="6302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F1EC1A-626B-4BF1-BF26-7913501EC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685" y="3723736"/>
            <a:ext cx="11800630" cy="37918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9195CB-8976-4B09-BE7C-DA652B15A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685" y="1364104"/>
            <a:ext cx="11800630" cy="4625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CBE898-FD89-46E6-A5D7-55B1FEDC2181}"/>
              </a:ext>
            </a:extLst>
          </p:cNvPr>
          <p:cNvSpPr txBox="1"/>
          <p:nvPr/>
        </p:nvSpPr>
        <p:spPr>
          <a:xfrm>
            <a:off x="10874477" y="6469626"/>
            <a:ext cx="131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ahnschrift Light" panose="020B0502040204020203" pitchFamily="34" charset="0"/>
              </a:rPr>
              <a:t>9</a:t>
            </a: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86A4C11-84F5-405C-9899-93A431F80753}"/>
              </a:ext>
            </a:extLst>
          </p:cNvPr>
          <p:cNvCxnSpPr/>
          <p:nvPr/>
        </p:nvCxnSpPr>
        <p:spPr>
          <a:xfrm>
            <a:off x="786580" y="1128874"/>
            <a:ext cx="1061883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331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690</Words>
  <Application>Microsoft Office PowerPoint</Application>
  <PresentationFormat>Широкоэкранный</PresentationFormat>
  <Paragraphs>114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Bahnschrift Light</vt:lpstr>
      <vt:lpstr>Bahnschrift SemiBold</vt:lpstr>
      <vt:lpstr>Bahnschrift SemiBold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Донской</dc:creator>
  <cp:lastModifiedBy>Андрей Донской</cp:lastModifiedBy>
  <cp:revision>38</cp:revision>
  <dcterms:created xsi:type="dcterms:W3CDTF">2022-04-13T07:15:48Z</dcterms:created>
  <dcterms:modified xsi:type="dcterms:W3CDTF">2022-04-14T09:16:40Z</dcterms:modified>
</cp:coreProperties>
</file>