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92">
          <p15:clr>
            <a:srgbClr val="747775"/>
          </p15:clr>
        </p15:guide>
        <p15:guide id="2" pos="367">
          <p15:clr>
            <a:srgbClr val="747775"/>
          </p15:clr>
        </p15:guide>
        <p15:guide id="3" orient="horz" pos="24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92" orient="horz"/>
        <p:guide pos="367"/>
        <p:guide pos="24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32fabfeb7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232fabfeb7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2a2e5c2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2a2e5c2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442232059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27442232059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442232059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7442232059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75215e33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75215e33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739a7ca7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5739a7ca70_0_117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442232059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442232059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442232059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442232059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739a7ca7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739a7ca7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739a7ca7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5739a7ca70_0_67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846">
          <p15:clr>
            <a:srgbClr val="FBAE40"/>
          </p15:clr>
        </p15:guide>
        <p15:guide id="4" pos="4914">
          <p15:clr>
            <a:srgbClr val="FBAE40"/>
          </p15:clr>
        </p15:guide>
        <p15:guide id="5" orient="horz" pos="360">
          <p15:clr>
            <a:srgbClr val="FBAE40"/>
          </p15:clr>
        </p15:guide>
        <p15:guide id="6" orient="horz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9_Custom Layout">
  <p:cSld name="89_Custom Layou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1521619" y="710027"/>
            <a:ext cx="30504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14"/>
          <p:cNvSpPr/>
          <p:nvPr>
            <p:ph idx="2" type="pic"/>
          </p:nvPr>
        </p:nvSpPr>
        <p:spPr>
          <a:xfrm>
            <a:off x="1600957" y="1691774"/>
            <a:ext cx="2299500" cy="19872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55" name="Google Shape;55;p14"/>
          <p:cNvSpPr/>
          <p:nvPr>
            <p:ph idx="3" type="pic"/>
          </p:nvPr>
        </p:nvSpPr>
        <p:spPr>
          <a:xfrm>
            <a:off x="4078818" y="1691774"/>
            <a:ext cx="2299500" cy="19872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56" name="Google Shape;56;p14"/>
          <p:cNvSpPr/>
          <p:nvPr>
            <p:ph idx="4" type="pic"/>
          </p:nvPr>
        </p:nvSpPr>
        <p:spPr>
          <a:xfrm>
            <a:off x="6556679" y="1691774"/>
            <a:ext cx="2299500" cy="19872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6_Custom Layout">
  <p:cSld name="46_Custom Layou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1521619" y="710026"/>
            <a:ext cx="30504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5"/>
          <p:cNvSpPr/>
          <p:nvPr>
            <p:ph idx="2" type="pic"/>
          </p:nvPr>
        </p:nvSpPr>
        <p:spPr>
          <a:xfrm>
            <a:off x="4574972" y="844154"/>
            <a:ext cx="3804600" cy="42993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62" name="Google Shape;62;p16"/>
          <p:cNvSpPr txBox="1"/>
          <p:nvPr>
            <p:ph type="title"/>
          </p:nvPr>
        </p:nvSpPr>
        <p:spPr>
          <a:xfrm>
            <a:off x="768728" y="1953971"/>
            <a:ext cx="7610100" cy="1235700"/>
          </a:xfrm>
          <a:prstGeom prst="rect">
            <a:avLst/>
          </a:prstGeom>
          <a:noFill/>
          <a:ln>
            <a:noFill/>
          </a:ln>
          <a:effectLst>
            <a:outerShdw blurRad="762000" rotWithShape="0" algn="t" dir="5400000" dist="381000">
              <a:srgbClr val="000000">
                <a:alpha val="27450"/>
              </a:srgbClr>
            </a:outerShdw>
          </a:effectLst>
        </p:spPr>
        <p:txBody>
          <a:bodyPr anchorCtr="0" anchor="t" bIns="0" lIns="0" spcFirstLastPara="1" rIns="0" wrap="square" tIns="14400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b="1" i="0" sz="7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Custom Layout">
  <p:cSld name="26_Custom Layou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Custom Layout">
  <p:cSld name="25_Custom Layout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type="ctrTitle"/>
          </p:nvPr>
        </p:nvSpPr>
        <p:spPr>
          <a:xfrm>
            <a:off x="1964869" y="1768615"/>
            <a:ext cx="52143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0" name="Google Shape;70;p1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DA4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/>
        </p:nvSpPr>
        <p:spPr>
          <a:xfrm>
            <a:off x="847028" y="571500"/>
            <a:ext cx="74457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Фінальний проект  курсу</a:t>
            </a:r>
            <a:endParaRPr sz="4400">
              <a:solidFill>
                <a:schemeClr val="lt1"/>
              </a:solidFill>
            </a:endParaRPr>
          </a:p>
        </p:txBody>
      </p:sp>
      <p:sp>
        <p:nvSpPr>
          <p:cNvPr id="77" name="Google Shape;77;p20"/>
          <p:cNvSpPr txBox="1"/>
          <p:nvPr/>
        </p:nvSpPr>
        <p:spPr>
          <a:xfrm>
            <a:off x="1969750" y="2020975"/>
            <a:ext cx="6956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Mathematics for Computer Science and Introduction to Problem-Solving Techniques</a:t>
            </a:r>
            <a:endParaRPr sz="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DA4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/>
        </p:nvSpPr>
        <p:spPr>
          <a:xfrm>
            <a:off x="1383050" y="2171550"/>
            <a:ext cx="5825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Дякую за увагу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DA4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/>
        </p:nvSpPr>
        <p:spPr>
          <a:xfrm>
            <a:off x="3920775" y="690700"/>
            <a:ext cx="48768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Віктор Свертока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 роки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Database Analyst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Захоплююсь фентезі, багато читаю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Мрію побувати в Антарктиді 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Люблю проводити час активно, займаюсь Capoeira, House Dance &amp; Snowboarding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Моя мета: аналіз та моделювання даних для прогнозування ефективності сну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" name="Google Shape;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175" y="1444888"/>
            <a:ext cx="2910024" cy="26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DA4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idx="1" type="subTitle"/>
          </p:nvPr>
        </p:nvSpPr>
        <p:spPr>
          <a:xfrm>
            <a:off x="311700" y="294100"/>
            <a:ext cx="85200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Аналіз та підготовка даних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000" y="1006350"/>
            <a:ext cx="2265319" cy="36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3696" y="1018125"/>
            <a:ext cx="3471956" cy="36522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2"/>
          <p:cNvSpPr txBox="1"/>
          <p:nvPr/>
        </p:nvSpPr>
        <p:spPr>
          <a:xfrm>
            <a:off x="258625" y="1018125"/>
            <a:ext cx="27780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Для аналізу і </a:t>
            </a:r>
            <a:r>
              <a:rPr b="1" lang="en" sz="800">
                <a:solidFill>
                  <a:schemeClr val="lt1"/>
                </a:solidFill>
              </a:rPr>
              <a:t>підготовки</a:t>
            </a:r>
            <a:r>
              <a:rPr b="1" lang="en" sz="800">
                <a:solidFill>
                  <a:schemeClr val="lt1"/>
                </a:solidFill>
              </a:rPr>
              <a:t> даних були </a:t>
            </a:r>
            <a:r>
              <a:rPr b="1" lang="en" sz="800">
                <a:solidFill>
                  <a:schemeClr val="lt1"/>
                </a:solidFill>
              </a:rPr>
              <a:t>використані</a:t>
            </a:r>
            <a:r>
              <a:rPr b="1" lang="en" sz="800">
                <a:solidFill>
                  <a:schemeClr val="lt1"/>
                </a:solidFill>
              </a:rPr>
              <a:t>: </a:t>
            </a:r>
            <a:endParaRPr b="1"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Google Сolab та бібліотеки Pa</a:t>
            </a:r>
            <a:r>
              <a:rPr b="1" lang="en" sz="700">
                <a:solidFill>
                  <a:schemeClr val="lt1"/>
                </a:solidFill>
              </a:rPr>
              <a:t>ndas, Numpy, Matplotlib, Seaborn</a:t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Ось мій покроковий план </a:t>
            </a:r>
            <a:r>
              <a:rPr b="1" lang="en" sz="700">
                <a:solidFill>
                  <a:schemeClr val="lt1"/>
                </a:solidFill>
              </a:rPr>
              <a:t>розв'язання:</a:t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1) Аналіз діапазонів значень, середніх та дисперсій:</a:t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- Використано describe().</a:t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2) Перевірка на наявність пропущених значень:</a:t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- Використано isnull().sum().</a:t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- Видалено рядки з пропущеними значеннями за допомогою dropna(axis=0).</a:t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3) Обробка бінарних ознак:</a:t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- Заміна значень у стовпці "Gender" на 0 та 1.</a:t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4) Обробка категоріальних змінних:</a:t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- Використано pd.get_dummies() для перетворення інших категоріальних змінних на числові значення.</a:t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5) Аналіз кореляцій:</a:t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- Використано corr().</a:t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6) Візуалізація розподілів:</a:t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- Використання hist() для побудови гістограм числових ознак</a:t>
            </a:r>
            <a:endParaRPr b="1" sz="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DA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idx="1" type="subTitle"/>
          </p:nvPr>
        </p:nvSpPr>
        <p:spPr>
          <a:xfrm>
            <a:off x="1694700" y="253600"/>
            <a:ext cx="5754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Аналіз даних</a:t>
            </a:r>
            <a:endParaRPr b="1"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7" name="Google Shape;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119" y="1172900"/>
            <a:ext cx="5733759" cy="3076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273DA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103" name="Google Shape;103;p24"/>
          <p:cNvSpPr txBox="1"/>
          <p:nvPr/>
        </p:nvSpPr>
        <p:spPr>
          <a:xfrm>
            <a:off x="2928150" y="206250"/>
            <a:ext cx="328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Підготовка даних</a:t>
            </a:r>
            <a:endParaRPr sz="2500"/>
          </a:p>
        </p:txBody>
      </p:sp>
      <p:pic>
        <p:nvPicPr>
          <p:cNvPr id="104" name="Google Shape;1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600" y="957350"/>
            <a:ext cx="6046850" cy="390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4"/>
          <p:cNvSpPr txBox="1"/>
          <p:nvPr/>
        </p:nvSpPr>
        <p:spPr>
          <a:xfrm>
            <a:off x="76900" y="957350"/>
            <a:ext cx="263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Для </a:t>
            </a:r>
            <a:r>
              <a:rPr b="1" lang="en" sz="800">
                <a:solidFill>
                  <a:schemeClr val="lt1"/>
                </a:solidFill>
              </a:rPr>
              <a:t>підготовки</a:t>
            </a:r>
            <a:r>
              <a:rPr b="1" lang="en" sz="800">
                <a:solidFill>
                  <a:schemeClr val="lt1"/>
                </a:solidFill>
              </a:rPr>
              <a:t> </a:t>
            </a:r>
            <a:r>
              <a:rPr b="1" lang="en" sz="800">
                <a:solidFill>
                  <a:schemeClr val="lt1"/>
                </a:solidFill>
              </a:rPr>
              <a:t>даних</a:t>
            </a:r>
            <a:r>
              <a:rPr b="1" lang="en" sz="800">
                <a:solidFill>
                  <a:schemeClr val="lt1"/>
                </a:solidFill>
              </a:rPr>
              <a:t> був </a:t>
            </a:r>
            <a:r>
              <a:rPr b="1" lang="en" sz="800">
                <a:solidFill>
                  <a:schemeClr val="lt1"/>
                </a:solidFill>
              </a:rPr>
              <a:t>використаний</a:t>
            </a:r>
            <a:r>
              <a:rPr b="1" lang="en" sz="800">
                <a:solidFill>
                  <a:schemeClr val="lt1"/>
                </a:solidFill>
              </a:rPr>
              <a:t> файл CSV з базою </a:t>
            </a:r>
            <a:r>
              <a:rPr b="1" lang="en" sz="800">
                <a:solidFill>
                  <a:schemeClr val="lt1"/>
                </a:solidFill>
              </a:rPr>
              <a:t>даних</a:t>
            </a:r>
            <a:r>
              <a:rPr b="1" lang="en" sz="800">
                <a:solidFill>
                  <a:schemeClr val="lt1"/>
                </a:solidFill>
              </a:rPr>
              <a:t> якій був </a:t>
            </a:r>
            <a:r>
              <a:rPr b="1" lang="en" sz="800">
                <a:solidFill>
                  <a:schemeClr val="lt1"/>
                </a:solidFill>
              </a:rPr>
              <a:t>завантажений</a:t>
            </a:r>
            <a:r>
              <a:rPr b="1" lang="en" sz="800">
                <a:solidFill>
                  <a:schemeClr val="lt1"/>
                </a:solidFill>
              </a:rPr>
              <a:t> на </a:t>
            </a:r>
            <a:r>
              <a:rPr b="1" lang="en" sz="800">
                <a:solidFill>
                  <a:schemeClr val="lt1"/>
                </a:solidFill>
              </a:rPr>
              <a:t>Google Drive і підключений до Google Colab</a:t>
            </a:r>
            <a:r>
              <a:rPr b="1" lang="en" sz="800">
                <a:solidFill>
                  <a:schemeClr val="lt1"/>
                </a:solidFill>
              </a:rPr>
              <a:t> </a:t>
            </a:r>
            <a:endParaRPr b="1" sz="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DA4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>
            <p:ph idx="1" type="subTitle"/>
          </p:nvPr>
        </p:nvSpPr>
        <p:spPr>
          <a:xfrm>
            <a:off x="311700" y="212650"/>
            <a:ext cx="8520600" cy="8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Моделювання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200" y="1058650"/>
            <a:ext cx="3260102" cy="378005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5"/>
          <p:cNvSpPr txBox="1"/>
          <p:nvPr/>
        </p:nvSpPr>
        <p:spPr>
          <a:xfrm>
            <a:off x="311700" y="1058650"/>
            <a:ext cx="5260500" cy="3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7F7F7"/>
                </a:solidFill>
                <a:latin typeface="Montserrat"/>
                <a:ea typeface="Montserrat"/>
                <a:cs typeface="Montserrat"/>
                <a:sym typeface="Montserrat"/>
              </a:rPr>
              <a:t>Опис моделей та експериментів</a:t>
            </a:r>
            <a:endParaRPr sz="1500">
              <a:solidFill>
                <a:srgbClr val="F7F7F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7F7F7"/>
                </a:solidFill>
              </a:rPr>
              <a:t>Для вирішення завдання я використав:</a:t>
            </a:r>
            <a:endParaRPr sz="1800">
              <a:solidFill>
                <a:srgbClr val="F7F7F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7F7F7"/>
                </a:solidFill>
                <a:latin typeface="Roboto"/>
                <a:ea typeface="Roboto"/>
                <a:cs typeface="Roboto"/>
                <a:sym typeface="Roboto"/>
              </a:rPr>
              <a:t>1) Моделювання:</a:t>
            </a:r>
            <a:endParaRPr sz="1000">
              <a:solidFill>
                <a:srgbClr val="F7F7F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7F7F7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F7F7F7"/>
                </a:solidFill>
                <a:latin typeface="Roboto"/>
                <a:ea typeface="Roboto"/>
                <a:cs typeface="Roboto"/>
                <a:sym typeface="Roboto"/>
              </a:rPr>
              <a:t>Створення двох різних моделей: лінійна регресія та Random Forest регресія.</a:t>
            </a:r>
            <a:endParaRPr sz="1000">
              <a:solidFill>
                <a:srgbClr val="F7F7F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F7F7F7"/>
                </a:solidFill>
                <a:latin typeface="Roboto"/>
                <a:ea typeface="Roboto"/>
                <a:cs typeface="Roboto"/>
                <a:sym typeface="Roboto"/>
              </a:rPr>
              <a:t>Розподіл даних на тренувальну та тестову вибірки.</a:t>
            </a:r>
            <a:endParaRPr sz="1000">
              <a:solidFill>
                <a:srgbClr val="F7F7F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7F7F7"/>
                </a:solidFill>
                <a:latin typeface="Roboto"/>
                <a:ea typeface="Roboto"/>
                <a:cs typeface="Roboto"/>
                <a:sym typeface="Roboto"/>
              </a:rPr>
              <a:t>2) Оцінка моделей:</a:t>
            </a:r>
            <a:endParaRPr sz="1000">
              <a:solidFill>
                <a:srgbClr val="F7F7F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7F7F7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F7F7F7"/>
                </a:solidFill>
                <a:latin typeface="Roboto"/>
                <a:ea typeface="Roboto"/>
                <a:cs typeface="Roboto"/>
                <a:sym typeface="Roboto"/>
              </a:rPr>
              <a:t>Використання крос-валідації для оцінки моделей за допомогою метрик MAE та R².</a:t>
            </a:r>
            <a:endParaRPr sz="1000">
              <a:solidFill>
                <a:srgbClr val="F7F7F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F7F7F7"/>
                </a:solidFill>
                <a:latin typeface="Roboto"/>
                <a:ea typeface="Roboto"/>
                <a:cs typeface="Roboto"/>
                <a:sym typeface="Roboto"/>
              </a:rPr>
              <a:t>Оцінка моделей на тестовій вибірці за допомогою метрик MAE та R².</a:t>
            </a:r>
            <a:endParaRPr sz="1000">
              <a:solidFill>
                <a:srgbClr val="F7F7F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DA4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idx="1" type="subTitle"/>
          </p:nvPr>
        </p:nvSpPr>
        <p:spPr>
          <a:xfrm>
            <a:off x="311700" y="185500"/>
            <a:ext cx="8520600" cy="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Аналіз результатів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7100"/>
            <a:ext cx="8839201" cy="2852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idx="1" type="subTitle"/>
          </p:nvPr>
        </p:nvSpPr>
        <p:spPr>
          <a:xfrm>
            <a:off x="203550" y="212875"/>
            <a:ext cx="87369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Порівняння справжніх та спрогнозованих даних</a:t>
            </a:r>
            <a:endParaRPr b="1"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/>
          <p:nvPr/>
        </p:nvSpPr>
        <p:spPr>
          <a:xfrm>
            <a:off x="294100" y="760075"/>
            <a:ext cx="8537700" cy="42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Для порівняння 2х моделей я використав наступні етапи для </a:t>
            </a: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розв'язку </a:t>
            </a: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завдання: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1) Linear Regression: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CV MAE: середня абсолютна похибка при крос-валідації.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CV R²: середній коефіцієнт детермінації при крос-валідації.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Test MAE: середня абсолютна похибка на тестовій вибірці.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Test R²: коефіцієнт детермінації на тестовій вибірці.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2) Random Forest: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CV MAE: середня абсолютна похибка при крос-валідації.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CV R²: середній коефіцієнт детермінації при крос-валідації.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Test MAE: середня абсолютна похибка на тестовій вибірці.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Test R²: коефіцієнт детермінації на тестовій вибірці.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Графіки порівняння: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Графіки показують справжні та спрогнозовані значення для кожної моделі.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Ідеальною є ситуація, коли всі точки лежать на лінії y = x.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Аналіз помилок: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Проаналізувавши розбіжності між справжніми та спрогнозованими значеннями, можна зробити висновки щодо того, в яких випадках моделі більше помиляються.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Наприклад, якщо модель сильно помиляється для певного діапазону значень цільової змінної, це може вказувати на її обмежену здатність моделювати даний діапазон.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***Порівняння якості моделей:***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Високий R² і низький MAE вказують на хорошу якість моделі.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Модель Random Forest зазвичай забезпечує кращу якість прогнозування, ніж лінійна регресія, завдяки своїй здатності вловлювати складніші взаємозв'язки між змінними.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273DA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130" name="Google Shape;130;p28"/>
          <p:cNvSpPr txBox="1"/>
          <p:nvPr>
            <p:ph idx="1" type="subTitle"/>
          </p:nvPr>
        </p:nvSpPr>
        <p:spPr>
          <a:xfrm>
            <a:off x="1501750" y="549900"/>
            <a:ext cx="6357300" cy="36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Мої інсайти і враження та висновки</a:t>
            </a:r>
            <a:endParaRPr b="1"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b="1"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8"/>
          <p:cNvSpPr txBox="1"/>
          <p:nvPr/>
        </p:nvSpPr>
        <p:spPr>
          <a:xfrm>
            <a:off x="760125" y="1194475"/>
            <a:ext cx="7718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З курсу дізнався багато чого нового і цікавого, </a:t>
            </a:r>
            <a:r>
              <a:rPr lang="en" sz="1800">
                <a:solidFill>
                  <a:schemeClr val="lt1"/>
                </a:solidFill>
              </a:rPr>
              <a:t>посилив</a:t>
            </a:r>
            <a:r>
              <a:rPr lang="en" sz="1800">
                <a:solidFill>
                  <a:schemeClr val="lt1"/>
                </a:solidFill>
              </a:rPr>
              <a:t> свою базу з математики, </a:t>
            </a:r>
            <a:r>
              <a:rPr lang="en" sz="1800">
                <a:solidFill>
                  <a:schemeClr val="lt1"/>
                </a:solidFill>
              </a:rPr>
              <a:t>навчився</a:t>
            </a:r>
            <a:r>
              <a:rPr lang="en" sz="1800">
                <a:solidFill>
                  <a:schemeClr val="lt1"/>
                </a:solidFill>
              </a:rPr>
              <a:t> </a:t>
            </a:r>
            <a:r>
              <a:rPr lang="en" sz="1800">
                <a:solidFill>
                  <a:schemeClr val="lt1"/>
                </a:solidFill>
              </a:rPr>
              <a:t>користуватися Google Colab, дізнався про мову розмітки</a:t>
            </a:r>
            <a:r>
              <a:rPr lang="en" sz="1800">
                <a:solidFill>
                  <a:schemeClr val="lt1"/>
                </a:solidFill>
              </a:rPr>
              <a:t> LaTeX, та багато іншого.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