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92">
          <p15:clr>
            <a:srgbClr val="747775"/>
          </p15:clr>
        </p15:guide>
        <p15:guide id="2" pos="367">
          <p15:clr>
            <a:srgbClr val="747775"/>
          </p15:clr>
        </p15:guide>
        <p15:guide id="3" orient="horz" pos="2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2" orient="horz"/>
        <p:guide pos="367"/>
        <p:guide pos="2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2fabfe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232fabfe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739a7ca7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5739a7ca70_0_6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6d6ae5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6d6ae5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44223205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744223205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44223205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44223205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5215e3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75215e3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39a7ca7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5739a7ca70_0_11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44223205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44223205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44223205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44223205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739a7ca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739a7ca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2a2e5c2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2a2e5c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4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5" name="Google Shape;55;p14"/>
          <p:cNvSpPr/>
          <p:nvPr>
            <p:ph idx="3" type="pic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6" name="Google Shape;56;p14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/>
          <p:nvPr>
            <p:ph idx="2" type="pic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768728" y="1953971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745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b="1" i="0" sz="7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ctrTitle"/>
          </p:nvPr>
        </p:nvSpPr>
        <p:spPr>
          <a:xfrm>
            <a:off x="1964869" y="1768615"/>
            <a:ext cx="5214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/>
        </p:nvSpPr>
        <p:spPr>
          <a:xfrm>
            <a:off x="847028" y="571500"/>
            <a:ext cx="74457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Фінальний проект  курсу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77" name="Google Shape;77;p20"/>
          <p:cNvSpPr txBox="1"/>
          <p:nvPr/>
        </p:nvSpPr>
        <p:spPr>
          <a:xfrm>
            <a:off x="1969750" y="2020975"/>
            <a:ext cx="695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Mathematics for Computer Science and Introduction to Problem-Solving Techniques</a:t>
            </a:r>
            <a:endParaRPr sz="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47475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36" name="Google Shape;136;p29"/>
          <p:cNvSpPr txBox="1"/>
          <p:nvPr>
            <p:ph idx="1" type="subTitle"/>
          </p:nvPr>
        </p:nvSpPr>
        <p:spPr>
          <a:xfrm>
            <a:off x="2571975" y="393850"/>
            <a:ext cx="4095000" cy="41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Мої інсайти і враження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760125" y="1194475"/>
            <a:ext cx="771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З курсу дізнався багато чого нового і цікавого, </a:t>
            </a:r>
            <a:r>
              <a:rPr lang="en" sz="1800">
                <a:solidFill>
                  <a:schemeClr val="lt1"/>
                </a:solidFill>
              </a:rPr>
              <a:t>посилив</a:t>
            </a:r>
            <a:r>
              <a:rPr lang="en" sz="1800">
                <a:solidFill>
                  <a:schemeClr val="lt1"/>
                </a:solidFill>
              </a:rPr>
              <a:t> свою базу з математики, </a:t>
            </a:r>
            <a:r>
              <a:rPr lang="en" sz="1800">
                <a:solidFill>
                  <a:schemeClr val="lt1"/>
                </a:solidFill>
              </a:rPr>
              <a:t>навчився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користуватися Google Colab, дізнався про мову розмітки</a:t>
            </a:r>
            <a:r>
              <a:rPr lang="en" sz="1800">
                <a:solidFill>
                  <a:schemeClr val="lt1"/>
                </a:solidFill>
              </a:rPr>
              <a:t> LaTeX, та багато іншого.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383050" y="2171550"/>
            <a:ext cx="582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Дякую за увагу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/>
        </p:nvSpPr>
        <p:spPr>
          <a:xfrm>
            <a:off x="3920775" y="690700"/>
            <a:ext cx="4876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Віктор Свертока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роки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Database Analyst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Захоплююсь фентезі, багато читаю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Мрію побувати в Антарктиді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Люблю проводити час активно, займаюсь Capoeira, House Dance &amp; Snowboarding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Моя мета: аналіз та моделювання даних для прогнозування ефективності сну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75" y="1444888"/>
            <a:ext cx="2910024" cy="26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311700" y="294100"/>
            <a:ext cx="8520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та підготовка даних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000" y="1006350"/>
            <a:ext cx="2265319" cy="36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696" y="1018125"/>
            <a:ext cx="3471956" cy="36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/>
          <p:nvPr/>
        </p:nvSpPr>
        <p:spPr>
          <a:xfrm>
            <a:off x="258625" y="1018125"/>
            <a:ext cx="2778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Для аналізу і </a:t>
            </a:r>
            <a:r>
              <a:rPr b="1" lang="en" sz="800">
                <a:solidFill>
                  <a:schemeClr val="lt1"/>
                </a:solidFill>
              </a:rPr>
              <a:t>підготовки</a:t>
            </a:r>
            <a:r>
              <a:rPr b="1" lang="en" sz="800">
                <a:solidFill>
                  <a:schemeClr val="lt1"/>
                </a:solidFill>
              </a:rPr>
              <a:t> даних були </a:t>
            </a:r>
            <a:r>
              <a:rPr b="1" lang="en" sz="800">
                <a:solidFill>
                  <a:schemeClr val="lt1"/>
                </a:solidFill>
              </a:rPr>
              <a:t>використані</a:t>
            </a:r>
            <a:r>
              <a:rPr b="1" lang="en" sz="800">
                <a:solidFill>
                  <a:schemeClr val="lt1"/>
                </a:solidFill>
              </a:rPr>
              <a:t>: </a:t>
            </a:r>
            <a:endParaRPr b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Google Сolab та бібліотеки Pa</a:t>
            </a:r>
            <a:r>
              <a:rPr b="1" lang="en" sz="700">
                <a:solidFill>
                  <a:schemeClr val="lt1"/>
                </a:solidFill>
              </a:rPr>
              <a:t>ndas, Numpy, Matplotlib, Seaborn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Ось мій покроковий план </a:t>
            </a:r>
            <a:r>
              <a:rPr b="1" lang="en" sz="700">
                <a:solidFill>
                  <a:schemeClr val="lt1"/>
                </a:solidFill>
              </a:rPr>
              <a:t>розв'язання: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1) Аналіз діапазонів значень, середніх та дисперсій: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Використано describe().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2) Перевірка на наявність пропущених значень: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Використано isnull().sum().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Видалено рядки з пропущеними значеннями за допомогою dropna(axis=0).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3) Обробка бінарних ознак: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Заміна значень у стовпці "Gender" на 0 та 1.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4) Обробка категоріальних змінних: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Використано pd.get_dummies() для перетворення інших категоріальних змінних на числові значення.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5) Аналіз кореляцій: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Використано corr().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6) Візуалізація розподілів: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Використання hist() для побудови гістограм числових ознак</a:t>
            </a:r>
            <a:endParaRPr b="1"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1694700" y="253600"/>
            <a:ext cx="575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даних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119" y="1172900"/>
            <a:ext cx="5733759" cy="307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03" name="Google Shape;103;p24"/>
          <p:cNvSpPr txBox="1"/>
          <p:nvPr/>
        </p:nvSpPr>
        <p:spPr>
          <a:xfrm>
            <a:off x="2928150" y="206250"/>
            <a:ext cx="328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Підготовка даних</a:t>
            </a:r>
            <a:endParaRPr sz="2500"/>
          </a:p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600" y="957350"/>
            <a:ext cx="6046850" cy="39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4"/>
          <p:cNvSpPr txBox="1"/>
          <p:nvPr/>
        </p:nvSpPr>
        <p:spPr>
          <a:xfrm>
            <a:off x="76900" y="957350"/>
            <a:ext cx="263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Для </a:t>
            </a:r>
            <a:r>
              <a:rPr b="1" lang="en" sz="800">
                <a:solidFill>
                  <a:schemeClr val="lt1"/>
                </a:solidFill>
              </a:rPr>
              <a:t>підготовки</a:t>
            </a:r>
            <a:r>
              <a:rPr b="1" lang="en" sz="800">
                <a:solidFill>
                  <a:schemeClr val="lt1"/>
                </a:solidFill>
              </a:rPr>
              <a:t> </a:t>
            </a:r>
            <a:r>
              <a:rPr b="1" lang="en" sz="800">
                <a:solidFill>
                  <a:schemeClr val="lt1"/>
                </a:solidFill>
              </a:rPr>
              <a:t>даних</a:t>
            </a:r>
            <a:r>
              <a:rPr b="1" lang="en" sz="800">
                <a:solidFill>
                  <a:schemeClr val="lt1"/>
                </a:solidFill>
              </a:rPr>
              <a:t> був </a:t>
            </a:r>
            <a:r>
              <a:rPr b="1" lang="en" sz="800">
                <a:solidFill>
                  <a:schemeClr val="lt1"/>
                </a:solidFill>
              </a:rPr>
              <a:t>використаний</a:t>
            </a:r>
            <a:r>
              <a:rPr b="1" lang="en" sz="800">
                <a:solidFill>
                  <a:schemeClr val="lt1"/>
                </a:solidFill>
              </a:rPr>
              <a:t> файл CSV з базою </a:t>
            </a:r>
            <a:r>
              <a:rPr b="1" lang="en" sz="800">
                <a:solidFill>
                  <a:schemeClr val="lt1"/>
                </a:solidFill>
              </a:rPr>
              <a:t>даних</a:t>
            </a:r>
            <a:r>
              <a:rPr b="1" lang="en" sz="800">
                <a:solidFill>
                  <a:schemeClr val="lt1"/>
                </a:solidFill>
              </a:rPr>
              <a:t> якій був </a:t>
            </a:r>
            <a:r>
              <a:rPr b="1" lang="en" sz="800">
                <a:solidFill>
                  <a:schemeClr val="lt1"/>
                </a:solidFill>
              </a:rPr>
              <a:t>завантажений</a:t>
            </a:r>
            <a:r>
              <a:rPr b="1" lang="en" sz="800">
                <a:solidFill>
                  <a:schemeClr val="lt1"/>
                </a:solidFill>
              </a:rPr>
              <a:t> на </a:t>
            </a:r>
            <a:r>
              <a:rPr b="1" lang="en" sz="800">
                <a:solidFill>
                  <a:schemeClr val="lt1"/>
                </a:solidFill>
              </a:rPr>
              <a:t>Google Drive і підключений до Google Colab</a:t>
            </a:r>
            <a:r>
              <a:rPr b="1" lang="en" sz="800">
                <a:solidFill>
                  <a:schemeClr val="lt1"/>
                </a:solidFill>
              </a:rPr>
              <a:t> </a:t>
            </a:r>
            <a:endParaRPr b="1"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212650"/>
            <a:ext cx="85206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Моделювання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200" y="1058650"/>
            <a:ext cx="3260102" cy="378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/>
          <p:nvPr/>
        </p:nvSpPr>
        <p:spPr>
          <a:xfrm>
            <a:off x="311700" y="1058650"/>
            <a:ext cx="5260500" cy="3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Опис моделей та експериментів</a:t>
            </a:r>
            <a:endParaRPr sz="1500">
              <a:solidFill>
                <a:srgbClr val="F7F7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F7F7"/>
                </a:solidFill>
              </a:rPr>
              <a:t>Для вирішення завдання я використав:</a:t>
            </a:r>
            <a:endParaRPr sz="1800">
              <a:solidFill>
                <a:srgbClr val="F7F7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1) Моделювання: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7F7F7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Створення двох різних моделей: лінійна регресія та Random Forest регресія.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Розподіл даних на тренувальну та тестову вибірки.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2) Оцінка моделей: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7F7F7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Використання крос-валідації для оцінки моделей за допомогою метрик MAE та R².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Оцінка моделей на тестовій вибірці за допомогою метрик MAE та R².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311700" y="185500"/>
            <a:ext cx="85206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результатів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7100"/>
            <a:ext cx="8839200" cy="291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203550" y="212875"/>
            <a:ext cx="873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Порівняння справжніх та спрогнозованих даних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294100" y="760075"/>
            <a:ext cx="85377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Для порівняння 2х моделей я використав наступні етапи для </a:t>
            </a: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розв'язку </a:t>
            </a: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завдання: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 Linear Regression: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CV MAE: середня абсолютна похибка при крос-валідації.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CV R²: середній коефіцієнт детермінації при крос-валідації.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Test MAE: середня абсолютна похибка на тестовій вибірці.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Test R²: коефіцієнт детермінації на тестовій вибірці.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2) Random Forest: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CV MAE: середня абсолютна похибка при крос-валідації.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CV R²: середній коефіцієнт детермінації при крос-валідації.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Test MAE: середня абсолютна похибка на тестовій вибірці.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Test R²: коефіцієнт детермінації на тестовій вибірці.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Графіки порівняння: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Графіки показують справжні та спрогнозовані значення для кожної моделі.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Ідеальною є ситуація, коли всі точки лежать на лінії y = x.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Аналіз помилок: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Проаналізувавши розбіжності між справжніми та спрогнозованими значеннями, можна зробити висновки щодо того, в яких випадках моделі більше помиляються.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Наприклад, якщо модель сильно помиляється для певного діапазону значень цільової змінної, це може вказувати на її обмежену здатність моделювати даний діапазон.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***Порівняння якості моделей:***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Високий R² і низький MAE вказують на хорошу якість моделі.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Модель Random Forest зазвичай забезпечує кращу якість прогнозування, ніж лінійна регресія, завдяки своїй здатності вловлювати складніші взаємозв'язки між змінними.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3546525" y="941100"/>
            <a:ext cx="200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Висновки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1348275" y="1723825"/>
            <a:ext cx="64023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 Linear Regression показала гірші результати на тестовій вибірці з Test R²: -0.71, що вказує на те, що модель має низьку точність та не здатна добре узагальнювати дані.</a:t>
            </a:r>
            <a:endParaRPr b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 Random Forest показала кращі результати з Test R²: 0.91, що вказує на високу точність моделі та її здатність добре узагальнювати дані.</a:t>
            </a:r>
            <a:endParaRPr b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 Вибірки, де моделі найбільше помилялися, можуть бути з високою варіабельністю або такими, що містять аномальні значення.</a:t>
            </a:r>
            <a:endParaRPr b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 Random Forest є більш надійною моделлю для прогнозування ефективності сну на даному наборі даних.</a:t>
            </a:r>
            <a:endParaRPr b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