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93" r:id="rId4"/>
    <p:sldId id="259" r:id="rId5"/>
    <p:sldId id="294" r:id="rId6"/>
    <p:sldId id="295" r:id="rId7"/>
    <p:sldId id="262" r:id="rId8"/>
    <p:sldId id="263" r:id="rId9"/>
    <p:sldId id="264" r:id="rId10"/>
    <p:sldId id="265" r:id="rId11"/>
    <p:sldId id="296" r:id="rId12"/>
    <p:sldId id="297" r:id="rId13"/>
    <p:sldId id="268" r:id="rId14"/>
    <p:sldId id="298" r:id="rId15"/>
    <p:sldId id="299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300" r:id="rId38"/>
    <p:sldId id="290" r:id="rId39"/>
    <p:sldId id="291" r:id="rId40"/>
    <p:sldId id="301" r:id="rId41"/>
    <p:sldId id="319" r:id="rId42"/>
    <p:sldId id="303" r:id="rId43"/>
    <p:sldId id="320" r:id="rId44"/>
    <p:sldId id="321" r:id="rId45"/>
    <p:sldId id="307" r:id="rId46"/>
    <p:sldId id="309" r:id="rId47"/>
    <p:sldId id="308" r:id="rId48"/>
    <p:sldId id="318" r:id="rId49"/>
    <p:sldId id="310" r:id="rId50"/>
    <p:sldId id="311" r:id="rId51"/>
    <p:sldId id="312" r:id="rId52"/>
    <p:sldId id="313" r:id="rId53"/>
    <p:sldId id="316" r:id="rId54"/>
    <p:sldId id="314" r:id="rId55"/>
    <p:sldId id="315" r:id="rId56"/>
    <p:sldId id="305" r:id="rId57"/>
    <p:sldId id="306" r:id="rId58"/>
    <p:sldId id="304" r:id="rId59"/>
    <p:sldId id="325" r:id="rId60"/>
    <p:sldId id="322" r:id="rId61"/>
    <p:sldId id="323" r:id="rId62"/>
    <p:sldId id="324" r:id="rId63"/>
    <p:sldId id="29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4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DBBB-9AF8-4721-928F-9659D3D65E0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03AB-A023-40E6-974C-D5275E13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03AB-A023-40E6-974C-D5275E13E5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695A-3F06-4B0D-8A43-E8CAC6D6609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8CB0-3C45-4EE1-8130-73C478D1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A%D0%BE%D0%BC%D0%BF'%D1%8E%D1%82%D0%B5%D1%80%D0%BD%D0%B0_%D0%BF%D1%80%D0%BE%D0%B3%D1%80%D0%B0%D0%BC%D0%B0" TargetMode="Externa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9A%D0%BE%D0%BC%D0%BF'%D1%8E%D1%82%D0%B5%D1%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k.wikipedia.org/wiki/%D0%9C%D0%B0%D1%88%D0%B8%D0%BD%D0%B0" TargetMode="External"/><Relationship Id="rId5" Type="http://schemas.openxmlformats.org/officeDocument/2006/relationships/hyperlink" Target="https://uk.wikipedia.org/wiki/%D0%9A%D0%BE%D0%BC%D0%B0%D0%BD%D0%B4%D0%B0_(%D0%BF%D1%80%D0%BE%D0%B3%D1%80%D0%B0%D0%BC%D1%83%D0%B2%D0%B0%D0%BD%D0%BD%D1%8F)" TargetMode="External"/><Relationship Id="rId10" Type="http://schemas.openxmlformats.org/officeDocument/2006/relationships/hyperlink" Target="https://uk.wikipedia.org/wiki/%D0%A1%D1%82%D1%80%D1%83%D0%BA%D1%82%D1%83%D1%80%D0%B0_%D0%B4%D0%B0%D0%BD%D0%B8%D1%85" TargetMode="External"/><Relationship Id="rId4" Type="http://schemas.openxmlformats.org/officeDocument/2006/relationships/hyperlink" Target="https://uk.wikipedia.org/wiki/%D0%A4%D0%BE%D1%80%D0%BC%D0%B0%D0%BB%D1%8C%D0%BD%D0%B0_%D0%BC%D0%BE%D0%B2%D0%B0" TargetMode="External"/><Relationship Id="rId9" Type="http://schemas.openxmlformats.org/officeDocument/2006/relationships/hyperlink" Target="https://uk.wikipedia.org/wiki/%D0%90%D0%BB%D0%B3%D0%BE%D1%80%D0%B8%D1%82%D0%B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E%D0%B1'%D1%94%D0%BA%D1%82%D0%BD%D0%BE-%D0%BE%D1%80%D1%96%D1%94%D0%BD%D1%82%D0%BE%D0%B2%D0%B0%D0%BD%D0%B5_%D0%BF%D1%80%D0%BE%D0%B3%D1%80%D0%B0%D0%BC%D1%83%D0%B2%D0%B0%D0%BD%D0%BD%D1%8F" TargetMode="External"/><Relationship Id="rId7" Type="http://schemas.openxmlformats.org/officeDocument/2006/relationships/hyperlink" Target="https://uk.wikipedia.org/wiki/ECM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k.wikipedia.org/wiki/%D0%9C%D0%BE%D0%B2%D0%B0_%D0%BF%D1%80%D0%BE%D0%B3%D1%80%D0%B0%D0%BC%D1%83%D0%B2%D0%B0%D0%BD%D0%BD%D1%8F" TargetMode="External"/><Relationship Id="rId5" Type="http://schemas.openxmlformats.org/officeDocument/2006/relationships/hyperlink" Target="https://uk.wikipedia.org/wiki/%D0%9F%D1%80%D0%BE%D1%82%D0%BE%D1%82%D0%B8%D0%BF%D0%BD%D0%B5_%D0%BF%D1%80%D0%BE%D0%B3%D1%80%D0%B0%D0%BC%D1%83%D0%B2%D0%B0%D0%BD%D0%BD%D1%8F" TargetMode="External"/><Relationship Id="rId4" Type="http://schemas.openxmlformats.org/officeDocument/2006/relationships/hyperlink" Target="https://uk.wikipedia.org/wiki/JavaScript#cite_note-ECMA-262-5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3" y="896366"/>
            <a:ext cx="11771534" cy="3218435"/>
          </a:xfrm>
          <a:prstGeom prst="rect">
            <a:avLst/>
          </a:prstGeom>
        </p:spPr>
      </p:pic>
      <p:sp>
        <p:nvSpPr>
          <p:cNvPr id="4" name="Подзаголовок 3"/>
          <p:cNvSpPr txBox="1">
            <a:spLocks/>
          </p:cNvSpPr>
          <p:nvPr/>
        </p:nvSpPr>
        <p:spPr>
          <a:xfrm>
            <a:off x="1262742" y="148545"/>
            <a:ext cx="9144000" cy="561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b="1" i="1" dirty="0" smtClean="0"/>
              <a:t>Підключення та порядок виконання скриптів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5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76199" y="0"/>
          <a:ext cx="12030075" cy="833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Документ" r:id="rId3" imgW="8130363" imgH="5424423" progId="Word.Document.12">
                  <p:embed/>
                </p:oleObj>
              </mc:Choice>
              <mc:Fallback>
                <p:oleObj name="Документ" r:id="rId3" imgW="8130363" imgH="5424423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99" y="0"/>
                        <a:ext cx="12030075" cy="833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0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Документ" r:id="rId3" imgW="8130363" imgH="5419381" progId="Word.Document.12">
                  <p:embed/>
                </p:oleObj>
              </mc:Choice>
              <mc:Fallback>
                <p:oleObj name="Документ" r:id="rId3" imgW="8130363" imgH="5419381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0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0400" y="20533"/>
            <a:ext cx="5701718" cy="224676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indent="342900" algn="just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Усі слова або ж лексеми, поділяють на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службові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(заре­зервовані або ж ключові) слова;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стандартні ідентифікатори;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ідентифікатори користувача;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знаки операцій;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літерали;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800100" algn="l"/>
              </a:tabLst>
            </a:pP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розділові знаки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00" y="2309743"/>
            <a:ext cx="767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     Зарезервовані (службові) </a:t>
            </a:r>
            <a:r>
              <a:rPr lang="uk-UA" b="1" i="1" dirty="0"/>
              <a:t>слова</a:t>
            </a:r>
            <a:r>
              <a:rPr lang="uk-UA" i="1" dirty="0"/>
              <a:t> </a:t>
            </a:r>
            <a:r>
              <a:rPr lang="uk-UA" dirty="0"/>
              <a:t>мають наперед </a:t>
            </a:r>
            <a:r>
              <a:rPr lang="uk-UA" dirty="0" smtClean="0"/>
              <a:t>визначене </a:t>
            </a:r>
            <a:r>
              <a:rPr lang="uk-UA" dirty="0"/>
              <a:t>призначення і використовують­ся для </a:t>
            </a:r>
            <a:r>
              <a:rPr lang="uk-UA" dirty="0" smtClean="0"/>
              <a:t>формування структури </a:t>
            </a:r>
            <a:r>
              <a:rPr lang="uk-UA" dirty="0"/>
              <a:t>програми, здійснення описів, позначення опе­рацій</a:t>
            </a:r>
            <a:r>
              <a:rPr lang="uk-UA" dirty="0" smtClean="0"/>
              <a:t>, </a:t>
            </a:r>
            <a:r>
              <a:rPr lang="uk-UA" dirty="0"/>
              <a:t>формування керуючих конструкцій (вказівок)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400" y="31532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Стандартні </a:t>
            </a:r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ідентифікатори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використовуються як імена для стандартних (передбачених авторами мови програмування) типів даних, констант, підпро­грам (зокрема, стандартних математичних функцій).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uk-UA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tring</a:t>
            </a: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Array</a:t>
            </a: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 ін.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99" y="3943238"/>
            <a:ext cx="12007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Ідентифікатори </a:t>
            </a:r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корис­тувача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є іменами тих програмних об'єктів (констант, змінних, функцій тощо), які створює сам користувач. Не можна в якості ідентифікаторів користувача використовувати службові слова та стандартні ідентифікатори.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400" y="4786759"/>
            <a:ext cx="12007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spcAft>
                <a:spcPts val="0"/>
              </a:spcAft>
            </a:pPr>
            <a:r>
              <a:rPr lang="uk-UA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Розділові </a:t>
            </a:r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знаки</a:t>
            </a: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служать для відокремлення однієї лексеми від іншої. Ними є пробіл, табуляція, символ нового рядка, крапка з комою, коментарі.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73" y="864391"/>
            <a:ext cx="4419045" cy="23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3" y="334517"/>
            <a:ext cx="1031075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" y="277402"/>
            <a:ext cx="11679862" cy="49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8" y="246347"/>
            <a:ext cx="10188823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7" y="61276"/>
            <a:ext cx="10330396" cy="63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1" y="248027"/>
            <a:ext cx="11677957" cy="52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4" y="300180"/>
            <a:ext cx="8832345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6" y="287237"/>
            <a:ext cx="11805311" cy="45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5557" y="334737"/>
            <a:ext cx="10971893" cy="5754914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Мо́ва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програмува́ння</a:t>
            </a:r>
            <a:r>
              <a:rPr lang="ru-RU" dirty="0"/>
              <a:t> (</a:t>
            </a:r>
            <a:r>
              <a:rPr lang="ru-RU" dirty="0">
                <a:hlinkClick r:id="rId3" tooltip="Англійська мова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Programming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dirty="0"/>
              <a:t>) — </a:t>
            </a:r>
            <a:r>
              <a:rPr lang="ru-RU" dirty="0" err="1"/>
              <a:t>це</a:t>
            </a:r>
            <a:r>
              <a:rPr lang="ru-RU" dirty="0"/>
              <a:t> </a:t>
            </a:r>
            <a:r>
              <a:rPr lang="ru-RU" dirty="0" err="1">
                <a:hlinkClick r:id="rId4" tooltip="Формальна мова"/>
              </a:rPr>
              <a:t>штучна</a:t>
            </a:r>
            <a:r>
              <a:rPr lang="ru-RU" dirty="0">
                <a:hlinkClick r:id="rId4" tooltip="Формальна мова"/>
              </a:rPr>
              <a:t> </a:t>
            </a:r>
            <a:r>
              <a:rPr lang="ru-RU" dirty="0" err="1">
                <a:hlinkClick r:id="rId4" tooltip="Формальна мова"/>
              </a:rPr>
              <a:t>мова</a:t>
            </a:r>
            <a:r>
              <a:rPr lang="ru-RU" dirty="0"/>
              <a:t>, створена для </a:t>
            </a:r>
            <a:r>
              <a:rPr lang="ru-RU" dirty="0" err="1"/>
              <a:t>передачі</a:t>
            </a:r>
            <a:r>
              <a:rPr lang="ru-RU" dirty="0"/>
              <a:t> </a:t>
            </a:r>
            <a:r>
              <a:rPr lang="ru-RU" dirty="0">
                <a:hlinkClick r:id="rId5" tooltip="Команда (програмування)"/>
              </a:rPr>
              <a:t>команд</a:t>
            </a:r>
            <a:r>
              <a:rPr lang="ru-RU" dirty="0"/>
              <a:t> </a:t>
            </a:r>
            <a:r>
              <a:rPr lang="ru-RU" dirty="0">
                <a:hlinkClick r:id="rId6" tooltip="Машина"/>
              </a:rPr>
              <a:t>машинам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 </a:t>
            </a:r>
            <a:r>
              <a:rPr lang="ru-RU" dirty="0" err="1">
                <a:hlinkClick r:id="rId7" tooltip="Комп'ютер"/>
              </a:rPr>
              <a:t>комп'ютерам</a:t>
            </a:r>
            <a:r>
              <a:rPr lang="ru-RU" dirty="0"/>
              <a:t>.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 </a:t>
            </a:r>
            <a:r>
              <a:rPr lang="ru-RU" dirty="0" err="1">
                <a:hlinkClick r:id="rId8" tooltip="Комп'ютерна програма"/>
              </a:rPr>
              <a:t>програм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контролюють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машин, та для </a:t>
            </a:r>
            <a:r>
              <a:rPr lang="ru-RU" dirty="0" err="1"/>
              <a:t>запису</a:t>
            </a:r>
            <a:r>
              <a:rPr lang="ru-RU" dirty="0"/>
              <a:t> </a:t>
            </a:r>
            <a:r>
              <a:rPr lang="ru-RU" dirty="0" err="1">
                <a:hlinkClick r:id="rId9" tooltip="Алгоритм"/>
              </a:rPr>
              <a:t>алгоритмів</a:t>
            </a:r>
            <a:r>
              <a:rPr lang="ru-RU" dirty="0" smtClean="0"/>
              <a:t>.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Мова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/>
              <a:t> — </a:t>
            </a:r>
            <a:r>
              <a:rPr lang="ru-RU" dirty="0" err="1"/>
              <a:t>це</a:t>
            </a:r>
            <a:r>
              <a:rPr lang="ru-RU" dirty="0"/>
              <a:t> система </a:t>
            </a:r>
            <a:r>
              <a:rPr lang="ru-RU" dirty="0" err="1"/>
              <a:t>позначень</a:t>
            </a:r>
            <a:r>
              <a:rPr lang="ru-RU" dirty="0"/>
              <a:t> для </a:t>
            </a:r>
            <a:r>
              <a:rPr lang="ru-RU" dirty="0" err="1"/>
              <a:t>опису</a:t>
            </a:r>
            <a:r>
              <a:rPr lang="ru-RU" dirty="0"/>
              <a:t> </a:t>
            </a:r>
            <a:r>
              <a:rPr lang="ru-RU" dirty="0" err="1">
                <a:hlinkClick r:id="rId9" tooltip="Алгоритм"/>
              </a:rPr>
              <a:t>алгоритмів</a:t>
            </a:r>
            <a:r>
              <a:rPr lang="ru-RU" dirty="0"/>
              <a:t> і </a:t>
            </a:r>
            <a:r>
              <a:rPr lang="ru-RU" dirty="0">
                <a:hlinkClick r:id="rId10" tooltip="Структура даних"/>
              </a:rPr>
              <a:t>структур </a:t>
            </a:r>
            <a:r>
              <a:rPr lang="ru-RU" dirty="0" err="1">
                <a:hlinkClick r:id="rId10" tooltip="Структура даних"/>
              </a:rPr>
              <a:t>даних</a:t>
            </a:r>
            <a:endParaRPr lang="ru-RU" dirty="0"/>
          </a:p>
          <a:p>
            <a:endParaRPr lang="uk-UA" dirty="0" smtClean="0"/>
          </a:p>
          <a:p>
            <a:r>
              <a:rPr lang="uk-UA" b="1" dirty="0" err="1" smtClean="0">
                <a:solidFill>
                  <a:schemeClr val="tx1"/>
                </a:solidFill>
              </a:rPr>
              <a:t>Алгори́тм</a:t>
            </a:r>
            <a:r>
              <a:rPr lang="uk-UA" dirty="0" smtClean="0"/>
              <a:t> — набір інструкцій, які описують порядок дій виконавця, щоб досягти результату розв'язання задачі за скінченну кількість дій.</a:t>
            </a:r>
          </a:p>
          <a:p>
            <a:endParaRPr lang="uk-UA" dirty="0"/>
          </a:p>
          <a:p>
            <a:r>
              <a:rPr lang="uk-UA" dirty="0">
                <a:solidFill>
                  <a:schemeClr val="tx1"/>
                </a:solidFill>
              </a:rPr>
              <a:t>Скрипт</a:t>
            </a:r>
            <a:r>
              <a:rPr lang="uk-UA" dirty="0"/>
              <a:t> - це послідовність команд (або файл-сценарій), які </a:t>
            </a:r>
            <a:r>
              <a:rPr lang="uk-UA" dirty="0" err="1"/>
              <a:t>автоматизовують</a:t>
            </a:r>
            <a:r>
              <a:rPr lang="uk-UA" dirty="0"/>
              <a:t> виконання деяких задач.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43377" y="6089651"/>
            <a:ext cx="2919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https://uk.wikipedia.org/wiki</a:t>
            </a:r>
          </a:p>
        </p:txBody>
      </p:sp>
    </p:spTree>
    <p:extLst>
      <p:ext uri="{BB962C8B-B14F-4D97-AF65-F5344CB8AC3E}">
        <p14:creationId xmlns:p14="http://schemas.microsoft.com/office/powerpoint/2010/main" val="13748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2421"/>
          <a:stretch/>
        </p:blipFill>
        <p:spPr>
          <a:xfrm>
            <a:off x="116805" y="361652"/>
            <a:ext cx="11717341" cy="10443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128" t="42001" r="47041"/>
          <a:stretch/>
        </p:blipFill>
        <p:spPr>
          <a:xfrm>
            <a:off x="206478" y="1671484"/>
            <a:ext cx="8068059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6760"/>
          <a:stretch/>
        </p:blipFill>
        <p:spPr>
          <a:xfrm>
            <a:off x="0" y="0"/>
            <a:ext cx="12192000" cy="41105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7275"/>
            <a:ext cx="12150023" cy="17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2037"/>
          <a:stretch/>
        </p:blipFill>
        <p:spPr>
          <a:xfrm>
            <a:off x="245806" y="0"/>
            <a:ext cx="11452236" cy="2664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7" y="2664542"/>
            <a:ext cx="9837850" cy="41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" y="171394"/>
            <a:ext cx="12138097" cy="64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2" y="128824"/>
            <a:ext cx="11816376" cy="5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2" y="75987"/>
            <a:ext cx="11584481" cy="65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3" y="0"/>
            <a:ext cx="11159566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2600" cy="28364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30" y="3396342"/>
            <a:ext cx="7254869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89725" cy="39841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41" y="4054277"/>
            <a:ext cx="6723823" cy="28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57"/>
            <a:ext cx="12127721" cy="64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78501" y="0"/>
          <a:ext cx="11300604" cy="752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Документ" r:id="rId4" imgW="8154184" imgH="5420662" progId="Word.Document.12">
                  <p:embed/>
                </p:oleObj>
              </mc:Choice>
              <mc:Fallback>
                <p:oleObj name="Документ" r:id="rId4" imgW="8154184" imgH="5420662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501" y="0"/>
                        <a:ext cx="11300604" cy="752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 вверх 1"/>
          <p:cNvSpPr/>
          <p:nvPr/>
        </p:nvSpPr>
        <p:spPr>
          <a:xfrm>
            <a:off x="7174523" y="3868615"/>
            <a:ext cx="301451" cy="17685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586222" y="3528391"/>
            <a:ext cx="4400369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ТРАНСЛЯТОР</a:t>
            </a:r>
          </a:p>
          <a:p>
            <a:pPr algn="ctr"/>
            <a:r>
              <a:rPr lang="uk-UA" dirty="0" smtClean="0"/>
              <a:t>(перетворення у машинний код)</a:t>
            </a:r>
          </a:p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just"/>
            <a:endParaRPr lang="uk-UA" i="1" u="sng" dirty="0" smtClean="0"/>
          </a:p>
          <a:p>
            <a:pPr algn="just"/>
            <a:endParaRPr lang="uk-UA" i="1" u="sng" dirty="0"/>
          </a:p>
          <a:p>
            <a:pPr algn="just"/>
            <a:r>
              <a:rPr lang="uk-UA" i="1" u="sng" dirty="0" smtClean="0"/>
              <a:t>Компілятор </a:t>
            </a:r>
            <a:r>
              <a:rPr lang="uk-UA" dirty="0" smtClean="0"/>
              <a:t>– одразу перетворюється у машинний код вся програма </a:t>
            </a:r>
          </a:p>
          <a:p>
            <a:pPr algn="just"/>
            <a:r>
              <a:rPr lang="uk-UA" b="1" i="1" u="sng" dirty="0" smtClean="0"/>
              <a:t>Інтерпретатор</a:t>
            </a:r>
            <a:r>
              <a:rPr lang="uk-UA" u="sng" dirty="0" smtClean="0"/>
              <a:t> </a:t>
            </a:r>
            <a:r>
              <a:rPr lang="uk-UA" dirty="0" smtClean="0"/>
              <a:t>– поступово по одній команді перетворюємо команди у машинний код і виконуємо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787919" y="4326578"/>
            <a:ext cx="1738364" cy="462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інтерпретатор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26966" y="4326578"/>
            <a:ext cx="1738364" cy="462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компілятор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" y="273067"/>
            <a:ext cx="12121528" cy="52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4" y="0"/>
            <a:ext cx="8256039" cy="2166231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42662"/>
              </p:ext>
            </p:extLst>
          </p:nvPr>
        </p:nvGraphicFramePr>
        <p:xfrm>
          <a:off x="424542" y="2166231"/>
          <a:ext cx="11291748" cy="4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Bitmap Image" r:id="rId4" imgW="11498760" imgH="4800600" progId="PBrush">
                  <p:embed/>
                </p:oleObj>
              </mc:Choice>
              <mc:Fallback>
                <p:oleObj name="Bitmap Image" r:id="rId4" imgW="11498760" imgH="480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542" y="2166231"/>
                        <a:ext cx="11291748" cy="4714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1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5014"/>
              </p:ext>
            </p:extLst>
          </p:nvPr>
        </p:nvGraphicFramePr>
        <p:xfrm>
          <a:off x="158749" y="8812"/>
          <a:ext cx="11698953" cy="11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Документ" r:id="rId3" imgW="8146365" imgH="7968127" progId="Word.Document.12">
                  <p:embed/>
                </p:oleObj>
              </mc:Choice>
              <mc:Fallback>
                <p:oleObj name="Документ" r:id="rId3" imgW="8146365" imgH="79681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49" y="8812"/>
                        <a:ext cx="11698953" cy="1139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4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78549"/>
              </p:ext>
            </p:extLst>
          </p:nvPr>
        </p:nvGraphicFramePr>
        <p:xfrm>
          <a:off x="125413" y="334963"/>
          <a:ext cx="11912600" cy="789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Документ" r:id="rId3" imgW="8223599" imgH="5441630" progId="Word.Document.12">
                  <p:embed/>
                </p:oleObj>
              </mc:Choice>
              <mc:Fallback>
                <p:oleObj name="Документ" r:id="rId3" imgW="8223599" imgH="5441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334963"/>
                        <a:ext cx="11912600" cy="789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76479"/>
              </p:ext>
            </p:extLst>
          </p:nvPr>
        </p:nvGraphicFramePr>
        <p:xfrm>
          <a:off x="2087217" y="0"/>
          <a:ext cx="6468954" cy="731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Документ" r:id="rId3" imgW="3973607" imgH="4493473" progId="Word.Document.12">
                  <p:embed/>
                </p:oleObj>
              </mc:Choice>
              <mc:Fallback>
                <p:oleObj name="Документ" r:id="rId3" imgW="3973607" imgH="449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217" y="0"/>
                        <a:ext cx="6468954" cy="731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0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" y="1321753"/>
            <a:ext cx="10768939" cy="55362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1" y="0"/>
            <a:ext cx="10444700" cy="11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45464"/>
              </p:ext>
            </p:extLst>
          </p:nvPr>
        </p:nvGraphicFramePr>
        <p:xfrm>
          <a:off x="199852" y="0"/>
          <a:ext cx="11542712" cy="128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Документ" r:id="rId3" imgW="4452632" imgH="4942676" progId="Word.Document.12">
                  <p:embed/>
                </p:oleObj>
              </mc:Choice>
              <mc:Fallback>
                <p:oleObj name="Документ" r:id="rId3" imgW="4452632" imgH="4942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52" y="0"/>
                        <a:ext cx="11542712" cy="128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662536"/>
              </p:ext>
            </p:extLst>
          </p:nvPr>
        </p:nvGraphicFramePr>
        <p:xfrm>
          <a:off x="153894" y="270268"/>
          <a:ext cx="11409362" cy="905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Документ" r:id="rId3" imgW="5115196" imgH="4055806" progId="Word.Document.12">
                  <p:embed/>
                </p:oleObj>
              </mc:Choice>
              <mc:Fallback>
                <p:oleObj name="Документ" r:id="rId3" imgW="5115196" imgH="4055806" progId="Word.Document.12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94" y="270268"/>
                        <a:ext cx="11409362" cy="905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7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3" y="0"/>
            <a:ext cx="7998014" cy="68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4" y="497368"/>
            <a:ext cx="10219686" cy="41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835" y="271010"/>
            <a:ext cx="10526486" cy="60236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JavaScript</a:t>
            </a:r>
            <a:r>
              <a:rPr lang="en-US" dirty="0"/>
              <a:t> (</a:t>
            </a:r>
            <a:r>
              <a:rPr lang="en-US" b="1" dirty="0"/>
              <a:t>JS</a:t>
            </a:r>
            <a:r>
              <a:rPr lang="en-US" dirty="0"/>
              <a:t>) — </a:t>
            </a:r>
            <a:r>
              <a:rPr lang="uk-UA" dirty="0"/>
              <a:t>динамічна, </a:t>
            </a:r>
            <a:r>
              <a:rPr lang="uk-UA" dirty="0">
                <a:hlinkClick r:id="rId3" tooltip="Об'єктно-орієнтоване програмування"/>
              </a:rPr>
              <a:t>об'єктно-орієнтована</a:t>
            </a:r>
            <a:r>
              <a:rPr lang="uk-UA" baseline="30000" dirty="0">
                <a:hlinkClick r:id="rId4"/>
              </a:rPr>
              <a:t>[5]</a:t>
            </a:r>
            <a:r>
              <a:rPr lang="uk-UA" dirty="0"/>
              <a:t> </a:t>
            </a:r>
            <a:r>
              <a:rPr lang="uk-UA" dirty="0" err="1">
                <a:hlinkClick r:id="rId5" tooltip="Прототипне програмування"/>
              </a:rPr>
              <a:t>прототипна</a:t>
            </a:r>
            <a:r>
              <a:rPr lang="uk-UA" dirty="0"/>
              <a:t> </a:t>
            </a:r>
            <a:r>
              <a:rPr lang="uk-UA" dirty="0">
                <a:hlinkClick r:id="rId6" tooltip="Мова програмування"/>
              </a:rPr>
              <a:t>мова програмування</a:t>
            </a:r>
            <a:r>
              <a:rPr lang="uk-UA" dirty="0"/>
              <a:t>. Реалізація стандарту </a:t>
            </a:r>
            <a:r>
              <a:rPr lang="en-US" dirty="0">
                <a:hlinkClick r:id="rId7" tooltip="ECMAScript"/>
              </a:rPr>
              <a:t>ECMAScript</a:t>
            </a:r>
            <a:r>
              <a:rPr lang="en-US" dirty="0"/>
              <a:t>.</a:t>
            </a:r>
            <a:endParaRPr lang="uk-UA" dirty="0" smtClean="0"/>
          </a:p>
          <a:p>
            <a:pPr algn="just"/>
            <a:r>
              <a:rPr lang="en-US" b="1" dirty="0" smtClean="0"/>
              <a:t>JavaScript</a:t>
            </a:r>
            <a:r>
              <a:rPr lang="uk-UA" b="1" dirty="0" smtClean="0"/>
              <a:t> – є синхронною і однопотоковою (виконується по одній команді за раз)</a:t>
            </a:r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Мова </a:t>
            </a:r>
            <a:r>
              <a:rPr lang="en-US" dirty="0" smtClean="0"/>
              <a:t>JavaScript </a:t>
            </a:r>
            <a:r>
              <a:rPr lang="uk-UA" dirty="0" smtClean="0"/>
              <a:t>використовується для: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написання сценаріїв </a:t>
            </a:r>
            <a:r>
              <a:rPr lang="uk-UA" dirty="0" err="1" smtClean="0"/>
              <a:t>вебсторінок</a:t>
            </a:r>
            <a:r>
              <a:rPr lang="uk-UA" dirty="0" smtClean="0"/>
              <a:t> для надання їм інтерактивності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створення односторінкових та прогресивних </a:t>
            </a:r>
            <a:r>
              <a:rPr lang="uk-UA" dirty="0" err="1" smtClean="0"/>
              <a:t>вебзастосунків</a:t>
            </a:r>
            <a:r>
              <a:rPr lang="uk-UA" dirty="0" smtClean="0"/>
              <a:t> (</a:t>
            </a:r>
            <a:r>
              <a:rPr lang="en-US" dirty="0" smtClean="0"/>
              <a:t>React, AngularJS, Vue.js)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програмування на боці сервера (</a:t>
            </a:r>
            <a:r>
              <a:rPr lang="en-US" dirty="0" smtClean="0"/>
              <a:t>Node.js(Express.js ))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стаціонарних застосунків (</a:t>
            </a:r>
            <a:r>
              <a:rPr lang="en-US" dirty="0" smtClean="0"/>
              <a:t>Electron [</a:t>
            </a:r>
            <a:r>
              <a:rPr lang="uk-UA" dirty="0" smtClean="0"/>
              <a:t>Архівовано 1 серпня 2017 у </a:t>
            </a:r>
            <a:r>
              <a:rPr lang="en-US" dirty="0" err="1" smtClean="0"/>
              <a:t>Wayback</a:t>
            </a:r>
            <a:r>
              <a:rPr lang="en-US" dirty="0" smtClean="0"/>
              <a:t> Machine.], NW.js [</a:t>
            </a:r>
            <a:r>
              <a:rPr lang="uk-UA" dirty="0" smtClean="0"/>
              <a:t>Архівовано 16 червня 2020 у </a:t>
            </a:r>
            <a:r>
              <a:rPr lang="en-US" dirty="0" err="1" smtClean="0"/>
              <a:t>Wayback</a:t>
            </a:r>
            <a:r>
              <a:rPr lang="en-US" dirty="0" smtClean="0"/>
              <a:t> Machine.] 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мобільних застосунків (</a:t>
            </a:r>
            <a:r>
              <a:rPr lang="en-US" dirty="0" smtClean="0"/>
              <a:t>React Native [</a:t>
            </a:r>
            <a:r>
              <a:rPr lang="uk-UA" dirty="0" smtClean="0"/>
              <a:t>Архівовано 8 жовтня 2017 у </a:t>
            </a:r>
            <a:r>
              <a:rPr lang="en-US" dirty="0" err="1" smtClean="0"/>
              <a:t>Wayback</a:t>
            </a:r>
            <a:r>
              <a:rPr lang="en-US" dirty="0" smtClean="0"/>
              <a:t> Machine.], Cordova [</a:t>
            </a:r>
            <a:r>
              <a:rPr lang="uk-UA" dirty="0" smtClean="0"/>
              <a:t>Архівовано 14 червня 2021 у </a:t>
            </a:r>
            <a:r>
              <a:rPr lang="en-US" dirty="0" err="1" smtClean="0"/>
              <a:t>Wayback</a:t>
            </a:r>
            <a:r>
              <a:rPr lang="en-US" dirty="0" smtClean="0"/>
              <a:t> Machine.] 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сценаріїв в прикладних програмах (наприклад, в програмах зі складу </a:t>
            </a:r>
            <a:r>
              <a:rPr lang="en-US" dirty="0" smtClean="0"/>
              <a:t>Adobe Creative Suite </a:t>
            </a:r>
            <a:r>
              <a:rPr lang="uk-UA" dirty="0" smtClean="0"/>
              <a:t>чи </a:t>
            </a:r>
            <a:r>
              <a:rPr lang="en-US" dirty="0" smtClean="0"/>
              <a:t>Apache </a:t>
            </a:r>
            <a:r>
              <a:rPr lang="en-US" dirty="0" err="1" smtClean="0"/>
              <a:t>JMeter</a:t>
            </a:r>
            <a:r>
              <a:rPr lang="en-US" dirty="0" smtClean="0"/>
              <a:t> 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dirty="0" smtClean="0"/>
              <a:t>всередині </a:t>
            </a:r>
            <a:r>
              <a:rPr lang="en-US" dirty="0" smtClean="0"/>
              <a:t>PDF-</a:t>
            </a:r>
            <a:r>
              <a:rPr lang="uk-UA" dirty="0" smtClean="0"/>
              <a:t>документів тощо.</a:t>
            </a:r>
          </a:p>
          <a:p>
            <a:pPr algn="r"/>
            <a:r>
              <a:rPr lang="en-US" dirty="0" smtClean="0"/>
              <a:t>https://uk.wikipedia.org/wiki/JavaScript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10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504" y="-46493"/>
            <a:ext cx="1180029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i="1" dirty="0">
                <a:solidFill>
                  <a:srgbClr val="000000"/>
                </a:solidFill>
                <a:latin typeface="TimesNewRoman"/>
              </a:rPr>
              <a:t>Алгоритм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>
                <a:solidFill>
                  <a:srgbClr val="000000"/>
                </a:solidFill>
                <a:latin typeface="Times-Roman"/>
              </a:rPr>
              <a:t>–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це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опис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послідовності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інструкцій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>
                <a:solidFill>
                  <a:srgbClr val="000000"/>
                </a:solidFill>
                <a:latin typeface="Times-Roman"/>
              </a:rPr>
              <a:t>(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команд</a:t>
            </a:r>
            <a:r>
              <a:rPr lang="ru-RU" sz="26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вказівок</a:t>
            </a:r>
            <a:r>
              <a:rPr lang="ru-RU" sz="2600" dirty="0">
                <a:solidFill>
                  <a:srgbClr val="000000"/>
                </a:solidFill>
                <a:latin typeface="Times-Roman"/>
              </a:rPr>
              <a:t>) </a:t>
            </a:r>
            <a:r>
              <a:rPr lang="ru-RU" sz="2600" dirty="0" smtClean="0">
                <a:solidFill>
                  <a:srgbClr val="000000"/>
                </a:solidFill>
                <a:latin typeface="TimesNewRoman"/>
              </a:rPr>
              <a:t>для  </a:t>
            </a:r>
            <a:r>
              <a:rPr lang="ru-RU" sz="2600" dirty="0" err="1" smtClean="0">
                <a:solidFill>
                  <a:srgbClr val="000000"/>
                </a:solidFill>
                <a:latin typeface="TimesNewRoman"/>
              </a:rPr>
              <a:t>певного</a:t>
            </a:r>
            <a:r>
              <a:rPr lang="ru-RU" sz="26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виконавця</a:t>
            </a:r>
            <a:r>
              <a:rPr lang="ru-RU" sz="260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виконання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яких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за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скінчену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кількість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кроків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latin typeface="TimesNewRoman"/>
              </a:rPr>
              <a:t>приводить  до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отримання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результату для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довільного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допустимого набору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вхідних</a:t>
            </a:r>
            <a:r>
              <a:rPr lang="ru-RU" sz="26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NewRoman"/>
              </a:rPr>
              <a:t>даних</a:t>
            </a:r>
            <a:r>
              <a:rPr lang="ru-RU" sz="2600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18821" y="1302706"/>
            <a:ext cx="10169979" cy="2123658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Кожний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TimesNewRoman"/>
              </a:rPr>
              <a:t>алгоритм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передбачає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наявність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деяких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даних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:</a:t>
            </a:r>
          </a:p>
          <a:p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-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ru-RU" sz="2200" b="1" i="1" dirty="0" err="1" smtClean="0">
                <a:solidFill>
                  <a:srgbClr val="000000"/>
                </a:solidFill>
                <a:latin typeface="TimesNewRoman"/>
              </a:rPr>
              <a:t>аргументи</a:t>
            </a:r>
            <a:r>
              <a:rPr lang="ru-RU" sz="2200" b="1" i="1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– 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величини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, 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що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є </a:t>
            </a:r>
            <a:r>
              <a:rPr lang="ru-RU" sz="2200" i="1" u="sng" dirty="0" err="1" smtClean="0">
                <a:solidFill>
                  <a:srgbClr val="000000"/>
                </a:solidFill>
                <a:latin typeface="TimesNewRoman"/>
              </a:rPr>
              <a:t>необхідними</a:t>
            </a:r>
            <a:r>
              <a:rPr lang="ru-RU" sz="2200" i="1" u="sng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для 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виконання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результату</a:t>
            </a:r>
          </a:p>
          <a:p>
            <a:r>
              <a:rPr lang="ru-RU" sz="2200" dirty="0" smtClean="0"/>
              <a:t>- </a:t>
            </a:r>
            <a:r>
              <a:rPr lang="ru-RU" sz="2200" dirty="0" err="1" smtClean="0"/>
              <a:t>вихідні</a:t>
            </a:r>
            <a:r>
              <a:rPr lang="ru-RU" sz="2200" dirty="0" smtClean="0"/>
              <a:t> </a:t>
            </a:r>
            <a:r>
              <a:rPr lang="ru-RU" sz="2200" dirty="0" err="1" smtClean="0"/>
              <a:t>дані</a:t>
            </a:r>
            <a:r>
              <a:rPr lang="ru-RU" sz="2200" dirty="0" smtClean="0"/>
              <a:t> (</a:t>
            </a:r>
            <a:r>
              <a:rPr lang="ru-RU" sz="2200" b="1" i="1" dirty="0" err="1" smtClean="0"/>
              <a:t>результати</a:t>
            </a:r>
            <a:r>
              <a:rPr lang="ru-RU" sz="2200" dirty="0" smtClean="0"/>
              <a:t>) – </a:t>
            </a:r>
            <a:r>
              <a:rPr lang="ru-RU" sz="2200" dirty="0" err="1" smtClean="0"/>
              <a:t>величини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одержуємо</a:t>
            </a:r>
            <a:r>
              <a:rPr lang="ru-RU" sz="2200" dirty="0" smtClean="0"/>
              <a:t> як результат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 алгоритму.</a:t>
            </a:r>
            <a:br>
              <a:rPr lang="ru-RU" sz="2200" dirty="0" smtClean="0"/>
            </a:br>
            <a:r>
              <a:rPr lang="ru-RU" sz="2200" dirty="0" smtClean="0"/>
              <a:t>- </a:t>
            </a:r>
            <a:r>
              <a:rPr lang="ru-RU" sz="2200" b="1" i="1" dirty="0" err="1"/>
              <a:t>проміжкові</a:t>
            </a:r>
            <a:r>
              <a:rPr lang="ru-RU" sz="2200" b="1" i="1" dirty="0"/>
              <a:t> </a:t>
            </a:r>
            <a:r>
              <a:rPr lang="ru-RU" sz="2200" b="1" i="1" dirty="0" err="1"/>
              <a:t>величини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smtClean="0"/>
              <a:t>для </a:t>
            </a:r>
            <a:r>
              <a:rPr lang="ru-RU" sz="2200" dirty="0" err="1" smtClean="0"/>
              <a:t>збереження</a:t>
            </a:r>
            <a:r>
              <a:rPr lang="ru-RU" sz="2200" dirty="0" smtClean="0"/>
              <a:t> </a:t>
            </a:r>
            <a:r>
              <a:rPr lang="ru-RU" sz="2200" dirty="0" err="1"/>
              <a:t>проміжкових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.</a:t>
            </a:r>
            <a:r>
              <a:rPr lang="ru-RU" sz="2200" dirty="0" smtClean="0"/>
              <a:t>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243" y="3783811"/>
                <a:ext cx="9342307" cy="3077766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uk-UA" sz="2200" b="1" dirty="0" smtClean="0"/>
                  <a:t>Приклад</a:t>
                </a:r>
                <a:r>
                  <a:rPr lang="uk-UA" sz="2200" dirty="0" smtClean="0"/>
                  <a:t>. Знайти загальну площу фігури</a:t>
                </a:r>
                <a:endParaRPr lang="en-US" sz="2200" dirty="0" smtClean="0"/>
              </a:p>
              <a:p>
                <a:endParaRPr lang="uk-UA" sz="2200" dirty="0" smtClean="0"/>
              </a:p>
              <a:p>
                <a:r>
                  <a:rPr lang="en-US" sz="2200" dirty="0" err="1" smtClean="0"/>
                  <a:t>a,b</a:t>
                </a:r>
                <a:r>
                  <a:rPr lang="en-US" sz="2200" dirty="0" smtClean="0"/>
                  <a:t> -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вхідні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дані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(</a:t>
                </a:r>
                <a:r>
                  <a:rPr lang="ru-RU" sz="2200" i="1" dirty="0" err="1" smtClean="0">
                    <a:solidFill>
                      <a:srgbClr val="000000"/>
                    </a:solidFill>
                    <a:latin typeface="TimesNewRoman"/>
                  </a:rPr>
                  <a:t>аргументи</a:t>
                </a:r>
                <a:r>
                  <a:rPr lang="ru-RU" sz="2200" b="1" i="1" dirty="0" smtClean="0">
                    <a:solidFill>
                      <a:srgbClr val="000000"/>
                    </a:solidFill>
                    <a:latin typeface="TimesNewRoman"/>
                  </a:rPr>
                  <a:t>)</a:t>
                </a:r>
                <a:r>
                  <a:rPr lang="ru-RU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endParaRPr lang="en-US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– проміжкові величини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S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>
                    <a:solidFill>
                      <a:srgbClr val="000000"/>
                    </a:solidFill>
                    <a:latin typeface="TimesNewRoman"/>
                  </a:rPr>
                  <a:t>– </a:t>
                </a:r>
                <a:r>
                  <a:rPr lang="uk-UA" sz="2200" i="1" dirty="0">
                    <a:solidFill>
                      <a:srgbClr val="000000"/>
                    </a:solidFill>
                    <a:latin typeface="TimesNewRoman"/>
                  </a:rPr>
                  <a:t>результат,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3" y="3783811"/>
                <a:ext cx="9342307" cy="3077766"/>
              </a:xfrm>
              <a:prstGeom prst="rect">
                <a:avLst/>
              </a:prstGeom>
              <a:blipFill>
                <a:blip r:embed="rId2"/>
                <a:stretch>
                  <a:fillRect l="-716" t="-980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95" y="4131158"/>
            <a:ext cx="2892801" cy="26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142241"/>
            <a:ext cx="8789801" cy="16052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6785"/>
          <a:stretch/>
        </p:blipFill>
        <p:spPr>
          <a:xfrm>
            <a:off x="0" y="2915920"/>
            <a:ext cx="6055360" cy="271678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42786"/>
          <a:stretch/>
        </p:blipFill>
        <p:spPr>
          <a:xfrm>
            <a:off x="6197600" y="2915920"/>
            <a:ext cx="6072086" cy="360680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02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20800" y="0"/>
            <a:ext cx="984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Структурний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підхід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до </a:t>
            </a:r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розробки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алгоритмів</a:t>
            </a:r>
            <a:r>
              <a:rPr lang="ru-RU" b="1" i="1" dirty="0" smtClean="0">
                <a:solidFill>
                  <a:srgbClr val="000000"/>
                </a:solidFill>
                <a:latin typeface="Helvetica-BoldOblique"/>
              </a:rPr>
              <a:t>.  </a:t>
            </a:r>
            <a:r>
              <a:rPr lang="ru-RU" b="1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Допоміжні</a:t>
            </a:r>
            <a:r>
              <a:rPr lang="ru-RU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алгоритми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9" y="881596"/>
            <a:ext cx="9830139" cy="23797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9" y="3496624"/>
            <a:ext cx="10040578" cy="8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78338"/>
          <a:stretch/>
        </p:blipFill>
        <p:spPr>
          <a:xfrm>
            <a:off x="-1" y="0"/>
            <a:ext cx="13478821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87605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78943" cy="291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210" y="3223372"/>
            <a:ext cx="9404222" cy="206210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uk-UA" sz="2200" b="1" dirty="0" smtClean="0"/>
          </a:p>
          <a:p>
            <a:r>
              <a:rPr lang="en-US" sz="2200" b="1" dirty="0" err="1" smtClean="0"/>
              <a:t>ticketPrice</a:t>
            </a:r>
            <a:r>
              <a:rPr lang="en-US" sz="2200" b="1" dirty="0" smtClean="0"/>
              <a:t>,</a:t>
            </a:r>
            <a:r>
              <a:rPr lang="en-US" sz="2200" b="1" dirty="0"/>
              <a:t> </a:t>
            </a:r>
            <a:r>
              <a:rPr lang="en-US" sz="2200" b="1" dirty="0" err="1" smtClean="0"/>
              <a:t>passengersNumber</a:t>
            </a:r>
            <a:r>
              <a:rPr lang="en-US" sz="2200" dirty="0" smtClean="0"/>
              <a:t> –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uk-UA" sz="2200" dirty="0" smtClean="0">
                <a:solidFill>
                  <a:srgbClr val="000000"/>
                </a:solidFill>
                <a:latin typeface="TimesNewRoman"/>
              </a:rPr>
              <a:t>необхідні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аргументи</a:t>
            </a:r>
            <a:r>
              <a:rPr lang="ru-RU" sz="2200" b="1" i="1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,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 </a:t>
            </a:r>
            <a:endParaRPr lang="en-US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sz="2200" b="1" dirty="0" err="1" smtClean="0"/>
              <a:t>totalPrice</a:t>
            </a:r>
            <a:r>
              <a:rPr lang="uk-UA" sz="2200" b="1" dirty="0" smtClean="0"/>
              <a:t> </a:t>
            </a:r>
            <a:r>
              <a:rPr lang="uk-UA" b="1" dirty="0" smtClean="0"/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– </a:t>
            </a:r>
            <a:r>
              <a:rPr lang="uk-UA" sz="2200" i="1" dirty="0">
                <a:solidFill>
                  <a:srgbClr val="000000"/>
                </a:solidFill>
                <a:latin typeface="TimesNewRoman"/>
              </a:rPr>
              <a:t>результат,</a:t>
            </a: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272" cy="2314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4197"/>
          <a:stretch/>
        </p:blipFill>
        <p:spPr>
          <a:xfrm>
            <a:off x="888150" y="2714967"/>
            <a:ext cx="2897270" cy="3905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0310" y="242856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1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6413" y="2428568"/>
            <a:ext cx="2989007" cy="419219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521" y="2957901"/>
            <a:ext cx="5004619" cy="240065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uk-UA" sz="2200" b="1" dirty="0" smtClean="0"/>
          </a:p>
          <a:p>
            <a:r>
              <a:rPr lang="en-US" sz="2200" b="1" dirty="0" err="1" smtClean="0"/>
              <a:t>ticketPrice</a:t>
            </a:r>
            <a:r>
              <a:rPr lang="en-US" sz="2200" b="1" dirty="0" smtClean="0"/>
              <a:t>,</a:t>
            </a:r>
            <a:r>
              <a:rPr lang="en-US" sz="2200" b="1" dirty="0"/>
              <a:t> </a:t>
            </a:r>
            <a:r>
              <a:rPr lang="en-US" sz="2200" b="1" dirty="0" err="1" smtClean="0"/>
              <a:t>passengersNumber</a:t>
            </a:r>
            <a:r>
              <a:rPr lang="en-US" sz="2200" dirty="0" smtClean="0"/>
              <a:t> –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uk-UA" sz="2200" dirty="0" smtClean="0">
                <a:solidFill>
                  <a:srgbClr val="000000"/>
                </a:solidFill>
                <a:latin typeface="TimesNewRoman"/>
              </a:rPr>
              <a:t>необхідні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аргументи</a:t>
            </a:r>
            <a:r>
              <a:rPr lang="ru-RU" sz="2200" b="1" i="1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,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 </a:t>
            </a:r>
            <a:endParaRPr lang="en-US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sz="2200" b="1" dirty="0" err="1" smtClean="0"/>
              <a:t>totalPrice</a:t>
            </a:r>
            <a:r>
              <a:rPr lang="uk-UA" sz="2200" b="1" dirty="0" smtClean="0"/>
              <a:t> </a:t>
            </a:r>
            <a:r>
              <a:rPr lang="uk-UA" b="1" dirty="0" smtClean="0"/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– </a:t>
            </a:r>
            <a:r>
              <a:rPr lang="uk-UA" sz="2200" i="1" dirty="0">
                <a:solidFill>
                  <a:srgbClr val="000000"/>
                </a:solidFill>
                <a:latin typeface="TimesNewRoman"/>
              </a:rPr>
              <a:t>результат,</a:t>
            </a: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598606" y="3566054"/>
            <a:ext cx="2379407" cy="327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598606" y="4542493"/>
            <a:ext cx="2379407" cy="8160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1106" b="76640"/>
          <a:stretch/>
        </p:blipFill>
        <p:spPr>
          <a:xfrm>
            <a:off x="0" y="0"/>
            <a:ext cx="5555226" cy="5407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4793"/>
          <a:stretch/>
        </p:blipFill>
        <p:spPr>
          <a:xfrm>
            <a:off x="4277032" y="876336"/>
            <a:ext cx="3492123" cy="39057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54197"/>
          <a:stretch/>
        </p:blipFill>
        <p:spPr>
          <a:xfrm>
            <a:off x="180228" y="827173"/>
            <a:ext cx="2897270" cy="3905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388" y="540774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491" y="540774"/>
            <a:ext cx="2989007" cy="419219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0929" y="432621"/>
            <a:ext cx="938887" cy="38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Етап 2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68878" y="432621"/>
            <a:ext cx="3687097" cy="43495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733367" y="2866102"/>
            <a:ext cx="1582993" cy="319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право 11"/>
          <p:cNvSpPr/>
          <p:nvPr/>
        </p:nvSpPr>
        <p:spPr>
          <a:xfrm>
            <a:off x="3298722" y="1684407"/>
            <a:ext cx="717755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27608" r="14106"/>
          <a:stretch/>
        </p:blipFill>
        <p:spPr>
          <a:xfrm>
            <a:off x="8061579" y="0"/>
            <a:ext cx="4071427" cy="12710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4895850"/>
            <a:ext cx="6724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1106" b="76640"/>
          <a:stretch/>
        </p:blipFill>
        <p:spPr>
          <a:xfrm>
            <a:off x="0" y="0"/>
            <a:ext cx="5555226" cy="5407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4793"/>
          <a:stretch/>
        </p:blipFill>
        <p:spPr>
          <a:xfrm>
            <a:off x="127819" y="1898891"/>
            <a:ext cx="3492123" cy="39057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0490" y="755475"/>
            <a:ext cx="7531510" cy="110799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ticketPrice</a:t>
            </a:r>
            <a:r>
              <a:rPr lang="en-US" sz="2200" b="1" dirty="0" smtClean="0"/>
              <a:t>,</a:t>
            </a:r>
            <a:r>
              <a:rPr lang="en-US" sz="2200" b="1" dirty="0"/>
              <a:t> </a:t>
            </a:r>
            <a:r>
              <a:rPr lang="en-US" sz="2200" b="1" dirty="0" err="1" smtClean="0"/>
              <a:t>passengersNumber</a:t>
            </a:r>
            <a:r>
              <a:rPr lang="en-US" sz="2200" dirty="0" smtClean="0"/>
              <a:t> –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uk-UA" sz="2200" dirty="0" smtClean="0">
                <a:solidFill>
                  <a:srgbClr val="000000"/>
                </a:solidFill>
                <a:latin typeface="TimesNewRoman"/>
              </a:rPr>
              <a:t>необхідні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ru-RU" sz="2200" i="1" dirty="0" err="1" smtClean="0">
                <a:solidFill>
                  <a:srgbClr val="000000"/>
                </a:solidFill>
                <a:latin typeface="TimesNewRoman"/>
              </a:rPr>
              <a:t>аргументи</a:t>
            </a:r>
            <a:r>
              <a:rPr lang="ru-RU" sz="2200" b="1" i="1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,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 </a:t>
            </a:r>
          </a:p>
          <a:p>
            <a:r>
              <a:rPr lang="en-US" sz="2200" b="1" dirty="0" err="1" smtClean="0"/>
              <a:t>totalPrice</a:t>
            </a:r>
            <a:r>
              <a:rPr lang="uk-UA" sz="2200" b="1" dirty="0" smtClean="0"/>
              <a:t> </a:t>
            </a:r>
            <a:r>
              <a:rPr lang="uk-UA" b="1" dirty="0" smtClean="0"/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– </a:t>
            </a:r>
            <a:r>
              <a:rPr lang="uk-UA" sz="2200" i="1" dirty="0">
                <a:solidFill>
                  <a:srgbClr val="000000"/>
                </a:solidFill>
                <a:latin typeface="TimesNewRoman"/>
              </a:rPr>
              <a:t>результат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,</a:t>
            </a:r>
            <a:endParaRPr lang="uk-UA" sz="2200" i="1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156155" y="3116826"/>
            <a:ext cx="1837696" cy="127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3"/>
          </p:cNvCxnSpPr>
          <p:nvPr/>
        </p:nvCxnSpPr>
        <p:spPr>
          <a:xfrm>
            <a:off x="3619942" y="3851789"/>
            <a:ext cx="1373909" cy="1081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156155" y="4567706"/>
            <a:ext cx="1837696" cy="1075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49" y="2870713"/>
            <a:ext cx="6724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Дано вартості квитків для дорослих пасажирів і дітей та кількості дорослих пасажирів і дітей. Обчислити загальну суму отриманої виручки.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89" y="0"/>
            <a:ext cx="1144604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Execution context </a:t>
            </a:r>
            <a:r>
              <a:rPr lang="en-US" dirty="0" smtClean="0"/>
              <a:t>(</a:t>
            </a:r>
            <a:r>
              <a:rPr lang="uk-UA" dirty="0" smtClean="0"/>
              <a:t>контекст виконання)</a:t>
            </a:r>
          </a:p>
          <a:p>
            <a:pPr algn="ctr"/>
            <a:endParaRPr lang="uk-UA" dirty="0" smtClean="0"/>
          </a:p>
          <a:p>
            <a:pPr algn="just"/>
            <a:r>
              <a:rPr lang="uk-UA" b="1" i="1" dirty="0" smtClean="0"/>
              <a:t>Контекст виконання </a:t>
            </a:r>
            <a:r>
              <a:rPr lang="uk-UA" dirty="0" smtClean="0"/>
              <a:t>– середовище у якому браузер виконує програми </a:t>
            </a:r>
            <a:r>
              <a:rPr lang="en-US" dirty="0" smtClean="0"/>
              <a:t>JavaScript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Компоненти контексту виконання : 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1) Компонент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- </a:t>
            </a:r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uk-UA" dirty="0" smtClean="0"/>
              <a:t>(колекція пар ключ-значення : </a:t>
            </a:r>
            <a:r>
              <a:rPr lang="uk-UA" b="1" i="1" dirty="0" err="1" smtClean="0"/>
              <a:t>назва_змінної</a:t>
            </a:r>
            <a:r>
              <a:rPr lang="uk-UA" dirty="0" smtClean="0"/>
              <a:t> : </a:t>
            </a:r>
            <a:r>
              <a:rPr lang="uk-UA" b="1" i="1" dirty="0" err="1" smtClean="0"/>
              <a:t>значення_змінної</a:t>
            </a:r>
            <a:r>
              <a:rPr lang="uk-UA" dirty="0" smtClean="0"/>
              <a:t>)</a:t>
            </a:r>
            <a:endParaRPr lang="uk-UA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	2) Компонент коду - </a:t>
            </a:r>
            <a:r>
              <a:rPr lang="en-US" b="1" dirty="0"/>
              <a:t>Thread of </a:t>
            </a:r>
            <a:r>
              <a:rPr lang="en-US" b="1" dirty="0" smtClean="0"/>
              <a:t>Execution</a:t>
            </a:r>
            <a:r>
              <a:rPr lang="uk-UA" dirty="0" smtClean="0"/>
              <a:t> (місце де виконуються команди)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uk-UA" dirty="0"/>
          </a:p>
          <a:p>
            <a:pPr algn="just"/>
            <a:endParaRPr lang="uk-UA" dirty="0" smtClean="0"/>
          </a:p>
          <a:p>
            <a:pPr algn="just"/>
            <a:endParaRPr lang="en-US" dirty="0" smtClean="0"/>
          </a:p>
          <a:p>
            <a:pPr algn="just"/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90794"/>
              </p:ext>
            </p:extLst>
          </p:nvPr>
        </p:nvGraphicFramePr>
        <p:xfrm>
          <a:off x="1489184" y="27085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794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27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2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16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" y="4595761"/>
            <a:ext cx="2876951" cy="112410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8946"/>
              </p:ext>
            </p:extLst>
          </p:nvPr>
        </p:nvGraphicFramePr>
        <p:xfrm>
          <a:off x="4531908" y="4121727"/>
          <a:ext cx="6609856" cy="21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28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3304928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57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62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56" y="4875414"/>
            <a:ext cx="1456088" cy="1164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15" y="4875414"/>
            <a:ext cx="2876951" cy="112410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3468757" y="4969565"/>
            <a:ext cx="88458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67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Дано вартості квитків для дорослих пасажирів і дітей та кількості дорослих пасажирів і дітей. Обчислити загальну суму отриманої виручки.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423"/>
            <a:ext cx="560148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Дано вартості квитків для дорослих пасажирів і дітей та кількості дорослих пасажирів і дітей. Обчислити загальну суму отриманої виручки.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8181" y="3780234"/>
            <a:ext cx="6223820" cy="307776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adultTicketPrice</a:t>
            </a:r>
            <a:r>
              <a:rPr lang="en-US" sz="2200" dirty="0" smtClean="0"/>
              <a:t>,</a:t>
            </a:r>
            <a:r>
              <a:rPr lang="en-US" b="1" dirty="0"/>
              <a:t> </a:t>
            </a:r>
            <a:r>
              <a:rPr lang="en-US" b="1" dirty="0" err="1" smtClean="0"/>
              <a:t>childTicketPrice</a:t>
            </a:r>
            <a:r>
              <a:rPr lang="en-US" b="1" dirty="0" smtClean="0"/>
              <a:t>, </a:t>
            </a:r>
            <a:r>
              <a:rPr lang="en-US" b="1" dirty="0" err="1" smtClean="0"/>
              <a:t>adultPassengersNumber</a:t>
            </a:r>
            <a:r>
              <a:rPr lang="en-US" b="1" dirty="0" smtClean="0"/>
              <a:t>, </a:t>
            </a:r>
            <a:r>
              <a:rPr lang="en-US" b="1" dirty="0" err="1"/>
              <a:t>childPassengersNumber</a:t>
            </a:r>
            <a:r>
              <a:rPr lang="en-US" sz="2200" dirty="0" smtClean="0"/>
              <a:t> –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uk-UA" sz="2200" dirty="0" smtClean="0">
                <a:solidFill>
                  <a:srgbClr val="000000"/>
                </a:solidFill>
                <a:latin typeface="TimesNewRoman"/>
              </a:rPr>
              <a:t>необхідні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endParaRPr lang="en-US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b="1" dirty="0" err="1" smtClean="0"/>
              <a:t>totalAdultTicketPrice</a:t>
            </a:r>
            <a:r>
              <a:rPr lang="uk-UA" b="1" dirty="0" smtClean="0"/>
              <a:t>, </a:t>
            </a:r>
            <a:r>
              <a:rPr lang="en-US" b="1" dirty="0" err="1"/>
              <a:t>totalChildTicketPrice</a:t>
            </a:r>
            <a:r>
              <a:rPr lang="uk-UA" b="1" dirty="0" smtClean="0"/>
              <a:t> 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– проміжкові величини</a:t>
            </a: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b="1" dirty="0" err="1" smtClean="0"/>
              <a:t>totalPrice</a:t>
            </a:r>
            <a:r>
              <a:rPr lang="uk-UA" b="1" dirty="0" smtClean="0"/>
              <a:t>   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– </a:t>
            </a:r>
            <a:r>
              <a:rPr lang="uk-UA" sz="2200" i="1" dirty="0">
                <a:solidFill>
                  <a:srgbClr val="000000"/>
                </a:solidFill>
                <a:latin typeface="TimesNewRoman"/>
              </a:rPr>
              <a:t>результат,</a:t>
            </a:r>
          </a:p>
          <a:p>
            <a:endParaRPr lang="uk-UA" sz="2200" i="1" dirty="0" smtClean="0">
              <a:solidFill>
                <a:srgbClr val="000000"/>
              </a:solidFill>
              <a:latin typeface="TimesNewRoman"/>
            </a:endParaRP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" y="981423"/>
            <a:ext cx="560148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558472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Дано вартості квитків для дорослих пасажирів і дітей та кількості дорослих пасажирів і дітей. Обчислити загальну суму отриманої виручки.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" y="981423"/>
            <a:ext cx="3842960" cy="3019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6858" y="395060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09652" y="395060"/>
            <a:ext cx="3379033" cy="64629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31" y="697409"/>
            <a:ext cx="3123199" cy="6137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02" y="484886"/>
            <a:ext cx="3267531" cy="6373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42172" y="262327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2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794966" y="262327"/>
            <a:ext cx="3379033" cy="65725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 вправо 11"/>
          <p:cNvSpPr/>
          <p:nvPr/>
        </p:nvSpPr>
        <p:spPr>
          <a:xfrm>
            <a:off x="8209935" y="1681316"/>
            <a:ext cx="585031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7374194" y="2900516"/>
            <a:ext cx="1769806" cy="1966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303735" y="3868995"/>
            <a:ext cx="1620691" cy="49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558472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Дано вартості квитків для дорослих пасажирів і дітей та кількості дорослих пасажирів і дітей. Обчислити загальну суму отриманої виручки.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6" y="868352"/>
            <a:ext cx="3070926" cy="59896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8180" y="0"/>
            <a:ext cx="6223820" cy="209288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adultTicketPrice</a:t>
            </a:r>
            <a:r>
              <a:rPr lang="en-US" sz="2200" dirty="0" smtClean="0"/>
              <a:t>,</a:t>
            </a:r>
            <a:r>
              <a:rPr lang="en-US" b="1" dirty="0"/>
              <a:t> </a:t>
            </a:r>
            <a:r>
              <a:rPr lang="en-US" b="1" dirty="0" err="1" smtClean="0"/>
              <a:t>childTicketPrice</a:t>
            </a:r>
            <a:r>
              <a:rPr lang="en-US" b="1" dirty="0" smtClean="0"/>
              <a:t>, </a:t>
            </a:r>
            <a:r>
              <a:rPr lang="en-US" b="1" dirty="0" err="1" smtClean="0"/>
              <a:t>adultPassengersNumber</a:t>
            </a:r>
            <a:r>
              <a:rPr lang="en-US" b="1" dirty="0" smtClean="0"/>
              <a:t>, </a:t>
            </a:r>
            <a:r>
              <a:rPr lang="en-US" b="1" dirty="0" err="1"/>
              <a:t>childPassengersNumber</a:t>
            </a:r>
            <a:r>
              <a:rPr lang="en-US" sz="2200" dirty="0" smtClean="0"/>
              <a:t> –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вхідні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 (</a:t>
            </a:r>
            <a:r>
              <a:rPr lang="uk-UA" sz="2200" dirty="0" smtClean="0">
                <a:solidFill>
                  <a:srgbClr val="000000"/>
                </a:solidFill>
                <a:latin typeface="TimesNewRoman"/>
              </a:rPr>
              <a:t>необхідні</a:t>
            </a:r>
            <a:r>
              <a:rPr lang="en-US" sz="2200" dirty="0" smtClean="0">
                <a:solidFill>
                  <a:srgbClr val="000000"/>
                </a:solidFill>
                <a:latin typeface="TimesNewRoman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latin typeface="TimesNewRoman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NewRoman"/>
              </a:rPr>
              <a:t>дані</a:t>
            </a:r>
            <a:endParaRPr lang="uk-UA" sz="2200" i="1" dirty="0">
              <a:solidFill>
                <a:srgbClr val="000000"/>
              </a:solidFill>
              <a:latin typeface="TimesNewRoman"/>
            </a:endParaRPr>
          </a:p>
          <a:p>
            <a:endParaRPr lang="uk-UA" sz="10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b="1" dirty="0" err="1" smtClean="0"/>
              <a:t>totalAdultTicketPrice</a:t>
            </a:r>
            <a:r>
              <a:rPr lang="uk-UA" b="1" dirty="0" smtClean="0"/>
              <a:t>, </a:t>
            </a:r>
            <a:r>
              <a:rPr lang="en-US" b="1" dirty="0" err="1"/>
              <a:t>totalChildTicketPrice</a:t>
            </a:r>
            <a:r>
              <a:rPr lang="uk-UA" b="1" dirty="0" smtClean="0"/>
              <a:t> 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– проміжкові величини</a:t>
            </a:r>
          </a:p>
          <a:p>
            <a:endParaRPr lang="uk-UA" sz="1000" i="1" dirty="0" smtClean="0">
              <a:solidFill>
                <a:srgbClr val="000000"/>
              </a:solidFill>
              <a:latin typeface="TimesNewRoman"/>
            </a:endParaRPr>
          </a:p>
          <a:p>
            <a:r>
              <a:rPr lang="en-US" b="1" dirty="0" err="1" smtClean="0"/>
              <a:t>totalPrice</a:t>
            </a:r>
            <a:r>
              <a:rPr lang="uk-UA" b="1" dirty="0" smtClean="0"/>
              <a:t>    </a:t>
            </a:r>
            <a:r>
              <a:rPr lang="en-US" sz="2200" i="1" dirty="0" smtClean="0">
                <a:solidFill>
                  <a:srgbClr val="000000"/>
                </a:solidFill>
                <a:latin typeface="TimesNewRoman"/>
              </a:rPr>
              <a:t>– </a:t>
            </a:r>
            <a:r>
              <a:rPr lang="uk-UA" sz="2200" i="1" dirty="0">
                <a:solidFill>
                  <a:srgbClr val="000000"/>
                </a:solidFill>
                <a:latin typeface="TimesNewRoman"/>
              </a:rPr>
              <a:t>результат</a:t>
            </a:r>
            <a:r>
              <a:rPr lang="uk-UA" sz="2200" i="1" dirty="0" smtClean="0">
                <a:solidFill>
                  <a:srgbClr val="000000"/>
                </a:solidFill>
                <a:latin typeface="TimesNewRoman"/>
              </a:rPr>
              <a:t>,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23" y="2058951"/>
            <a:ext cx="6297528" cy="47990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84723" y="2290916"/>
            <a:ext cx="5427407" cy="270387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>
            <a:endCxn id="3" idx="1"/>
          </p:cNvCxnSpPr>
          <p:nvPr/>
        </p:nvCxnSpPr>
        <p:spPr>
          <a:xfrm>
            <a:off x="3028335" y="2192594"/>
            <a:ext cx="2556388" cy="1450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84723" y="5437239"/>
            <a:ext cx="6297528" cy="90948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>
            <a:endCxn id="19" idx="1"/>
          </p:cNvCxnSpPr>
          <p:nvPr/>
        </p:nvCxnSpPr>
        <p:spPr>
          <a:xfrm>
            <a:off x="3736258" y="4149213"/>
            <a:ext cx="1848465" cy="17427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601913" y="6528619"/>
            <a:ext cx="5427407" cy="3293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/>
          <p:cNvCxnSpPr>
            <a:endCxn id="24" idx="1"/>
          </p:cNvCxnSpPr>
          <p:nvPr/>
        </p:nvCxnSpPr>
        <p:spPr>
          <a:xfrm>
            <a:off x="2880852" y="5891981"/>
            <a:ext cx="2721061" cy="801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авая фигурная скобка 29"/>
          <p:cNvSpPr/>
          <p:nvPr/>
        </p:nvSpPr>
        <p:spPr>
          <a:xfrm>
            <a:off x="3126658" y="2694039"/>
            <a:ext cx="432619" cy="2821858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59678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59678" cy="2562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/>
                  <a:t>a,b</a:t>
                </a:r>
                <a:r>
                  <a:rPr lang="en-US" sz="2200" dirty="0" smtClean="0"/>
                  <a:t> -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вхідні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дані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(</a:t>
                </a:r>
                <a:r>
                  <a:rPr lang="ru-RU" sz="2200" i="1" dirty="0" err="1" smtClean="0">
                    <a:solidFill>
                      <a:srgbClr val="000000"/>
                    </a:solidFill>
                    <a:latin typeface="TimesNewRoman"/>
                  </a:rPr>
                  <a:t>аргументи</a:t>
                </a:r>
                <a:r>
                  <a:rPr lang="ru-RU" sz="2200" b="1" i="1" dirty="0" smtClean="0">
                    <a:solidFill>
                      <a:srgbClr val="000000"/>
                    </a:solidFill>
                    <a:latin typeface="TimesNewRoman"/>
                  </a:rPr>
                  <a:t>)</a:t>
                </a:r>
                <a:r>
                  <a:rPr lang="ru-RU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endParaRPr lang="en-US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– проміжкові величини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S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>
                    <a:solidFill>
                      <a:srgbClr val="000000"/>
                    </a:solidFill>
                    <a:latin typeface="TimesNewRoman"/>
                  </a:rPr>
                  <a:t>– </a:t>
                </a:r>
                <a:r>
                  <a:rPr lang="uk-UA" sz="2200" i="1" dirty="0">
                    <a:solidFill>
                      <a:srgbClr val="000000"/>
                    </a:solidFill>
                    <a:latin typeface="TimesNewRoman"/>
                  </a:rPr>
                  <a:t>результат,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blipFill>
                <a:blip r:embed="rId3"/>
                <a:stretch>
                  <a:fillRect l="-1530" t="-1508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59678" cy="2562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/>
                  <a:t>a,b</a:t>
                </a:r>
                <a:r>
                  <a:rPr lang="en-US" sz="2200" dirty="0" smtClean="0"/>
                  <a:t> -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вхідні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дані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(</a:t>
                </a:r>
                <a:r>
                  <a:rPr lang="ru-RU" sz="2200" i="1" dirty="0" err="1" smtClean="0">
                    <a:solidFill>
                      <a:srgbClr val="000000"/>
                    </a:solidFill>
                    <a:latin typeface="TimesNewRoman"/>
                  </a:rPr>
                  <a:t>аргументи</a:t>
                </a:r>
                <a:r>
                  <a:rPr lang="ru-RU" sz="2200" b="1" i="1" dirty="0" smtClean="0">
                    <a:solidFill>
                      <a:srgbClr val="000000"/>
                    </a:solidFill>
                    <a:latin typeface="TimesNewRoman"/>
                  </a:rPr>
                  <a:t>)</a:t>
                </a:r>
                <a:r>
                  <a:rPr lang="ru-RU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endParaRPr lang="en-US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– проміжкові величини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S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>
                    <a:solidFill>
                      <a:srgbClr val="000000"/>
                    </a:solidFill>
                    <a:latin typeface="TimesNewRoman"/>
                  </a:rPr>
                  <a:t>– </a:t>
                </a:r>
                <a:r>
                  <a:rPr lang="uk-UA" sz="2200" i="1" dirty="0">
                    <a:solidFill>
                      <a:srgbClr val="000000"/>
                    </a:solidFill>
                    <a:latin typeface="TimesNewRoman"/>
                  </a:rPr>
                  <a:t>результат,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blipFill>
                <a:blip r:embed="rId3"/>
                <a:stretch>
                  <a:fillRect l="-1530" t="-1508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59589"/>
          <a:stretch/>
        </p:blipFill>
        <p:spPr>
          <a:xfrm>
            <a:off x="5542583" y="1628045"/>
            <a:ext cx="2598527" cy="5229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1212" y="109639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67469" y="1096398"/>
            <a:ext cx="2553078" cy="576160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59678" cy="2562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/>
                  <a:t>a,b</a:t>
                </a:r>
                <a:r>
                  <a:rPr lang="en-US" sz="2200" dirty="0" smtClean="0"/>
                  <a:t> -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вхідні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дані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(</a:t>
                </a:r>
                <a:r>
                  <a:rPr lang="ru-RU" sz="2200" i="1" dirty="0" err="1" smtClean="0">
                    <a:solidFill>
                      <a:srgbClr val="000000"/>
                    </a:solidFill>
                    <a:latin typeface="TimesNewRoman"/>
                  </a:rPr>
                  <a:t>аргументи</a:t>
                </a:r>
                <a:r>
                  <a:rPr lang="ru-RU" sz="2200" b="1" i="1" dirty="0" smtClean="0">
                    <a:solidFill>
                      <a:srgbClr val="000000"/>
                    </a:solidFill>
                    <a:latin typeface="TimesNewRoman"/>
                  </a:rPr>
                  <a:t>)</a:t>
                </a:r>
                <a:r>
                  <a:rPr lang="ru-RU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endParaRPr lang="en-US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– проміжкові величини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S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>
                    <a:solidFill>
                      <a:srgbClr val="000000"/>
                    </a:solidFill>
                    <a:latin typeface="TimesNewRoman"/>
                  </a:rPr>
                  <a:t>– </a:t>
                </a:r>
                <a:r>
                  <a:rPr lang="uk-UA" sz="2200" i="1" dirty="0">
                    <a:solidFill>
                      <a:srgbClr val="000000"/>
                    </a:solidFill>
                    <a:latin typeface="TimesNewRoman"/>
                  </a:rPr>
                  <a:t>результат,</a:t>
                </a:r>
              </a:p>
              <a:p>
                <a:endParaRPr lang="uk-UA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181"/>
                <a:ext cx="4353848" cy="2400657"/>
              </a:xfrm>
              <a:prstGeom prst="rect">
                <a:avLst/>
              </a:prstGeom>
              <a:blipFill>
                <a:blip r:embed="rId3"/>
                <a:stretch>
                  <a:fillRect l="-1530" t="-1508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83" y="1628045"/>
            <a:ext cx="6430272" cy="5229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1212" y="109639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1335" y="109639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Етап 2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67469" y="1096398"/>
            <a:ext cx="2553078" cy="576160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367799" y="1096398"/>
            <a:ext cx="2553078" cy="576160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>
            <a:off x="8367252" y="3283974"/>
            <a:ext cx="845574" cy="50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7859678" y="3116826"/>
            <a:ext cx="1834928" cy="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7840255" y="3861509"/>
            <a:ext cx="1834928" cy="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7840255" y="4520270"/>
            <a:ext cx="1834928" cy="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2276"/>
          <a:stretch/>
        </p:blipFill>
        <p:spPr>
          <a:xfrm>
            <a:off x="0" y="1628045"/>
            <a:ext cx="2425732" cy="5229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1522" y="727588"/>
                <a:ext cx="4353848" cy="1415772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/>
                  <a:t>a,b</a:t>
                </a:r>
                <a:r>
                  <a:rPr lang="en-US" sz="2200" dirty="0" smtClean="0"/>
                  <a:t> -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вхідні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ru-RU" sz="2200" dirty="0" err="1" smtClean="0">
                    <a:solidFill>
                      <a:srgbClr val="000000"/>
                    </a:solidFill>
                    <a:latin typeface="TimesNewRoman"/>
                  </a:rPr>
                  <a:t>дані</a:t>
                </a:r>
                <a:r>
                  <a:rPr lang="ru-RU" sz="2200" dirty="0" smtClean="0">
                    <a:solidFill>
                      <a:srgbClr val="000000"/>
                    </a:solidFill>
                    <a:latin typeface="TimesNewRoman"/>
                  </a:rPr>
                  <a:t> (</a:t>
                </a:r>
                <a:r>
                  <a:rPr lang="ru-RU" sz="2200" i="1" dirty="0" err="1" smtClean="0">
                    <a:solidFill>
                      <a:srgbClr val="000000"/>
                    </a:solidFill>
                    <a:latin typeface="TimesNewRoman"/>
                  </a:rPr>
                  <a:t>аргументи</a:t>
                </a:r>
                <a:r>
                  <a:rPr lang="ru-RU" sz="2200" b="1" i="1" dirty="0" smtClean="0">
                    <a:solidFill>
                      <a:srgbClr val="000000"/>
                    </a:solidFill>
                    <a:latin typeface="TimesNewRoman"/>
                  </a:rPr>
                  <a:t>)</a:t>
                </a:r>
                <a:r>
                  <a:rPr lang="ru-RU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endParaRPr lang="en-US" sz="22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endParaRPr lang="uk-UA" sz="10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– проміжкові величини</a:t>
                </a:r>
              </a:p>
              <a:p>
                <a:endParaRPr lang="uk-UA" sz="1000" i="1" dirty="0" smtClean="0">
                  <a:solidFill>
                    <a:srgbClr val="000000"/>
                  </a:solidFill>
                  <a:latin typeface="TimesNewRoman"/>
                </a:endParaRPr>
              </a:p>
              <a:p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S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0000"/>
                    </a:solidFill>
                    <a:latin typeface="TimesNewRoman"/>
                  </a:rPr>
                  <a:t> </a:t>
                </a:r>
                <a:r>
                  <a:rPr lang="en-US" sz="2200" i="1" dirty="0">
                    <a:solidFill>
                      <a:srgbClr val="000000"/>
                    </a:solidFill>
                    <a:latin typeface="TimesNewRoman"/>
                  </a:rPr>
                  <a:t>– </a:t>
                </a:r>
                <a:r>
                  <a:rPr lang="uk-UA" sz="2200" i="1" dirty="0">
                    <a:solidFill>
                      <a:srgbClr val="000000"/>
                    </a:solidFill>
                    <a:latin typeface="TimesNewRoman"/>
                  </a:rPr>
                  <a:t>результат</a:t>
                </a:r>
                <a:r>
                  <a:rPr lang="uk-UA" sz="2200" i="1" dirty="0" smtClean="0">
                    <a:solidFill>
                      <a:srgbClr val="000000"/>
                    </a:solidFill>
                    <a:latin typeface="TimesNewRoman"/>
                  </a:rPr>
                  <a:t>,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22" y="727588"/>
                <a:ext cx="4353848" cy="1415772"/>
              </a:xfrm>
              <a:prstGeom prst="rect">
                <a:avLst/>
              </a:prstGeom>
              <a:blipFill>
                <a:blip r:embed="rId3"/>
                <a:stretch>
                  <a:fillRect l="-1530" t="-2101" b="-6723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74288"/>
          <a:stretch/>
        </p:blipFill>
        <p:spPr>
          <a:xfrm>
            <a:off x="0" y="0"/>
            <a:ext cx="7859678" cy="658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9093" t="32660" r="36263"/>
          <a:stretch/>
        </p:blipFill>
        <p:spPr>
          <a:xfrm>
            <a:off x="8534400" y="0"/>
            <a:ext cx="1936955" cy="17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8" y="757487"/>
            <a:ext cx="9223716" cy="27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32" y="5929"/>
            <a:ext cx="11446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Фази виконання програм </a:t>
            </a:r>
            <a:r>
              <a:rPr lang="en-US" b="1" dirty="0" smtClean="0"/>
              <a:t>JavaScript</a:t>
            </a:r>
            <a:endParaRPr lang="uk-UA" b="1" dirty="0" smtClean="0"/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виділення </a:t>
            </a:r>
            <a:r>
              <a:rPr lang="uk-UA" b="1" i="1" dirty="0" err="1" smtClean="0"/>
              <a:t>пам</a:t>
            </a:r>
            <a:r>
              <a:rPr lang="en-US" b="1" i="1" dirty="0" smtClean="0"/>
              <a:t>’</a:t>
            </a:r>
            <a:r>
              <a:rPr lang="uk-UA" b="1" i="1" dirty="0" smtClean="0"/>
              <a:t>яті</a:t>
            </a:r>
            <a:r>
              <a:rPr lang="uk-UA" dirty="0" smtClean="0"/>
              <a:t> (виділення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для змінних і функцій)</a:t>
            </a:r>
          </a:p>
          <a:p>
            <a:pPr marL="342900" indent="-342900" algn="just">
              <a:buAutoNum type="arabicParenR"/>
            </a:pPr>
            <a:r>
              <a:rPr lang="uk-UA" b="1" i="1" dirty="0" smtClean="0"/>
              <a:t>Фаза виконання команд</a:t>
            </a:r>
            <a:r>
              <a:rPr lang="en-US" dirty="0" smtClean="0"/>
              <a:t> (</a:t>
            </a:r>
            <a:r>
              <a:rPr lang="uk-UA" dirty="0" smtClean="0"/>
              <a:t>поступове виконання команд по одній за раз</a:t>
            </a:r>
            <a:r>
              <a:rPr lang="en-US" dirty="0" smtClean="0"/>
              <a:t>)</a:t>
            </a:r>
          </a:p>
          <a:p>
            <a:pPr algn="just"/>
            <a:r>
              <a:rPr lang="uk-UA" dirty="0" smtClean="0"/>
              <a:t>Приклад.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uk-UA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1834"/>
              </p:ext>
            </p:extLst>
          </p:nvPr>
        </p:nvGraphicFramePr>
        <p:xfrm>
          <a:off x="820298" y="2166731"/>
          <a:ext cx="9863220" cy="443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840">
                  <a:extLst>
                    <a:ext uri="{9D8B030D-6E8A-4147-A177-3AD203B41FA5}">
                      <a16:colId xmlns:a16="http://schemas.microsoft.com/office/drawing/2014/main" val="2517701191"/>
                    </a:ext>
                  </a:extLst>
                </a:gridCol>
                <a:gridCol w="6787380">
                  <a:extLst>
                    <a:ext uri="{9D8B030D-6E8A-4147-A177-3AD203B41FA5}">
                      <a16:colId xmlns:a16="http://schemas.microsoft.com/office/drawing/2014/main" val="1903812305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r>
                        <a:rPr lang="uk-UA" dirty="0" smtClean="0"/>
                        <a:t>Фаза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Стан контексту</a:t>
                      </a:r>
                      <a:r>
                        <a:rPr lang="uk-UA" baseline="0" dirty="0" smtClean="0"/>
                        <a:t> виконання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9222"/>
                  </a:ext>
                </a:extLst>
              </a:tr>
              <a:tr h="2001727">
                <a:tc>
                  <a:txBody>
                    <a:bodyPr/>
                    <a:lstStyle/>
                    <a:p>
                      <a:r>
                        <a:rPr lang="en-US" dirty="0" smtClean="0"/>
                        <a:t>1) </a:t>
                      </a:r>
                      <a:r>
                        <a:rPr lang="uk-UA" dirty="0" smtClean="0"/>
                        <a:t>Виділення </a:t>
                      </a:r>
                      <a:r>
                        <a:rPr lang="uk-UA" dirty="0" err="1" smtClean="0"/>
                        <a:t>пам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smtClean="0"/>
                        <a:t>яті (змінні</a:t>
                      </a:r>
                      <a:r>
                        <a:rPr lang="uk-UA" baseline="0" dirty="0" smtClean="0"/>
                        <a:t> мають початкове значення</a:t>
                      </a:r>
                    </a:p>
                    <a:p>
                      <a:r>
                        <a:rPr lang="en-US" b="1" u="sng" dirty="0" smtClean="0"/>
                        <a:t>undefined</a:t>
                      </a:r>
                      <a:r>
                        <a:rPr lang="uk-UA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5116"/>
                  </a:ext>
                </a:extLst>
              </a:tr>
              <a:tr h="2001727">
                <a:tc>
                  <a:txBody>
                    <a:bodyPr/>
                    <a:lstStyle/>
                    <a:p>
                      <a:r>
                        <a:rPr lang="en-US" dirty="0" smtClean="0"/>
                        <a:t>2)</a:t>
                      </a:r>
                      <a:r>
                        <a:rPr lang="en-US" baseline="0" dirty="0" smtClean="0"/>
                        <a:t> </a:t>
                      </a:r>
                      <a:r>
                        <a:rPr lang="uk-UA" dirty="0" smtClean="0"/>
                        <a:t>Виконання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smtClean="0"/>
                        <a:t>команд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65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15005"/>
              </p:ext>
            </p:extLst>
          </p:nvPr>
        </p:nvGraphicFramePr>
        <p:xfrm>
          <a:off x="4227691" y="2667853"/>
          <a:ext cx="5085274" cy="139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3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254263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352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03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01" y="944333"/>
            <a:ext cx="2876951" cy="1124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87" y="3101646"/>
            <a:ext cx="1941667" cy="913046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41449"/>
              </p:ext>
            </p:extLst>
          </p:nvPr>
        </p:nvGraphicFramePr>
        <p:xfrm>
          <a:off x="4227691" y="4688258"/>
          <a:ext cx="5085274" cy="180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37">
                  <a:extLst>
                    <a:ext uri="{9D8B030D-6E8A-4147-A177-3AD203B41FA5}">
                      <a16:colId xmlns:a16="http://schemas.microsoft.com/office/drawing/2014/main" val="216364043"/>
                    </a:ext>
                  </a:extLst>
                </a:gridCol>
                <a:gridCol w="2542637">
                  <a:extLst>
                    <a:ext uri="{9D8B030D-6E8A-4147-A177-3AD203B41FA5}">
                      <a16:colId xmlns:a16="http://schemas.microsoft.com/office/drawing/2014/main" val="3881000749"/>
                    </a:ext>
                  </a:extLst>
                </a:gridCol>
              </a:tblGrid>
              <a:tr h="4727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Thread of Execution</a:t>
                      </a:r>
                      <a:r>
                        <a:rPr lang="uk-UA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468"/>
                  </a:ext>
                </a:extLst>
              </a:tr>
              <a:tr h="1335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9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950" y="5249178"/>
            <a:ext cx="1456088" cy="11648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636" y="5249178"/>
            <a:ext cx="182905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3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382" t="1861" r="74585" b="1523"/>
          <a:stretch/>
        </p:blipFill>
        <p:spPr>
          <a:xfrm>
            <a:off x="6132442" y="119270"/>
            <a:ext cx="1476671" cy="67188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6" y="2016793"/>
            <a:ext cx="5905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0039"/>
          <a:stretch/>
        </p:blipFill>
        <p:spPr>
          <a:xfrm>
            <a:off x="6047518" y="-10160"/>
            <a:ext cx="3684311" cy="69542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" y="1655846"/>
            <a:ext cx="5905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7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18" y="-10160"/>
            <a:ext cx="6144482" cy="69542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" y="1904498"/>
            <a:ext cx="5905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5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06581" y="564337"/>
                <a:ext cx="8691327" cy="561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Обчислити значення виразу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)/2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)∗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Дано (вводиться з клавіатури) кількість кілограмів помідорів та вартість одиниці.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 клавіатури вводиться рік народження учня. Визначити вік учня.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 клавіатури вводиться орендна плата за квартиру (за 1 місяць). Визначити скільки треба заплатити за 1 рік, за 2 роки та 10 років.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 клавіатури вводиться орендна плата за місяць. Визначити на скільки повних місяців вистачить вказаної суми грошей, а також кількість повних років.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Вудкою зловили R риб по G г кожна. Обчисліть загальну вагу спійманої риби в кг.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 кг цукерок ділять порівну на М дітей. По скільки г цукерок дістанеться кожній дитині?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Цвях довжиною L см забивають в дошку. За один удар цвях заглиблюється в дерево на К мм. За скільки ударів цвях заб'ють в дошку?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Користувач хоче клеїти шпалери на стіну. Дано розміри стіни (довжина і висота) та розмір двох вікон. Визначити, скільки м</a:t>
                </a:r>
                <a:r>
                  <a:rPr lang="uk-UA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шпалер потрібно купити користувачу.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1" y="564337"/>
                <a:ext cx="8691327" cy="5619102"/>
              </a:xfrm>
              <a:prstGeom prst="rect">
                <a:avLst/>
              </a:prstGeom>
              <a:blipFill>
                <a:blip r:embed="rId2"/>
                <a:stretch>
                  <a:fillRect l="-632" t="-543" r="-772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1100" y="115888"/>
            <a:ext cx="9144000" cy="439283"/>
          </a:xfrm>
        </p:spPr>
        <p:txBody>
          <a:bodyPr/>
          <a:lstStyle/>
          <a:p>
            <a:r>
              <a:rPr lang="uk-UA" b="1" i="1" dirty="0"/>
              <a:t>Підключення (додавання) скриптів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5171"/>
            <a:ext cx="12236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1) безпосереднє включення у текст сторінки. </a:t>
            </a:r>
          </a:p>
          <a:p>
            <a:r>
              <a:rPr lang="uk-UA" dirty="0" smtClean="0"/>
              <a:t>Скрипт можна додати в будь-яке місце </a:t>
            </a:r>
            <a:r>
              <a:rPr lang="en-US" dirty="0" smtClean="0"/>
              <a:t>HTML </a:t>
            </a:r>
            <a:r>
              <a:rPr lang="uk-UA" dirty="0" smtClean="0"/>
              <a:t>документу, за допомогою елемента </a:t>
            </a:r>
            <a:r>
              <a:rPr lang="en-US" b="1" dirty="0" smtClean="0"/>
              <a:t>&lt;script&gt;</a:t>
            </a:r>
            <a:r>
              <a:rPr lang="en-US" dirty="0" smtClean="0"/>
              <a:t>. </a:t>
            </a:r>
            <a:endParaRPr lang="uk-UA" dirty="0" smtClean="0"/>
          </a:p>
          <a:p>
            <a:r>
              <a:rPr lang="uk-UA" dirty="0" smtClean="0"/>
              <a:t>Стандарти </a:t>
            </a:r>
            <a:r>
              <a:rPr lang="en-US" dirty="0" smtClean="0"/>
              <a:t>HTML4 </a:t>
            </a:r>
            <a:r>
              <a:rPr lang="uk-UA" dirty="0" smtClean="0"/>
              <a:t>вимагають обов'язкового вказування атрибуту </a:t>
            </a:r>
            <a:r>
              <a:rPr lang="en-US" dirty="0" smtClean="0"/>
              <a:t>type= "text/</a:t>
            </a:r>
            <a:r>
              <a:rPr lang="en-US" dirty="0" err="1" smtClean="0"/>
              <a:t>javascript</a:t>
            </a:r>
            <a:r>
              <a:rPr lang="en-US" dirty="0" smtClean="0"/>
              <a:t>" (</a:t>
            </a:r>
            <a:r>
              <a:rPr lang="uk-UA" dirty="0" smtClean="0"/>
              <a:t>у </a:t>
            </a:r>
            <a:r>
              <a:rPr lang="en-US" dirty="0" smtClean="0"/>
              <a:t>HTML5 </a:t>
            </a:r>
            <a:r>
              <a:rPr lang="uk-UA" dirty="0" smtClean="0"/>
              <a:t>таких вимог вже немає).  </a:t>
            </a:r>
            <a:endParaRPr lang="en-US" dirty="0" smtClean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64" y="4726979"/>
            <a:ext cx="3751490" cy="202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3" y="1478501"/>
            <a:ext cx="881577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3043"/>
            <a:ext cx="10290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2) підключення окремих файлів з скриптами (мають розширення «</a:t>
            </a:r>
            <a:r>
              <a:rPr lang="en-US" dirty="0" err="1" smtClean="0"/>
              <a:t>js</a:t>
            </a:r>
            <a:r>
              <a:rPr lang="uk-UA" dirty="0" smtClean="0"/>
              <a:t>»</a:t>
            </a:r>
            <a:r>
              <a:rPr lang="en-US" dirty="0" smtClean="0"/>
              <a:t>)</a:t>
            </a:r>
          </a:p>
          <a:p>
            <a:r>
              <a:rPr lang="uk-UA" dirty="0" smtClean="0"/>
              <a:t>Для цього необхідно створити текстовий файл, що містить скрипт і зберегти його з розширенням «</a:t>
            </a:r>
            <a:r>
              <a:rPr lang="en-US" dirty="0" err="1" smtClean="0"/>
              <a:t>js</a:t>
            </a:r>
            <a:r>
              <a:rPr lang="uk-UA" dirty="0" smtClean="0"/>
              <a:t>»</a:t>
            </a:r>
            <a:r>
              <a:rPr lang="en-US" dirty="0" smtClean="0"/>
              <a:t>. </a:t>
            </a:r>
          </a:p>
          <a:p>
            <a:r>
              <a:rPr lang="uk-UA" dirty="0" smtClean="0"/>
              <a:t>А на сторінку він підключається за допомогою елемента </a:t>
            </a:r>
            <a:r>
              <a:rPr lang="en-US" dirty="0" smtClean="0"/>
              <a:t>script  </a:t>
            </a:r>
            <a:r>
              <a:rPr lang="uk-UA" dirty="0" smtClean="0"/>
              <a:t>з атрибутом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3" y="1011704"/>
            <a:ext cx="9861038" cy="56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2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62742" y="148545"/>
            <a:ext cx="9144000" cy="561144"/>
          </a:xfrm>
        </p:spPr>
        <p:txBody>
          <a:bodyPr/>
          <a:lstStyle/>
          <a:p>
            <a:r>
              <a:rPr lang="uk-UA" b="1" i="1" dirty="0" smtClean="0"/>
              <a:t>Підключення та порядок </a:t>
            </a:r>
            <a:r>
              <a:rPr lang="uk-UA" b="1" i="1" dirty="0"/>
              <a:t>виконання скриптів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4" y="709689"/>
            <a:ext cx="11784827" cy="32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8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748</Words>
  <Application>Microsoft Office PowerPoint</Application>
  <PresentationFormat>Широкоэкранный</PresentationFormat>
  <Paragraphs>183</Paragraphs>
  <Slides>63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Helvetica-BoldOblique</vt:lpstr>
      <vt:lpstr>Symbol</vt:lpstr>
      <vt:lpstr>Times New Roman</vt:lpstr>
      <vt:lpstr>TimesNewRoman</vt:lpstr>
      <vt:lpstr>Times-Roman</vt:lpstr>
      <vt:lpstr>Wingdings</vt:lpstr>
      <vt:lpstr>Тема Office</vt:lpstr>
      <vt:lpstr>Документ</vt:lpstr>
      <vt:lpstr>Bitmap Image</vt:lpstr>
      <vt:lpstr>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Home</dc:creator>
  <cp:lastModifiedBy>Home</cp:lastModifiedBy>
  <cp:revision>58</cp:revision>
  <dcterms:created xsi:type="dcterms:W3CDTF">2022-08-31T11:24:18Z</dcterms:created>
  <dcterms:modified xsi:type="dcterms:W3CDTF">2023-02-09T15:30:26Z</dcterms:modified>
</cp:coreProperties>
</file>