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_rels/slideLayout96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формата примечаний щёлкните мышью</a:t>
            </a:r>
            <a:endParaRPr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&lt;заголовок&gt;</a:t>
            </a:r>
            <a:endParaRPr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&lt;дата/время&gt;</a:t>
            </a:r>
            <a:endParaRPr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&lt;нижний колонтитул&gt;</a:t>
            </a:r>
            <a:endParaRPr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BD7AADB-722A-410D-8ECB-C86BC29B2286}" type="slidenum">
              <a:rPr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&lt;номер&gt;</a:t>
            </a:fld>
            <a:endParaRPr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endParaRPr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7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1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5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2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93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85.xml"/><Relationship Id="rId5" Type="http://schemas.openxmlformats.org/officeDocument/2006/relationships/slideLayout" Target="../slideLayouts/slideLayout86.xml"/><Relationship Id="rId6" Type="http://schemas.openxmlformats.org/officeDocument/2006/relationships/slideLayout" Target="../slideLayouts/slideLayout87.xml"/><Relationship Id="rId7" Type="http://schemas.openxmlformats.org/officeDocument/2006/relationships/slideLayout" Target="../slideLayouts/slideLayout88.xml"/><Relationship Id="rId8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мышью</a:t>
            </a:r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мышью</a:t>
            </a:r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мышью</a:t>
            </a:r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7440" cy="1249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мышью</a:t>
            </a:r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7440" cy="1249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520" cy="18964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520" cy="18964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7440" cy="1249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18964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080" cy="18964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080" cy="18964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080" cy="18964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200" cy="3976560"/>
          </a:xfrm>
          <a:prstGeom prst="rect">
            <a:avLst/>
          </a:prstGeom>
          <a:ln>
            <a:noFill/>
          </a:ln>
        </p:spPr>
      </p:pic>
      <p:pic>
        <p:nvPicPr>
          <p:cNvPr id="25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200" cy="3976560"/>
          </a:xfrm>
          <a:prstGeom prst="rect">
            <a:avLst/>
          </a:prstGeom>
          <a:ln>
            <a:noFill/>
          </a:ln>
        </p:spPr>
      </p:pic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мышью</a:t>
            </a:r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4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4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0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4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4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4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4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685800" y="2693880"/>
            <a:ext cx="777024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ПРИМЕНЕНИЕ МЕТОДОВ ИСКУССТВЕННОГО ИНТЕЛЛЕКТА В  ЗАДАЧЕ  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РАСПОЗНАВАНИЯ СЕТЕВЫХ  АТАК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1080000" y="5301360"/>
            <a:ext cx="7127640" cy="11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Выполнил студент гр. СБС-001-О Тарасенко В.С.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Научный руководитель ст. преподаватель Опарина Т.М.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3"/>
          <p:cNvSpPr/>
          <p:nvPr/>
        </p:nvSpPr>
        <p:spPr>
          <a:xfrm>
            <a:off x="296640" y="194040"/>
            <a:ext cx="8548920" cy="1310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man URW"/>
                <a:ea typeface="DejaVu Sans"/>
              </a:rPr>
              <a:t>Минобрнауки России 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man URW"/>
                <a:ea typeface="DejaVu Sans"/>
              </a:rPr>
              <a:t>федеральное государственное бюджетное образовательное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man URW"/>
                <a:ea typeface="DejaVu Sans"/>
              </a:rPr>
              <a:t> </a:t>
            </a:r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man URW"/>
                <a:ea typeface="Times New Roman"/>
              </a:rPr>
              <a:t>учреждение высшего профессионального образования 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man URW"/>
                <a:ea typeface="DejaVu Sans"/>
              </a:rPr>
              <a:t>«Омский государственный университет им. Ф.М. Достоевского»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man URW"/>
                <a:ea typeface="DejaVu Sans"/>
              </a:rPr>
              <a:t>Кафедра компьютерных технологий и сетей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432000" y="432000"/>
            <a:ext cx="8227440" cy="12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Реализация алгоритма обратного распостранения ошибки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4" name="" descr=""/>
          <p:cNvPicPr/>
          <p:nvPr/>
        </p:nvPicPr>
        <p:blipFill>
          <a:blip r:embed="rId1"/>
          <a:stretch/>
        </p:blipFill>
        <p:spPr>
          <a:xfrm>
            <a:off x="1235520" y="2016000"/>
            <a:ext cx="6744600" cy="431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457200" y="220680"/>
            <a:ext cx="8227440" cy="12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Реализация классификации методом опорных векторов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6" name="" descr=""/>
          <p:cNvPicPr/>
          <p:nvPr/>
        </p:nvPicPr>
        <p:blipFill>
          <a:blip r:embed="rId1"/>
          <a:stretch/>
        </p:blipFill>
        <p:spPr>
          <a:xfrm>
            <a:off x="974880" y="1584000"/>
            <a:ext cx="7002720" cy="467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Основные виды DoS атак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-78120" y="1872000"/>
            <a:ext cx="9298800" cy="57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 algn="ctr">
              <a:lnSpc>
                <a:spcPct val="100000"/>
              </a:lnSpc>
              <a:buClr>
                <a:srgbClr val="252525"/>
              </a:buClr>
              <a:buFont typeface="StarSymbol"/>
              <a:buAutoNum type="arabicParenR"/>
            </a:pPr>
            <a:r>
              <a:rPr lang="ru-RU" sz="48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ru-RU" sz="48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PING-FLOOD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 algn="ctr">
              <a:lnSpc>
                <a:spcPct val="100000"/>
              </a:lnSpc>
              <a:buClr>
                <a:srgbClr val="252525"/>
              </a:buClr>
              <a:buFont typeface="StarSymbol"/>
              <a:buAutoNum type="arabicParenR"/>
            </a:pPr>
            <a:r>
              <a:rPr lang="ru-RU" sz="48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ru-RU" sz="48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ICMP-FLOOD</a:t>
            </a:r>
            <a:r>
              <a:rPr lang="ru-RU" sz="48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 algn="ctr">
              <a:lnSpc>
                <a:spcPct val="100000"/>
              </a:lnSpc>
              <a:buClr>
                <a:srgbClr val="252525"/>
              </a:buClr>
              <a:buFont typeface="StarSymbol"/>
              <a:buAutoNum type="arabicParenR"/>
            </a:pPr>
            <a:r>
              <a:rPr lang="ru-RU" sz="48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ru-RU" sz="48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UDP-FLOOD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450000">
              <a:lnSpc>
                <a:spcPct val="100000"/>
              </a:lnSpc>
            </a:pP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450000">
              <a:lnSpc>
                <a:spcPct val="100000"/>
              </a:lnSpc>
            </a:pP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457200" y="220680"/>
            <a:ext cx="822744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Параметры сетевого траффика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для распознавания DoS атаки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411480" y="1872000"/>
            <a:ext cx="8227440" cy="45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just">
              <a:lnSpc>
                <a:spcPct val="100000"/>
              </a:lnSpc>
            </a:pPr>
            <a:r>
              <a:rPr lang="ru-RU" sz="32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-число пакетов в сети в единицу времени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32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-среднее число пакетов, адресованный на каждый ip адрес в единицу времени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32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-средняя длина пакета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32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-доля udp траффика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32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-доля icmp траффика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32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-доля широковещательного icmp траффика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457200" y="274680"/>
            <a:ext cx="822744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ru-R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Результаты  тестирования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2" name="" descr=""/>
          <p:cNvPicPr/>
          <p:nvPr/>
        </p:nvPicPr>
        <p:blipFill>
          <a:blip r:embed="rId1"/>
          <a:stretch/>
        </p:blipFill>
        <p:spPr>
          <a:xfrm>
            <a:off x="2016000" y="1054080"/>
            <a:ext cx="4861440" cy="5712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457200" y="41364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ru-R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Заключение: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549720" y="1496160"/>
            <a:ext cx="8134920" cy="447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В процессе выполнения квалификационной работы было спроектирована и разработана система для обнаружения сетевых атак с использованием методов искусственного интеллекта. Приложение соответствует всем требованиям, которые были поставлены в начале разработки. 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Данный проект предполагает дальнейшее развитие. В дальнейших версиях также планируется разработка универсального  «движка» для динамического подключения вычисления дополнительных параметров сетевого траффика. То как будет вычисляться тот или иной параметр будет определяться декларативно пользователем с помощью языка разметки xml.    Также необходимо реализовать графический интерфейс пользователя, который более удобен и интуитивен чем текстовый.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457200" y="274680"/>
            <a:ext cx="8227440" cy="603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Спасибо за внимание.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457200" y="220680"/>
            <a:ext cx="8227440" cy="124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2"/>
          <p:cNvSpPr/>
          <p:nvPr/>
        </p:nvSpPr>
        <p:spPr>
          <a:xfrm>
            <a:off x="457200" y="1604520"/>
            <a:ext cx="8228520" cy="189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3"/>
          <p:cNvSpPr/>
          <p:nvPr/>
        </p:nvSpPr>
        <p:spPr>
          <a:xfrm>
            <a:off x="457200" y="3682080"/>
            <a:ext cx="8228520" cy="189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457200" y="220680"/>
            <a:ext cx="8227440" cy="124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2"/>
          <p:cNvSpPr/>
          <p:nvPr/>
        </p:nvSpPr>
        <p:spPr>
          <a:xfrm>
            <a:off x="457200" y="1604520"/>
            <a:ext cx="4015080" cy="189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3"/>
          <p:cNvSpPr/>
          <p:nvPr/>
        </p:nvSpPr>
        <p:spPr>
          <a:xfrm>
            <a:off x="4674240" y="1604520"/>
            <a:ext cx="4015080" cy="189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4"/>
          <p:cNvSpPr/>
          <p:nvPr/>
        </p:nvSpPr>
        <p:spPr>
          <a:xfrm>
            <a:off x="4674240" y="3682080"/>
            <a:ext cx="4015080" cy="189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5"/>
          <p:cNvSpPr/>
          <p:nvPr/>
        </p:nvSpPr>
        <p:spPr>
          <a:xfrm>
            <a:off x="457200" y="3682080"/>
            <a:ext cx="4015080" cy="189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457200" y="220680"/>
            <a:ext cx="8227440" cy="124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2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3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467640" y="548640"/>
            <a:ext cx="7770240" cy="6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ru-RU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Цель: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543960" y="3141000"/>
            <a:ext cx="7770240" cy="302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Спроектировать общую схему приложения.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Разработать алгоритм перехвата пакетов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Разработать классификатор с использованием нейронных сетей и метода опорных векторов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Обучить приложение, протестировать и сравнить эффективность работы представленных алгоритмов классификаторов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827640" y="620640"/>
            <a:ext cx="7342560" cy="172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4"/>
          <p:cNvSpPr/>
          <p:nvPr/>
        </p:nvSpPr>
        <p:spPr>
          <a:xfrm>
            <a:off x="431640" y="1196280"/>
            <a:ext cx="8278920" cy="14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Разработка программы с использованием искусственного интеллекта, позволяющей определять атаки на компьютерную сеть при различных параметрах сетевого траффика.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5"/>
          <p:cNvSpPr/>
          <p:nvPr/>
        </p:nvSpPr>
        <p:spPr>
          <a:xfrm>
            <a:off x="467640" y="2349000"/>
            <a:ext cx="7770240" cy="6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Задачи: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6"/>
          <p:cNvSpPr/>
          <p:nvPr/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795960" y="360000"/>
            <a:ext cx="7770240" cy="71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ru-RU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Структура приложения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9" name="" descr=""/>
          <p:cNvPicPr/>
          <p:nvPr/>
        </p:nvPicPr>
        <p:blipFill>
          <a:blip r:embed="rId1"/>
          <a:stretch/>
        </p:blipFill>
        <p:spPr>
          <a:xfrm>
            <a:off x="2138040" y="1800000"/>
            <a:ext cx="4989240" cy="404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457200" y="148680"/>
            <a:ext cx="822744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ru-R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Алгоритм работы приложения 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2" name="" descr=""/>
          <p:cNvPicPr/>
          <p:nvPr/>
        </p:nvPicPr>
        <p:blipFill>
          <a:blip r:embed="rId1"/>
          <a:stretch/>
        </p:blipFill>
        <p:spPr>
          <a:xfrm>
            <a:off x="1512000" y="864000"/>
            <a:ext cx="5461200" cy="567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457200" y="256680"/>
            <a:ext cx="8227440" cy="62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Реализация сниффера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4" name="" descr=""/>
          <p:cNvPicPr/>
          <p:nvPr/>
        </p:nvPicPr>
        <p:blipFill>
          <a:blip r:embed="rId1"/>
          <a:stretch/>
        </p:blipFill>
        <p:spPr>
          <a:xfrm>
            <a:off x="992520" y="1152000"/>
            <a:ext cx="7148880" cy="467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457200" y="220680"/>
            <a:ext cx="8227440" cy="12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Вычислитель параметров сетевого траффика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6" name="" descr=""/>
          <p:cNvPicPr/>
          <p:nvPr/>
        </p:nvPicPr>
        <p:blipFill>
          <a:blip r:embed="rId1"/>
          <a:stretch/>
        </p:blipFill>
        <p:spPr>
          <a:xfrm>
            <a:off x="1272960" y="1584000"/>
            <a:ext cx="6612840" cy="4930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457200" y="220680"/>
            <a:ext cx="8227440" cy="124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Алгоритм вычисления выхода нейронной сети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432000" y="1872000"/>
            <a:ext cx="8227440" cy="463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1)Присвоить значения входного вектора нейронам входного слоя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2)Для каждого следующего слоя вычислить новые выходные значения нейронов как сумму входов умноженных на значения весовых коэффициентов. 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3) Применить к полученным значениям функцию активации, сужающую выходные значения до определенных коэффициентов.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4)Повторять шаги 2 и 3 для всех слоев нейронной сети. Алгоритм останавливается, когда вычислены значения нейронов выходного слоя.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457200" y="220680"/>
            <a:ext cx="8227440" cy="12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Реализация вычисления выхода нейронной сети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0" name="" descr=""/>
          <p:cNvPicPr/>
          <p:nvPr/>
        </p:nvPicPr>
        <p:blipFill>
          <a:blip r:embed="rId1"/>
          <a:stretch/>
        </p:blipFill>
        <p:spPr>
          <a:xfrm>
            <a:off x="933120" y="2376000"/>
            <a:ext cx="7323120" cy="2662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457200" y="220680"/>
            <a:ext cx="8227440" cy="124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Алгоритм обучения нейронной сети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432000" y="1702800"/>
            <a:ext cx="8227440" cy="463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1)Вычислить выходное значение для каждого вектора из обучающего множества как при распознавании.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2) Используя эталонное выходное значение для данного вектора скорректировать веса каждого слоя нейронной сети начиная от выходного в сторону уменьшения ошибки.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3)Повторить шаг 2 для всех векторов обучающей выборки.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Application>LibreOffice/5.0.4.2$Linux_X86_64 LibreOffice_project/00m0$Build-2</Application>
  <Paragraphs>178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2015-01-15T08:49:03Z</dcterms:created>
  <dc:creator>Citruc</dc:creator>
  <dc:language>ru-RU</dc:language>
  <dcterms:modified xsi:type="dcterms:W3CDTF">2016-01-25T21:06:02Z</dcterms:modified>
  <cp:revision>157</cp:revision>
  <dc:title>Проектирование корпоративной системы связи на основе IP-телефонии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Экран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