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60" r:id="rId1"/>
  </p:sldMasterIdLst>
  <p:notesMasterIdLst>
    <p:notesMasterId r:id="rId3"/>
  </p:notesMasterIdLst>
  <p:handoutMasterIdLst>
    <p:handoutMasterId r:id="rId4"/>
  </p:handoutMasterIdLst>
  <p:sldIdLst>
    <p:sldId id="258" r:id="rId2"/>
  </p:sldIdLst>
  <p:sldSz cx="21388388" cy="30279975"/>
  <p:notesSz cx="14663738" cy="20926425"/>
  <p:embeddedFontLst>
    <p:embeddedFont>
      <p:font typeface="Rdg Vesta" charset="0"/>
      <p:regular r:id="rId5"/>
      <p:bold r:id="rId6"/>
      <p:italic r:id="rId7"/>
      <p:boldItalic r:id="rId8"/>
    </p:embeddedFont>
  </p:embeddedFontLst>
  <p:defaultTextStyle>
    <a:defPPr>
      <a:defRPr lang="en-GB"/>
    </a:defPPr>
    <a:lvl1pPr algn="l" rtl="0" fontAlgn="base">
      <a:spcBef>
        <a:spcPct val="0"/>
      </a:spcBef>
      <a:spcAft>
        <a:spcPct val="0"/>
      </a:spcAft>
      <a:defRPr sz="1300" kern="1200">
        <a:solidFill>
          <a:schemeClr val="tx1"/>
        </a:solidFill>
        <a:latin typeface="Rdg Vesta" pitchFamily="2" charset="0"/>
        <a:ea typeface="+mn-ea"/>
        <a:cs typeface="+mn-cs"/>
      </a:defRPr>
    </a:lvl1pPr>
    <a:lvl2pPr marL="457200" algn="l" rtl="0" fontAlgn="base">
      <a:spcBef>
        <a:spcPct val="0"/>
      </a:spcBef>
      <a:spcAft>
        <a:spcPct val="0"/>
      </a:spcAft>
      <a:defRPr sz="1300" kern="1200">
        <a:solidFill>
          <a:schemeClr val="tx1"/>
        </a:solidFill>
        <a:latin typeface="Rdg Vesta" pitchFamily="2" charset="0"/>
        <a:ea typeface="+mn-ea"/>
        <a:cs typeface="+mn-cs"/>
      </a:defRPr>
    </a:lvl2pPr>
    <a:lvl3pPr marL="914400" algn="l" rtl="0" fontAlgn="base">
      <a:spcBef>
        <a:spcPct val="0"/>
      </a:spcBef>
      <a:spcAft>
        <a:spcPct val="0"/>
      </a:spcAft>
      <a:defRPr sz="1300" kern="1200">
        <a:solidFill>
          <a:schemeClr val="tx1"/>
        </a:solidFill>
        <a:latin typeface="Rdg Vesta" pitchFamily="2" charset="0"/>
        <a:ea typeface="+mn-ea"/>
        <a:cs typeface="+mn-cs"/>
      </a:defRPr>
    </a:lvl3pPr>
    <a:lvl4pPr marL="1371600" algn="l" rtl="0" fontAlgn="base">
      <a:spcBef>
        <a:spcPct val="0"/>
      </a:spcBef>
      <a:spcAft>
        <a:spcPct val="0"/>
      </a:spcAft>
      <a:defRPr sz="1300" kern="1200">
        <a:solidFill>
          <a:schemeClr val="tx1"/>
        </a:solidFill>
        <a:latin typeface="Rdg Vesta" pitchFamily="2" charset="0"/>
        <a:ea typeface="+mn-ea"/>
        <a:cs typeface="+mn-cs"/>
      </a:defRPr>
    </a:lvl4pPr>
    <a:lvl5pPr marL="1828800" algn="l" rtl="0" fontAlgn="base">
      <a:spcBef>
        <a:spcPct val="0"/>
      </a:spcBef>
      <a:spcAft>
        <a:spcPct val="0"/>
      </a:spcAft>
      <a:defRPr sz="1300" kern="1200">
        <a:solidFill>
          <a:schemeClr val="tx1"/>
        </a:solidFill>
        <a:latin typeface="Rdg Vesta" pitchFamily="2" charset="0"/>
        <a:ea typeface="+mn-ea"/>
        <a:cs typeface="+mn-cs"/>
      </a:defRPr>
    </a:lvl5pPr>
    <a:lvl6pPr marL="2286000" algn="l" defTabSz="914400" rtl="0" eaLnBrk="1" latinLnBrk="0" hangingPunct="1">
      <a:defRPr sz="1300" kern="1200">
        <a:solidFill>
          <a:schemeClr val="tx1"/>
        </a:solidFill>
        <a:latin typeface="Rdg Vesta" pitchFamily="2" charset="0"/>
        <a:ea typeface="+mn-ea"/>
        <a:cs typeface="+mn-cs"/>
      </a:defRPr>
    </a:lvl6pPr>
    <a:lvl7pPr marL="2743200" algn="l" defTabSz="914400" rtl="0" eaLnBrk="1" latinLnBrk="0" hangingPunct="1">
      <a:defRPr sz="1300" kern="1200">
        <a:solidFill>
          <a:schemeClr val="tx1"/>
        </a:solidFill>
        <a:latin typeface="Rdg Vesta" pitchFamily="2" charset="0"/>
        <a:ea typeface="+mn-ea"/>
        <a:cs typeface="+mn-cs"/>
      </a:defRPr>
    </a:lvl7pPr>
    <a:lvl8pPr marL="3200400" algn="l" defTabSz="914400" rtl="0" eaLnBrk="1" latinLnBrk="0" hangingPunct="1">
      <a:defRPr sz="1300" kern="1200">
        <a:solidFill>
          <a:schemeClr val="tx1"/>
        </a:solidFill>
        <a:latin typeface="Rdg Vesta" pitchFamily="2" charset="0"/>
        <a:ea typeface="+mn-ea"/>
        <a:cs typeface="+mn-cs"/>
      </a:defRPr>
    </a:lvl8pPr>
    <a:lvl9pPr marL="3657600" algn="l" defTabSz="914400" rtl="0" eaLnBrk="1" latinLnBrk="0" hangingPunct="1">
      <a:defRPr sz="1300" kern="1200">
        <a:solidFill>
          <a:schemeClr val="tx1"/>
        </a:solidFill>
        <a:latin typeface="Rdg Vesta" pitchFamily="2" charset="0"/>
        <a:ea typeface="+mn-ea"/>
        <a:cs typeface="+mn-cs"/>
      </a:defRPr>
    </a:lvl9pPr>
  </p:defaultTextStyle>
  <p:extLst>
    <p:ext uri="{EFAFB233-063F-42B5-8137-9DF3F51BA10A}">
      <p15:sldGuideLst xmlns="" xmlns:p15="http://schemas.microsoft.com/office/powerpoint/2012/main">
        <p15:guide id="1" orient="horz">
          <p15:clr>
            <a:srgbClr val="A4A3A4"/>
          </p15:clr>
        </p15:guide>
        <p15:guide id="2" pos="522">
          <p15:clr>
            <a:srgbClr val="A4A3A4"/>
          </p15:clr>
        </p15:guide>
      </p15:sldGuideLst>
    </p:ext>
    <p:ext uri="{2D200454-40CA-4A62-9FC3-DE9A4176ACB9}">
      <p15:notesGuideLst xmlns="" xmlns:p15="http://schemas.microsoft.com/office/powerpoint/2012/main">
        <p15:guide id="1" orient="horz" pos="6591">
          <p15:clr>
            <a:srgbClr val="A4A3A4"/>
          </p15:clr>
        </p15:guide>
        <p15:guide id="2" pos="46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6E6E6"/>
    <a:srgbClr val="106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8" autoAdjust="0"/>
    <p:restoredTop sz="93627" autoAdjust="0"/>
  </p:normalViewPr>
  <p:slideViewPr>
    <p:cSldViewPr showGuides="1">
      <p:cViewPr>
        <p:scale>
          <a:sx n="50" d="100"/>
          <a:sy n="50" d="100"/>
        </p:scale>
        <p:origin x="-624" y="3581"/>
      </p:cViewPr>
      <p:guideLst>
        <p:guide orient="horz"/>
        <p:guide pos="522"/>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34" d="100"/>
          <a:sy n="34" d="100"/>
        </p:scale>
        <p:origin x="-3366" y="-90"/>
      </p:cViewPr>
      <p:guideLst>
        <p:guide orient="horz" pos="6591"/>
        <p:guide pos="46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6354763" cy="1046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GB"/>
          </a:p>
        </p:txBody>
      </p:sp>
      <p:sp>
        <p:nvSpPr>
          <p:cNvPr id="48131" name="Rectangle 3"/>
          <p:cNvSpPr>
            <a:spLocks noGrp="1" noChangeArrowheads="1"/>
          </p:cNvSpPr>
          <p:nvPr>
            <p:ph type="dt" sz="quarter" idx="1"/>
          </p:nvPr>
        </p:nvSpPr>
        <p:spPr bwMode="auto">
          <a:xfrm>
            <a:off x="8305800" y="0"/>
            <a:ext cx="6354763" cy="1046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GB"/>
          </a:p>
        </p:txBody>
      </p:sp>
      <p:sp>
        <p:nvSpPr>
          <p:cNvPr id="48132" name="Rectangle 4"/>
          <p:cNvSpPr>
            <a:spLocks noGrp="1" noChangeArrowheads="1"/>
          </p:cNvSpPr>
          <p:nvPr>
            <p:ph type="ftr" sz="quarter" idx="2"/>
          </p:nvPr>
        </p:nvSpPr>
        <p:spPr bwMode="auto">
          <a:xfrm>
            <a:off x="0" y="19877088"/>
            <a:ext cx="6354763" cy="1046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GB"/>
          </a:p>
        </p:txBody>
      </p:sp>
      <p:sp>
        <p:nvSpPr>
          <p:cNvPr id="48133" name="Rectangle 5"/>
          <p:cNvSpPr>
            <a:spLocks noGrp="1" noChangeArrowheads="1"/>
          </p:cNvSpPr>
          <p:nvPr>
            <p:ph type="sldNum" sz="quarter" idx="3"/>
          </p:nvPr>
        </p:nvSpPr>
        <p:spPr bwMode="auto">
          <a:xfrm>
            <a:off x="8305800" y="19877088"/>
            <a:ext cx="6354763" cy="1046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106BD75-3EFD-4C18-B180-068DCC7276BD}" type="slidenum">
              <a:rPr lang="en-GB"/>
              <a:pPr>
                <a:defRPr/>
              </a:pPr>
              <a:t>‹#›</a:t>
            </a:fld>
            <a:endParaRPr lang="en-GB"/>
          </a:p>
        </p:txBody>
      </p:sp>
    </p:spTree>
    <p:extLst>
      <p:ext uri="{BB962C8B-B14F-4D97-AF65-F5344CB8AC3E}">
        <p14:creationId xmlns:p14="http://schemas.microsoft.com/office/powerpoint/2010/main" val="175842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6354763" cy="1049338"/>
          </a:xfrm>
          <a:prstGeom prst="rect">
            <a:avLst/>
          </a:prstGeom>
          <a:noFill/>
          <a:ln w="9525">
            <a:noFill/>
            <a:miter lim="800000"/>
            <a:headEnd/>
            <a:tailEnd/>
          </a:ln>
          <a:effectLst/>
        </p:spPr>
        <p:txBody>
          <a:bodyPr vert="horz" wrap="square" lIns="203246" tIns="101626" rIns="203246" bIns="101626" numCol="1" anchor="t" anchorCtr="0" compatLnSpc="1">
            <a:prstTxWarp prst="textNoShape">
              <a:avLst/>
            </a:prstTxWarp>
          </a:bodyPr>
          <a:lstStyle>
            <a:lvl1pPr defTabSz="2033588" eaLnBrk="0" hangingPunct="0">
              <a:defRPr sz="2700"/>
            </a:lvl1pPr>
          </a:lstStyle>
          <a:p>
            <a:pPr>
              <a:defRPr/>
            </a:pPr>
            <a:endParaRPr lang="en-GB"/>
          </a:p>
        </p:txBody>
      </p:sp>
      <p:sp>
        <p:nvSpPr>
          <p:cNvPr id="4099" name="Rectangle 3"/>
          <p:cNvSpPr>
            <a:spLocks noGrp="1" noChangeArrowheads="1"/>
          </p:cNvSpPr>
          <p:nvPr>
            <p:ph type="dt" idx="1"/>
          </p:nvPr>
        </p:nvSpPr>
        <p:spPr bwMode="auto">
          <a:xfrm>
            <a:off x="8305800" y="0"/>
            <a:ext cx="6356350" cy="1049338"/>
          </a:xfrm>
          <a:prstGeom prst="rect">
            <a:avLst/>
          </a:prstGeom>
          <a:noFill/>
          <a:ln w="9525">
            <a:noFill/>
            <a:miter lim="800000"/>
            <a:headEnd/>
            <a:tailEnd/>
          </a:ln>
          <a:effectLst/>
        </p:spPr>
        <p:txBody>
          <a:bodyPr vert="horz" wrap="square" lIns="203246" tIns="101626" rIns="203246" bIns="101626" numCol="1" anchor="t" anchorCtr="0" compatLnSpc="1">
            <a:prstTxWarp prst="textNoShape">
              <a:avLst/>
            </a:prstTxWarp>
          </a:bodyPr>
          <a:lstStyle>
            <a:lvl1pPr algn="r" defTabSz="2033588" eaLnBrk="0" hangingPunct="0">
              <a:defRPr sz="2700"/>
            </a:lvl1pPr>
          </a:lstStyle>
          <a:p>
            <a:pPr>
              <a:defRPr/>
            </a:pPr>
            <a:endParaRPr lang="en-GB"/>
          </a:p>
        </p:txBody>
      </p:sp>
      <p:sp>
        <p:nvSpPr>
          <p:cNvPr id="3076" name="Rectangle 4"/>
          <p:cNvSpPr>
            <a:spLocks noGrp="1" noRot="1" noChangeAspect="1" noChangeArrowheads="1" noTextEdit="1"/>
          </p:cNvSpPr>
          <p:nvPr>
            <p:ph type="sldImg" idx="2"/>
          </p:nvPr>
        </p:nvSpPr>
        <p:spPr bwMode="auto">
          <a:xfrm>
            <a:off x="4564063" y="1570038"/>
            <a:ext cx="5543550" cy="78501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1466850" y="9942513"/>
            <a:ext cx="11730038" cy="9413875"/>
          </a:xfrm>
          <a:prstGeom prst="rect">
            <a:avLst/>
          </a:prstGeom>
          <a:noFill/>
          <a:ln w="9525">
            <a:noFill/>
            <a:miter lim="800000"/>
            <a:headEnd/>
            <a:tailEnd/>
          </a:ln>
          <a:effectLst/>
        </p:spPr>
        <p:txBody>
          <a:bodyPr vert="horz" wrap="square" lIns="203246" tIns="101626" rIns="203246" bIns="101626"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p:cNvSpPr>
            <a:spLocks noGrp="1" noChangeArrowheads="1"/>
          </p:cNvSpPr>
          <p:nvPr>
            <p:ph type="ftr" sz="quarter" idx="4"/>
          </p:nvPr>
        </p:nvSpPr>
        <p:spPr bwMode="auto">
          <a:xfrm>
            <a:off x="0" y="19877088"/>
            <a:ext cx="6354763" cy="1047750"/>
          </a:xfrm>
          <a:prstGeom prst="rect">
            <a:avLst/>
          </a:prstGeom>
          <a:noFill/>
          <a:ln w="9525">
            <a:noFill/>
            <a:miter lim="800000"/>
            <a:headEnd/>
            <a:tailEnd/>
          </a:ln>
          <a:effectLst/>
        </p:spPr>
        <p:txBody>
          <a:bodyPr vert="horz" wrap="square" lIns="203246" tIns="101626" rIns="203246" bIns="101626" numCol="1" anchor="b" anchorCtr="0" compatLnSpc="1">
            <a:prstTxWarp prst="textNoShape">
              <a:avLst/>
            </a:prstTxWarp>
          </a:bodyPr>
          <a:lstStyle>
            <a:lvl1pPr defTabSz="2033588" eaLnBrk="0" hangingPunct="0">
              <a:defRPr sz="2700"/>
            </a:lvl1pPr>
          </a:lstStyle>
          <a:p>
            <a:pPr>
              <a:defRPr/>
            </a:pPr>
            <a:endParaRPr lang="en-GB"/>
          </a:p>
        </p:txBody>
      </p:sp>
      <p:sp>
        <p:nvSpPr>
          <p:cNvPr id="4103" name="Rectangle 7"/>
          <p:cNvSpPr>
            <a:spLocks noGrp="1" noChangeArrowheads="1"/>
          </p:cNvSpPr>
          <p:nvPr>
            <p:ph type="sldNum" sz="quarter" idx="5"/>
          </p:nvPr>
        </p:nvSpPr>
        <p:spPr bwMode="auto">
          <a:xfrm>
            <a:off x="8305800" y="19877088"/>
            <a:ext cx="6356350" cy="1047750"/>
          </a:xfrm>
          <a:prstGeom prst="rect">
            <a:avLst/>
          </a:prstGeom>
          <a:noFill/>
          <a:ln w="9525">
            <a:noFill/>
            <a:miter lim="800000"/>
            <a:headEnd/>
            <a:tailEnd/>
          </a:ln>
          <a:effectLst/>
        </p:spPr>
        <p:txBody>
          <a:bodyPr vert="horz" wrap="square" lIns="203246" tIns="101626" rIns="203246" bIns="101626" numCol="1" anchor="b" anchorCtr="0" compatLnSpc="1">
            <a:prstTxWarp prst="textNoShape">
              <a:avLst/>
            </a:prstTxWarp>
          </a:bodyPr>
          <a:lstStyle>
            <a:lvl1pPr algn="r" defTabSz="2033588" eaLnBrk="0" hangingPunct="0">
              <a:defRPr sz="2700"/>
            </a:lvl1pPr>
          </a:lstStyle>
          <a:p>
            <a:pPr>
              <a:defRPr/>
            </a:pPr>
            <a:fld id="{5778D20B-1032-4243-B265-D2D63470AEBF}" type="slidenum">
              <a:rPr lang="en-GB"/>
              <a:pPr>
                <a:defRPr/>
              </a:pPr>
              <a:t>‹#›</a:t>
            </a:fld>
            <a:endParaRPr lang="en-GB"/>
          </a:p>
        </p:txBody>
      </p:sp>
    </p:spTree>
    <p:extLst>
      <p:ext uri="{BB962C8B-B14F-4D97-AF65-F5344CB8AC3E}">
        <p14:creationId xmlns:p14="http://schemas.microsoft.com/office/powerpoint/2010/main" val="2947530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Rdg Vesta"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Rdg Vesta"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Rdg Vesta"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Rdg Vesta"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Rdg Vest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78D20B-1032-4243-B265-D2D63470AEBF}" type="slidenum">
              <a:rPr lang="en-GB" smtClean="0"/>
              <a:pPr>
                <a:defRPr/>
              </a:pPr>
              <a:t>1</a:t>
            </a:fld>
            <a:endParaRPr lang="en-GB"/>
          </a:p>
        </p:txBody>
      </p:sp>
    </p:spTree>
    <p:extLst>
      <p:ext uri="{BB962C8B-B14F-4D97-AF65-F5344CB8AC3E}">
        <p14:creationId xmlns:p14="http://schemas.microsoft.com/office/powerpoint/2010/main" val="43661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2"/>
          <p:cNvSpPr>
            <a:spLocks noGrp="1"/>
          </p:cNvSpPr>
          <p:nvPr>
            <p:ph idx="1"/>
          </p:nvPr>
        </p:nvSpPr>
        <p:spPr>
          <a:xfrm>
            <a:off x="799171" y="5610094"/>
            <a:ext cx="6661150" cy="16381413"/>
          </a:xfrm>
          <a:prstGeom prst="rect">
            <a:avLst/>
          </a:prstGeom>
        </p:spPr>
        <p:txBody>
          <a:bodyPr/>
          <a:lstStyle>
            <a:lvl1pPr marL="360000" indent="-360000">
              <a:spcBef>
                <a:spcPts val="1400"/>
              </a:spcBef>
              <a:defRPr sz="1900"/>
            </a:lvl1pPr>
            <a:lvl2pPr marL="720000" indent="-360000">
              <a:spcBef>
                <a:spcPts val="1000"/>
              </a:spcBef>
              <a:buFont typeface="Arial" pitchFamily="34" charset="0"/>
              <a:buChar char="•"/>
              <a:defRPr sz="1900"/>
            </a:lvl2pPr>
            <a:lvl3pPr marL="1080000" indent="-360000">
              <a:spcBef>
                <a:spcPts val="600"/>
              </a:spcBef>
              <a:buFont typeface="Rdg Vesta" pitchFamily="2" charset="0"/>
              <a:buChar char="−"/>
              <a:defRPr sz="1600"/>
            </a:lvl3pPr>
            <a:lvl4pPr marL="1350000" indent="-270000">
              <a:spcBef>
                <a:spcPts val="500"/>
              </a:spcBef>
              <a:buFont typeface="Arial" pitchFamily="34" charset="0"/>
              <a:buChar char="•"/>
              <a:defRPr sz="1600"/>
            </a:lvl4pPr>
            <a:lvl5pPr marL="1530000" indent="-180000">
              <a:spcBef>
                <a:spcPts val="500"/>
              </a:spcBef>
              <a:buClr>
                <a:schemeClr val="tx2"/>
              </a:buClr>
              <a:buFont typeface="Rdg Vesta" pitchFamily="2"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7" name="Rectangle 33"/>
          <p:cNvSpPr>
            <a:spLocks noChangeArrowheads="1"/>
          </p:cNvSpPr>
          <p:nvPr/>
        </p:nvSpPr>
        <p:spPr bwMode="auto">
          <a:xfrm>
            <a:off x="0" y="0"/>
            <a:ext cx="21388388" cy="5168900"/>
          </a:xfrm>
          <a:prstGeom prst="rect">
            <a:avLst/>
          </a:prstGeom>
          <a:solidFill>
            <a:schemeClr val="tx2"/>
          </a:solidFill>
          <a:ln w="9525">
            <a:noFill/>
            <a:miter lim="800000"/>
            <a:headEnd/>
            <a:tailEnd/>
          </a:ln>
        </p:spPr>
        <p:txBody>
          <a:bodyPr wrap="none" anchor="ctr"/>
          <a:lstStyle/>
          <a:p>
            <a:pPr>
              <a:defRPr/>
            </a:pPr>
            <a:endParaRPr lang="en-GB"/>
          </a:p>
        </p:txBody>
      </p:sp>
      <p:sp>
        <p:nvSpPr>
          <p:cNvPr id="1028" name="Rectangle 39"/>
          <p:cNvSpPr>
            <a:spLocks noGrp="1" noChangeArrowheads="1"/>
          </p:cNvSpPr>
          <p:nvPr>
            <p:ph type="body" idx="1"/>
          </p:nvPr>
        </p:nvSpPr>
        <p:spPr bwMode="auto">
          <a:xfrm>
            <a:off x="323850" y="5635625"/>
            <a:ext cx="9756775" cy="23834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p:txBody>
      </p:sp>
      <p:pic>
        <p:nvPicPr>
          <p:cNvPr id="1029" name="Picture 34" descr="Rdg Device Reversed"/>
          <p:cNvPicPr>
            <a:picLocks noChangeArrowheads="1"/>
          </p:cNvPicPr>
          <p:nvPr/>
        </p:nvPicPr>
        <p:blipFill>
          <a:blip r:embed="rId3" cstate="print"/>
          <a:srcRect/>
          <a:stretch>
            <a:fillRect/>
          </a:stretch>
        </p:blipFill>
        <p:spPr bwMode="auto">
          <a:xfrm>
            <a:off x="17503775" y="792163"/>
            <a:ext cx="3148013" cy="1019175"/>
          </a:xfrm>
          <a:prstGeom prst="rect">
            <a:avLst/>
          </a:prstGeom>
          <a:noFill/>
          <a:ln w="9525">
            <a:noFill/>
            <a:miter lim="800000"/>
            <a:headEnd/>
            <a:tailEnd/>
          </a:ln>
        </p:spPr>
      </p:pic>
      <p:sp>
        <p:nvSpPr>
          <p:cNvPr id="1030" name="Rectangle 42"/>
          <p:cNvSpPr>
            <a:spLocks noGrp="1" noChangeArrowheads="1"/>
          </p:cNvSpPr>
          <p:nvPr>
            <p:ph type="title"/>
          </p:nvPr>
        </p:nvSpPr>
        <p:spPr bwMode="auto">
          <a:xfrm>
            <a:off x="736600" y="1350963"/>
            <a:ext cx="20131088" cy="29876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a:t>Click to edit </a:t>
            </a:r>
            <a:br>
              <a:rPr lang="en-GB"/>
            </a:br>
            <a:r>
              <a:rPr lang="en-GB"/>
              <a:t>Master title style</a:t>
            </a:r>
          </a:p>
        </p:txBody>
      </p:sp>
      <p:sp>
        <p:nvSpPr>
          <p:cNvPr id="1061" name="Text Box 37"/>
          <p:cNvSpPr txBox="1">
            <a:spLocks noChangeArrowheads="1"/>
          </p:cNvSpPr>
          <p:nvPr/>
        </p:nvSpPr>
        <p:spPr bwMode="auto">
          <a:xfrm>
            <a:off x="736600" y="792163"/>
            <a:ext cx="10461625" cy="353943"/>
          </a:xfrm>
          <a:prstGeom prst="rect">
            <a:avLst/>
          </a:prstGeom>
          <a:noFill/>
          <a:ln w="9525">
            <a:noFill/>
            <a:miter lim="800000"/>
            <a:headEnd/>
            <a:tailEnd/>
          </a:ln>
        </p:spPr>
        <p:txBody>
          <a:bodyPr lIns="0" tIns="0" rIns="0" bIns="0">
            <a:spAutoFit/>
          </a:bodyPr>
          <a:lstStyle/>
          <a:p>
            <a:pPr defTabSz="912813" eaLnBrk="0" hangingPunct="0">
              <a:spcBef>
                <a:spcPct val="50000"/>
              </a:spcBef>
              <a:defRPr/>
            </a:pPr>
            <a:r>
              <a:rPr lang="en-GB" sz="2300" b="1" dirty="0">
                <a:solidFill>
                  <a:srgbClr val="FFFFFF"/>
                </a:solidFill>
              </a:rPr>
              <a:t>Undergraduate Research Opportunities Programme </a:t>
            </a:r>
          </a:p>
        </p:txBody>
      </p:sp>
      <p:sp>
        <p:nvSpPr>
          <p:cNvPr id="1067" name="Rectangle 43"/>
          <p:cNvSpPr>
            <a:spLocks noChangeArrowheads="1"/>
          </p:cNvSpPr>
          <p:nvPr/>
        </p:nvSpPr>
        <p:spPr bwMode="auto">
          <a:xfrm>
            <a:off x="0" y="0"/>
            <a:ext cx="21388388" cy="30279975"/>
          </a:xfrm>
          <a:prstGeom prst="rect">
            <a:avLst/>
          </a:prstGeom>
          <a:noFill/>
          <a:ln w="9525">
            <a:solidFill>
              <a:schemeClr val="tx2"/>
            </a:solidFill>
            <a:miter lim="800000"/>
            <a:headEnd/>
            <a:tailEnd/>
          </a:ln>
          <a:effectLst/>
        </p:spPr>
        <p:txBody>
          <a:bodyPr wrap="none" anchor="ctr"/>
          <a:lstStyle/>
          <a:p>
            <a:pPr algn="ctr" defTabSz="2952750">
              <a:defRPr/>
            </a:pPr>
            <a:endParaRPr lang="en-US"/>
          </a:p>
        </p:txBody>
      </p:sp>
      <p:sp>
        <p:nvSpPr>
          <p:cNvPr id="8" name="Text Box 8"/>
          <p:cNvSpPr txBox="1">
            <a:spLocks noChangeArrowheads="1"/>
          </p:cNvSpPr>
          <p:nvPr userDrawn="1"/>
        </p:nvSpPr>
        <p:spPr bwMode="auto">
          <a:xfrm>
            <a:off x="11377613" y="28616650"/>
            <a:ext cx="9397701" cy="924937"/>
          </a:xfrm>
          <a:prstGeom prst="rect">
            <a:avLst/>
          </a:prstGeom>
          <a:solidFill>
            <a:schemeClr val="accent1"/>
          </a:solidFill>
          <a:ln w="9525">
            <a:solidFill>
              <a:schemeClr val="tx2"/>
            </a:solidFill>
            <a:miter lim="800000"/>
            <a:headEnd/>
            <a:tailEnd/>
          </a:ln>
        </p:spPr>
        <p:txBody>
          <a:bodyPr wrap="square" lIns="144000" tIns="179993" rIns="144000" bIns="179993" anchor="b">
            <a:spAutoFit/>
          </a:bodyPr>
          <a:lstStyle/>
          <a:p>
            <a:pPr algn="ctr" defTabSz="912813" eaLnBrk="0" hangingPunct="0">
              <a:lnSpc>
                <a:spcPct val="114000"/>
              </a:lnSpc>
              <a:spcBef>
                <a:spcPts val="1600"/>
              </a:spcBef>
            </a:pPr>
            <a:r>
              <a:rPr lang="en-GB" sz="1600" dirty="0"/>
              <a:t>This project was supported by the UROP (Undergraduate Research Opportunities Programme) scheme  at the University of Reading. UROP is managed by Careers.</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2952750" rtl="0" eaLnBrk="1" fontAlgn="base" hangingPunct="1">
        <a:lnSpc>
          <a:spcPct val="105000"/>
        </a:lnSpc>
        <a:spcBef>
          <a:spcPct val="60000"/>
        </a:spcBef>
        <a:spcAft>
          <a:spcPct val="0"/>
        </a:spcAft>
        <a:defRPr sz="8100">
          <a:solidFill>
            <a:schemeClr val="bg1"/>
          </a:solidFill>
          <a:latin typeface="+mj-lt"/>
          <a:ea typeface="+mj-ea"/>
          <a:cs typeface="+mj-cs"/>
        </a:defRPr>
      </a:lvl1pPr>
      <a:lvl2pPr algn="l" defTabSz="2952750" rtl="0" eaLnBrk="1" fontAlgn="base" hangingPunct="1">
        <a:lnSpc>
          <a:spcPct val="105000"/>
        </a:lnSpc>
        <a:spcBef>
          <a:spcPct val="60000"/>
        </a:spcBef>
        <a:spcAft>
          <a:spcPct val="0"/>
        </a:spcAft>
        <a:defRPr sz="8100">
          <a:solidFill>
            <a:schemeClr val="bg1"/>
          </a:solidFill>
          <a:latin typeface="Rdg Vesta" pitchFamily="2" charset="0"/>
        </a:defRPr>
      </a:lvl2pPr>
      <a:lvl3pPr algn="l" defTabSz="2952750" rtl="0" eaLnBrk="1" fontAlgn="base" hangingPunct="1">
        <a:lnSpc>
          <a:spcPct val="105000"/>
        </a:lnSpc>
        <a:spcBef>
          <a:spcPct val="60000"/>
        </a:spcBef>
        <a:spcAft>
          <a:spcPct val="0"/>
        </a:spcAft>
        <a:defRPr sz="8100">
          <a:solidFill>
            <a:schemeClr val="bg1"/>
          </a:solidFill>
          <a:latin typeface="Rdg Vesta" pitchFamily="2" charset="0"/>
        </a:defRPr>
      </a:lvl3pPr>
      <a:lvl4pPr algn="l" defTabSz="2952750" rtl="0" eaLnBrk="1" fontAlgn="base" hangingPunct="1">
        <a:lnSpc>
          <a:spcPct val="105000"/>
        </a:lnSpc>
        <a:spcBef>
          <a:spcPct val="60000"/>
        </a:spcBef>
        <a:spcAft>
          <a:spcPct val="0"/>
        </a:spcAft>
        <a:defRPr sz="8100">
          <a:solidFill>
            <a:schemeClr val="bg1"/>
          </a:solidFill>
          <a:latin typeface="Rdg Vesta" pitchFamily="2" charset="0"/>
        </a:defRPr>
      </a:lvl4pPr>
      <a:lvl5pPr algn="l" defTabSz="2952750" rtl="0" eaLnBrk="1" fontAlgn="base" hangingPunct="1">
        <a:lnSpc>
          <a:spcPct val="105000"/>
        </a:lnSpc>
        <a:spcBef>
          <a:spcPct val="60000"/>
        </a:spcBef>
        <a:spcAft>
          <a:spcPct val="0"/>
        </a:spcAft>
        <a:defRPr sz="8100">
          <a:solidFill>
            <a:schemeClr val="bg1"/>
          </a:solidFill>
          <a:latin typeface="Rdg Vesta" pitchFamily="2" charset="0"/>
        </a:defRPr>
      </a:lvl5pPr>
      <a:lvl6pPr marL="457200" algn="l" defTabSz="2952750" rtl="0" eaLnBrk="1" fontAlgn="base" hangingPunct="1">
        <a:lnSpc>
          <a:spcPct val="105000"/>
        </a:lnSpc>
        <a:spcBef>
          <a:spcPct val="60000"/>
        </a:spcBef>
        <a:spcAft>
          <a:spcPct val="0"/>
        </a:spcAft>
        <a:defRPr sz="8100">
          <a:solidFill>
            <a:schemeClr val="bg1"/>
          </a:solidFill>
          <a:latin typeface="Rdg Vesta" pitchFamily="2" charset="0"/>
        </a:defRPr>
      </a:lvl6pPr>
      <a:lvl7pPr marL="914400" algn="l" defTabSz="2952750" rtl="0" eaLnBrk="1" fontAlgn="base" hangingPunct="1">
        <a:lnSpc>
          <a:spcPct val="105000"/>
        </a:lnSpc>
        <a:spcBef>
          <a:spcPct val="60000"/>
        </a:spcBef>
        <a:spcAft>
          <a:spcPct val="0"/>
        </a:spcAft>
        <a:defRPr sz="8100">
          <a:solidFill>
            <a:schemeClr val="bg1"/>
          </a:solidFill>
          <a:latin typeface="Rdg Vesta" pitchFamily="2" charset="0"/>
        </a:defRPr>
      </a:lvl7pPr>
      <a:lvl8pPr marL="1371600" algn="l" defTabSz="2952750" rtl="0" eaLnBrk="1" fontAlgn="base" hangingPunct="1">
        <a:lnSpc>
          <a:spcPct val="105000"/>
        </a:lnSpc>
        <a:spcBef>
          <a:spcPct val="60000"/>
        </a:spcBef>
        <a:spcAft>
          <a:spcPct val="0"/>
        </a:spcAft>
        <a:defRPr sz="8100">
          <a:solidFill>
            <a:schemeClr val="bg1"/>
          </a:solidFill>
          <a:latin typeface="Rdg Vesta" pitchFamily="2" charset="0"/>
        </a:defRPr>
      </a:lvl8pPr>
      <a:lvl9pPr marL="1828800" algn="l" defTabSz="2952750" rtl="0" eaLnBrk="1" fontAlgn="base" hangingPunct="1">
        <a:lnSpc>
          <a:spcPct val="105000"/>
        </a:lnSpc>
        <a:spcBef>
          <a:spcPct val="60000"/>
        </a:spcBef>
        <a:spcAft>
          <a:spcPct val="0"/>
        </a:spcAft>
        <a:defRPr sz="8100">
          <a:solidFill>
            <a:schemeClr val="bg1"/>
          </a:solidFill>
          <a:latin typeface="Rdg Vesta" pitchFamily="2" charset="0"/>
        </a:defRPr>
      </a:lvl9pPr>
    </p:titleStyle>
    <p:bodyStyle>
      <a:lvl1pPr marL="455613" indent="-455613" algn="l" defTabSz="2952750" rtl="0" eaLnBrk="1" fontAlgn="base" hangingPunct="1">
        <a:lnSpc>
          <a:spcPct val="125000"/>
        </a:lnSpc>
        <a:spcBef>
          <a:spcPct val="60000"/>
        </a:spcBef>
        <a:spcAft>
          <a:spcPct val="0"/>
        </a:spcAft>
        <a:buClr>
          <a:schemeClr val="tx2"/>
        </a:buClr>
        <a:buChar char="•"/>
        <a:defRPr sz="2600">
          <a:solidFill>
            <a:schemeClr val="tx1"/>
          </a:solidFill>
          <a:latin typeface="+mn-lt"/>
          <a:ea typeface="+mn-ea"/>
          <a:cs typeface="+mn-cs"/>
        </a:defRPr>
      </a:lvl1pPr>
      <a:lvl2pPr marL="1000125" indent="-457200" algn="l" defTabSz="2952750" rtl="0" eaLnBrk="1" fontAlgn="base" hangingPunct="1">
        <a:lnSpc>
          <a:spcPct val="125000"/>
        </a:lnSpc>
        <a:spcBef>
          <a:spcPct val="40000"/>
        </a:spcBef>
        <a:spcAft>
          <a:spcPct val="0"/>
        </a:spcAft>
        <a:buClr>
          <a:schemeClr val="tx2"/>
        </a:buClr>
        <a:buChar char="•"/>
        <a:defRPr sz="2600">
          <a:solidFill>
            <a:schemeClr val="tx1"/>
          </a:solidFill>
          <a:latin typeface="+mn-lt"/>
        </a:defRPr>
      </a:lvl2pPr>
      <a:lvl3pPr marL="1331913" indent="-342900" algn="l" defTabSz="2952750" rtl="0" eaLnBrk="1" fontAlgn="base" hangingPunct="1">
        <a:lnSpc>
          <a:spcPct val="125000"/>
        </a:lnSpc>
        <a:spcBef>
          <a:spcPct val="30000"/>
        </a:spcBef>
        <a:spcAft>
          <a:spcPct val="0"/>
        </a:spcAft>
        <a:buClr>
          <a:schemeClr val="tx2"/>
        </a:buClr>
        <a:buChar char="•"/>
        <a:defRPr sz="2200">
          <a:solidFill>
            <a:schemeClr val="tx1"/>
          </a:solidFill>
          <a:latin typeface="+mn-lt"/>
        </a:defRPr>
      </a:lvl3pPr>
      <a:lvl4pPr marL="1644650" indent="-301625" algn="l" defTabSz="2952750" rtl="0" eaLnBrk="1" fontAlgn="base" hangingPunct="1">
        <a:lnSpc>
          <a:spcPct val="125000"/>
        </a:lnSpc>
        <a:spcBef>
          <a:spcPct val="40000"/>
        </a:spcBef>
        <a:spcAft>
          <a:spcPct val="0"/>
        </a:spcAft>
        <a:buClr>
          <a:schemeClr val="tx2"/>
        </a:buClr>
        <a:buChar char="•"/>
        <a:defRPr sz="2000">
          <a:solidFill>
            <a:schemeClr val="tx1"/>
          </a:solidFill>
          <a:latin typeface="+mn-lt"/>
        </a:defRPr>
      </a:lvl4pPr>
      <a:lvl5pPr marL="2562225" indent="-738188" algn="l" defTabSz="2952750" rtl="0" eaLnBrk="1" fontAlgn="base" hangingPunct="1">
        <a:lnSpc>
          <a:spcPct val="125000"/>
        </a:lnSpc>
        <a:spcBef>
          <a:spcPct val="60000"/>
        </a:spcBef>
        <a:spcAft>
          <a:spcPct val="0"/>
        </a:spcAft>
        <a:buChar char="»"/>
        <a:defRPr>
          <a:solidFill>
            <a:schemeClr val="tx1"/>
          </a:solidFill>
          <a:latin typeface="+mn-lt"/>
        </a:defRPr>
      </a:lvl5pPr>
      <a:lvl6pPr marL="3019425" indent="-738188" algn="l" defTabSz="2952750" rtl="0" eaLnBrk="1" fontAlgn="base" hangingPunct="1">
        <a:lnSpc>
          <a:spcPct val="125000"/>
        </a:lnSpc>
        <a:spcBef>
          <a:spcPct val="60000"/>
        </a:spcBef>
        <a:spcAft>
          <a:spcPct val="0"/>
        </a:spcAft>
        <a:buChar char="»"/>
        <a:defRPr>
          <a:solidFill>
            <a:schemeClr val="tx1"/>
          </a:solidFill>
          <a:latin typeface="+mn-lt"/>
        </a:defRPr>
      </a:lvl6pPr>
      <a:lvl7pPr marL="3476625" indent="-738188" algn="l" defTabSz="2952750" rtl="0" eaLnBrk="1" fontAlgn="base" hangingPunct="1">
        <a:lnSpc>
          <a:spcPct val="125000"/>
        </a:lnSpc>
        <a:spcBef>
          <a:spcPct val="60000"/>
        </a:spcBef>
        <a:spcAft>
          <a:spcPct val="0"/>
        </a:spcAft>
        <a:buChar char="»"/>
        <a:defRPr>
          <a:solidFill>
            <a:schemeClr val="tx1"/>
          </a:solidFill>
          <a:latin typeface="+mn-lt"/>
        </a:defRPr>
      </a:lvl7pPr>
      <a:lvl8pPr marL="3933825" indent="-738188" algn="l" defTabSz="2952750" rtl="0" eaLnBrk="1" fontAlgn="base" hangingPunct="1">
        <a:lnSpc>
          <a:spcPct val="125000"/>
        </a:lnSpc>
        <a:spcBef>
          <a:spcPct val="60000"/>
        </a:spcBef>
        <a:spcAft>
          <a:spcPct val="0"/>
        </a:spcAft>
        <a:buChar char="»"/>
        <a:defRPr>
          <a:solidFill>
            <a:schemeClr val="tx1"/>
          </a:solidFill>
          <a:latin typeface="+mn-lt"/>
        </a:defRPr>
      </a:lvl8pPr>
      <a:lvl9pPr marL="4391025" indent="-738188" algn="l" defTabSz="2952750" rtl="0" eaLnBrk="1" fontAlgn="base" hangingPunct="1">
        <a:lnSpc>
          <a:spcPct val="125000"/>
        </a:lnSpc>
        <a:spcBef>
          <a:spcPct val="6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585568" y="1530475"/>
            <a:ext cx="20131088" cy="1547515"/>
          </a:xfrm>
        </p:spPr>
        <p:txBody>
          <a:bodyPr/>
          <a:lstStyle/>
          <a:p>
            <a:r>
              <a:rPr lang="en-GB" dirty="0"/>
              <a:t>Pseudospectra and their applications</a:t>
            </a:r>
          </a:p>
        </p:txBody>
      </p:sp>
      <p:sp>
        <p:nvSpPr>
          <p:cNvPr id="11" name="Text Box 38"/>
          <p:cNvSpPr txBox="1">
            <a:spLocks noChangeArrowheads="1"/>
          </p:cNvSpPr>
          <p:nvPr/>
        </p:nvSpPr>
        <p:spPr bwMode="auto">
          <a:xfrm>
            <a:off x="585568" y="3726062"/>
            <a:ext cx="19962812" cy="1039125"/>
          </a:xfrm>
          <a:prstGeom prst="rect">
            <a:avLst/>
          </a:prstGeom>
          <a:solidFill>
            <a:schemeClr val="tx2"/>
          </a:solidFill>
          <a:ln w="9525">
            <a:noFill/>
            <a:miter lim="800000"/>
            <a:headEnd/>
            <a:tailEnd/>
          </a:ln>
        </p:spPr>
        <p:txBody>
          <a:bodyPr lIns="91436" tIns="45717" rIns="91436" bIns="45717">
            <a:spAutoFit/>
          </a:bodyPr>
          <a:lstStyle/>
          <a:p>
            <a:pPr defTabSz="912813" eaLnBrk="0" hangingPunct="0">
              <a:lnSpc>
                <a:spcPct val="110000"/>
              </a:lnSpc>
              <a:defRPr/>
            </a:pPr>
            <a:r>
              <a:rPr lang="en-GB" sz="2800" dirty="0">
                <a:solidFill>
                  <a:srgbClr val="FFFFFF"/>
                </a:solidFill>
              </a:rPr>
              <a:t>Author’s name: Viktor </a:t>
            </a:r>
            <a:r>
              <a:rPr lang="en-GB" sz="2800" dirty="0" err="1">
                <a:solidFill>
                  <a:srgbClr val="FFFFFF"/>
                </a:solidFill>
              </a:rPr>
              <a:t>Tsekov</a:t>
            </a:r>
            <a:endParaRPr lang="en-GB" sz="2800" dirty="0">
              <a:solidFill>
                <a:srgbClr val="FFFFFF"/>
              </a:solidFill>
            </a:endParaRPr>
          </a:p>
          <a:p>
            <a:pPr defTabSz="912813" eaLnBrk="0" hangingPunct="0">
              <a:lnSpc>
                <a:spcPct val="110000"/>
              </a:lnSpc>
              <a:defRPr/>
            </a:pPr>
            <a:r>
              <a:rPr lang="en-GB" sz="2800" dirty="0">
                <a:solidFill>
                  <a:srgbClr val="FFFFFF"/>
                </a:solidFill>
              </a:rPr>
              <a:t>Supervisor’s name: Jani Virtanen, </a:t>
            </a:r>
            <a:r>
              <a:rPr lang="en-GB" sz="2800" dirty="0" err="1">
                <a:solidFill>
                  <a:srgbClr val="FFFFFF"/>
                </a:solidFill>
              </a:rPr>
              <a:t>Raffael</a:t>
            </a:r>
            <a:r>
              <a:rPr lang="en-GB" sz="2800" dirty="0">
                <a:solidFill>
                  <a:srgbClr val="FFFFFF"/>
                </a:solidFill>
              </a:rPr>
              <a:t> Hagger </a:t>
            </a:r>
          </a:p>
        </p:txBody>
      </p:sp>
      <p:sp>
        <p:nvSpPr>
          <p:cNvPr id="2" name="TextBox 1">
            <a:extLst>
              <a:ext uri="{FF2B5EF4-FFF2-40B4-BE49-F238E27FC236}">
                <a16:creationId xmlns="" xmlns:a16="http://schemas.microsoft.com/office/drawing/2014/main" id="{EDD7AB00-AC57-481D-AE16-CAB9212C90F5}"/>
              </a:ext>
            </a:extLst>
          </p:cNvPr>
          <p:cNvSpPr txBox="1"/>
          <p:nvPr/>
        </p:nvSpPr>
        <p:spPr>
          <a:xfrm>
            <a:off x="585567" y="5418907"/>
            <a:ext cx="9532562" cy="5570756"/>
          </a:xfrm>
          <a:prstGeom prst="rect">
            <a:avLst/>
          </a:prstGeom>
          <a:noFill/>
          <a:ln w="63500" cmpd="sng">
            <a:solidFill>
              <a:schemeClr val="tx1"/>
            </a:solidFill>
            <a:prstDash val="sysDash"/>
            <a:extLst>
              <a:ext uri="{C807C97D-BFC1-408E-A445-0C87EB9F89A2}">
                <ask:lineSketchStyleProps xmlns="" xmlns:ask="http://schemas.microsoft.com/office/drawing/2018/sketchyshapes" sd="1219033472">
                  <a:custGeom>
                    <a:avLst/>
                    <a:gdLst>
                      <a:gd name="connsiteX0" fmla="*/ 0 w 10108626"/>
                      <a:gd name="connsiteY0" fmla="*/ 0 h 10081120"/>
                      <a:gd name="connsiteX1" fmla="*/ 10108626 w 10108626"/>
                      <a:gd name="connsiteY1" fmla="*/ 0 h 10081120"/>
                      <a:gd name="connsiteX2" fmla="*/ 10108626 w 10108626"/>
                      <a:gd name="connsiteY2" fmla="*/ 10081120 h 10081120"/>
                      <a:gd name="connsiteX3" fmla="*/ 0 w 10108626"/>
                      <a:gd name="connsiteY3" fmla="*/ 10081120 h 10081120"/>
                      <a:gd name="connsiteX4" fmla="*/ 0 w 10108626"/>
                      <a:gd name="connsiteY4" fmla="*/ 0 h 1008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626" h="10081120" extrusionOk="0">
                        <a:moveTo>
                          <a:pt x="0" y="0"/>
                        </a:moveTo>
                        <a:cubicBezTo>
                          <a:pt x="4728585" y="118645"/>
                          <a:pt x="8063739" y="116012"/>
                          <a:pt x="10108626" y="0"/>
                        </a:cubicBezTo>
                        <a:cubicBezTo>
                          <a:pt x="9975744" y="2432830"/>
                          <a:pt x="10193577" y="8172046"/>
                          <a:pt x="10108626" y="10081120"/>
                        </a:cubicBezTo>
                        <a:cubicBezTo>
                          <a:pt x="7190097" y="10215720"/>
                          <a:pt x="2549617" y="9923924"/>
                          <a:pt x="0" y="10081120"/>
                        </a:cubicBezTo>
                        <a:cubicBezTo>
                          <a:pt x="-20187" y="8941851"/>
                          <a:pt x="-152480" y="1917947"/>
                          <a:pt x="0" y="0"/>
                        </a:cubicBezTo>
                        <a:close/>
                      </a:path>
                    </a:pathLst>
                  </a:custGeom>
                  <ask:type>
                    <ask:lineSketchNone/>
                  </ask:type>
                </ask:lineSketchStyleProps>
              </a:ext>
            </a:extLst>
          </a:ln>
        </p:spPr>
        <p:txBody>
          <a:bodyPr wrap="square" rtlCol="0">
            <a:spAutoFit/>
          </a:bodyPr>
          <a:lstStyle/>
          <a:p>
            <a:pPr algn="ctr"/>
            <a:r>
              <a:rPr lang="en-GB" sz="4400" dirty="0"/>
              <a:t>Introduction</a:t>
            </a:r>
          </a:p>
          <a:p>
            <a:pPr algn="ctr"/>
            <a:endParaRPr lang="en-GB" sz="2400" dirty="0"/>
          </a:p>
          <a:p>
            <a:pPr algn="ctr"/>
            <a:r>
              <a:rPr lang="en-GB" sz="2400" dirty="0" smtClean="0"/>
              <a:t>The project aims to apply techniques for numerical analysis to matrices in order to study their </a:t>
            </a:r>
            <a:r>
              <a:rPr lang="en-GB" sz="2400" dirty="0" err="1" smtClean="0"/>
              <a:t>pseudospectra</a:t>
            </a:r>
            <a:r>
              <a:rPr lang="en-GB" sz="2400" dirty="0" smtClean="0"/>
              <a:t>. The main matrices we are interested in are those of block </a:t>
            </a:r>
            <a:r>
              <a:rPr lang="en-GB" sz="2400" dirty="0" err="1" smtClean="0"/>
              <a:t>Toeplitz</a:t>
            </a:r>
            <a:r>
              <a:rPr lang="en-GB" sz="2400" dirty="0" smtClean="0"/>
              <a:t> structure. A </a:t>
            </a:r>
            <a:r>
              <a:rPr lang="en-GB" sz="2400" dirty="0" err="1" smtClean="0"/>
              <a:t>Toeplitz</a:t>
            </a:r>
            <a:r>
              <a:rPr lang="en-GB" sz="2400" dirty="0" smtClean="0"/>
              <a:t> matrix is a matrix in which each descending diagonal from left to right contains the same constant value.  A block </a:t>
            </a:r>
            <a:r>
              <a:rPr lang="en-GB" sz="2400" dirty="0" err="1" smtClean="0"/>
              <a:t>Toeplitz</a:t>
            </a:r>
            <a:r>
              <a:rPr lang="en-GB" sz="2400" dirty="0" smtClean="0"/>
              <a:t> matrix is consisted of other matrices as its ‘blocks’ which also remain the same in each descending diagonal. It is important to note that when a block </a:t>
            </a:r>
            <a:r>
              <a:rPr lang="en-GB" sz="2400" dirty="0" err="1" smtClean="0"/>
              <a:t>Toeplitz</a:t>
            </a:r>
            <a:r>
              <a:rPr lang="en-GB" sz="2400" dirty="0" smtClean="0"/>
              <a:t> matrix is converted to a matrix with only scalars it might no longer be of the same structure. Not every block </a:t>
            </a:r>
            <a:r>
              <a:rPr lang="en-GB" sz="2400" dirty="0" err="1" smtClean="0"/>
              <a:t>Toeplitz</a:t>
            </a:r>
            <a:r>
              <a:rPr lang="en-GB" sz="2400" dirty="0" smtClean="0"/>
              <a:t> matrix is also a </a:t>
            </a:r>
            <a:r>
              <a:rPr lang="en-GB" sz="2400" dirty="0" err="1" smtClean="0"/>
              <a:t>Toeplitz</a:t>
            </a:r>
            <a:r>
              <a:rPr lang="en-GB" sz="2400" dirty="0" smtClean="0"/>
              <a:t> matrix. We aim to provide evidence for some properties that those block </a:t>
            </a:r>
            <a:r>
              <a:rPr lang="en-GB" sz="2400" dirty="0" err="1" smtClean="0"/>
              <a:t>Toeplitz</a:t>
            </a:r>
            <a:r>
              <a:rPr lang="en-GB" sz="2400" dirty="0" smtClean="0"/>
              <a:t> matrices are speculated to have using mathematical software such as MATLAB.</a:t>
            </a:r>
          </a:p>
        </p:txBody>
      </p:sp>
      <p:sp>
        <p:nvSpPr>
          <p:cNvPr id="5" name="TextBox 4">
            <a:extLst>
              <a:ext uri="{FF2B5EF4-FFF2-40B4-BE49-F238E27FC236}">
                <a16:creationId xmlns="" xmlns:a16="http://schemas.microsoft.com/office/drawing/2014/main" id="{D4D377BB-2C64-422D-AE9F-622A4103FA90}"/>
              </a:ext>
            </a:extLst>
          </p:cNvPr>
          <p:cNvSpPr txBox="1"/>
          <p:nvPr/>
        </p:nvSpPr>
        <p:spPr>
          <a:xfrm>
            <a:off x="604162" y="11165273"/>
            <a:ext cx="9532562" cy="17389376"/>
          </a:xfrm>
          <a:prstGeom prst="rect">
            <a:avLst/>
          </a:prstGeom>
          <a:noFill/>
          <a:ln w="63500" cmpd="sng">
            <a:solidFill>
              <a:schemeClr val="tx1"/>
            </a:solidFill>
            <a:prstDash val="sysDash"/>
            <a:extLst>
              <a:ext uri="{C807C97D-BFC1-408E-A445-0C87EB9F89A2}">
                <ask:lineSketchStyleProps xmlns="" xmlns:ask="http://schemas.microsoft.com/office/drawing/2018/sketchyshapes" sd="1219033472">
                  <a:custGeom>
                    <a:avLst/>
                    <a:gdLst>
                      <a:gd name="connsiteX0" fmla="*/ 0 w 10108626"/>
                      <a:gd name="connsiteY0" fmla="*/ 0 h 10081120"/>
                      <a:gd name="connsiteX1" fmla="*/ 10108626 w 10108626"/>
                      <a:gd name="connsiteY1" fmla="*/ 0 h 10081120"/>
                      <a:gd name="connsiteX2" fmla="*/ 10108626 w 10108626"/>
                      <a:gd name="connsiteY2" fmla="*/ 10081120 h 10081120"/>
                      <a:gd name="connsiteX3" fmla="*/ 0 w 10108626"/>
                      <a:gd name="connsiteY3" fmla="*/ 10081120 h 10081120"/>
                      <a:gd name="connsiteX4" fmla="*/ 0 w 10108626"/>
                      <a:gd name="connsiteY4" fmla="*/ 0 h 1008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626" h="10081120" extrusionOk="0">
                        <a:moveTo>
                          <a:pt x="0" y="0"/>
                        </a:moveTo>
                        <a:cubicBezTo>
                          <a:pt x="4728585" y="118645"/>
                          <a:pt x="8063739" y="116012"/>
                          <a:pt x="10108626" y="0"/>
                        </a:cubicBezTo>
                        <a:cubicBezTo>
                          <a:pt x="9975744" y="2432830"/>
                          <a:pt x="10193577" y="8172046"/>
                          <a:pt x="10108626" y="10081120"/>
                        </a:cubicBezTo>
                        <a:cubicBezTo>
                          <a:pt x="7190097" y="10215720"/>
                          <a:pt x="2549617" y="9923924"/>
                          <a:pt x="0" y="10081120"/>
                        </a:cubicBezTo>
                        <a:cubicBezTo>
                          <a:pt x="-20187" y="8941851"/>
                          <a:pt x="-152480" y="1917947"/>
                          <a:pt x="0" y="0"/>
                        </a:cubicBezTo>
                        <a:close/>
                      </a:path>
                    </a:pathLst>
                  </a:custGeom>
                  <ask:type>
                    <ask:lineSketchNone/>
                  </ask:type>
                </ask:lineSketchStyleProps>
              </a:ext>
            </a:extLst>
          </a:ln>
        </p:spPr>
        <p:txBody>
          <a:bodyPr wrap="square" rtlCol="0">
            <a:spAutoFit/>
          </a:bodyPr>
          <a:lstStyle/>
          <a:p>
            <a:pPr algn="ctr"/>
            <a:r>
              <a:rPr lang="en-GB" sz="4400" dirty="0"/>
              <a:t>Aims and </a:t>
            </a:r>
            <a:r>
              <a:rPr lang="en-GB" sz="4400" dirty="0" smtClean="0"/>
              <a:t>Objectives</a:t>
            </a:r>
          </a:p>
          <a:p>
            <a:pPr algn="just"/>
            <a:endParaRPr lang="en-GB" sz="2400" dirty="0"/>
          </a:p>
          <a:p>
            <a:pPr algn="just"/>
            <a:r>
              <a:rPr lang="en-GB" sz="2400" dirty="0" smtClean="0"/>
              <a:t>Each </a:t>
            </a:r>
            <a:r>
              <a:rPr lang="en-GB" sz="2400" dirty="0" err="1" smtClean="0"/>
              <a:t>nXn</a:t>
            </a:r>
            <a:r>
              <a:rPr lang="en-GB" sz="2400" dirty="0" smtClean="0"/>
              <a:t> matrix has n number of eigenvalues. Eigenvalue is each number that when multiplied with the identity of the matrix has zero determinant. Generally when getting the </a:t>
            </a:r>
            <a:r>
              <a:rPr lang="en-GB" sz="2400" dirty="0" err="1" smtClean="0"/>
              <a:t>pseudospectra</a:t>
            </a:r>
            <a:r>
              <a:rPr lang="en-GB" sz="2400" dirty="0" smtClean="0"/>
              <a:t> of a matrix we perturb by n number of perturbation matrices. A perturbation matrix is a matrix that is slightly different than the original matrix. A </a:t>
            </a:r>
            <a:r>
              <a:rPr lang="en-GB" sz="2400" dirty="0" err="1" smtClean="0"/>
              <a:t>pseudospectra</a:t>
            </a:r>
            <a:r>
              <a:rPr lang="en-GB" sz="2400" dirty="0" smtClean="0"/>
              <a:t> is a set containing numbers that are almost eigenvalues. Having a </a:t>
            </a:r>
            <a:r>
              <a:rPr lang="en-GB" sz="2400" dirty="0" err="1" smtClean="0"/>
              <a:t>pseudospectra</a:t>
            </a:r>
            <a:r>
              <a:rPr lang="en-GB" sz="2400" dirty="0" smtClean="0"/>
              <a:t> we can determine the approximate range of the eigenvalues which has a huge application in physics and modern engineering.</a:t>
            </a:r>
          </a:p>
          <a:p>
            <a:pPr algn="just"/>
            <a:endParaRPr lang="en-GB" sz="2400" dirty="0" smtClean="0"/>
          </a:p>
          <a:p>
            <a:pPr algn="just"/>
            <a:r>
              <a:rPr lang="en-GB" sz="2400" dirty="0" smtClean="0"/>
              <a:t>Now when we have given definition for the terms that will be used throughout this presentation we can discuss what the project is about. </a:t>
            </a:r>
            <a:r>
              <a:rPr lang="en-GB" sz="2400" dirty="0"/>
              <a:t> </a:t>
            </a:r>
            <a:r>
              <a:rPr lang="en-GB" sz="2400" dirty="0" smtClean="0"/>
              <a:t>Using </a:t>
            </a:r>
            <a:r>
              <a:rPr lang="en-GB" sz="2400" dirty="0" err="1" smtClean="0"/>
              <a:t>pseudospectra</a:t>
            </a:r>
            <a:r>
              <a:rPr lang="en-GB" sz="2400" dirty="0" smtClean="0"/>
              <a:t> we aim to explain what are the applications of </a:t>
            </a:r>
            <a:r>
              <a:rPr lang="en-GB" sz="2400" dirty="0" err="1" smtClean="0"/>
              <a:t>pseudospectra</a:t>
            </a:r>
            <a:r>
              <a:rPr lang="en-GB" sz="2400" dirty="0" smtClean="0"/>
              <a:t> in modern science and also give evidence for some properties of  block </a:t>
            </a:r>
            <a:r>
              <a:rPr lang="en-GB" sz="2400" dirty="0" err="1" smtClean="0"/>
              <a:t>Toeplitz</a:t>
            </a:r>
            <a:r>
              <a:rPr lang="en-GB" sz="2400" dirty="0" smtClean="0"/>
              <a:t> matrices.</a:t>
            </a:r>
            <a:endParaRPr lang="en-GB" sz="2400" dirty="0"/>
          </a:p>
          <a:p>
            <a:pPr algn="just"/>
            <a:endParaRPr lang="en-GB" sz="2400" dirty="0" smtClean="0"/>
          </a:p>
          <a:p>
            <a:pPr algn="just"/>
            <a:r>
              <a:rPr lang="en-GB" sz="2400" dirty="0" smtClean="0"/>
              <a:t>(1) Example for </a:t>
            </a:r>
            <a:r>
              <a:rPr lang="en-GB" sz="2400" dirty="0" err="1" smtClean="0"/>
              <a:t>pseudospectra</a:t>
            </a:r>
            <a:r>
              <a:rPr lang="en-GB" sz="2400" dirty="0" smtClean="0"/>
              <a:t> of  a matrix</a:t>
            </a:r>
          </a:p>
          <a:p>
            <a:pPr algn="just"/>
            <a:r>
              <a:rPr lang="en-GB" sz="2400" dirty="0" smtClean="0"/>
              <a:t>(2) Example </a:t>
            </a:r>
            <a:r>
              <a:rPr lang="en-GB" sz="2400" dirty="0"/>
              <a:t>for block </a:t>
            </a:r>
            <a:r>
              <a:rPr lang="en-GB" sz="2400" dirty="0" err="1"/>
              <a:t>Toeplitz</a:t>
            </a:r>
            <a:r>
              <a:rPr lang="en-GB" sz="2400" dirty="0"/>
              <a:t> </a:t>
            </a:r>
            <a:r>
              <a:rPr lang="en-GB" sz="2400" dirty="0" smtClean="0"/>
              <a:t>matrix</a:t>
            </a:r>
            <a:endParaRPr lang="en-GB" sz="2400" dirty="0"/>
          </a:p>
          <a:p>
            <a:pPr algn="just"/>
            <a:endParaRPr lang="en-GB" sz="2400" dirty="0" smtClean="0"/>
          </a:p>
          <a:p>
            <a:pPr algn="just"/>
            <a:endParaRPr lang="en-GB" sz="2400" dirty="0"/>
          </a:p>
          <a:p>
            <a:pPr algn="just"/>
            <a:endParaRPr lang="en-GB" sz="2400" dirty="0" smtClean="0"/>
          </a:p>
          <a:p>
            <a:pPr algn="just"/>
            <a:endParaRPr lang="en-GB" sz="2400" dirty="0"/>
          </a:p>
          <a:p>
            <a:pPr algn="just"/>
            <a:endParaRPr lang="en-GB" sz="2400" dirty="0" smtClean="0"/>
          </a:p>
          <a:p>
            <a:pPr algn="just"/>
            <a:endParaRPr lang="en-GB" sz="2400" dirty="0"/>
          </a:p>
          <a:p>
            <a:pPr algn="just"/>
            <a:endParaRPr lang="en-GB" sz="2400" dirty="0" smtClean="0"/>
          </a:p>
          <a:p>
            <a:pPr algn="just"/>
            <a:endParaRPr lang="en-GB" sz="2400" dirty="0"/>
          </a:p>
          <a:p>
            <a:pPr algn="just"/>
            <a:endParaRPr lang="en-GB" sz="2400" dirty="0" smtClean="0"/>
          </a:p>
          <a:p>
            <a:pPr algn="just"/>
            <a:endParaRPr lang="en-GB" sz="2400" dirty="0"/>
          </a:p>
          <a:p>
            <a:pPr algn="just"/>
            <a:endParaRPr lang="en-GB" sz="2400" dirty="0"/>
          </a:p>
          <a:p>
            <a:pPr algn="just"/>
            <a:endParaRPr lang="en-GB" sz="2400" dirty="0" smtClean="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endParaRPr lang="en-GB" sz="2400" dirty="0"/>
          </a:p>
        </p:txBody>
      </p:sp>
      <p:sp>
        <p:nvSpPr>
          <p:cNvPr id="6" name="TextBox 5">
            <a:extLst>
              <a:ext uri="{FF2B5EF4-FFF2-40B4-BE49-F238E27FC236}">
                <a16:creationId xmlns="" xmlns:a16="http://schemas.microsoft.com/office/drawing/2014/main" id="{D34E002A-1D53-4F39-AB19-2D2E030D1A87}"/>
              </a:ext>
            </a:extLst>
          </p:cNvPr>
          <p:cNvSpPr txBox="1"/>
          <p:nvPr/>
        </p:nvSpPr>
        <p:spPr>
          <a:xfrm>
            <a:off x="10698430" y="20756611"/>
            <a:ext cx="9532562" cy="7786747"/>
          </a:xfrm>
          <a:prstGeom prst="rect">
            <a:avLst/>
          </a:prstGeom>
          <a:noFill/>
          <a:ln w="63500" cmpd="sng">
            <a:solidFill>
              <a:schemeClr val="tx1"/>
            </a:solidFill>
            <a:prstDash val="sysDash"/>
            <a:extLst>
              <a:ext uri="{C807C97D-BFC1-408E-A445-0C87EB9F89A2}">
                <ask:lineSketchStyleProps xmlns="" xmlns:ask="http://schemas.microsoft.com/office/drawing/2018/sketchyshapes" sd="1219033472">
                  <a:custGeom>
                    <a:avLst/>
                    <a:gdLst>
                      <a:gd name="connsiteX0" fmla="*/ 0 w 10108626"/>
                      <a:gd name="connsiteY0" fmla="*/ 0 h 10081120"/>
                      <a:gd name="connsiteX1" fmla="*/ 10108626 w 10108626"/>
                      <a:gd name="connsiteY1" fmla="*/ 0 h 10081120"/>
                      <a:gd name="connsiteX2" fmla="*/ 10108626 w 10108626"/>
                      <a:gd name="connsiteY2" fmla="*/ 10081120 h 10081120"/>
                      <a:gd name="connsiteX3" fmla="*/ 0 w 10108626"/>
                      <a:gd name="connsiteY3" fmla="*/ 10081120 h 10081120"/>
                      <a:gd name="connsiteX4" fmla="*/ 0 w 10108626"/>
                      <a:gd name="connsiteY4" fmla="*/ 0 h 1008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626" h="10081120" extrusionOk="0">
                        <a:moveTo>
                          <a:pt x="0" y="0"/>
                        </a:moveTo>
                        <a:cubicBezTo>
                          <a:pt x="4728585" y="118645"/>
                          <a:pt x="8063739" y="116012"/>
                          <a:pt x="10108626" y="0"/>
                        </a:cubicBezTo>
                        <a:cubicBezTo>
                          <a:pt x="9975744" y="2432830"/>
                          <a:pt x="10193577" y="8172046"/>
                          <a:pt x="10108626" y="10081120"/>
                        </a:cubicBezTo>
                        <a:cubicBezTo>
                          <a:pt x="7190097" y="10215720"/>
                          <a:pt x="2549617" y="9923924"/>
                          <a:pt x="0" y="10081120"/>
                        </a:cubicBezTo>
                        <a:cubicBezTo>
                          <a:pt x="-20187" y="8941851"/>
                          <a:pt x="-152480" y="1917947"/>
                          <a:pt x="0" y="0"/>
                        </a:cubicBezTo>
                        <a:close/>
                      </a:path>
                    </a:pathLst>
                  </a:custGeom>
                  <ask:type>
                    <ask:lineSketchNone/>
                  </ask:type>
                </ask:lineSketchStyleProps>
              </a:ext>
            </a:extLst>
          </a:ln>
        </p:spPr>
        <p:txBody>
          <a:bodyPr wrap="square" rtlCol="0">
            <a:spAutoFit/>
          </a:bodyPr>
          <a:lstStyle/>
          <a:p>
            <a:pPr algn="ctr"/>
            <a:r>
              <a:rPr lang="en-GB" sz="4400" dirty="0" smtClean="0"/>
              <a:t>Difficulties and Future Improvements</a:t>
            </a:r>
            <a:endParaRPr lang="en-GB" sz="4400" dirty="0"/>
          </a:p>
          <a:p>
            <a:pPr algn="just"/>
            <a:endParaRPr lang="en-GB" sz="2400" dirty="0"/>
          </a:p>
          <a:p>
            <a:pPr algn="just"/>
            <a:r>
              <a:rPr lang="en-GB" sz="2400" dirty="0" smtClean="0"/>
              <a:t>One thing we wanted to explore is under what conditions the structured and unstructured </a:t>
            </a:r>
            <a:r>
              <a:rPr lang="en-GB" sz="2400" dirty="0" err="1" smtClean="0"/>
              <a:t>pseudospectra</a:t>
            </a:r>
            <a:r>
              <a:rPr lang="en-GB" sz="2400" dirty="0" smtClean="0"/>
              <a:t> of a matrix are the same. One way to provide this information is by calculating distance to singularity. One theorem says that when the structured and unstructured distances to singularity are the same the </a:t>
            </a:r>
            <a:r>
              <a:rPr lang="en-GB" sz="2400" dirty="0" err="1" smtClean="0"/>
              <a:t>pseudospectra</a:t>
            </a:r>
            <a:r>
              <a:rPr lang="en-GB" sz="2400" dirty="0" smtClean="0"/>
              <a:t> are also the same. If we can calculate how close a matrix is to singularity we can determine under what conditions the </a:t>
            </a:r>
            <a:r>
              <a:rPr lang="en-GB" sz="2400" dirty="0" err="1" smtClean="0"/>
              <a:t>pseudospectra</a:t>
            </a:r>
            <a:r>
              <a:rPr lang="en-GB" sz="2400" dirty="0" smtClean="0"/>
              <a:t> is the same. But here comes the problem. In order to get distance to singularity some pretty heavy calculations are required, that a computer is incapable of doing. Plus the information returned at the end is not always completely accurate. That’s one of the biggest difficulties we </a:t>
            </a:r>
            <a:r>
              <a:rPr lang="en-GB" sz="2400" dirty="0"/>
              <a:t>faced throughout </a:t>
            </a:r>
            <a:r>
              <a:rPr lang="en-GB" sz="2400" dirty="0" smtClean="0"/>
              <a:t>this project. </a:t>
            </a:r>
          </a:p>
          <a:p>
            <a:pPr algn="just"/>
            <a:endParaRPr lang="en-GB" sz="2400" dirty="0"/>
          </a:p>
          <a:p>
            <a:pPr algn="just"/>
            <a:r>
              <a:rPr lang="en-GB" sz="2400" dirty="0" smtClean="0"/>
              <a:t>A possible improvement for the future might be the optimization of the algorithm that explores block matrices. Even though MATLAB is very well optimized the algorithm executes a little bit slowly especially when bigger matrices are involved. Another improvement might be the addition of new structures.</a:t>
            </a:r>
          </a:p>
        </p:txBody>
      </p:sp>
      <p:sp>
        <p:nvSpPr>
          <p:cNvPr id="7" name="TextBox 6">
            <a:extLst>
              <a:ext uri="{FF2B5EF4-FFF2-40B4-BE49-F238E27FC236}">
                <a16:creationId xmlns="" xmlns:a16="http://schemas.microsoft.com/office/drawing/2014/main" id="{6FAC299C-5E1E-4D97-BC44-970590A3BC58}"/>
              </a:ext>
            </a:extLst>
          </p:cNvPr>
          <p:cNvSpPr txBox="1"/>
          <p:nvPr/>
        </p:nvSpPr>
        <p:spPr>
          <a:xfrm>
            <a:off x="10698430" y="5418907"/>
            <a:ext cx="9532562" cy="15173385"/>
          </a:xfrm>
          <a:prstGeom prst="rect">
            <a:avLst/>
          </a:prstGeom>
          <a:noFill/>
          <a:ln w="63500" cmpd="sng">
            <a:solidFill>
              <a:schemeClr val="tx1"/>
            </a:solidFill>
            <a:prstDash val="sysDash"/>
            <a:extLst>
              <a:ext uri="{C807C97D-BFC1-408E-A445-0C87EB9F89A2}">
                <ask:lineSketchStyleProps xmlns="" xmlns:ask="http://schemas.microsoft.com/office/drawing/2018/sketchyshapes" sd="1219033472">
                  <a:custGeom>
                    <a:avLst/>
                    <a:gdLst>
                      <a:gd name="connsiteX0" fmla="*/ 0 w 10108626"/>
                      <a:gd name="connsiteY0" fmla="*/ 0 h 10081120"/>
                      <a:gd name="connsiteX1" fmla="*/ 10108626 w 10108626"/>
                      <a:gd name="connsiteY1" fmla="*/ 0 h 10081120"/>
                      <a:gd name="connsiteX2" fmla="*/ 10108626 w 10108626"/>
                      <a:gd name="connsiteY2" fmla="*/ 10081120 h 10081120"/>
                      <a:gd name="connsiteX3" fmla="*/ 0 w 10108626"/>
                      <a:gd name="connsiteY3" fmla="*/ 10081120 h 10081120"/>
                      <a:gd name="connsiteX4" fmla="*/ 0 w 10108626"/>
                      <a:gd name="connsiteY4" fmla="*/ 0 h 1008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626" h="10081120" extrusionOk="0">
                        <a:moveTo>
                          <a:pt x="0" y="0"/>
                        </a:moveTo>
                        <a:cubicBezTo>
                          <a:pt x="4728585" y="118645"/>
                          <a:pt x="8063739" y="116012"/>
                          <a:pt x="10108626" y="0"/>
                        </a:cubicBezTo>
                        <a:cubicBezTo>
                          <a:pt x="9975744" y="2432830"/>
                          <a:pt x="10193577" y="8172046"/>
                          <a:pt x="10108626" y="10081120"/>
                        </a:cubicBezTo>
                        <a:cubicBezTo>
                          <a:pt x="7190097" y="10215720"/>
                          <a:pt x="2549617" y="9923924"/>
                          <a:pt x="0" y="10081120"/>
                        </a:cubicBezTo>
                        <a:cubicBezTo>
                          <a:pt x="-20187" y="8941851"/>
                          <a:pt x="-152480" y="1917947"/>
                          <a:pt x="0" y="0"/>
                        </a:cubicBezTo>
                        <a:close/>
                      </a:path>
                    </a:pathLst>
                  </a:custGeom>
                  <ask:type>
                    <ask:lineSketchNone/>
                  </ask:type>
                </ask:lineSketchStyleProps>
              </a:ext>
            </a:extLst>
          </a:ln>
        </p:spPr>
        <p:txBody>
          <a:bodyPr wrap="square" rtlCol="0">
            <a:spAutoFit/>
          </a:bodyPr>
          <a:lstStyle/>
          <a:p>
            <a:pPr algn="ctr"/>
            <a:r>
              <a:rPr lang="en-GB" sz="4400" dirty="0" smtClean="0"/>
              <a:t>Results</a:t>
            </a:r>
          </a:p>
          <a:p>
            <a:pPr algn="ctr"/>
            <a:endParaRPr lang="en-GB" sz="2400" dirty="0"/>
          </a:p>
          <a:p>
            <a:r>
              <a:rPr lang="en-GB" sz="2400" dirty="0" smtClean="0"/>
              <a:t>The main resource we used for the project is the book of Lloyd </a:t>
            </a:r>
            <a:r>
              <a:rPr lang="en-GB" sz="2400" dirty="0" err="1" smtClean="0"/>
              <a:t>Trefethen</a:t>
            </a:r>
            <a:r>
              <a:rPr lang="en-GB" sz="2400" dirty="0" smtClean="0"/>
              <a:t> </a:t>
            </a:r>
            <a:r>
              <a:rPr lang="en-GB" sz="2400" i="1" dirty="0" smtClean="0"/>
              <a:t>‘The behaviour of non normal matrices and operators’</a:t>
            </a:r>
            <a:r>
              <a:rPr lang="en-GB" sz="2400" dirty="0" smtClean="0"/>
              <a:t>. The book explains in few short chapters the spectra and </a:t>
            </a:r>
            <a:r>
              <a:rPr lang="en-GB" sz="2400" dirty="0" err="1" smtClean="0"/>
              <a:t>pseudospectra</a:t>
            </a:r>
            <a:r>
              <a:rPr lang="en-GB" sz="2400" dirty="0"/>
              <a:t> </a:t>
            </a:r>
            <a:r>
              <a:rPr lang="en-GB" sz="2400" dirty="0" smtClean="0"/>
              <a:t>of non normal matrices and their properties. The software we used for numerical analysis is called </a:t>
            </a:r>
            <a:r>
              <a:rPr lang="en-GB" sz="2400" i="1" dirty="0" smtClean="0"/>
              <a:t>‘</a:t>
            </a:r>
            <a:r>
              <a:rPr lang="en-GB" sz="2400" i="1" dirty="0" err="1" smtClean="0"/>
              <a:t>seigtool</a:t>
            </a:r>
            <a:r>
              <a:rPr lang="en-GB" sz="2400" i="1" dirty="0" smtClean="0"/>
              <a:t>’ </a:t>
            </a:r>
            <a:r>
              <a:rPr lang="en-GB" sz="2400" dirty="0" smtClean="0"/>
              <a:t>developed by </a:t>
            </a:r>
            <a:r>
              <a:rPr lang="en-GB" sz="2400" i="1" dirty="0"/>
              <a:t>Thomas G. Wright </a:t>
            </a:r>
            <a:r>
              <a:rPr lang="en-GB" sz="2400" dirty="0" smtClean="0"/>
              <a:t>from the University of Oxford. The software was pretty outdated so we needed to update its syntax so it can be useful again. We managed to expand upon it by adding new functionality to study the </a:t>
            </a:r>
            <a:r>
              <a:rPr lang="en-GB" sz="2400" dirty="0" err="1" smtClean="0"/>
              <a:t>pseudospectra</a:t>
            </a:r>
            <a:r>
              <a:rPr lang="en-GB" sz="2400" dirty="0" smtClean="0"/>
              <a:t> of block matrices. For now the software only supports block </a:t>
            </a:r>
            <a:r>
              <a:rPr lang="en-GB" sz="2400" dirty="0" err="1" smtClean="0"/>
              <a:t>Toeplitz</a:t>
            </a:r>
            <a:r>
              <a:rPr lang="en-GB" sz="2400" dirty="0" smtClean="0"/>
              <a:t> matrices and block </a:t>
            </a:r>
            <a:r>
              <a:rPr lang="en-GB" sz="2400" dirty="0" err="1" smtClean="0"/>
              <a:t>Hankel</a:t>
            </a:r>
            <a:r>
              <a:rPr lang="en-GB" sz="2400" dirty="0" smtClean="0"/>
              <a:t> matrices. </a:t>
            </a:r>
            <a:r>
              <a:rPr lang="en-GB" sz="2400" dirty="0" smtClean="0"/>
              <a:t> </a:t>
            </a:r>
          </a:p>
          <a:p>
            <a:endParaRPr lang="en-GB" sz="2400" dirty="0"/>
          </a:p>
          <a:p>
            <a:pPr algn="just"/>
            <a:r>
              <a:rPr lang="en-GB" sz="2400" dirty="0" smtClean="0"/>
              <a:t>By implementing those features we managed to give evidence for one statement that says the structured and unstructured </a:t>
            </a:r>
            <a:r>
              <a:rPr lang="en-GB" sz="2400" dirty="0" err="1" smtClean="0"/>
              <a:t>pseudospectra</a:t>
            </a:r>
            <a:r>
              <a:rPr lang="en-GB" sz="2400" dirty="0" smtClean="0"/>
              <a:t> are </a:t>
            </a:r>
            <a:r>
              <a:rPr lang="en-GB" sz="2400" dirty="0"/>
              <a:t>similar for </a:t>
            </a:r>
            <a:r>
              <a:rPr lang="en-GB" sz="2400" dirty="0" smtClean="0"/>
              <a:t>block </a:t>
            </a:r>
            <a:r>
              <a:rPr lang="en-GB" sz="2400" dirty="0" err="1" smtClean="0"/>
              <a:t>Toeplitz</a:t>
            </a:r>
            <a:r>
              <a:rPr lang="en-GB" sz="2400" dirty="0" smtClean="0"/>
              <a:t> matrices.</a:t>
            </a:r>
          </a:p>
          <a:p>
            <a:pPr algn="just"/>
            <a:endParaRPr lang="en-GB" sz="2400" dirty="0"/>
          </a:p>
          <a:p>
            <a:pPr marL="457200" indent="-457200" algn="just">
              <a:buAutoNum type="arabicParenBoth"/>
            </a:pPr>
            <a:r>
              <a:rPr lang="en-GB" sz="2400" dirty="0" smtClean="0"/>
              <a:t>Comparison between structured and unstructured </a:t>
            </a:r>
            <a:r>
              <a:rPr lang="en-GB" sz="2400" dirty="0" err="1" smtClean="0"/>
              <a:t>pseudospectra</a:t>
            </a:r>
            <a:endParaRPr lang="en-GB" sz="2400" dirty="0"/>
          </a:p>
          <a:p>
            <a:pPr marL="457200" indent="-457200" algn="just">
              <a:buAutoNum type="arabicParenBoth"/>
            </a:pPr>
            <a:r>
              <a:rPr lang="en-GB" sz="2400" dirty="0" smtClean="0"/>
              <a:t>The GUI of the produced software</a:t>
            </a:r>
          </a:p>
          <a:p>
            <a:pPr algn="just"/>
            <a:endParaRPr lang="en-GB" sz="2400" dirty="0"/>
          </a:p>
          <a:p>
            <a:pPr algn="ctr"/>
            <a:endParaRPr lang="en-GB" sz="2400" dirty="0"/>
          </a:p>
          <a:p>
            <a:pPr algn="ctr"/>
            <a:r>
              <a:rPr lang="en-GB" sz="2400" dirty="0" smtClean="0"/>
              <a:t>            </a:t>
            </a:r>
          </a:p>
          <a:p>
            <a:pPr algn="ctr"/>
            <a:r>
              <a:rPr lang="en-GB" sz="2400" dirty="0"/>
              <a:t> </a:t>
            </a:r>
            <a:r>
              <a:rPr lang="en-GB" sz="2400" dirty="0" smtClean="0"/>
              <a:t>     </a:t>
            </a:r>
            <a:endParaRPr lang="en-GB" sz="2400" dirty="0"/>
          </a:p>
          <a:p>
            <a:pPr algn="ctr"/>
            <a:endParaRPr lang="en-GB" sz="2400" dirty="0" smtClean="0"/>
          </a:p>
          <a:p>
            <a:pPr algn="ctr"/>
            <a:endParaRPr lang="en-GB" sz="2400" dirty="0" smtClean="0"/>
          </a:p>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just"/>
            <a:r>
              <a:rPr lang="en-GB" sz="2400" dirty="0" smtClean="0"/>
              <a:t>In picture (1), the structured </a:t>
            </a:r>
            <a:r>
              <a:rPr lang="en-GB" sz="2400" dirty="0" err="1" smtClean="0"/>
              <a:t>pseudospectra</a:t>
            </a:r>
            <a:r>
              <a:rPr lang="en-GB" sz="2400" dirty="0" smtClean="0"/>
              <a:t> is marked with blue while the unstructured </a:t>
            </a:r>
            <a:r>
              <a:rPr lang="en-GB" sz="2400" dirty="0" err="1" smtClean="0"/>
              <a:t>pseudospectra</a:t>
            </a:r>
            <a:r>
              <a:rPr lang="en-GB" sz="2400" dirty="0" smtClean="0"/>
              <a:t> is marked with red.  As we can see for all 6 eigenvalues of the matrix the perturbations stay within the same region which gives us evidence about the statement mentioned before. The difference </a:t>
            </a:r>
            <a:r>
              <a:rPr lang="en-GB" sz="2400" dirty="0"/>
              <a:t>between structured and unstructured </a:t>
            </a:r>
            <a:r>
              <a:rPr lang="en-GB" sz="2400" dirty="0" err="1"/>
              <a:t>pseudospectra</a:t>
            </a:r>
            <a:r>
              <a:rPr lang="en-GB" sz="2400" dirty="0"/>
              <a:t> </a:t>
            </a:r>
            <a:r>
              <a:rPr lang="en-GB" sz="2400" dirty="0" smtClean="0"/>
              <a:t>is that the perturbations of the </a:t>
            </a:r>
            <a:r>
              <a:rPr lang="en-GB" sz="2400" dirty="0"/>
              <a:t>structured </a:t>
            </a:r>
            <a:r>
              <a:rPr lang="en-GB" sz="2400" dirty="0" err="1"/>
              <a:t>pseudospectra</a:t>
            </a:r>
            <a:r>
              <a:rPr lang="en-GB" sz="2400" dirty="0"/>
              <a:t> belong  </a:t>
            </a:r>
            <a:r>
              <a:rPr lang="en-GB" sz="2400" dirty="0" smtClean="0"/>
              <a:t>to a specific structure while in the other case they do not. </a:t>
            </a:r>
            <a:endParaRPr lang="en-GB" sz="2400" dirty="0" smtClean="0"/>
          </a:p>
          <a:p>
            <a:pPr algn="just"/>
            <a:endParaRPr lang="en-GB" sz="2400" dirty="0"/>
          </a:p>
          <a:p>
            <a:pPr algn="just"/>
            <a:r>
              <a:rPr lang="en-GB" sz="2400" dirty="0" smtClean="0"/>
              <a:t>The software is uploaded to </a:t>
            </a:r>
            <a:r>
              <a:rPr lang="en-GB" sz="2400" dirty="0" err="1" smtClean="0"/>
              <a:t>GitHub</a:t>
            </a:r>
            <a:r>
              <a:rPr lang="en-GB" sz="2400" dirty="0" smtClean="0"/>
              <a:t> and can be downloaded from here:</a:t>
            </a:r>
          </a:p>
          <a:p>
            <a:pPr algn="just"/>
            <a:r>
              <a:rPr lang="en-GB" sz="2400" dirty="0">
                <a:solidFill>
                  <a:schemeClr val="tx2"/>
                </a:solidFill>
              </a:rPr>
              <a:t>https://github.com/ViktorTsekov/Seig_Tool</a:t>
            </a:r>
            <a:endParaRPr lang="en-GB" sz="2400" dirty="0" smtClean="0">
              <a:solidFill>
                <a:schemeClr val="tx2"/>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6711" y="19172434"/>
            <a:ext cx="8658143" cy="64936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vtsek\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559" y="25662636"/>
            <a:ext cx="8807204" cy="26482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30" t="16882" r="130" b="1293"/>
          <a:stretch/>
        </p:blipFill>
        <p:spPr bwMode="auto">
          <a:xfrm>
            <a:off x="10885564" y="12763723"/>
            <a:ext cx="4336090" cy="374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vtsek\Desktop\12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04507" y="12763723"/>
            <a:ext cx="4336090" cy="37221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UROP poster template">
  <a:themeElements>
    <a:clrScheme name="Rdg conference poster 2010 portrait 2">
      <a:dk1>
        <a:srgbClr val="000000"/>
      </a:dk1>
      <a:lt1>
        <a:srgbClr val="FFFFFF"/>
      </a:lt1>
      <a:dk2>
        <a:srgbClr val="024ABE"/>
      </a:dk2>
      <a:lt2>
        <a:srgbClr val="808080"/>
      </a:lt2>
      <a:accent1>
        <a:srgbClr val="DDEBF3"/>
      </a:accent1>
      <a:accent2>
        <a:srgbClr val="041E32"/>
      </a:accent2>
      <a:accent3>
        <a:srgbClr val="FFFFFF"/>
      </a:accent3>
      <a:accent4>
        <a:srgbClr val="000000"/>
      </a:accent4>
      <a:accent5>
        <a:srgbClr val="EBF3F8"/>
      </a:accent5>
      <a:accent6>
        <a:srgbClr val="031A2C"/>
      </a:accent6>
      <a:hlink>
        <a:srgbClr val="024ABE"/>
      </a:hlink>
      <a:folHlink>
        <a:srgbClr val="041E32"/>
      </a:folHlink>
    </a:clrScheme>
    <a:fontScheme name="Rdg conference poster portrait 2010">
      <a:majorFont>
        <a:latin typeface="Rdg Vesta"/>
        <a:ea typeface=""/>
        <a:cs typeface=""/>
      </a:majorFont>
      <a:minorFont>
        <a:latin typeface="Rdg Ves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sz="1300" b="0" i="0" u="none" strike="noStrike" cap="none" normalizeH="0" baseline="0" smtClean="0">
            <a:ln>
              <a:noFill/>
            </a:ln>
            <a:solidFill>
              <a:schemeClr val="tx1"/>
            </a:solidFill>
            <a:effectLst/>
            <a:latin typeface="Rdg Vesta" pitchFamily="2" charset="0"/>
          </a:defRPr>
        </a:defPPr>
      </a:lstStyle>
    </a:spDef>
    <a:lnDef>
      <a:spPr bwMode="auto">
        <a:xfrm>
          <a:off x="0" y="0"/>
          <a:ext cx="1" cy="1"/>
        </a:xfrm>
        <a:custGeom>
          <a:avLst/>
          <a:gdLst/>
          <a:ahLst/>
          <a:cxnLst/>
          <a:rect l="0" t="0" r="0" b="0"/>
          <a:pathLst/>
        </a:custGeom>
        <a:solidFill>
          <a:schemeClr val="tx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sz="1300" b="0" i="0" u="none" strike="noStrike" cap="none" normalizeH="0" baseline="0" smtClean="0">
            <a:ln>
              <a:noFill/>
            </a:ln>
            <a:solidFill>
              <a:schemeClr val="tx1"/>
            </a:solidFill>
            <a:effectLst/>
            <a:latin typeface="Rdg Vesta" pitchFamily="2" charset="0"/>
          </a:defRPr>
        </a:defPPr>
      </a:lstStyle>
    </a:lnDef>
  </a:objectDefaults>
  <a:extraClrSchemeLst>
    <a:extraClrScheme>
      <a:clrScheme name="Rdg conference poster 2010 portrait 1">
        <a:dk1>
          <a:srgbClr val="000000"/>
        </a:dk1>
        <a:lt1>
          <a:srgbClr val="FFFFFF"/>
        </a:lt1>
        <a:dk2>
          <a:srgbClr val="C00010"/>
        </a:dk2>
        <a:lt2>
          <a:srgbClr val="808080"/>
        </a:lt2>
        <a:accent1>
          <a:srgbClr val="FFE1E3"/>
        </a:accent1>
        <a:accent2>
          <a:srgbClr val="041E32"/>
        </a:accent2>
        <a:accent3>
          <a:srgbClr val="FFFFFF"/>
        </a:accent3>
        <a:accent4>
          <a:srgbClr val="000000"/>
        </a:accent4>
        <a:accent5>
          <a:srgbClr val="FFEEEF"/>
        </a:accent5>
        <a:accent6>
          <a:srgbClr val="031A2C"/>
        </a:accent6>
        <a:hlink>
          <a:srgbClr val="C00010"/>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2">
        <a:dk1>
          <a:srgbClr val="000000"/>
        </a:dk1>
        <a:lt1>
          <a:srgbClr val="FFFFFF"/>
        </a:lt1>
        <a:dk2>
          <a:srgbClr val="024ABE"/>
        </a:dk2>
        <a:lt2>
          <a:srgbClr val="808080"/>
        </a:lt2>
        <a:accent1>
          <a:srgbClr val="DDEBF3"/>
        </a:accent1>
        <a:accent2>
          <a:srgbClr val="041E32"/>
        </a:accent2>
        <a:accent3>
          <a:srgbClr val="FFFFFF"/>
        </a:accent3>
        <a:accent4>
          <a:srgbClr val="000000"/>
        </a:accent4>
        <a:accent5>
          <a:srgbClr val="EBF3F8"/>
        </a:accent5>
        <a:accent6>
          <a:srgbClr val="031A2C"/>
        </a:accent6>
        <a:hlink>
          <a:srgbClr val="024ABE"/>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3">
        <a:dk1>
          <a:srgbClr val="000000"/>
        </a:dk1>
        <a:lt1>
          <a:srgbClr val="FFFFFF"/>
        </a:lt1>
        <a:dk2>
          <a:srgbClr val="37A824"/>
        </a:dk2>
        <a:lt2>
          <a:srgbClr val="808080"/>
        </a:lt2>
        <a:accent1>
          <a:srgbClr val="E7FFDD"/>
        </a:accent1>
        <a:accent2>
          <a:srgbClr val="041E32"/>
        </a:accent2>
        <a:accent3>
          <a:srgbClr val="FFFFFF"/>
        </a:accent3>
        <a:accent4>
          <a:srgbClr val="000000"/>
        </a:accent4>
        <a:accent5>
          <a:srgbClr val="F1FFEB"/>
        </a:accent5>
        <a:accent6>
          <a:srgbClr val="031A2C"/>
        </a:accent6>
        <a:hlink>
          <a:srgbClr val="37A824"/>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4">
        <a:dk1>
          <a:srgbClr val="000000"/>
        </a:dk1>
        <a:lt1>
          <a:srgbClr val="FFFFFF"/>
        </a:lt1>
        <a:dk2>
          <a:srgbClr val="1C186A"/>
        </a:dk2>
        <a:lt2>
          <a:srgbClr val="808080"/>
        </a:lt2>
        <a:accent1>
          <a:srgbClr val="E5EBFF"/>
        </a:accent1>
        <a:accent2>
          <a:srgbClr val="041E32"/>
        </a:accent2>
        <a:accent3>
          <a:srgbClr val="FFFFFF"/>
        </a:accent3>
        <a:accent4>
          <a:srgbClr val="000000"/>
        </a:accent4>
        <a:accent5>
          <a:srgbClr val="F0F3FF"/>
        </a:accent5>
        <a:accent6>
          <a:srgbClr val="031A2C"/>
        </a:accent6>
        <a:hlink>
          <a:srgbClr val="1C186A"/>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5">
        <a:dk1>
          <a:srgbClr val="000000"/>
        </a:dk1>
        <a:lt1>
          <a:srgbClr val="FFFFFF"/>
        </a:lt1>
        <a:dk2>
          <a:srgbClr val="FC6508"/>
        </a:dk2>
        <a:lt2>
          <a:srgbClr val="808080"/>
        </a:lt2>
        <a:accent1>
          <a:srgbClr val="FEE9CA"/>
        </a:accent1>
        <a:accent2>
          <a:srgbClr val="041E32"/>
        </a:accent2>
        <a:accent3>
          <a:srgbClr val="FFFFFF"/>
        </a:accent3>
        <a:accent4>
          <a:srgbClr val="000000"/>
        </a:accent4>
        <a:accent5>
          <a:srgbClr val="FEF2E1"/>
        </a:accent5>
        <a:accent6>
          <a:srgbClr val="031A2C"/>
        </a:accent6>
        <a:hlink>
          <a:srgbClr val="FC6508"/>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6">
        <a:dk1>
          <a:srgbClr val="000000"/>
        </a:dk1>
        <a:lt1>
          <a:srgbClr val="FFFFFF"/>
        </a:lt1>
        <a:dk2>
          <a:srgbClr val="7A5690"/>
        </a:dk2>
        <a:lt2>
          <a:srgbClr val="808080"/>
        </a:lt2>
        <a:accent1>
          <a:srgbClr val="F4E1FF"/>
        </a:accent1>
        <a:accent2>
          <a:srgbClr val="041E32"/>
        </a:accent2>
        <a:accent3>
          <a:srgbClr val="FFFFFF"/>
        </a:accent3>
        <a:accent4>
          <a:srgbClr val="000000"/>
        </a:accent4>
        <a:accent5>
          <a:srgbClr val="F8EEFF"/>
        </a:accent5>
        <a:accent6>
          <a:srgbClr val="031A2C"/>
        </a:accent6>
        <a:hlink>
          <a:srgbClr val="7A5690"/>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7">
        <a:dk1>
          <a:srgbClr val="000000"/>
        </a:dk1>
        <a:lt1>
          <a:srgbClr val="FFFFFF"/>
        </a:lt1>
        <a:dk2>
          <a:srgbClr val="CC0079"/>
        </a:dk2>
        <a:lt2>
          <a:srgbClr val="808080"/>
        </a:lt2>
        <a:accent1>
          <a:srgbClr val="FFE1F7"/>
        </a:accent1>
        <a:accent2>
          <a:srgbClr val="041E32"/>
        </a:accent2>
        <a:accent3>
          <a:srgbClr val="FFFFFF"/>
        </a:accent3>
        <a:accent4>
          <a:srgbClr val="000000"/>
        </a:accent4>
        <a:accent5>
          <a:srgbClr val="FFEEFA"/>
        </a:accent5>
        <a:accent6>
          <a:srgbClr val="031A2C"/>
        </a:accent6>
        <a:hlink>
          <a:srgbClr val="CC0079"/>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8">
        <a:dk1>
          <a:srgbClr val="000000"/>
        </a:dk1>
        <a:lt1>
          <a:srgbClr val="FFFFFF"/>
        </a:lt1>
        <a:dk2>
          <a:srgbClr val="8C2020"/>
        </a:dk2>
        <a:lt2>
          <a:srgbClr val="808080"/>
        </a:lt2>
        <a:accent1>
          <a:srgbClr val="F9E3E3"/>
        </a:accent1>
        <a:accent2>
          <a:srgbClr val="041E32"/>
        </a:accent2>
        <a:accent3>
          <a:srgbClr val="FFFFFF"/>
        </a:accent3>
        <a:accent4>
          <a:srgbClr val="000000"/>
        </a:accent4>
        <a:accent5>
          <a:srgbClr val="FBEFEF"/>
        </a:accent5>
        <a:accent6>
          <a:srgbClr val="031A2C"/>
        </a:accent6>
        <a:hlink>
          <a:srgbClr val="8C2020"/>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9">
        <a:dk1>
          <a:srgbClr val="000000"/>
        </a:dk1>
        <a:lt1>
          <a:srgbClr val="FFFFFF"/>
        </a:lt1>
        <a:dk2>
          <a:srgbClr val="006C57"/>
        </a:dk2>
        <a:lt2>
          <a:srgbClr val="808080"/>
        </a:lt2>
        <a:accent1>
          <a:srgbClr val="E5FFF8"/>
        </a:accent1>
        <a:accent2>
          <a:srgbClr val="041E32"/>
        </a:accent2>
        <a:accent3>
          <a:srgbClr val="FFFFFF"/>
        </a:accent3>
        <a:accent4>
          <a:srgbClr val="000000"/>
        </a:accent4>
        <a:accent5>
          <a:srgbClr val="F0FFFB"/>
        </a:accent5>
        <a:accent6>
          <a:srgbClr val="031A2C"/>
        </a:accent6>
        <a:hlink>
          <a:srgbClr val="006C57"/>
        </a:hlink>
        <a:folHlink>
          <a:srgbClr val="041E3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UROP poster template.potx</Template>
  <TotalTime>2236</TotalTime>
  <Words>764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Rdg Vesta</vt:lpstr>
      <vt:lpstr>UROP poster template</vt:lpstr>
      <vt:lpstr>Pseudospectra and their applications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an example of a short,  informative title split over two lines</dc:title>
  <dc:subject>Research and conference poster</dc:subject>
  <dc:creator>Daniel Mitchell</dc:creator>
  <cp:lastModifiedBy>Viktor Cekov</cp:lastModifiedBy>
  <cp:revision>72</cp:revision>
  <dcterms:created xsi:type="dcterms:W3CDTF">2016-07-18T10:21:07Z</dcterms:created>
  <dcterms:modified xsi:type="dcterms:W3CDTF">2021-07-21T19:21:09Z</dcterms:modified>
</cp:coreProperties>
</file>