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</a:fld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A5C8C0A-473B-4816-A1E9-B4CAF99635D7}" type="slidenum">
              <a:rPr lang="uk-UA" smtClean="0"/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14BB1B-AFD2-4898-B28B-763FE082AB2F}" type="datetimeFigureOut">
              <a:rPr lang="uk-UA" smtClean="0"/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7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7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7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7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7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7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7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.jpeg"/><Relationship Id="rId6" Type="http://schemas.openxmlformats.org/officeDocument/2006/relationships/hyperlink" Target="https://uk.wikipedia.org/wiki/%D0%A1%D0%B5%D1%80%D0%B2%D0%B5%D1%80" TargetMode="External"/><Relationship Id="rId5" Type="http://schemas.openxmlformats.org/officeDocument/2006/relationships/hyperlink" Target="https://uk.wikipedia.org/wiki/%D0%94%D0%BE%D0%BC%D0%B5%D0%BD%D0%BD%D0%B5_%D1%96%D0%BC%27%D1%8F" TargetMode="External"/><Relationship Id="rId4" Type="http://schemas.openxmlformats.org/officeDocument/2006/relationships/hyperlink" Target="https://uk.wikipedia.org/wiki/%D0%92%D0%B5%D0%B1%D1%81%D1%82%D0%BE%D1%80%D1%96%D0%BD%D0%BA%D0%B0" TargetMode="External"/><Relationship Id="rId3" Type="http://schemas.openxmlformats.org/officeDocument/2006/relationships/hyperlink" Target="https://uk.wikipedia.org/wiki/%D0%92%D0%B5%D0%B1" TargetMode="External"/><Relationship Id="rId2" Type="http://schemas.openxmlformats.org/officeDocument/2006/relationships/hyperlink" Target="https://uk.wikipedia.org/wiki/%D0%94%D0%B0%D0%BD%D1%96_(%D0%BE%D0%B1%D1%87%D0%B8%D1%81%D0%BB%D1%8E%D0%B2%D0%B0%D0%BB%D1%8C%D0%BD%D0%B0_%D1%82%D0%B5%D1%85%D0%BD%D1%96%D0%BA%D0%B0)" TargetMode="External"/><Relationship Id="rId1" Type="http://schemas.openxmlformats.org/officeDocument/2006/relationships/hyperlink" Target="https://uk.wikipedia.org/wiki/%D0%90%D0%BD%D0%B3%D0%BB%D1%96%D0%B9%D1%81%D1%8C%D0%BA%D0%B0_%D0%BC%D0%BE%D0%B2%D0%B0" TargetMode="Externa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http://shop-cars.rf.g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6000" dirty="0" smtClean="0"/>
              <a:t>База даних сайту купівлі/продаж автомобілів</a:t>
            </a:r>
            <a:endParaRPr lang="uk-UA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7620000" cy="5996136"/>
          </a:xfrm>
        </p:spPr>
        <p:txBody>
          <a:bodyPr/>
          <a:lstStyle/>
          <a:p>
            <a:r>
              <a:rPr lang="uk-UA" b="1" dirty="0"/>
              <a:t>Актуальність </a:t>
            </a:r>
            <a:r>
              <a:rPr lang="uk-UA" dirty="0"/>
              <a:t>даного </a:t>
            </a:r>
            <a:r>
              <a:rPr lang="uk-UA" dirty="0" smtClean="0"/>
              <a:t>проекту </a:t>
            </a:r>
            <a:r>
              <a:rPr lang="uk-UA" dirty="0"/>
              <a:t>полягає в необхідності збільшення продуктивності </a:t>
            </a:r>
            <a:r>
              <a:rPr lang="uk-UA" dirty="0" smtClean="0"/>
              <a:t>купівлі/</a:t>
            </a:r>
            <a:r>
              <a:rPr lang="uk-UA" dirty="0" err="1" smtClean="0"/>
              <a:t>продажувтомобілів</a:t>
            </a:r>
            <a:r>
              <a:rPr lang="uk-UA" dirty="0" smtClean="0"/>
              <a:t>, </a:t>
            </a:r>
            <a:r>
              <a:rPr lang="uk-UA" dirty="0"/>
              <a:t>за рахунок </a:t>
            </a:r>
            <a:r>
              <a:rPr lang="uk-UA" dirty="0" err="1" smtClean="0"/>
              <a:t>інтернет</a:t>
            </a:r>
            <a:r>
              <a:rPr lang="uk-UA" dirty="0" err="1"/>
              <a:t>-</a:t>
            </a:r>
            <a:r>
              <a:rPr lang="uk-UA" dirty="0" err="1" smtClean="0"/>
              <a:t>продажів</a:t>
            </a:r>
            <a:r>
              <a:rPr lang="uk-UA" dirty="0" smtClean="0"/>
              <a:t> </a:t>
            </a:r>
            <a:r>
              <a:rPr lang="uk-UA" dirty="0"/>
              <a:t>через </a:t>
            </a:r>
            <a:r>
              <a:rPr lang="uk-UA" dirty="0" smtClean="0"/>
              <a:t>сайт.</a:t>
            </a:r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r>
              <a:rPr lang="uk-UA" b="1" dirty="0"/>
              <a:t>Об’єктом курсової роботи </a:t>
            </a:r>
            <a:r>
              <a:rPr lang="uk-UA" dirty="0"/>
              <a:t>є особливості розробки бази даних предметної області «База даних сайту купівлі/продаж автомобілів».</a:t>
            </a:r>
            <a:endParaRPr lang="en-US" dirty="0"/>
          </a:p>
          <a:p>
            <a:endParaRPr lang="uk-UA" dirty="0" smtClean="0"/>
          </a:p>
          <a:p>
            <a:endParaRPr lang="uk-UA" dirty="0"/>
          </a:p>
          <a:p>
            <a:r>
              <a:rPr lang="uk-UA" b="1" dirty="0"/>
              <a:t>Предметом дослідження курсової роботи </a:t>
            </a:r>
            <a:r>
              <a:rPr lang="uk-UA" dirty="0"/>
              <a:t>є процес і результат розробки бази даних предметної області «База даних сайту купівлі/продаж автомобілів».</a:t>
            </a:r>
            <a:endParaRPr lang="uk-UA" dirty="0"/>
          </a:p>
          <a:p>
            <a:endParaRPr lang="uk-UA" dirty="0"/>
          </a:p>
        </p:txBody>
      </p:sp>
      <p:sp>
        <p:nvSpPr>
          <p:cNvPr id="2" name="AutoShape 2" descr="Интернет магазин – Бесплатные иконки: торговля и покупк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uk-U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000" dirty="0"/>
              <a:t>У </a:t>
            </a:r>
            <a:r>
              <a:rPr lang="uk-UA" sz="4000" dirty="0" smtClean="0"/>
              <a:t>проекті </a:t>
            </a:r>
            <a:r>
              <a:rPr lang="uk-UA" sz="4000" dirty="0"/>
              <a:t>були поставлені наступні завдання</a:t>
            </a:r>
            <a:r>
              <a:rPr lang="uk-UA" sz="4000" dirty="0" smtClean="0"/>
              <a:t>:</a:t>
            </a:r>
            <a:endParaRPr lang="uk-UA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7620000" cy="4195936"/>
          </a:xfrm>
        </p:spPr>
        <p:txBody>
          <a:bodyPr>
            <a:normAutofit/>
          </a:bodyPr>
          <a:lstStyle/>
          <a:p>
            <a:pPr lvl="0"/>
            <a:r>
              <a:rPr lang="uk-UA" sz="2800" dirty="0" smtClean="0"/>
              <a:t>дослідити </a:t>
            </a:r>
            <a:r>
              <a:rPr lang="uk-UA" sz="2800" dirty="0"/>
              <a:t>предметну область, що визначає тему </a:t>
            </a:r>
            <a:r>
              <a:rPr lang="uk-UA" sz="2800" dirty="0" smtClean="0"/>
              <a:t>проекту</a:t>
            </a:r>
            <a:r>
              <a:rPr lang="uk-UA" sz="2800" dirty="0"/>
              <a:t>;</a:t>
            </a:r>
            <a:endParaRPr lang="uk-UA" sz="2800" dirty="0"/>
          </a:p>
          <a:p>
            <a:pPr lvl="0"/>
            <a:r>
              <a:rPr lang="uk-UA" sz="2800" dirty="0"/>
              <a:t>розробити діаграму;</a:t>
            </a:r>
            <a:endParaRPr lang="uk-UA" sz="2800" dirty="0"/>
          </a:p>
          <a:p>
            <a:pPr lvl="0"/>
            <a:r>
              <a:rPr lang="uk-UA" sz="2800" dirty="0"/>
              <a:t>обрати програму та розробити базу даних в обраній СКБД;</a:t>
            </a:r>
            <a:endParaRPr lang="uk-UA" sz="2800" dirty="0"/>
          </a:p>
          <a:p>
            <a:pPr lvl="0"/>
            <a:r>
              <a:rPr lang="uk-UA" sz="2800" dirty="0"/>
              <a:t>спроектувати запити та процедури;</a:t>
            </a:r>
            <a:endParaRPr lang="uk-UA" sz="2800" dirty="0"/>
          </a:p>
          <a:p>
            <a:pPr lvl="0"/>
            <a:r>
              <a:rPr lang="uk-UA" sz="2800" dirty="0"/>
              <a:t>розробити </a:t>
            </a:r>
            <a:r>
              <a:rPr lang="uk-UA" sz="2800" dirty="0" smtClean="0"/>
              <a:t>сайт, що взаємодіє з базою даних. </a:t>
            </a:r>
            <a:endParaRPr lang="uk-UA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534" y="307057"/>
            <a:ext cx="7620000" cy="4800600"/>
          </a:xfrm>
        </p:spPr>
        <p:txBody>
          <a:bodyPr/>
          <a:lstStyle/>
          <a:p>
            <a:r>
              <a:rPr lang="uk-UA" b="1" dirty="0"/>
              <a:t>База даних</a:t>
            </a:r>
            <a:r>
              <a:rPr lang="uk-UA" dirty="0"/>
              <a:t> (</a:t>
            </a:r>
            <a:r>
              <a:rPr lang="uk-UA" dirty="0">
                <a:hlinkClick r:id="rId1" tooltip="Англійська мова"/>
              </a:rPr>
              <a:t>англ.</a:t>
            </a:r>
            <a:r>
              <a:rPr lang="uk-UA" dirty="0"/>
              <a:t> </a:t>
            </a:r>
            <a:r>
              <a:rPr lang="en-US" i="1" dirty="0"/>
              <a:t>database</a:t>
            </a:r>
            <a:r>
              <a:rPr lang="en-US" dirty="0"/>
              <a:t>) – </a:t>
            </a:r>
            <a:r>
              <a:rPr lang="uk-UA" dirty="0"/>
              <a:t>сукупність </a:t>
            </a:r>
            <a:r>
              <a:rPr lang="uk-UA" dirty="0">
                <a:hlinkClick r:id="rId2" tooltip="Дані (обчислювальна техніка)"/>
              </a:rPr>
              <a:t>даних</a:t>
            </a:r>
            <a:r>
              <a:rPr lang="uk-UA" dirty="0"/>
              <a:t>, організованих відповідно до концепції, яка описує характеристику цих даних і взаємозв'язки між їх </a:t>
            </a:r>
            <a:r>
              <a:rPr lang="uk-UA" dirty="0" smtClean="0"/>
              <a:t>елементами.</a:t>
            </a:r>
            <a:endParaRPr lang="uk-UA" dirty="0" smtClean="0"/>
          </a:p>
          <a:p>
            <a:r>
              <a:rPr lang="vi-VN" b="1" dirty="0">
                <a:latin typeface="Calibri" pitchFamily="34" charset="0"/>
              </a:rPr>
              <a:t>Вебса́йт</a:t>
            </a:r>
            <a:r>
              <a:rPr lang="vi-VN" dirty="0">
                <a:latin typeface="Calibri" pitchFamily="34" charset="0"/>
              </a:rPr>
              <a:t> або </a:t>
            </a:r>
            <a:r>
              <a:rPr lang="vi-VN" b="1" dirty="0">
                <a:latin typeface="Calibri" pitchFamily="34" charset="0"/>
              </a:rPr>
              <a:t>сайт</a:t>
            </a:r>
            <a:r>
              <a:rPr lang="vi-VN" dirty="0">
                <a:latin typeface="Calibri" pitchFamily="34" charset="0"/>
              </a:rPr>
              <a:t> </a:t>
            </a:r>
            <a:r>
              <a:rPr lang="vi-VN" dirty="0" smtClean="0">
                <a:latin typeface="Calibri" pitchFamily="34" charset="0"/>
              </a:rPr>
              <a:t>(</a:t>
            </a:r>
            <a:r>
              <a:rPr lang="vi-VN" dirty="0">
                <a:latin typeface="Calibri" pitchFamily="34" charset="0"/>
              </a:rPr>
              <a:t> </a:t>
            </a:r>
            <a:r>
              <a:rPr lang="vi-VN" dirty="0">
                <a:latin typeface="Calibri" pitchFamily="34" charset="0"/>
                <a:hlinkClick r:id="rId1" tooltip="Англійська мова"/>
              </a:rPr>
              <a:t>англ.</a:t>
            </a:r>
            <a:r>
              <a:rPr lang="vi-VN" dirty="0">
                <a:latin typeface="Calibri" pitchFamily="34" charset="0"/>
              </a:rPr>
              <a:t> </a:t>
            </a:r>
            <a:r>
              <a:rPr lang="en-US" dirty="0">
                <a:latin typeface="Calibri" pitchFamily="34" charset="0"/>
              </a:rPr>
              <a:t>website, </a:t>
            </a:r>
            <a:r>
              <a:rPr lang="vi-VN" dirty="0">
                <a:latin typeface="Calibri" pitchFamily="34" charset="0"/>
              </a:rPr>
              <a:t>від </a:t>
            </a:r>
            <a:r>
              <a:rPr lang="en-US" dirty="0">
                <a:latin typeface="Calibri" pitchFamily="34" charset="0"/>
              </a:rPr>
              <a:t>web (</a:t>
            </a:r>
            <a:r>
              <a:rPr lang="vi-VN" dirty="0">
                <a:latin typeface="Calibri" pitchFamily="34" charset="0"/>
                <a:hlinkClick r:id="rId3" tooltip="Веб"/>
              </a:rPr>
              <a:t>веб</a:t>
            </a:r>
            <a:r>
              <a:rPr lang="vi-VN" dirty="0">
                <a:latin typeface="Calibri" pitchFamily="34" charset="0"/>
              </a:rPr>
              <a:t>) і </a:t>
            </a:r>
            <a:r>
              <a:rPr lang="en-US" dirty="0">
                <a:latin typeface="Calibri" pitchFamily="34" charset="0"/>
              </a:rPr>
              <a:t>site (</a:t>
            </a:r>
            <a:r>
              <a:rPr lang="vi-VN" dirty="0">
                <a:latin typeface="Calibri" pitchFamily="34" charset="0"/>
              </a:rPr>
              <a:t>місце</a:t>
            </a:r>
            <a:r>
              <a:rPr lang="vi-VN" dirty="0" smtClean="0">
                <a:latin typeface="Calibri" pitchFamily="34" charset="0"/>
              </a:rPr>
              <a:t>))</a:t>
            </a:r>
            <a:r>
              <a:rPr lang="vi-VN" dirty="0">
                <a:latin typeface="Calibri" pitchFamily="34" charset="0"/>
              </a:rPr>
              <a:t> — сукупність </a:t>
            </a:r>
            <a:r>
              <a:rPr lang="vi-VN" dirty="0">
                <a:latin typeface="Calibri" pitchFamily="34" charset="0"/>
                <a:hlinkClick r:id="rId4" tooltip="Вебсторінка"/>
              </a:rPr>
              <a:t>вебсторінок</a:t>
            </a:r>
            <a:r>
              <a:rPr lang="vi-VN" dirty="0">
                <a:latin typeface="Calibri" pitchFamily="34" charset="0"/>
              </a:rPr>
              <a:t> та залежного вмісту, доступних у мережі Інтернет, які об'єднані як за змістом, так і за навігацією під єдиним </a:t>
            </a:r>
            <a:r>
              <a:rPr lang="vi-VN" dirty="0">
                <a:latin typeface="Calibri" pitchFamily="34" charset="0"/>
                <a:hlinkClick r:id="rId5" tooltip="Доменне ім'я"/>
              </a:rPr>
              <a:t>доменним ім'ям</a:t>
            </a:r>
            <a:r>
              <a:rPr lang="vi-VN" dirty="0">
                <a:latin typeface="Calibri" pitchFamily="34" charset="0"/>
              </a:rPr>
              <a:t>. Фізично сайт може розміщуватися як на одному, так і на кількох </a:t>
            </a:r>
            <a:r>
              <a:rPr lang="vi-VN" dirty="0">
                <a:latin typeface="Calibri" pitchFamily="34" charset="0"/>
                <a:hlinkClick r:id="rId6" tooltip="Сервер"/>
              </a:rPr>
              <a:t>серверах</a:t>
            </a:r>
            <a:r>
              <a:rPr lang="vi-VN" dirty="0">
                <a:latin typeface="Calibri" pitchFamily="34" charset="0"/>
              </a:rPr>
              <a:t>.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AutoShape 2" descr="Город – Бесплатные иконки: здан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uk-UA"/>
          </a:p>
        </p:txBody>
      </p:sp>
      <p:sp>
        <p:nvSpPr>
          <p:cNvPr id="5" name="AutoShape 4" descr="Город – Бесплатные иконки: здан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uk-UA"/>
          </a:p>
        </p:txBody>
      </p:sp>
      <p:sp>
        <p:nvSpPr>
          <p:cNvPr id="6" name="AutoShape 6" descr="Городской пейзаж – Бесплатные иконки: здани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uk-UA"/>
          </a:p>
        </p:txBody>
      </p:sp>
      <p:sp>
        <p:nvSpPr>
          <p:cNvPr id="7" name="AutoShape 8" descr="Город – Бесплатные иконки: здания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uk-UA"/>
          </a:p>
        </p:txBody>
      </p:sp>
      <p:sp>
        <p:nvSpPr>
          <p:cNvPr id="2" name="AutoShape 6" descr="Database Icon or Logo in Modern Line Style Stock Vector - Illustration of  sign, download: 81367946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82"/>
          <a:stretch>
            <a:fillRect/>
          </a:stretch>
        </p:blipFill>
        <p:spPr>
          <a:xfrm>
            <a:off x="3203848" y="3789040"/>
            <a:ext cx="3851647" cy="26737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200" dirty="0" smtClean="0"/>
              <a:t>Для створення різних частин сайту було використано такі </a:t>
            </a:r>
            <a:r>
              <a:rPr lang="en-US" sz="3200" dirty="0" smtClean="0"/>
              <a:t>web-</a:t>
            </a:r>
            <a:r>
              <a:rPr lang="uk-UA" sz="3200" dirty="0" smtClean="0"/>
              <a:t>технології:</a:t>
            </a:r>
            <a:endParaRPr lang="uk-UA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1872208" cy="1872208"/>
          </a:xfrm>
        </p:spPr>
      </p:pic>
      <p:sp>
        <p:nvSpPr>
          <p:cNvPr id="4" name="AutoShape 2" descr="Sql-сервер – Бесплатные иконки: компьюте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uk-UA"/>
          </a:p>
        </p:txBody>
      </p:sp>
      <p:pic>
        <p:nvPicPr>
          <p:cNvPr id="3076" name="Picture 4" descr="Html icon - Free download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2016224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SS File icon PNG and SVG Vector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31" y="4437112"/>
            <a:ext cx="1764745" cy="187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s Icon #243144 - Free Icons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70484"/>
            <a:ext cx="2276871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Php Icon png images | PNGEg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uk-UA"/>
          </a:p>
        </p:txBody>
      </p:sp>
      <p:sp>
        <p:nvSpPr>
          <p:cNvPr id="7" name="AutoShape 12" descr="Php Icon png images | PNGEg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uk-UA"/>
          </a:p>
        </p:txBody>
      </p:sp>
      <p:pic>
        <p:nvPicPr>
          <p:cNvPr id="3088" name="Picture 16" descr="https://o.remove.bg/downloads/af6740ec-1271-4ba3-b044-146681b6972b/%D0%B8%D0%B7%D0%BE%D0%B1%D1%80%D0%B0%D0%B6%D0%B5%D0%BD%D0%B8%D0%B5_2023-04-10_082023139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3682530" cy="368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/>
              <a:t>Для демонстрації роботи сайту його було викладено на </a:t>
            </a:r>
            <a:r>
              <a:rPr lang="uk-UA" sz="3600" dirty="0" err="1" smtClean="0"/>
              <a:t>хостинг</a:t>
            </a:r>
            <a:r>
              <a:rPr lang="uk-UA" sz="3600" dirty="0" smtClean="0"/>
              <a:t>:</a:t>
            </a:r>
            <a:endParaRPr lang="uk-UA" sz="3600" dirty="0"/>
          </a:p>
        </p:txBody>
      </p:sp>
      <p:pic>
        <p:nvPicPr>
          <p:cNvPr id="4098" name="Picture 2" descr="InfinityFre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35517"/>
            <a:ext cx="5688632" cy="91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o.remove.bg/downloads/b2c8b935-dd4a-4880-819e-77e4fdd8c398/%D0%B8%D0%B7%D0%BE%D0%B1%D1%80%D0%B0%D0%B6%D0%B5%D0%BD%D0%B8%D0%B5_2023-04-10_083018579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5699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Посилання на додаток: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http://shop-cars.rf.gd</a:t>
            </a:r>
            <a:r>
              <a:rPr lang="en-US" dirty="0" smtClean="0">
                <a:hlinkClick r:id="rId1"/>
              </a:rPr>
              <a:t>/</a:t>
            </a:r>
            <a:r>
              <a:rPr lang="uk-UA" dirty="0" smtClean="0"/>
              <a:t> 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04864"/>
            <a:ext cx="4392488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uk-UA" dirty="0" smtClean="0"/>
              <a:t>В </a:t>
            </a:r>
            <a:r>
              <a:rPr lang="uk-UA" dirty="0"/>
              <a:t>ході виконання </a:t>
            </a:r>
            <a:r>
              <a:rPr lang="uk-UA" dirty="0" smtClean="0"/>
              <a:t>роботи </a:t>
            </a:r>
            <a:r>
              <a:rPr lang="uk-UA" dirty="0"/>
              <a:t>були вирішені наступні завдання:</a:t>
            </a:r>
            <a:endParaRPr lang="uk-UA" dirty="0"/>
          </a:p>
          <a:p>
            <a:pPr lvl="0"/>
            <a:r>
              <a:rPr lang="uk-UA" dirty="0"/>
              <a:t>досліджено предметну область, що визначає тему курсового проекту;</a:t>
            </a:r>
            <a:endParaRPr lang="uk-UA" dirty="0"/>
          </a:p>
          <a:p>
            <a:pPr lvl="0"/>
            <a:r>
              <a:rPr lang="uk-UA" dirty="0"/>
              <a:t>розроблено діаграму;</a:t>
            </a:r>
            <a:endParaRPr lang="uk-UA" dirty="0"/>
          </a:p>
          <a:p>
            <a:pPr lvl="0"/>
            <a:r>
              <a:rPr lang="uk-UA" dirty="0"/>
              <a:t>обрано програму та розроблено базу даних в обраній СКБД;</a:t>
            </a:r>
            <a:endParaRPr lang="uk-UA" dirty="0"/>
          </a:p>
          <a:p>
            <a:pPr lvl="0"/>
            <a:r>
              <a:rPr lang="uk-UA" dirty="0"/>
              <a:t>спроектовано запити та процедури;</a:t>
            </a:r>
            <a:endParaRPr lang="uk-UA" dirty="0"/>
          </a:p>
          <a:p>
            <a:pPr lvl="0"/>
            <a:r>
              <a:rPr lang="uk-UA" dirty="0"/>
              <a:t>розроблено </a:t>
            </a:r>
            <a:r>
              <a:rPr lang="uk-UA" dirty="0" smtClean="0"/>
              <a:t>сайт </a:t>
            </a:r>
            <a:r>
              <a:rPr lang="uk-UA" dirty="0"/>
              <a:t>для роботи з БД. </a:t>
            </a:r>
            <a:endParaRPr lang="uk-UA" dirty="0"/>
          </a:p>
          <a:p>
            <a:pPr marL="114300" indent="0">
              <a:buNone/>
            </a:pPr>
            <a:r>
              <a:rPr lang="uk-UA" dirty="0"/>
              <a:t>На даному етапі було розроблено всі функції </a:t>
            </a:r>
            <a:r>
              <a:rPr lang="uk-UA" dirty="0" smtClean="0"/>
              <a:t>сайту, </a:t>
            </a:r>
            <a:r>
              <a:rPr lang="uk-UA" dirty="0"/>
              <a:t>які були сформовані у </a:t>
            </a:r>
            <a:r>
              <a:rPr lang="uk-UA" dirty="0" smtClean="0"/>
              <a:t>роботі</a:t>
            </a:r>
            <a:r>
              <a:rPr lang="uk-UA" dirty="0"/>
              <a:t>.</a:t>
            </a:r>
            <a:endParaRPr lang="uk-UA" dirty="0"/>
          </a:p>
          <a:p>
            <a:pPr marL="114300" indent="0">
              <a:buNone/>
            </a:pPr>
            <a:r>
              <a:rPr lang="uk-UA" dirty="0"/>
              <a:t>Але в подальшому є можливість доповнювати функціонал корисними можливостями, які потребує робота </a:t>
            </a:r>
            <a:r>
              <a:rPr lang="uk-UA" dirty="0" smtClean="0"/>
              <a:t>сайту з купівлі/продажу автомобілів.</a:t>
            </a:r>
            <a:endParaRPr lang="uk-UA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08920"/>
            <a:ext cx="6192688" cy="1143000"/>
          </a:xfrm>
        </p:spPr>
        <p:txBody>
          <a:bodyPr/>
          <a:lstStyle/>
          <a:p>
            <a:r>
              <a:rPr lang="uk-UA" sz="6000" dirty="0" smtClean="0"/>
              <a:t>Дякую за увагу</a:t>
            </a:r>
            <a:endParaRPr lang="uk-UA" sz="6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1825</Words>
  <Application>WPS Writer</Application>
  <PresentationFormat>Экран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Helvetica Neue</vt:lpstr>
      <vt:lpstr>Cambria</vt:lpstr>
      <vt:lpstr>苹方-简</vt:lpstr>
      <vt:lpstr>微软雅黑</vt:lpstr>
      <vt:lpstr>汉仪旗黑</vt:lpstr>
      <vt:lpstr>Arial Unicode MS</vt:lpstr>
      <vt:lpstr>宋体-简</vt:lpstr>
      <vt:lpstr>Соседство</vt:lpstr>
      <vt:lpstr>База даних сайту купівлі/продаж автомобілів</vt:lpstr>
      <vt:lpstr>PowerPoint 演示文稿</vt:lpstr>
      <vt:lpstr>У проекті були поставлені наступні завдання:</vt:lpstr>
      <vt:lpstr>PowerPoint 演示文稿</vt:lpstr>
      <vt:lpstr>Для створення різних частин сайту було використано такі web-технології:</vt:lpstr>
      <vt:lpstr>Для демонстрації роботи сайту його було викладено на хостинг:</vt:lpstr>
      <vt:lpstr>Посилання на додаток:</vt:lpstr>
      <vt:lpstr>Висновки:</vt:lpstr>
      <vt:lpstr>Дякую за увагу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Підприємство зв’язку, що надає послуги міжміського зв’язку</dc:title>
  <dc:creator>Kassandra</dc:creator>
  <cp:lastModifiedBy>admin</cp:lastModifiedBy>
  <cp:revision>12</cp:revision>
  <dcterms:created xsi:type="dcterms:W3CDTF">2024-06-20T13:31:23Z</dcterms:created>
  <dcterms:modified xsi:type="dcterms:W3CDTF">2024-06-20T13:31:23Z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