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6" r:id="rId2"/>
    <p:sldId id="297" r:id="rId3"/>
    <p:sldId id="304" r:id="rId4"/>
    <p:sldId id="305" r:id="rId5"/>
    <p:sldId id="306" r:id="rId6"/>
    <p:sldId id="312" r:id="rId7"/>
    <p:sldId id="307" r:id="rId8"/>
    <p:sldId id="308" r:id="rId9"/>
    <p:sldId id="310" r:id="rId10"/>
    <p:sldId id="311" r:id="rId11"/>
    <p:sldId id="313" r:id="rId12"/>
    <p:sldId id="314" r:id="rId13"/>
    <p:sldId id="315" r:id="rId14"/>
    <p:sldId id="316" r:id="rId15"/>
    <p:sldId id="317" r:id="rId16"/>
    <p:sldId id="318" r:id="rId17"/>
    <p:sldId id="324" r:id="rId18"/>
    <p:sldId id="321" r:id="rId19"/>
    <p:sldId id="328" r:id="rId20"/>
    <p:sldId id="322" r:id="rId21"/>
    <p:sldId id="325" r:id="rId22"/>
    <p:sldId id="326" r:id="rId23"/>
    <p:sldId id="320" r:id="rId24"/>
    <p:sldId id="327" r:id="rId25"/>
    <p:sldId id="329" r:id="rId26"/>
    <p:sldId id="330" r:id="rId27"/>
    <p:sldId id="331" r:id="rId28"/>
    <p:sldId id="332" r:id="rId29"/>
    <p:sldId id="334" r:id="rId30"/>
    <p:sldId id="333" r:id="rId31"/>
    <p:sldId id="335" r:id="rId32"/>
    <p:sldId id="303" r:id="rId33"/>
    <p:sldId id="30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30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26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4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51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59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0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80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57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71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34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16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4C6B1-9E0B-41EA-9711-B516082C630D}" type="datetimeFigureOut">
              <a:rPr lang="ru-RU" smtClean="0"/>
              <a:t>07.09.2022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436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060" y="537476"/>
            <a:ext cx="9522940" cy="20327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b="1" dirty="0">
                <a:solidFill>
                  <a:schemeClr val="accent4"/>
                </a:solidFill>
                <a:latin typeface="+mn-lt"/>
              </a:rPr>
              <a:t>Тема № </a:t>
            </a:r>
            <a:r>
              <a:rPr lang="en-US" b="1" dirty="0" smtClean="0">
                <a:solidFill>
                  <a:schemeClr val="accent4"/>
                </a:solidFill>
                <a:latin typeface="+mn-lt"/>
              </a:rPr>
              <a:t>2</a:t>
            </a: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. </a:t>
            </a:r>
            <a:r>
              <a:rPr lang="ru-RU" b="1" dirty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>
                <a:solidFill>
                  <a:schemeClr val="accent4"/>
                </a:solidFill>
                <a:latin typeface="+mn-lt"/>
              </a:rPr>
            </a:br>
            <a:r>
              <a:rPr lang="ru-RU" b="1" dirty="0">
                <a:solidFill>
                  <a:schemeClr val="accent4"/>
                </a:solidFill>
                <a:latin typeface="+mn-lt"/>
              </a:rPr>
              <a:t>Основы </a:t>
            </a: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программирования</a:t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Лекция 2.1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9DDCC05-2F75-4916-9463-61197797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060" y="3146854"/>
            <a:ext cx="4283675" cy="2842783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Классификация ЯП. </a:t>
            </a:r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Введения 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в язык 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Python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. </a:t>
            </a:r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Почему 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Python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? </a:t>
            </a:r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Установка 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Python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. </a:t>
            </a:r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="" xmlns:a16="http://schemas.microsoft.com/office/drawing/2014/main" id="{39DDCC05-2F75-4916-9463-611977978DBD}"/>
              </a:ext>
            </a:extLst>
          </p:cNvPr>
          <p:cNvSpPr txBox="1">
            <a:spLocks/>
          </p:cNvSpPr>
          <p:nvPr/>
        </p:nvSpPr>
        <p:spPr>
          <a:xfrm>
            <a:off x="5906530" y="3146854"/>
            <a:ext cx="4283675" cy="284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Среда разработки. 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Алфавит. 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Синтаксис. 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Комментарии.</a:t>
            </a:r>
          </a:p>
        </p:txBody>
      </p:sp>
    </p:spTree>
    <p:extLst>
      <p:ext uri="{BB962C8B-B14F-4D97-AF65-F5344CB8AC3E}">
        <p14:creationId xmlns:p14="http://schemas.microsoft.com/office/powerpoint/2010/main" val="38893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442" y="735184"/>
            <a:ext cx="9984259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Почему </a:t>
            </a:r>
            <a:r>
              <a:rPr lang="en-US" b="1" dirty="0" smtClean="0">
                <a:solidFill>
                  <a:schemeClr val="accent4"/>
                </a:solidFill>
                <a:latin typeface="+mn-lt"/>
              </a:rPr>
              <a:t>Python?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2257168"/>
            <a:ext cx="7003983" cy="3517556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●Прекрасно подходит для новичков</a:t>
            </a:r>
          </a:p>
          <a:p>
            <a:pPr algn="l"/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●Широкая область применения</a:t>
            </a:r>
          </a:p>
          <a:p>
            <a:pPr algn="l"/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●Богатое и дружелюбное </a:t>
            </a:r>
            <a:r>
              <a:rPr lang="ru-RU" sz="3200" b="1" dirty="0" smtClean="0">
                <a:solidFill>
                  <a:schemeClr val="accent4"/>
                </a:solidFill>
                <a:ea typeface="+mj-ea"/>
                <a:cs typeface="+mj-cs"/>
              </a:rPr>
              <a:t>сообщество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ru-RU" sz="3200" b="1" dirty="0" smtClean="0">
                <a:solidFill>
                  <a:schemeClr val="accent4"/>
                </a:solidFill>
                <a:ea typeface="+mj-ea"/>
                <a:cs typeface="+mj-cs"/>
              </a:rPr>
              <a:t>разработчиков</a:t>
            </a:r>
            <a:endParaRPr lang="ru-RU" sz="32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●Востребованность</a:t>
            </a: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622" y="2399046"/>
            <a:ext cx="28479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442" y="735184"/>
            <a:ext cx="9984259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>
                <a:solidFill>
                  <a:schemeClr val="accent4"/>
                </a:solidFill>
                <a:latin typeface="+mn-lt"/>
              </a:rPr>
              <a:t>Сферы применения: 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2257167"/>
            <a:ext cx="9835978" cy="3781167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●</a:t>
            </a:r>
            <a:r>
              <a:rPr lang="ru-RU" sz="3200" b="1" dirty="0" smtClean="0">
                <a:solidFill>
                  <a:schemeClr val="accent4"/>
                </a:solidFill>
                <a:ea typeface="+mj-ea"/>
                <a:cs typeface="+mj-cs"/>
              </a:rPr>
              <a:t>Веб-разработка</a:t>
            </a:r>
            <a:endParaRPr lang="ru-RU" sz="32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●Анализ данных и машинное </a:t>
            </a:r>
            <a:r>
              <a:rPr lang="ru-RU" sz="3200" b="1" dirty="0" smtClean="0">
                <a:solidFill>
                  <a:schemeClr val="accent4"/>
                </a:solidFill>
                <a:ea typeface="+mj-ea"/>
                <a:cs typeface="+mj-cs"/>
              </a:rPr>
              <a:t>обучение</a:t>
            </a:r>
            <a:endParaRPr lang="ru-RU" sz="32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●Игры </a:t>
            </a:r>
            <a:endParaRPr lang="ru-RU" sz="32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3200" b="1" dirty="0" smtClean="0">
                <a:solidFill>
                  <a:schemeClr val="accent4"/>
                </a:solidFill>
                <a:ea typeface="+mj-ea"/>
                <a:cs typeface="+mj-cs"/>
              </a:rPr>
              <a:t>●</a:t>
            </a:r>
            <a:r>
              <a:rPr lang="ru-RU" sz="3200" b="1" dirty="0" err="1" smtClean="0">
                <a:solidFill>
                  <a:schemeClr val="accent4"/>
                </a:solidFill>
                <a:ea typeface="+mj-ea"/>
                <a:cs typeface="+mj-cs"/>
              </a:rPr>
              <a:t>Скриптинг</a:t>
            </a:r>
            <a:r>
              <a:rPr lang="ru-RU" sz="3200" b="1" dirty="0" smtClean="0">
                <a:solidFill>
                  <a:schemeClr val="accent4"/>
                </a:solidFill>
                <a:ea typeface="+mj-ea"/>
                <a:cs typeface="+mj-cs"/>
              </a:rPr>
              <a:t> (</a:t>
            </a:r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написание скриптов автоматизации)</a:t>
            </a:r>
          </a:p>
          <a:p>
            <a:pPr algn="l"/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●Тестирование </a:t>
            </a:r>
            <a:endParaRPr lang="ru-RU" sz="32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3200" b="1" dirty="0" smtClean="0">
                <a:solidFill>
                  <a:schemeClr val="accent4"/>
                </a:solidFill>
              </a:rPr>
              <a:t>●и др.</a:t>
            </a:r>
            <a:endParaRPr lang="ru-RU" sz="3200" b="1" dirty="0">
              <a:solidFill>
                <a:schemeClr val="accent4"/>
              </a:solidFill>
            </a:endParaRPr>
          </a:p>
          <a:p>
            <a:pPr algn="l"/>
            <a:endParaRPr lang="ru-RU" sz="32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32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04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442" y="735184"/>
            <a:ext cx="9984259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2257168"/>
            <a:ext cx="9835978" cy="3517556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	</a:t>
            </a:r>
            <a:r>
              <a:rPr lang="ru-RU" sz="3200" b="1" dirty="0" smtClean="0">
                <a:solidFill>
                  <a:schemeClr val="accent4"/>
                </a:solidFill>
                <a:ea typeface="+mj-ea"/>
                <a:cs typeface="+mj-cs"/>
              </a:rPr>
              <a:t>Недостатками языка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 Python</a:t>
            </a:r>
            <a:r>
              <a:rPr lang="ru-RU" sz="32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являются зачастую более низкая скорость работы и более высокое потребление памяти написанных на нём программ по сравнению с аналогичным кодом, написанным на компилируемых языках, таких как Си или C++.</a:t>
            </a: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474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296" y="479811"/>
            <a:ext cx="9984259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Установка </a:t>
            </a:r>
            <a:r>
              <a:rPr lang="en-US" b="1" dirty="0" smtClean="0">
                <a:solidFill>
                  <a:schemeClr val="accent4"/>
                </a:solidFill>
                <a:latin typeface="+mn-lt"/>
              </a:rPr>
              <a:t>Python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79" y="1694163"/>
            <a:ext cx="8079091" cy="451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442" y="735184"/>
            <a:ext cx="9984259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06864"/>
            <a:ext cx="3048000" cy="2752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378" y="2406864"/>
            <a:ext cx="66960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3" y="735184"/>
            <a:ext cx="9835978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sz="3100" b="1" dirty="0" smtClean="0">
                <a:solidFill>
                  <a:schemeClr val="accent4"/>
                </a:solidFill>
                <a:latin typeface="+mn-lt"/>
              </a:rPr>
              <a:t>Среда </a:t>
            </a:r>
            <a:r>
              <a:rPr lang="ru-RU" sz="3100" b="1" dirty="0">
                <a:solidFill>
                  <a:schemeClr val="accent4"/>
                </a:solidFill>
                <a:latin typeface="+mn-lt"/>
              </a:rPr>
              <a:t>разработки </a:t>
            </a:r>
            <a:r>
              <a:rPr lang="en-US" sz="3100" b="1" dirty="0">
                <a:solidFill>
                  <a:schemeClr val="accent4"/>
                </a:solidFill>
                <a:latin typeface="+mn-lt"/>
              </a:rPr>
              <a:t>(IDE) </a:t>
            </a:r>
            <a:r>
              <a:rPr lang="ru-RU" sz="3100" b="1" dirty="0" smtClean="0">
                <a:solidFill>
                  <a:schemeClr val="accent4"/>
                </a:solidFill>
                <a:latin typeface="+mn-lt"/>
              </a:rPr>
              <a:t>включает </a:t>
            </a:r>
            <a:r>
              <a:rPr lang="ru-RU" sz="3100" b="1" dirty="0">
                <a:solidFill>
                  <a:schemeClr val="accent4"/>
                </a:solidFill>
                <a:latin typeface="+mn-lt"/>
              </a:rPr>
              <a:t>в себя текстовый редактор, компилятор и/или интерпретатор, средства автоматизации сборки и </a:t>
            </a:r>
            <a:r>
              <a:rPr lang="ru-RU" sz="3100" b="1" dirty="0" smtClean="0">
                <a:solidFill>
                  <a:schemeClr val="accent4"/>
                </a:solidFill>
                <a:latin typeface="+mn-lt"/>
              </a:rPr>
              <a:t>отладчик.</a:t>
            </a:r>
            <a:endParaRPr lang="ru-RU" sz="31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202723" y="1812324"/>
            <a:ext cx="9835978" cy="4588476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Некоторые из них:</a:t>
            </a:r>
          </a:p>
          <a:p>
            <a:pPr algn="l"/>
            <a:r>
              <a:rPr lang="en-US" sz="2800" b="1" dirty="0" err="1" smtClean="0">
                <a:solidFill>
                  <a:schemeClr val="accent4"/>
                </a:solidFill>
                <a:ea typeface="+mj-ea"/>
                <a:cs typeface="+mj-cs"/>
              </a:rPr>
              <a:t>PyCharm</a:t>
            </a:r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Visual Studio Code</a:t>
            </a:r>
          </a:p>
          <a:p>
            <a:pPr algn="l"/>
            <a:r>
              <a:rPr lang="en-US" sz="2800" b="1" dirty="0" err="1" smtClean="0">
                <a:solidFill>
                  <a:schemeClr val="accent4"/>
                </a:solidFill>
                <a:ea typeface="+mj-ea"/>
                <a:cs typeface="+mj-cs"/>
              </a:rPr>
              <a:t>Thonny</a:t>
            </a:r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 err="1">
                <a:solidFill>
                  <a:schemeClr val="accent4"/>
                </a:solidFill>
                <a:ea typeface="+mj-ea"/>
                <a:cs typeface="+mj-cs"/>
              </a:rPr>
              <a:t>Jupyter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Notebook</a:t>
            </a:r>
          </a:p>
          <a:p>
            <a:pPr algn="l"/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Облачные 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IDE:</a:t>
            </a:r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replit.com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, 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onlinegdb.com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, 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online-python.com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и др.</a:t>
            </a:r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colab.research.google.com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940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345" y="265584"/>
            <a:ext cx="9984259" cy="848498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Первая программа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1114083"/>
            <a:ext cx="9835978" cy="4940728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&gt;&gt;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(</a:t>
            </a:r>
            <a:r>
              <a:rPr lang="ru-RU" altLang="ru-RU" sz="2800" b="1" dirty="0">
                <a:solidFill>
                  <a:schemeClr val="accent4"/>
                </a:solidFill>
              </a:rPr>
              <a:t>''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Hello World!</a:t>
            </a:r>
            <a:r>
              <a:rPr lang="ru-RU" altLang="ru-RU" sz="2800" b="1" dirty="0" smtClean="0">
                <a:solidFill>
                  <a:schemeClr val="accent4"/>
                </a:solidFill>
              </a:rPr>
              <a:t>''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)</a:t>
            </a:r>
          </a:p>
          <a:p>
            <a:pPr algn="l"/>
            <a:r>
              <a:rPr lang="en-US" sz="2800" b="1" dirty="0">
                <a:solidFill>
                  <a:schemeClr val="accent4"/>
                </a:solidFill>
              </a:rPr>
              <a:t>Hello World</a:t>
            </a:r>
            <a:r>
              <a:rPr lang="en-US" sz="2800" b="1" dirty="0" smtClean="0">
                <a:solidFill>
                  <a:schemeClr val="accent4"/>
                </a:solidFill>
              </a:rPr>
              <a:t>!</a:t>
            </a:r>
          </a:p>
          <a:p>
            <a:pPr algn="l"/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Функция 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print()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предназначена для вывода текста в консоль.</a:t>
            </a:r>
          </a:p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Синтаксис:</a:t>
            </a:r>
          </a:p>
          <a:p>
            <a:pPr algn="l"/>
            <a:r>
              <a:rPr lang="en-US" alt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ru-RU" altLang="ru-RU" sz="2800" b="1" dirty="0">
                <a:solidFill>
                  <a:schemeClr val="accent4"/>
                </a:solidFill>
                <a:ea typeface="+mj-ea"/>
                <a:cs typeface="+mj-cs"/>
              </a:rPr>
              <a:t>( *</a:t>
            </a:r>
            <a:r>
              <a:rPr lang="ru-RU" altLang="ru-RU" sz="2800" b="1" dirty="0" err="1">
                <a:solidFill>
                  <a:schemeClr val="accent4"/>
                </a:solidFill>
                <a:ea typeface="+mj-ea"/>
                <a:cs typeface="+mj-cs"/>
              </a:rPr>
              <a:t>objects</a:t>
            </a:r>
            <a:r>
              <a:rPr lang="ru-RU" altLang="ru-RU" sz="2800" b="1" dirty="0">
                <a:solidFill>
                  <a:schemeClr val="accent4"/>
                </a:solidFill>
                <a:ea typeface="+mj-ea"/>
                <a:cs typeface="+mj-cs"/>
              </a:rPr>
              <a:t> , </a:t>
            </a:r>
            <a:r>
              <a:rPr lang="ru-RU" altLang="ru-RU" sz="2800" b="1" dirty="0" err="1">
                <a:solidFill>
                  <a:schemeClr val="accent4"/>
                </a:solidFill>
                <a:ea typeface="+mj-ea"/>
                <a:cs typeface="+mj-cs"/>
              </a:rPr>
              <a:t>sep</a:t>
            </a:r>
            <a:r>
              <a:rPr lang="ru-RU" alt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=</a:t>
            </a:r>
            <a:r>
              <a:rPr lang="ru-RU" altLang="ru-RU" sz="2800" b="1" dirty="0">
                <a:solidFill>
                  <a:schemeClr val="accent4"/>
                </a:solidFill>
              </a:rPr>
              <a:t>''</a:t>
            </a:r>
            <a:r>
              <a:rPr lang="en-US" altLang="ru-RU" sz="2800" b="1" dirty="0" smtClean="0">
                <a:solidFill>
                  <a:schemeClr val="accent4"/>
                </a:solidFill>
              </a:rPr>
              <a:t> </a:t>
            </a:r>
            <a:r>
              <a:rPr lang="ru-RU" altLang="ru-RU" sz="2800" b="1" dirty="0" smtClean="0">
                <a:solidFill>
                  <a:schemeClr val="accent4"/>
                </a:solidFill>
              </a:rPr>
              <a:t>''</a:t>
            </a:r>
            <a:r>
              <a:rPr lang="en-US" alt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ru-RU" alt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ru-RU" altLang="ru-RU" sz="2800" b="1" dirty="0">
                <a:solidFill>
                  <a:schemeClr val="accent4"/>
                </a:solidFill>
                <a:ea typeface="+mj-ea"/>
                <a:cs typeface="+mj-cs"/>
              </a:rPr>
              <a:t>, </a:t>
            </a:r>
            <a:r>
              <a:rPr lang="ru-RU" altLang="ru-RU" sz="2800" b="1" dirty="0" err="1">
                <a:solidFill>
                  <a:schemeClr val="accent4"/>
                </a:solidFill>
                <a:ea typeface="+mj-ea"/>
                <a:cs typeface="+mj-cs"/>
              </a:rPr>
              <a:t>end</a:t>
            </a:r>
            <a:r>
              <a:rPr lang="ru-RU" alt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='</a:t>
            </a:r>
            <a:r>
              <a:rPr lang="ru-RU" altLang="ru-RU" sz="2800" b="1" dirty="0" smtClean="0">
                <a:solidFill>
                  <a:schemeClr val="accent4"/>
                </a:solidFill>
              </a:rPr>
              <a:t>'</a:t>
            </a:r>
            <a:r>
              <a:rPr lang="ru-RU" alt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\n</a:t>
            </a:r>
            <a:r>
              <a:rPr lang="ru-RU" altLang="ru-RU" sz="2800" b="1" dirty="0">
                <a:solidFill>
                  <a:schemeClr val="accent4"/>
                </a:solidFill>
              </a:rPr>
              <a:t>''</a:t>
            </a:r>
            <a:r>
              <a:rPr lang="en-US" alt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)</a:t>
            </a:r>
            <a:r>
              <a:rPr lang="ru-RU" alt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ru-RU" altLang="ru-RU" sz="1800" dirty="0">
                <a:solidFill>
                  <a:srgbClr val="212529"/>
                </a:solidFill>
                <a:latin typeface="SFMono-Regular"/>
              </a:rPr>
              <a:t>)</a:t>
            </a:r>
            <a:r>
              <a:rPr lang="ru-RU" altLang="ru-RU" sz="1400" dirty="0"/>
              <a:t> </a:t>
            </a:r>
            <a:endParaRPr lang="ru-RU" altLang="ru-RU" sz="2800" dirty="0">
              <a:latin typeface="Arial" panose="020B0604020202020204" pitchFamily="34" charset="0"/>
            </a:endParaRPr>
          </a:p>
          <a:p>
            <a:pPr algn="l"/>
            <a:r>
              <a:rPr lang="en-US" sz="2800" b="1" dirty="0">
                <a:solidFill>
                  <a:schemeClr val="accent4"/>
                </a:solidFill>
              </a:rPr>
              <a:t>&gt;&gt;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n-US" sz="2800" b="1" dirty="0">
                <a:solidFill>
                  <a:schemeClr val="accent4"/>
                </a:solidFill>
              </a:rPr>
              <a:t>(</a:t>
            </a:r>
            <a:r>
              <a:rPr lang="ru-RU" altLang="ru-RU" sz="2800" b="1" dirty="0">
                <a:solidFill>
                  <a:schemeClr val="accent4"/>
                </a:solidFill>
              </a:rPr>
              <a:t>''</a:t>
            </a:r>
            <a:r>
              <a:rPr lang="en-US" sz="2800" b="1" dirty="0" smtClean="0">
                <a:solidFill>
                  <a:schemeClr val="accent4"/>
                </a:solidFill>
              </a:rPr>
              <a:t>Hello</a:t>
            </a:r>
            <a:r>
              <a:rPr lang="ru-RU" altLang="ru-RU" sz="2800" b="1" dirty="0">
                <a:solidFill>
                  <a:schemeClr val="accent4"/>
                </a:solidFill>
              </a:rPr>
              <a:t> ''</a:t>
            </a:r>
            <a:r>
              <a:rPr lang="en-US" altLang="ru-RU" sz="2800" b="1" dirty="0" smtClean="0">
                <a:solidFill>
                  <a:schemeClr val="accent4"/>
                </a:solidFill>
              </a:rPr>
              <a:t>,</a:t>
            </a:r>
            <a:r>
              <a:rPr lang="en-US" sz="2800" b="1" dirty="0" smtClean="0">
                <a:solidFill>
                  <a:schemeClr val="accent4"/>
                </a:solidFill>
              </a:rPr>
              <a:t>  </a:t>
            </a:r>
            <a:r>
              <a:rPr lang="ru-RU" altLang="ru-RU" sz="2800" b="1" dirty="0" smtClean="0">
                <a:solidFill>
                  <a:schemeClr val="accent4"/>
                </a:solidFill>
              </a:rPr>
              <a:t>''</a:t>
            </a:r>
            <a:r>
              <a:rPr lang="en-US" sz="2800" b="1" dirty="0" smtClean="0">
                <a:solidFill>
                  <a:schemeClr val="accent4"/>
                </a:solidFill>
              </a:rPr>
              <a:t>World</a:t>
            </a:r>
            <a:r>
              <a:rPr lang="en-US" sz="2800" b="1" dirty="0">
                <a:solidFill>
                  <a:schemeClr val="accent4"/>
                </a:solidFill>
              </a:rPr>
              <a:t>!</a:t>
            </a:r>
            <a:r>
              <a:rPr lang="ru-RU" altLang="ru-RU" sz="2800" b="1" dirty="0">
                <a:solidFill>
                  <a:schemeClr val="accent4"/>
                </a:solidFill>
              </a:rPr>
              <a:t>''</a:t>
            </a:r>
            <a:r>
              <a:rPr lang="en-US" sz="2800" b="1" dirty="0">
                <a:solidFill>
                  <a:schemeClr val="accent4"/>
                </a:solidFill>
              </a:rPr>
              <a:t>)</a:t>
            </a:r>
          </a:p>
          <a:p>
            <a:pPr algn="l"/>
            <a:r>
              <a:rPr lang="en-US" sz="2800" b="1" dirty="0">
                <a:solidFill>
                  <a:schemeClr val="accent4"/>
                </a:solidFill>
              </a:rPr>
              <a:t>Hello World</a:t>
            </a:r>
            <a:r>
              <a:rPr lang="en-US" sz="2800" b="1" dirty="0" smtClean="0">
                <a:solidFill>
                  <a:schemeClr val="accent4"/>
                </a:solidFill>
              </a:rPr>
              <a:t>!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</a:rPr>
              <a:t>Можно задавать разделить слов с помощью параметра </a:t>
            </a:r>
            <a:r>
              <a:rPr lang="ru-RU" sz="2800" b="1" dirty="0" err="1">
                <a:solidFill>
                  <a:schemeClr val="accent4"/>
                </a:solidFill>
              </a:rPr>
              <a:t>sep</a:t>
            </a:r>
            <a:r>
              <a:rPr lang="ru-RU" sz="2800" b="1" dirty="0">
                <a:solidFill>
                  <a:schemeClr val="accent4"/>
                </a:solidFill>
              </a:rPr>
              <a:t>. И окончание строки с помощью параметра </a:t>
            </a:r>
            <a:r>
              <a:rPr lang="ru-RU" sz="2800" b="1" dirty="0" err="1">
                <a:solidFill>
                  <a:schemeClr val="accent4"/>
                </a:solidFill>
              </a:rPr>
              <a:t>end</a:t>
            </a:r>
            <a:r>
              <a:rPr lang="ru-RU" sz="2800" b="1" dirty="0">
                <a:solidFill>
                  <a:schemeClr val="accent4"/>
                </a:solidFill>
              </a:rPr>
              <a:t>.</a:t>
            </a:r>
            <a:endParaRPr lang="en-US" sz="2800" b="1" dirty="0">
              <a:solidFill>
                <a:schemeClr val="accent4"/>
              </a:solidFill>
            </a:endParaRP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265584"/>
            <a:ext cx="184731" cy="2308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5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442" y="444844"/>
            <a:ext cx="9984259" cy="848498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>
                <a:solidFill>
                  <a:schemeClr val="accent4"/>
                </a:solidFill>
              </a:rPr>
              <a:t>input()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1367481"/>
            <a:ext cx="9835978" cy="4407243"/>
          </a:xfrm>
        </p:spPr>
        <p:txBody>
          <a:bodyPr>
            <a:noAutofit/>
          </a:bodyPr>
          <a:lstStyle/>
          <a:p>
            <a:pPr algn="l"/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Для получения информации с клавиатуры в Python есть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функци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я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input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()</a:t>
            </a:r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n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ame =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input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()</a:t>
            </a:r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Важно! Функция 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input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всегда возвращает (сохраняет) строку.</a:t>
            </a: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Если нужно получить число, необходимо выполнить преобразование типов:</a:t>
            </a: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a =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int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(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input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(“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Введите длину стороны а: 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“))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95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491" y="422146"/>
            <a:ext cx="9984259" cy="739389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sz="4400" b="1" dirty="0">
                <a:solidFill>
                  <a:schemeClr val="accent4"/>
                </a:solidFill>
                <a:latin typeface="+mn-lt"/>
              </a:rPr>
              <a:t>Переменные. Оператор присваивания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449858" y="1754659"/>
            <a:ext cx="6878595" cy="4588476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Переменная – это объект, которому дано имя. Необходимо для хранения данных и промежуточных результатов вычислений.</a:t>
            </a:r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Объект – это число, строка, всё что угодно.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Python – язык с динамической типизацией. Это значит, что он самостоятельно определяет тип объекта, который мы хотим сохранить в переменной.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347" y="2521936"/>
            <a:ext cx="24098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568411"/>
            <a:ext cx="9835978" cy="5206313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Чтобы сохранить значение в переменной, используется оператор присваивания«=».</a:t>
            </a:r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Не путать с «равно»!</a:t>
            </a:r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Переменной </a:t>
            </a:r>
            <a:r>
              <a:rPr lang="ru-RU" sz="2800" b="1" dirty="0" err="1">
                <a:solidFill>
                  <a:schemeClr val="accent4"/>
                </a:solidFill>
                <a:ea typeface="+mj-ea"/>
                <a:cs typeface="+mj-cs"/>
              </a:rPr>
              <a:t>name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 присвоено значение ‘Коля’.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772" y="2207998"/>
            <a:ext cx="68961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89" y="636330"/>
            <a:ext cx="9522940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Что такое программирование?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2257168"/>
            <a:ext cx="9144000" cy="3517556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Программирование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 — процесс создания компьютерных программ. 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По выражению одного из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основателей языков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программирования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ru-RU" sz="2800" b="1" dirty="0" err="1" smtClean="0">
                <a:solidFill>
                  <a:schemeClr val="accent4"/>
                </a:solidFill>
                <a:ea typeface="+mj-ea"/>
                <a:cs typeface="+mj-cs"/>
              </a:rPr>
              <a:t>Никлауса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Вирта 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«Программы = алгоритмы + структуры данных». 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Программирование основывается на использовании языков программирования, на которых записываются исходные тексты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19167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4" y="2225528"/>
            <a:ext cx="9729491" cy="25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350" y="364481"/>
            <a:ext cx="9984259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>
                <a:solidFill>
                  <a:schemeClr val="accent4"/>
                </a:solidFill>
                <a:latin typeface="+mn-lt"/>
              </a:rPr>
              <a:t>Именование переменных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416909" y="1515762"/>
            <a:ext cx="9835978" cy="4885037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Правила именования: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-Имя переменной может состоять только из цифр, латинских букв и знака подчеркивания.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-Имя переменной не может начинаться с цифр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.</a:t>
            </a:r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-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Ключевые слова не могут быть именами переменных.</a:t>
            </a:r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Рекомендации именования: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-Имя переменной должно описывать её суть.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-Лучше использовать </a:t>
            </a:r>
            <a:r>
              <a:rPr lang="ru-RU" sz="2800" b="1" dirty="0" err="1">
                <a:solidFill>
                  <a:schemeClr val="accent4"/>
                </a:solidFill>
                <a:ea typeface="+mj-ea"/>
                <a:cs typeface="+mj-cs"/>
              </a:rPr>
              <a:t>snake_case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 (слова с маленькой буквы и разделять подчеркиванием).</a:t>
            </a:r>
          </a:p>
        </p:txBody>
      </p:sp>
    </p:spTree>
    <p:extLst>
      <p:ext uri="{BB962C8B-B14F-4D97-AF65-F5344CB8AC3E}">
        <p14:creationId xmlns:p14="http://schemas.microsoft.com/office/powerpoint/2010/main" val="29991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80" y="282103"/>
            <a:ext cx="9984259" cy="508730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sz="4900" b="1" dirty="0">
                <a:solidFill>
                  <a:schemeClr val="accent4"/>
                </a:solidFill>
                <a:latin typeface="+mn-lt"/>
              </a:rPr>
              <a:t>Примеры именования переменных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499285" y="1054443"/>
            <a:ext cx="4728519" cy="5090984"/>
          </a:xfrm>
        </p:spPr>
        <p:txBody>
          <a:bodyPr>
            <a:noAutofit/>
          </a:bodyPr>
          <a:lstStyle/>
          <a:p>
            <a:pPr algn="l"/>
            <a:r>
              <a:rPr lang="ru-RU" sz="2800" b="1" u="sng" dirty="0" smtClean="0">
                <a:solidFill>
                  <a:schemeClr val="accent4"/>
                </a:solidFill>
                <a:ea typeface="+mj-ea"/>
                <a:cs typeface="+mj-cs"/>
              </a:rPr>
              <a:t>Правильно:</a:t>
            </a: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month 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= ’May’ </a:t>
            </a:r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 err="1" smtClean="0">
                <a:solidFill>
                  <a:schemeClr val="accent4"/>
                </a:solidFill>
                <a:ea typeface="+mj-ea"/>
                <a:cs typeface="+mj-cs"/>
              </a:rPr>
              <a:t>is_number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= 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True</a:t>
            </a:r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 err="1" smtClean="0">
                <a:solidFill>
                  <a:schemeClr val="accent4"/>
                </a:solidFill>
                <a:ea typeface="+mj-ea"/>
                <a:cs typeface="+mj-cs"/>
              </a:rPr>
              <a:t>last_name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 = ‘</a:t>
            </a:r>
            <a:r>
              <a:rPr lang="en-US" sz="2800" b="1" dirty="0" err="1" smtClean="0">
                <a:solidFill>
                  <a:schemeClr val="accent4"/>
                </a:solidFill>
                <a:ea typeface="+mj-ea"/>
                <a:cs typeface="+mj-cs"/>
              </a:rPr>
              <a:t>Petroff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’</a:t>
            </a:r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>
                <a:solidFill>
                  <a:schemeClr val="accent4"/>
                </a:solidFill>
              </a:rPr>
              <a:t>age = </a:t>
            </a:r>
            <a:r>
              <a:rPr lang="en-US" sz="2800" b="1" dirty="0" smtClean="0">
                <a:solidFill>
                  <a:schemeClr val="accent4"/>
                </a:solidFill>
              </a:rPr>
              <a:t>25</a:t>
            </a:r>
          </a:p>
          <a:p>
            <a:pPr algn="l"/>
            <a:r>
              <a:rPr lang="en-US" sz="2800" b="1" dirty="0">
                <a:solidFill>
                  <a:schemeClr val="accent4"/>
                </a:solidFill>
              </a:rPr>
              <a:t>l</a:t>
            </a:r>
            <a:r>
              <a:rPr lang="en-US" sz="2800" b="1" dirty="0" smtClean="0">
                <a:solidFill>
                  <a:schemeClr val="accent4"/>
                </a:solidFill>
              </a:rPr>
              <a:t>ist_1 = [1, 2, 3]</a:t>
            </a:r>
            <a:endParaRPr lang="ru-RU" sz="2800" b="1" dirty="0" smtClean="0">
              <a:solidFill>
                <a:schemeClr val="accent4"/>
              </a:solidFill>
            </a:endParaRPr>
          </a:p>
          <a:p>
            <a:pPr algn="l"/>
            <a:r>
              <a:rPr lang="en-US" sz="2800" b="1" dirty="0">
                <a:solidFill>
                  <a:schemeClr val="accent4"/>
                </a:solidFill>
              </a:rPr>
              <a:t>(</a:t>
            </a:r>
            <a:r>
              <a:rPr lang="ru-RU" sz="2800" b="1" dirty="0">
                <a:solidFill>
                  <a:schemeClr val="accent4"/>
                </a:solidFill>
              </a:rPr>
              <a:t>для математических задач)</a:t>
            </a: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x = 123</a:t>
            </a:r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a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 = 25.5</a:t>
            </a: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y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 = 2 * x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  <p:sp>
        <p:nvSpPr>
          <p:cNvPr id="5" name="Подзаголовок 3"/>
          <p:cNvSpPr txBox="1">
            <a:spLocks/>
          </p:cNvSpPr>
          <p:nvPr/>
        </p:nvSpPr>
        <p:spPr>
          <a:xfrm>
            <a:off x="7039232" y="1054443"/>
            <a:ext cx="4547286" cy="5090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b="1" u="sng" dirty="0" smtClean="0">
                <a:solidFill>
                  <a:schemeClr val="accent4"/>
                </a:solidFill>
                <a:ea typeface="+mj-ea"/>
                <a:cs typeface="+mj-cs"/>
              </a:rPr>
              <a:t>Неправильно:</a:t>
            </a:r>
          </a:p>
          <a:p>
            <a:pPr algn="l"/>
            <a:r>
              <a:rPr lang="en-US" sz="2800" b="1" dirty="0" err="1" smtClean="0">
                <a:solidFill>
                  <a:schemeClr val="accent4"/>
                </a:solidFill>
              </a:rPr>
              <a:t>zarplata</a:t>
            </a:r>
            <a:r>
              <a:rPr lang="en-US" sz="2800" b="1" dirty="0" smtClean="0">
                <a:solidFill>
                  <a:schemeClr val="accent4"/>
                </a:solidFill>
              </a:rPr>
              <a:t> = 1000 </a:t>
            </a:r>
            <a:endParaRPr lang="ru-RU" sz="2800" b="1" dirty="0" smtClean="0">
              <a:solidFill>
                <a:schemeClr val="accent4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</a:rPr>
              <a:t>5element = True</a:t>
            </a:r>
            <a:endParaRPr lang="ru-RU" sz="2800" b="1" dirty="0" smtClean="0">
              <a:solidFill>
                <a:schemeClr val="accent4"/>
              </a:solidFill>
            </a:endParaRPr>
          </a:p>
          <a:p>
            <a:pPr algn="l"/>
            <a:r>
              <a:rPr lang="en-US" sz="2800" b="1" dirty="0" err="1" smtClean="0">
                <a:solidFill>
                  <a:schemeClr val="accent4"/>
                </a:solidFill>
              </a:rPr>
              <a:t>familia</a:t>
            </a:r>
            <a:r>
              <a:rPr lang="en-US" sz="2800" b="1" dirty="0" smtClean="0">
                <a:solidFill>
                  <a:schemeClr val="accent4"/>
                </a:solidFill>
              </a:rPr>
              <a:t> = 455</a:t>
            </a:r>
            <a:endParaRPr lang="ru-RU" sz="2800" b="1" dirty="0" smtClean="0">
              <a:solidFill>
                <a:schemeClr val="accent4"/>
              </a:solidFill>
            </a:endParaRPr>
          </a:p>
          <a:p>
            <a:pPr algn="l"/>
            <a:r>
              <a:rPr lang="en-US" sz="2800" b="1" dirty="0" err="1" smtClean="0">
                <a:solidFill>
                  <a:schemeClr val="accent4"/>
                </a:solidFill>
              </a:rPr>
              <a:t>qqq</a:t>
            </a:r>
            <a:r>
              <a:rPr lang="en-US" sz="2800" b="1" dirty="0" smtClean="0">
                <a:solidFill>
                  <a:schemeClr val="accent4"/>
                </a:solidFill>
              </a:rPr>
              <a:t> = ‘Spartak’</a:t>
            </a:r>
            <a:endParaRPr lang="ru-RU" sz="2800" b="1" dirty="0" smtClean="0">
              <a:solidFill>
                <a:schemeClr val="accent4"/>
              </a:solidFill>
            </a:endParaRPr>
          </a:p>
          <a:p>
            <a:pPr algn="l"/>
            <a:r>
              <a:rPr lang="en-US" sz="2800" b="1" dirty="0">
                <a:solidFill>
                  <a:schemeClr val="accent4"/>
                </a:solidFill>
              </a:rPr>
              <a:t>m</a:t>
            </a:r>
            <a:r>
              <a:rPr lang="en-US" sz="2800" b="1" dirty="0" smtClean="0">
                <a:solidFill>
                  <a:schemeClr val="accent4"/>
                </a:solidFill>
              </a:rPr>
              <a:t>in = 0</a:t>
            </a: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</a:rPr>
              <a:t>Input = 22</a:t>
            </a:r>
            <a:endParaRPr lang="ru-RU" sz="2800" b="1" dirty="0" smtClean="0">
              <a:solidFill>
                <a:schemeClr val="accent4"/>
              </a:solidFill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570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155" y="282103"/>
            <a:ext cx="9984259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sz="4900" b="1" dirty="0">
                <a:solidFill>
                  <a:schemeClr val="accent4"/>
                </a:solidFill>
                <a:latin typeface="+mn-lt"/>
              </a:rPr>
              <a:t>Арифметические операции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1301578"/>
            <a:ext cx="9835978" cy="4473146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●сложение (+);</a:t>
            </a:r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●вычитание (-);</a:t>
            </a:r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●умножение (*);</a:t>
            </a:r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●деление (/);</a:t>
            </a:r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●возведение в степень (**);</a:t>
            </a:r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●целочисленное деление (//);</a:t>
            </a:r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●взятие остатка от деления (%).</a:t>
            </a:r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Приоритет операций аналогичен стандартным математическим правилам.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Можно использовать скобки. </a:t>
            </a:r>
          </a:p>
        </p:txBody>
      </p:sp>
    </p:spTree>
    <p:extLst>
      <p:ext uri="{BB962C8B-B14F-4D97-AF65-F5344CB8AC3E}">
        <p14:creationId xmlns:p14="http://schemas.microsoft.com/office/powerpoint/2010/main" val="40650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870" y="898901"/>
            <a:ext cx="9984259" cy="747627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sz="5300" b="1" dirty="0">
                <a:solidFill>
                  <a:schemeClr val="accent4"/>
                </a:solidFill>
                <a:latin typeface="+mn-lt"/>
              </a:rPr>
              <a:t>Типы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phoenixnap.com/kb/wp-content/uploads/2021/04/Python-Data-Types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68" y="2110656"/>
            <a:ext cx="9868931" cy="419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58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691979" y="403653"/>
            <a:ext cx="10857470" cy="5725297"/>
          </a:xfrm>
        </p:spPr>
        <p:txBody>
          <a:bodyPr>
            <a:noAutofit/>
          </a:bodyPr>
          <a:lstStyle/>
          <a:p>
            <a:r>
              <a:rPr lang="ru-RU" sz="4400" b="1" dirty="0">
                <a:solidFill>
                  <a:schemeClr val="accent4"/>
                </a:solidFill>
                <a:ea typeface="+mj-ea"/>
                <a:cs typeface="+mj-cs"/>
              </a:rPr>
              <a:t>Строки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Строка – последовательность символов. </a:t>
            </a:r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Свойства строк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: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</a:rPr>
              <a:t>●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Строка создается заключением символа или последовательности 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символов в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кавычки (</a:t>
            </a:r>
            <a:r>
              <a:rPr lang="ru-RU" sz="2800" b="1" dirty="0" smtClean="0">
                <a:solidFill>
                  <a:schemeClr val="accent4"/>
                </a:solidFill>
              </a:rPr>
              <a:t>одинарные, двойные или тройные)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. 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●Можно применять некоторые арифметические операции (+, *).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●Поддерживают индексацию.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●У строк есть множество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методов.</a:t>
            </a: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77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906162" y="403653"/>
            <a:ext cx="10453816" cy="5725297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Строки</a:t>
            </a:r>
          </a:p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Строки можно складывать друг с другом:</a:t>
            </a:r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 err="1" smtClean="0">
                <a:solidFill>
                  <a:schemeClr val="accent4"/>
                </a:solidFill>
                <a:ea typeface="+mj-ea"/>
                <a:cs typeface="+mj-cs"/>
              </a:rPr>
              <a:t>hello_world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 = “Hello” + “World”</a:t>
            </a:r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Строку можно умножить на целое число:</a:t>
            </a: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&gt;&gt;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(‘Hello’ * 5)</a:t>
            </a: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# </a:t>
            </a:r>
            <a:r>
              <a:rPr lang="en-US" sz="2800" b="1" dirty="0" smtClean="0">
                <a:solidFill>
                  <a:schemeClr val="accent4"/>
                </a:solidFill>
              </a:rPr>
              <a:t>Hello </a:t>
            </a:r>
            <a:r>
              <a:rPr lang="en-US" sz="2800" b="1" dirty="0" err="1" smtClean="0">
                <a:solidFill>
                  <a:schemeClr val="accent4"/>
                </a:solidFill>
              </a:rPr>
              <a:t>Hello</a:t>
            </a:r>
            <a:r>
              <a:rPr lang="en-US" sz="2800" b="1" dirty="0" smtClean="0">
                <a:solidFill>
                  <a:schemeClr val="accent4"/>
                </a:solidFill>
              </a:rPr>
              <a:t> </a:t>
            </a:r>
            <a:r>
              <a:rPr lang="en-US" sz="2800" b="1" dirty="0" err="1" smtClean="0">
                <a:solidFill>
                  <a:schemeClr val="accent4"/>
                </a:solidFill>
              </a:rPr>
              <a:t>Hello</a:t>
            </a:r>
            <a:r>
              <a:rPr lang="en-US" sz="2800" b="1" dirty="0" smtClean="0">
                <a:solidFill>
                  <a:schemeClr val="accent4"/>
                </a:solidFill>
              </a:rPr>
              <a:t> </a:t>
            </a:r>
            <a:r>
              <a:rPr lang="en-US" sz="2800" b="1" dirty="0" err="1" smtClean="0">
                <a:solidFill>
                  <a:schemeClr val="accent4"/>
                </a:solidFill>
              </a:rPr>
              <a:t>Hello</a:t>
            </a:r>
            <a:r>
              <a:rPr lang="en-US" sz="2800" b="1" dirty="0" smtClean="0">
                <a:solidFill>
                  <a:schemeClr val="accent4"/>
                </a:solidFill>
              </a:rPr>
              <a:t> </a:t>
            </a:r>
            <a:r>
              <a:rPr lang="en-US" sz="2800" b="1" dirty="0" err="1">
                <a:solidFill>
                  <a:schemeClr val="accent4"/>
                </a:solidFill>
              </a:rPr>
              <a:t>Hello</a:t>
            </a:r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81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906162" y="403653"/>
            <a:ext cx="10453816" cy="5725297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Числа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В 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Python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множество численных типов данных, рассмотрим самые основные.</a:t>
            </a:r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marL="514350" indent="-514350" algn="l">
              <a:buAutoNum type="arabicPeriod"/>
            </a:pP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Целочисленный тип (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integer)</a:t>
            </a:r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a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ge = 33</a:t>
            </a: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b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alance = -3030</a:t>
            </a: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x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 =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int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()</a:t>
            </a: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929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906162" y="403653"/>
            <a:ext cx="10453816" cy="5725297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Числа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2.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Вещественный тип (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float)</a:t>
            </a:r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weight 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= 63.5</a:t>
            </a: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b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alance = -300.35</a:t>
            </a: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x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 =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float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()</a:t>
            </a:r>
          </a:p>
          <a:p>
            <a:pPr algn="l"/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3. </a:t>
            </a:r>
            <a:r>
              <a:rPr lang="ru-RU" sz="2800" b="1" dirty="0" err="1" smtClean="0">
                <a:solidFill>
                  <a:schemeClr val="accent4"/>
                </a:solidFill>
                <a:ea typeface="+mj-ea"/>
                <a:cs typeface="+mj-cs"/>
              </a:rPr>
              <a:t>Булевый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 тип (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Boolean)</a:t>
            </a:r>
          </a:p>
          <a:p>
            <a:pPr algn="l"/>
            <a:r>
              <a:rPr lang="en-US" sz="2800" b="1" dirty="0" err="1" smtClean="0">
                <a:solidFill>
                  <a:schemeClr val="accent4"/>
                </a:solidFill>
                <a:ea typeface="+mj-ea"/>
                <a:cs typeface="+mj-cs"/>
              </a:rPr>
              <a:t>is_active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 = True</a:t>
            </a:r>
          </a:p>
          <a:p>
            <a:pPr algn="l"/>
            <a:r>
              <a:rPr lang="en-US" sz="2800" b="1" dirty="0" err="1" smtClean="0">
                <a:solidFill>
                  <a:schemeClr val="accent4"/>
                </a:solidFill>
                <a:ea typeface="+mj-ea"/>
                <a:cs typeface="+mj-cs"/>
              </a:rPr>
              <a:t>Is_valid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 = False</a:t>
            </a: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x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 =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bool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()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17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906162" y="584886"/>
            <a:ext cx="10989276" cy="5544064"/>
          </a:xfrm>
        </p:spPr>
        <p:txBody>
          <a:bodyPr>
            <a:noAutofit/>
          </a:bodyPr>
          <a:lstStyle/>
          <a:p>
            <a:r>
              <a:rPr lang="ru-RU" sz="2800" b="1" dirty="0" err="1" smtClean="0">
                <a:solidFill>
                  <a:schemeClr val="accent4"/>
                </a:solidFill>
              </a:rPr>
              <a:t>Булевый</a:t>
            </a:r>
            <a:r>
              <a:rPr lang="ru-RU" sz="2800" b="1" dirty="0" smtClean="0">
                <a:solidFill>
                  <a:schemeClr val="accent4"/>
                </a:solidFill>
              </a:rPr>
              <a:t> </a:t>
            </a:r>
            <a:r>
              <a:rPr lang="ru-RU" sz="2800" b="1" dirty="0">
                <a:solidFill>
                  <a:schemeClr val="accent4"/>
                </a:solidFill>
              </a:rPr>
              <a:t>тип 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marL="514350" indent="-514350" algn="l">
              <a:buAutoNum type="arabicPeriod"/>
            </a:pP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True</a:t>
            </a: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-    True</a:t>
            </a:r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marL="457200" indent="-457200" algn="l">
              <a:buFontTx/>
              <a:buChar char="-"/>
            </a:pP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Любое число не равное 0</a:t>
            </a:r>
          </a:p>
          <a:p>
            <a:pPr marL="457200" indent="-457200" algn="l">
              <a:buFontTx/>
              <a:buChar char="-"/>
            </a:pP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Не пустая строка</a:t>
            </a:r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marL="457200" indent="-457200" algn="l">
              <a:buFontTx/>
              <a:buChar char="-"/>
            </a:pPr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2. 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False</a:t>
            </a:r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-     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False</a:t>
            </a:r>
          </a:p>
          <a:p>
            <a:pPr marL="457200" indent="-457200" algn="l">
              <a:buFontTx/>
              <a:buChar char="-"/>
            </a:pP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0</a:t>
            </a:r>
          </a:p>
          <a:p>
            <a:pPr marL="457200" indent="-457200" algn="l">
              <a:buFontTx/>
              <a:buChar char="-"/>
            </a:pP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Пустая строка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endParaRPr lang="ru-RU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marL="457200" indent="-457200" algn="l">
              <a:buFontTx/>
              <a:buChar char="-"/>
            </a:pPr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</p:txBody>
      </p:sp>
      <p:sp>
        <p:nvSpPr>
          <p:cNvPr id="3" name="Подзаголовок 3"/>
          <p:cNvSpPr txBox="1">
            <a:spLocks/>
          </p:cNvSpPr>
          <p:nvPr/>
        </p:nvSpPr>
        <p:spPr>
          <a:xfrm>
            <a:off x="7039232" y="1161535"/>
            <a:ext cx="4547286" cy="4983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>
                <a:solidFill>
                  <a:schemeClr val="accent4"/>
                </a:solidFill>
                <a:ea typeface="+mj-ea"/>
                <a:cs typeface="+mj-cs"/>
              </a:rPr>
              <a:t>i</a:t>
            </a:r>
            <a:r>
              <a:rPr lang="en-US" sz="2800" b="1" dirty="0" err="1" smtClean="0">
                <a:solidFill>
                  <a:schemeClr val="accent4"/>
                </a:solidFill>
                <a:ea typeface="+mj-ea"/>
                <a:cs typeface="+mj-cs"/>
              </a:rPr>
              <a:t>s_active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 = True</a:t>
            </a:r>
          </a:p>
          <a:p>
            <a:pPr algn="l"/>
            <a:r>
              <a:rPr lang="en-US" sz="2800" b="1" dirty="0" err="1">
                <a:solidFill>
                  <a:schemeClr val="accent4"/>
                </a:solidFill>
                <a:ea typeface="+mj-ea"/>
                <a:cs typeface="+mj-cs"/>
              </a:rPr>
              <a:t>i</a:t>
            </a:r>
            <a:r>
              <a:rPr lang="en-US" sz="2800" b="1" dirty="0" err="1" smtClean="0">
                <a:solidFill>
                  <a:schemeClr val="accent4"/>
                </a:solidFill>
                <a:ea typeface="+mj-ea"/>
                <a:cs typeface="+mj-cs"/>
              </a:rPr>
              <a:t>s_staff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 = </a:t>
            </a:r>
            <a:r>
              <a:rPr lang="en-US" sz="2800" b="1" dirty="0" err="1" smtClean="0">
                <a:solidFill>
                  <a:schemeClr val="accent4"/>
                </a:solidFill>
                <a:ea typeface="+mj-ea"/>
                <a:cs typeface="+mj-cs"/>
              </a:rPr>
              <a:t>Folse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62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594" y="998795"/>
            <a:ext cx="9984259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Что такое язык программирования?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2257168"/>
            <a:ext cx="9144000" cy="3517556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Язык программирования формальный язык, предназначенный для записи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 компьютерных программ.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Язык программирования определяет набор лексических, синтаксических и семантических правил, определяющих внешний вид программы и действия, которые выполнит исполнитель (обычно — ЭВМ) под её управлением.</a:t>
            </a: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91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906162" y="403653"/>
            <a:ext cx="10453816" cy="5725297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Преобразование типов</a:t>
            </a:r>
          </a:p>
          <a:p>
            <a:endParaRPr lang="en-US" sz="2800" dirty="0" smtClean="0"/>
          </a:p>
          <a:p>
            <a:pPr algn="l"/>
            <a:r>
              <a:rPr lang="ru-RU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int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() – преобразование в целое число.</a:t>
            </a:r>
          </a:p>
          <a:p>
            <a:pPr algn="l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float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() - 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преобразование в число с плавающей точкой.</a:t>
            </a:r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str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() – преобразование в строку.</a:t>
            </a:r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bool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() – преобразование в </a:t>
            </a:r>
            <a:r>
              <a:rPr lang="ru-RU" sz="2800" b="1" dirty="0" err="1" smtClean="0">
                <a:solidFill>
                  <a:schemeClr val="accent4"/>
                </a:solidFill>
                <a:ea typeface="+mj-ea"/>
                <a:cs typeface="+mj-cs"/>
              </a:rPr>
              <a:t>булевое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значение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.</a:t>
            </a:r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Примеры: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age = </a:t>
            </a:r>
            <a:r>
              <a:rPr lang="ru-RU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int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(</a:t>
            </a:r>
            <a:r>
              <a:rPr 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input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('Сколько тебе лет?')) # вернёт целое число</a:t>
            </a: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number = 10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(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str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(number)) 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# </a:t>
            </a:r>
            <a:r>
              <a:rPr lang="en-US" sz="2800" b="1" dirty="0" err="1">
                <a:solidFill>
                  <a:schemeClr val="accent4"/>
                </a:solidFill>
                <a:ea typeface="+mj-ea"/>
                <a:cs typeface="+mj-cs"/>
              </a:rPr>
              <a:t>вернёт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chemeClr val="accent4"/>
                </a:solidFill>
                <a:ea typeface="+mj-ea"/>
                <a:cs typeface="+mj-cs"/>
              </a:rPr>
              <a:t>строку</a:t>
            </a:r>
            <a:r>
              <a:rPr lang="en-US" sz="2800" b="1" dirty="0">
                <a:solidFill>
                  <a:schemeClr val="accent4"/>
                </a:solidFill>
                <a:ea typeface="+mj-ea"/>
                <a:cs typeface="+mj-cs"/>
              </a:rPr>
              <a:t> ‘10’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28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906162" y="403653"/>
            <a:ext cx="10453816" cy="5725297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Комментарии</a:t>
            </a:r>
          </a:p>
          <a:p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Это текст, который присутствует в коде программы, но игнорируются интерпретатором. Используются для того, чтобы добавить объяснение для определенного блока кода.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Написание комментария начинается с символа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#.</a:t>
            </a: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 err="1">
                <a:solidFill>
                  <a:schemeClr val="accent4"/>
                </a:solidFill>
                <a:ea typeface="+mj-ea"/>
                <a:cs typeface="+mj-cs"/>
              </a:rPr>
              <a:t>name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 = </a:t>
            </a:r>
            <a:r>
              <a:rPr 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input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('</a:t>
            </a:r>
            <a:r>
              <a:rPr lang="ru-RU" sz="2800" b="1" dirty="0" err="1">
                <a:solidFill>
                  <a:schemeClr val="accent4"/>
                </a:solidFill>
                <a:ea typeface="+mj-ea"/>
                <a:cs typeface="+mj-cs"/>
              </a:rPr>
              <a:t>Enter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ru-RU" sz="2800" b="1" dirty="0" err="1">
                <a:solidFill>
                  <a:schemeClr val="accent4"/>
                </a:solidFill>
                <a:ea typeface="+mj-ea"/>
                <a:cs typeface="+mj-cs"/>
              </a:rPr>
              <a:t>your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ru-RU" sz="2800" b="1" dirty="0" err="1">
                <a:solidFill>
                  <a:schemeClr val="accent4"/>
                </a:solidFill>
                <a:ea typeface="+mj-ea"/>
                <a:cs typeface="+mj-cs"/>
              </a:rPr>
              <a:t>name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')  # сохраняем имя пользователя</a:t>
            </a:r>
            <a:endParaRPr lang="en-US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972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89" y="636330"/>
            <a:ext cx="9522940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Литература: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9DDCC05-2F75-4916-9463-61197797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681" y="2364259"/>
            <a:ext cx="9959545" cy="3558746"/>
          </a:xfrm>
        </p:spPr>
        <p:txBody>
          <a:bodyPr>
            <a:normAutofit/>
          </a:bodyPr>
          <a:lstStyle/>
          <a:p>
            <a:pPr lvl="0" algn="l" fontAlgn="base"/>
            <a:r>
              <a:rPr lang="ru-RU" sz="1600" dirty="0">
                <a:solidFill>
                  <a:schemeClr val="accent4"/>
                </a:solidFill>
              </a:rPr>
              <a:t>Трофимов, В. В.  Основы алгоритмизации и программирования : учебник для среднего профессионального образования / В. В. Трофимов, Т. А. Павловская ; под редакцией В. В. Трофимова. — Москва : Издательство </a:t>
            </a:r>
            <a:r>
              <a:rPr lang="ru-RU" sz="1600" dirty="0" err="1">
                <a:solidFill>
                  <a:schemeClr val="accent4"/>
                </a:solidFill>
              </a:rPr>
              <a:t>Юрайт</a:t>
            </a:r>
            <a:r>
              <a:rPr lang="ru-RU" sz="1600" dirty="0">
                <a:solidFill>
                  <a:schemeClr val="accent4"/>
                </a:solidFill>
              </a:rPr>
              <a:t>, 2022. — 137 с. — (Профессиональное образование). — ISBN 978-5-534-07321-8. — Текст : электронный // Образовательная платформа </a:t>
            </a:r>
            <a:r>
              <a:rPr lang="ru-RU" sz="1600" dirty="0" err="1">
                <a:solidFill>
                  <a:schemeClr val="accent4"/>
                </a:solidFill>
              </a:rPr>
              <a:t>Юрайт</a:t>
            </a:r>
            <a:r>
              <a:rPr lang="ru-RU" sz="1600" dirty="0">
                <a:solidFill>
                  <a:schemeClr val="accent4"/>
                </a:solidFill>
              </a:rPr>
              <a:t> [сайт]. — URL: https://urait.ru/bcode/493261 (дата обращения: 26.08.2022</a:t>
            </a:r>
            <a:r>
              <a:rPr lang="ru-RU" sz="1600" dirty="0" smtClean="0">
                <a:solidFill>
                  <a:schemeClr val="accent4"/>
                </a:solidFill>
              </a:rPr>
              <a:t>).</a:t>
            </a:r>
          </a:p>
          <a:p>
            <a:pPr lvl="0" fontAlgn="base"/>
            <a:endParaRPr lang="ru-RU" sz="1600" dirty="0">
              <a:solidFill>
                <a:schemeClr val="accent4"/>
              </a:solidFill>
            </a:endParaRPr>
          </a:p>
          <a:p>
            <a:pPr lvl="0" algn="l" fontAlgn="base"/>
            <a:r>
              <a:rPr lang="en-US" sz="1600" dirty="0" smtClean="0">
                <a:solidFill>
                  <a:schemeClr val="accent4"/>
                </a:solidFill>
              </a:rPr>
              <a:t>https</a:t>
            </a:r>
            <a:r>
              <a:rPr lang="en-US" sz="1600" dirty="0">
                <a:solidFill>
                  <a:schemeClr val="accent4"/>
                </a:solidFill>
              </a:rPr>
              <a:t>://github.com/ViktorViktorovitsh/lessons</a:t>
            </a:r>
            <a:endParaRPr lang="ru-RU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89" y="636330"/>
            <a:ext cx="9522940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Задание</a:t>
            </a:r>
            <a:r>
              <a:rPr lang="en-US" b="1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на дом: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9DDCC05-2F75-4916-9463-61197797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681" y="2364259"/>
            <a:ext cx="9959545" cy="3558746"/>
          </a:xfrm>
        </p:spPr>
        <p:txBody>
          <a:bodyPr>
            <a:normAutofit/>
          </a:bodyPr>
          <a:lstStyle/>
          <a:p>
            <a:pPr marL="342900" indent="-342900" algn="l" fontAlgn="base">
              <a:buAutoNum type="arabicPeriod"/>
            </a:pP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Повторить изученный материал.</a:t>
            </a:r>
          </a:p>
          <a:p>
            <a:pPr marL="342900" indent="-342900" algn="l" fontAlgn="base">
              <a:buAutoNum type="arabicPeriod"/>
            </a:pP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Зарегистрироваться на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сайте</a:t>
            </a:r>
            <a:r>
              <a:rPr lang="ru-RU" sz="2000" dirty="0"/>
              <a:t>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hackerrank.com</a:t>
            </a:r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  <a:p>
            <a:pPr marL="342900" indent="-342900" algn="l" fontAlgn="base">
              <a:buAutoNum type="arabicPeriod"/>
            </a:pP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Решить задачу</a:t>
            </a:r>
            <a:r>
              <a:rPr lang="ru-RU" sz="2000" dirty="0"/>
              <a:t> </a:t>
            </a:r>
            <a:r>
              <a:rPr lang="en-US" sz="2000" dirty="0"/>
              <a:t> </a:t>
            </a:r>
            <a:r>
              <a:rPr lang="ru-RU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"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Say "Hello, World!" With Python"</a:t>
            </a:r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  <a:p>
            <a:pPr marL="342900" indent="-342900" algn="l" fontAlgn="base">
              <a:buAutoNum type="arabicPeriod"/>
            </a:pP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Решить задачу</a:t>
            </a:r>
            <a:r>
              <a:rPr lang="ru-RU" sz="2000" dirty="0"/>
              <a:t> </a:t>
            </a:r>
            <a:r>
              <a:rPr lang="ru-RU" sz="2000" dirty="0" smtClean="0"/>
              <a:t> </a:t>
            </a:r>
            <a:r>
              <a:rPr 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"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Arithmetic Operators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"</a:t>
            </a:r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  <a:p>
            <a:pPr lvl="0" algn="l" fontAlgn="base"/>
            <a:endParaRPr lang="ru-RU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594" y="998795"/>
            <a:ext cx="9984259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Классификация языков программирования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2257168"/>
            <a:ext cx="9144000" cy="3517556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По степени зависимости от аппаратных средств  </a:t>
            </a:r>
            <a:endParaRPr lang="en-US" sz="28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-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языки 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низкого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уровня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	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(машинный код, </a:t>
            </a:r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Assembler)</a:t>
            </a: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algn="l"/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- языки 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высокого уровня </a:t>
            </a: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  <a:ea typeface="+mj-ea"/>
                <a:cs typeface="+mj-cs"/>
              </a:rPr>
              <a:t>	(C, C++, Pascal, Basic, PHP, Python, Java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и мн. 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д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р.)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92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594" y="998795"/>
            <a:ext cx="9984259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491049" y="1351005"/>
            <a:ext cx="9144000" cy="4876800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accent4"/>
                </a:solidFill>
              </a:rPr>
              <a:t>По принципам программирования </a:t>
            </a:r>
            <a:endParaRPr lang="en-US" sz="2800" b="1" dirty="0" smtClean="0">
              <a:solidFill>
                <a:schemeClr val="accent4"/>
              </a:solidFill>
            </a:endParaRPr>
          </a:p>
          <a:p>
            <a:pPr algn="l"/>
            <a:endParaRPr lang="ru-RU" sz="2800" b="1" dirty="0">
              <a:solidFill>
                <a:schemeClr val="accent4"/>
              </a:solidFill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</a:rPr>
              <a:t>-процедурные </a:t>
            </a:r>
            <a:endParaRPr lang="en-US" sz="2800" b="1" dirty="0">
              <a:solidFill>
                <a:schemeClr val="accent4"/>
              </a:solidFill>
            </a:endParaRPr>
          </a:p>
          <a:p>
            <a:pPr algn="l"/>
            <a:r>
              <a:rPr lang="en-US" sz="2800" b="1" dirty="0">
                <a:solidFill>
                  <a:schemeClr val="accent4"/>
                </a:solidFill>
              </a:rPr>
              <a:t>	</a:t>
            </a:r>
            <a:r>
              <a:rPr lang="ru-RU" sz="2800" b="1" dirty="0">
                <a:solidFill>
                  <a:schemeClr val="accent4"/>
                </a:solidFill>
              </a:rPr>
              <a:t>(</a:t>
            </a:r>
            <a:r>
              <a:rPr lang="en-US" sz="2800" b="1" dirty="0">
                <a:solidFill>
                  <a:schemeClr val="accent4"/>
                </a:solidFill>
              </a:rPr>
              <a:t>Assembler, Basic, Cobol, Pascal, C, Perl </a:t>
            </a:r>
            <a:r>
              <a:rPr lang="en-US" sz="2800" b="1" dirty="0" smtClean="0">
                <a:solidFill>
                  <a:schemeClr val="accent4"/>
                </a:solidFill>
              </a:rPr>
              <a:t>…)</a:t>
            </a:r>
          </a:p>
          <a:p>
            <a:pPr algn="l"/>
            <a:endParaRPr lang="ru-RU" sz="2800" b="1" dirty="0">
              <a:solidFill>
                <a:schemeClr val="accent4"/>
              </a:solidFill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</a:rPr>
              <a:t>-объектно-ориентированные </a:t>
            </a:r>
            <a:endParaRPr lang="en-US" sz="2800" b="1" dirty="0">
              <a:solidFill>
                <a:schemeClr val="accent4"/>
              </a:solidFill>
            </a:endParaRPr>
          </a:p>
          <a:p>
            <a:pPr algn="l"/>
            <a:r>
              <a:rPr lang="en-US" sz="2800" b="1" dirty="0">
                <a:solidFill>
                  <a:schemeClr val="accent4"/>
                </a:solidFill>
              </a:rPr>
              <a:t>	(Java, C++, C#, Python, PHP, JavaScript, Ruby, Perl, Object Pascal, Swift, </a:t>
            </a:r>
            <a:r>
              <a:rPr lang="en-US" sz="2800" b="1" dirty="0" err="1">
                <a:solidFill>
                  <a:schemeClr val="accent4"/>
                </a:solidFill>
              </a:rPr>
              <a:t>Kotlin</a:t>
            </a:r>
            <a:r>
              <a:rPr lang="en-US" sz="2800" b="1" dirty="0">
                <a:solidFill>
                  <a:schemeClr val="accent4"/>
                </a:solidFill>
              </a:rPr>
              <a:t>, MATLAB</a:t>
            </a:r>
            <a:r>
              <a:rPr lang="en-US" sz="2800" b="1" dirty="0" smtClean="0">
                <a:solidFill>
                  <a:schemeClr val="accent4"/>
                </a:solidFill>
              </a:rPr>
              <a:t>)</a:t>
            </a:r>
          </a:p>
          <a:p>
            <a:pPr algn="l"/>
            <a:endParaRPr lang="ru-RU" sz="2800" b="1" dirty="0">
              <a:solidFill>
                <a:schemeClr val="accent4"/>
              </a:solidFill>
            </a:endParaRPr>
          </a:p>
          <a:p>
            <a:pPr algn="l"/>
            <a:r>
              <a:rPr lang="en-US" sz="2800" b="1" dirty="0">
                <a:solidFill>
                  <a:schemeClr val="accent4"/>
                </a:solidFill>
              </a:rPr>
              <a:t>	</a:t>
            </a:r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074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594" y="998795"/>
            <a:ext cx="9984259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458097" y="535458"/>
            <a:ext cx="9144000" cy="56593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accent4"/>
                </a:solidFill>
              </a:rPr>
              <a:t>По ориентации на класс задач </a:t>
            </a:r>
            <a:endParaRPr lang="en-US" sz="2800" b="1" dirty="0" smtClean="0">
              <a:solidFill>
                <a:schemeClr val="accent4"/>
              </a:solidFill>
            </a:endParaRPr>
          </a:p>
          <a:p>
            <a:pPr algn="l"/>
            <a:endParaRPr lang="ru-RU" sz="2800" b="1" dirty="0">
              <a:solidFill>
                <a:schemeClr val="accent4"/>
              </a:solidFill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</a:rPr>
              <a:t>-универсальные </a:t>
            </a:r>
          </a:p>
          <a:p>
            <a:pPr algn="l"/>
            <a:r>
              <a:rPr lang="ru-RU" sz="2800" b="1" dirty="0">
                <a:solidFill>
                  <a:schemeClr val="accent4"/>
                </a:solidFill>
              </a:rPr>
              <a:t>	(</a:t>
            </a:r>
            <a:r>
              <a:rPr lang="en-US" sz="2800" b="1" dirty="0">
                <a:solidFill>
                  <a:schemeClr val="accent4"/>
                </a:solidFill>
              </a:rPr>
              <a:t>Pascal/Delphi, C/C++, C#, Java</a:t>
            </a:r>
            <a:r>
              <a:rPr lang="ru-RU" sz="2800" b="1" dirty="0">
                <a:solidFill>
                  <a:schemeClr val="accent4"/>
                </a:solidFill>
              </a:rPr>
              <a:t>, </a:t>
            </a:r>
            <a:r>
              <a:rPr lang="en-US" sz="2800" b="1" dirty="0">
                <a:solidFill>
                  <a:schemeClr val="accent4"/>
                </a:solidFill>
              </a:rPr>
              <a:t>Python</a:t>
            </a:r>
            <a:r>
              <a:rPr lang="ru-RU" sz="2800" b="1" dirty="0">
                <a:solidFill>
                  <a:schemeClr val="accent4"/>
                </a:solidFill>
              </a:rPr>
              <a:t>)</a:t>
            </a:r>
            <a:endParaRPr lang="en-US" sz="2800" b="1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</a:pPr>
            <a:r>
              <a:rPr lang="ru-RU" sz="2800" b="1" dirty="0">
                <a:solidFill>
                  <a:schemeClr val="accent4"/>
                </a:solidFill>
              </a:rPr>
              <a:t>-специализированные</a:t>
            </a:r>
            <a:br>
              <a:rPr lang="ru-RU" sz="2800" b="1" dirty="0">
                <a:solidFill>
                  <a:schemeClr val="accent4"/>
                </a:solidFill>
              </a:rPr>
            </a:br>
            <a:r>
              <a:rPr lang="ru-RU" sz="2800" b="1" dirty="0">
                <a:solidFill>
                  <a:schemeClr val="accent4"/>
                </a:solidFill>
              </a:rPr>
              <a:t>	(</a:t>
            </a:r>
            <a:r>
              <a:rPr lang="en-US" sz="2800" b="1" dirty="0">
                <a:solidFill>
                  <a:schemeClr val="accent4"/>
                </a:solidFill>
              </a:rPr>
              <a:t>Fortran, F#</a:t>
            </a:r>
            <a:r>
              <a:rPr lang="ru-RU" sz="2800" b="1" dirty="0">
                <a:solidFill>
                  <a:schemeClr val="accent4"/>
                </a:solidFill>
              </a:rPr>
              <a:t>(</a:t>
            </a:r>
            <a:r>
              <a:rPr lang="ru-RU" sz="2800" b="1" dirty="0" err="1">
                <a:solidFill>
                  <a:schemeClr val="accent4"/>
                </a:solidFill>
              </a:rPr>
              <a:t>матем</a:t>
            </a:r>
            <a:r>
              <a:rPr lang="ru-RU" sz="2800" b="1" dirty="0">
                <a:solidFill>
                  <a:schemeClr val="accent4"/>
                </a:solidFill>
              </a:rPr>
              <a:t>. вычисления)</a:t>
            </a:r>
            <a:r>
              <a:rPr lang="en-US" sz="2800" b="1" dirty="0">
                <a:solidFill>
                  <a:schemeClr val="accent4"/>
                </a:solidFill>
              </a:rPr>
              <a:t>, </a:t>
            </a:r>
            <a:r>
              <a:rPr lang="en-US" sz="2800" b="1" dirty="0" err="1">
                <a:solidFill>
                  <a:schemeClr val="accent4"/>
                </a:solidFill>
              </a:rPr>
              <a:t>MatLab</a:t>
            </a:r>
            <a:r>
              <a:rPr lang="en-US" sz="2800" b="1" dirty="0">
                <a:solidFill>
                  <a:schemeClr val="accent4"/>
                </a:solidFill>
              </a:rPr>
              <a:t>, </a:t>
            </a:r>
            <a:r>
              <a:rPr lang="en-US" sz="2800" b="1" dirty="0" err="1">
                <a:solidFill>
                  <a:schemeClr val="accent4"/>
                </a:solidFill>
              </a:rPr>
              <a:t>Scilab</a:t>
            </a:r>
            <a:endParaRPr lang="en-US" sz="2800" b="1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</a:pPr>
            <a:r>
              <a:rPr lang="ru-RU" sz="2800" b="1" dirty="0">
                <a:solidFill>
                  <a:schemeClr val="accent4"/>
                </a:solidFill>
              </a:rPr>
              <a:t>	</a:t>
            </a:r>
            <a:r>
              <a:rPr lang="en-US" sz="2800" b="1" dirty="0">
                <a:solidFill>
                  <a:schemeClr val="accent4"/>
                </a:solidFill>
              </a:rPr>
              <a:t>(</a:t>
            </a:r>
            <a:r>
              <a:rPr lang="ru-RU" sz="2800" b="1" dirty="0" err="1">
                <a:solidFill>
                  <a:schemeClr val="accent4"/>
                </a:solidFill>
              </a:rPr>
              <a:t>матем</a:t>
            </a:r>
            <a:r>
              <a:rPr lang="ru-RU" sz="2800" b="1" dirty="0">
                <a:solidFill>
                  <a:schemeClr val="accent4"/>
                </a:solidFill>
              </a:rPr>
              <a:t>. моделирование), </a:t>
            </a:r>
            <a:r>
              <a:rPr lang="en-US" sz="2800" b="1" dirty="0">
                <a:solidFill>
                  <a:schemeClr val="accent4"/>
                </a:solidFill>
              </a:rPr>
              <a:t>LISP</a:t>
            </a:r>
            <a:r>
              <a:rPr lang="ru-RU" sz="2800" b="1" dirty="0">
                <a:solidFill>
                  <a:schemeClr val="accent4"/>
                </a:solidFill>
              </a:rPr>
              <a:t>(ИИ)</a:t>
            </a:r>
            <a:r>
              <a:rPr lang="en-US" sz="2800" b="1" dirty="0">
                <a:solidFill>
                  <a:schemeClr val="accent4"/>
                </a:solidFill>
              </a:rPr>
              <a:t>,</a:t>
            </a:r>
            <a:r>
              <a:rPr lang="ru-RU" sz="2800" b="1" dirty="0">
                <a:solidFill>
                  <a:schemeClr val="accent4"/>
                </a:solidFill>
              </a:rPr>
              <a:t> </a:t>
            </a:r>
            <a:r>
              <a:rPr lang="en-US" sz="2800" b="1" dirty="0">
                <a:solidFill>
                  <a:schemeClr val="accent4"/>
                </a:solidFill>
              </a:rPr>
              <a:t>Perl, PHP, </a:t>
            </a:r>
            <a:r>
              <a:rPr lang="ru-RU" sz="2800" b="1" dirty="0">
                <a:solidFill>
                  <a:schemeClr val="accent4"/>
                </a:solidFill>
              </a:rPr>
              <a:t>	</a:t>
            </a:r>
            <a:r>
              <a:rPr lang="en-US" sz="2800" b="1" dirty="0">
                <a:solidFill>
                  <a:schemeClr val="accent4"/>
                </a:solidFill>
              </a:rPr>
              <a:t>JavaScript</a:t>
            </a:r>
            <a:r>
              <a:rPr lang="ru-RU" sz="2800" b="1" dirty="0">
                <a:solidFill>
                  <a:schemeClr val="accent4"/>
                </a:solidFill>
              </a:rPr>
              <a:t>(Веб-разработка), </a:t>
            </a:r>
            <a:r>
              <a:rPr lang="en-US" sz="2800" b="1" dirty="0">
                <a:solidFill>
                  <a:schemeClr val="accent4"/>
                </a:solidFill>
              </a:rPr>
              <a:t>SQL</a:t>
            </a:r>
            <a:r>
              <a:rPr lang="ru-RU" sz="2800" b="1" dirty="0">
                <a:solidFill>
                  <a:schemeClr val="accent4"/>
                </a:solidFill>
              </a:rPr>
              <a:t> (базы данных), </a:t>
            </a:r>
            <a:r>
              <a:rPr lang="en-US" sz="2800" b="1" dirty="0" err="1">
                <a:solidFill>
                  <a:schemeClr val="accent4"/>
                </a:solidFill>
              </a:rPr>
              <a:t>Lua</a:t>
            </a:r>
            <a:r>
              <a:rPr lang="en-US" sz="2800" b="1" dirty="0">
                <a:solidFill>
                  <a:schemeClr val="accent4"/>
                </a:solidFill>
              </a:rPr>
              <a:t>, </a:t>
            </a:r>
            <a:r>
              <a:rPr lang="ru-RU" sz="2800" b="1" dirty="0">
                <a:solidFill>
                  <a:schemeClr val="accent4"/>
                </a:solidFill>
              </a:rPr>
              <a:t>	</a:t>
            </a:r>
            <a:r>
              <a:rPr lang="en-US" sz="2800" b="1" dirty="0">
                <a:solidFill>
                  <a:schemeClr val="accent4"/>
                </a:solidFill>
              </a:rPr>
              <a:t>Unity, Godot, Twine</a:t>
            </a:r>
            <a:r>
              <a:rPr lang="ru-RU" sz="2800" b="1" dirty="0">
                <a:solidFill>
                  <a:schemeClr val="accent4"/>
                </a:solidFill>
              </a:rPr>
              <a:t>(компьютерные игры), </a:t>
            </a:r>
            <a:r>
              <a:rPr lang="en-US" sz="2800" b="1" dirty="0">
                <a:solidFill>
                  <a:schemeClr val="accent4"/>
                </a:solidFill>
              </a:rPr>
              <a:t>MEL </a:t>
            </a:r>
            <a:r>
              <a:rPr lang="ru-RU" sz="2800" b="1" dirty="0">
                <a:solidFill>
                  <a:schemeClr val="accent4"/>
                </a:solidFill>
              </a:rPr>
              <a:t>	</a:t>
            </a:r>
            <a:r>
              <a:rPr lang="en-US" sz="2800" b="1" dirty="0">
                <a:solidFill>
                  <a:schemeClr val="accent4"/>
                </a:solidFill>
              </a:rPr>
              <a:t>(Maya), MAX Script (3ds Max)</a:t>
            </a:r>
            <a:r>
              <a:rPr lang="ru-RU" sz="2800" b="1" dirty="0">
                <a:solidFill>
                  <a:schemeClr val="accent4"/>
                </a:solidFill>
              </a:rPr>
              <a:t>(компьютерная 	графика), 1С (бухгалтерия)</a:t>
            </a:r>
          </a:p>
        </p:txBody>
      </p:sp>
    </p:spTree>
    <p:extLst>
      <p:ext uri="{BB962C8B-B14F-4D97-AF65-F5344CB8AC3E}">
        <p14:creationId xmlns:p14="http://schemas.microsoft.com/office/powerpoint/2010/main" val="16587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594" y="998795"/>
            <a:ext cx="9984259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998795"/>
            <a:ext cx="8221362" cy="4775929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accent4"/>
                </a:solidFill>
              </a:rPr>
              <a:t>По модели </a:t>
            </a:r>
            <a:r>
              <a:rPr lang="ru-RU" sz="2800" b="1" dirty="0" smtClean="0">
                <a:solidFill>
                  <a:schemeClr val="accent4"/>
                </a:solidFill>
              </a:rPr>
              <a:t>исполнения</a:t>
            </a:r>
            <a:endParaRPr lang="en-US" sz="2800" b="1" dirty="0" smtClean="0">
              <a:solidFill>
                <a:schemeClr val="accent4"/>
              </a:solidFill>
            </a:endParaRPr>
          </a:p>
          <a:p>
            <a:pPr algn="l"/>
            <a:endParaRPr lang="ru-RU" sz="2800" b="1" dirty="0">
              <a:solidFill>
                <a:schemeClr val="accent4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accent4"/>
                </a:solidFill>
              </a:rPr>
              <a:t>-</a:t>
            </a:r>
            <a:r>
              <a:rPr lang="ru-RU" sz="2800" b="1" dirty="0">
                <a:solidFill>
                  <a:schemeClr val="accent4"/>
                </a:solidFill>
              </a:rPr>
              <a:t>к</a:t>
            </a:r>
            <a:r>
              <a:rPr lang="ru-RU" sz="2800" b="1" dirty="0" smtClean="0">
                <a:solidFill>
                  <a:schemeClr val="accent4"/>
                </a:solidFill>
              </a:rPr>
              <a:t>омпилируемые</a:t>
            </a:r>
            <a:endParaRPr lang="en-US" sz="2800" b="1" dirty="0" smtClean="0">
              <a:solidFill>
                <a:schemeClr val="accent4"/>
              </a:solidFill>
            </a:endParaRPr>
          </a:p>
          <a:p>
            <a:pPr algn="l"/>
            <a:r>
              <a:rPr lang="ru-RU" sz="2800" b="1" dirty="0" smtClean="0">
                <a:solidFill>
                  <a:schemeClr val="accent4"/>
                </a:solidFill>
              </a:rPr>
              <a:t> 	(С</a:t>
            </a:r>
            <a:r>
              <a:rPr lang="ru-RU" sz="2800" b="1" dirty="0">
                <a:solidFill>
                  <a:schemeClr val="accent4"/>
                </a:solidFill>
              </a:rPr>
              <a:t>, С++, </a:t>
            </a:r>
            <a:r>
              <a:rPr lang="en-US" sz="2800" b="1" dirty="0">
                <a:solidFill>
                  <a:schemeClr val="accent4"/>
                </a:solidFill>
              </a:rPr>
              <a:t>Pascal, </a:t>
            </a:r>
            <a:r>
              <a:rPr lang="ru-RU" sz="2800" b="1" dirty="0">
                <a:solidFill>
                  <a:schemeClr val="accent4"/>
                </a:solidFill>
              </a:rPr>
              <a:t> </a:t>
            </a:r>
            <a:r>
              <a:rPr lang="en-US" sz="2800" b="1" dirty="0">
                <a:solidFill>
                  <a:schemeClr val="accent4"/>
                </a:solidFill>
              </a:rPr>
              <a:t>Go, Rust, </a:t>
            </a:r>
            <a:r>
              <a:rPr lang="en-US" sz="2800" b="1" dirty="0" err="1" smtClean="0">
                <a:solidFill>
                  <a:schemeClr val="accent4"/>
                </a:solidFill>
              </a:rPr>
              <a:t>Erlang</a:t>
            </a:r>
            <a:r>
              <a:rPr lang="en-US" sz="2800" b="1" dirty="0" smtClean="0">
                <a:solidFill>
                  <a:schemeClr val="accent4"/>
                </a:solidFill>
              </a:rPr>
              <a:t>)</a:t>
            </a:r>
          </a:p>
          <a:p>
            <a:pPr algn="l"/>
            <a:endParaRPr lang="ru-RU" sz="2800" b="1" dirty="0">
              <a:solidFill>
                <a:schemeClr val="accent4"/>
              </a:solidFill>
            </a:endParaRPr>
          </a:p>
          <a:p>
            <a:pPr algn="l"/>
            <a:r>
              <a:rPr lang="ru-RU" sz="2800" b="1" dirty="0">
                <a:solidFill>
                  <a:schemeClr val="accent4"/>
                </a:solidFill>
              </a:rPr>
              <a:t>-интерпретируемые</a:t>
            </a:r>
            <a:endParaRPr lang="en-US" sz="2800" b="1" dirty="0">
              <a:solidFill>
                <a:schemeClr val="accent4"/>
              </a:solidFill>
            </a:endParaRPr>
          </a:p>
          <a:p>
            <a:pPr algn="l"/>
            <a:r>
              <a:rPr lang="en-US" sz="2800" b="1" dirty="0">
                <a:solidFill>
                  <a:schemeClr val="accent4"/>
                </a:solidFill>
              </a:rPr>
              <a:t>	(JavaScript, Python, </a:t>
            </a:r>
            <a:r>
              <a:rPr lang="en-US" sz="2800" b="1" dirty="0" smtClean="0">
                <a:solidFill>
                  <a:schemeClr val="accent4"/>
                </a:solidFill>
              </a:rPr>
              <a:t>PHP)</a:t>
            </a:r>
            <a:endParaRPr lang="en-US" sz="2800" b="1" dirty="0">
              <a:solidFill>
                <a:schemeClr val="accent4"/>
              </a:solidFill>
            </a:endParaRP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02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545" y="619855"/>
            <a:ext cx="9984259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sz="4400" b="1" dirty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Составляющие части языка программирования 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1721708"/>
            <a:ext cx="9144000" cy="4456670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solidFill>
                  <a:schemeClr val="accent4"/>
                </a:solidFill>
              </a:rPr>
              <a:t>Любой язык программирования высокого уровня, как и любой другой язык, имеет основные составляющие: </a:t>
            </a:r>
          </a:p>
          <a:p>
            <a:pPr algn="l"/>
            <a:r>
              <a:rPr lang="ru-RU" b="1" dirty="0">
                <a:solidFill>
                  <a:schemeClr val="accent4"/>
                </a:solidFill>
              </a:rPr>
              <a:t>Алфавит - Набор символов, из которых образуются команды программы и другие конструкции языка. Каждый язык имеет свой алфавит. Но большинство из них содержит английские буквы, цифры, знаки арифметических операций (+, *, -, /), знаки отношений (больше, равно и др.), синтаксические знаки (точка, точка с запятой и др.). </a:t>
            </a:r>
          </a:p>
          <a:p>
            <a:pPr algn="l"/>
            <a:r>
              <a:rPr lang="ru-RU" b="1" dirty="0">
                <a:solidFill>
                  <a:schemeClr val="accent4"/>
                </a:solidFill>
              </a:rPr>
              <a:t>Синтаксис - Совокупность правил записи команд и других конструкций языка. Нарушение правил синтаксиса определяется автоматически, о чем программист получает сообщение. </a:t>
            </a:r>
          </a:p>
          <a:p>
            <a:pPr algn="l"/>
            <a:r>
              <a:rPr lang="ru-RU" b="1" dirty="0">
                <a:solidFill>
                  <a:schemeClr val="accent4"/>
                </a:solidFill>
              </a:rPr>
              <a:t>Семантика - Совокупность правил толкования и выполнения конструкций языка программирования. </a:t>
            </a: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9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778" y="471573"/>
            <a:ext cx="9984259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en-US" b="1" dirty="0" smtClean="0">
                <a:solidFill>
                  <a:schemeClr val="accent4"/>
                </a:solidFill>
                <a:latin typeface="+mn-lt"/>
              </a:rPr>
              <a:t>Python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1746422"/>
            <a:ext cx="9144000" cy="4028302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accent4"/>
                </a:solidFill>
              </a:rPr>
              <a:t>	</a:t>
            </a:r>
            <a:r>
              <a:rPr lang="ru-RU" b="1" dirty="0" smtClean="0">
                <a:solidFill>
                  <a:schemeClr val="accent4"/>
                </a:solidFill>
              </a:rPr>
              <a:t>Python </a:t>
            </a:r>
            <a:r>
              <a:rPr lang="ru-RU" b="1" dirty="0">
                <a:solidFill>
                  <a:schemeClr val="accent4"/>
                </a:solidFill>
              </a:rPr>
              <a:t>(</a:t>
            </a:r>
            <a:r>
              <a:rPr lang="ru-RU" b="1" dirty="0" err="1">
                <a:solidFill>
                  <a:schemeClr val="accent4"/>
                </a:solidFill>
              </a:rPr>
              <a:t>пито́н</a:t>
            </a:r>
            <a:r>
              <a:rPr lang="ru-RU" b="1" dirty="0">
                <a:solidFill>
                  <a:schemeClr val="accent4"/>
                </a:solidFill>
              </a:rPr>
              <a:t> или </a:t>
            </a:r>
            <a:r>
              <a:rPr lang="ru-RU" b="1" dirty="0" err="1">
                <a:solidFill>
                  <a:schemeClr val="accent4"/>
                </a:solidFill>
              </a:rPr>
              <a:t>па́йтон</a:t>
            </a:r>
            <a:r>
              <a:rPr lang="ru-RU" b="1" dirty="0">
                <a:solidFill>
                  <a:schemeClr val="accent4"/>
                </a:solidFill>
              </a:rPr>
              <a:t>) </a:t>
            </a:r>
            <a:r>
              <a:rPr lang="ru-RU" b="1" dirty="0" smtClean="0">
                <a:solidFill>
                  <a:schemeClr val="accent4"/>
                </a:solidFill>
              </a:rPr>
              <a:t>-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ru-RU" b="1" dirty="0" smtClean="0">
                <a:solidFill>
                  <a:schemeClr val="accent4"/>
                </a:solidFill>
              </a:rPr>
              <a:t>интерпретируемый высокоуровневый язык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ru-RU" b="1" dirty="0" smtClean="0">
                <a:solidFill>
                  <a:schemeClr val="accent4"/>
                </a:solidFill>
              </a:rPr>
              <a:t>программирования </a:t>
            </a:r>
            <a:r>
              <a:rPr lang="ru-RU" b="1" dirty="0">
                <a:solidFill>
                  <a:schemeClr val="accent4"/>
                </a:solidFill>
              </a:rPr>
              <a:t>общего назначения с динамической строгой типизацией и автоматическим управлением </a:t>
            </a:r>
            <a:r>
              <a:rPr lang="ru-RU" b="1" dirty="0" smtClean="0">
                <a:solidFill>
                  <a:schemeClr val="accent4"/>
                </a:solidFill>
              </a:rPr>
              <a:t>памятью,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ru-RU" b="1" dirty="0" smtClean="0">
                <a:solidFill>
                  <a:schemeClr val="accent4"/>
                </a:solidFill>
              </a:rPr>
              <a:t>ориентированный </a:t>
            </a:r>
            <a:r>
              <a:rPr lang="ru-RU" b="1" dirty="0">
                <a:solidFill>
                  <a:schemeClr val="accent4"/>
                </a:solidFill>
              </a:rPr>
              <a:t>на повышение </a:t>
            </a:r>
            <a:r>
              <a:rPr lang="ru-RU" b="1" dirty="0" smtClean="0">
                <a:solidFill>
                  <a:schemeClr val="accent4"/>
                </a:solidFill>
              </a:rPr>
              <a:t>производительности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ru-RU" b="1" dirty="0" smtClean="0">
                <a:solidFill>
                  <a:schemeClr val="accent4"/>
                </a:solidFill>
              </a:rPr>
              <a:t>разработчика</a:t>
            </a:r>
            <a:r>
              <a:rPr lang="ru-RU" b="1" dirty="0">
                <a:solidFill>
                  <a:schemeClr val="accent4"/>
                </a:solidFill>
              </a:rPr>
              <a:t>, читаемости кода и его качества, а также </a:t>
            </a:r>
            <a:r>
              <a:rPr lang="ru-RU" b="1" dirty="0" smtClean="0">
                <a:solidFill>
                  <a:schemeClr val="accent4"/>
                </a:solidFill>
              </a:rPr>
              <a:t>на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ru-RU" b="1" dirty="0" smtClean="0">
                <a:solidFill>
                  <a:schemeClr val="accent4"/>
                </a:solidFill>
              </a:rPr>
              <a:t>обеспечение </a:t>
            </a:r>
            <a:r>
              <a:rPr lang="ru-RU" b="1" dirty="0">
                <a:solidFill>
                  <a:schemeClr val="accent4"/>
                </a:solidFill>
              </a:rPr>
              <a:t>переносимости написанных на нём программ</a:t>
            </a:r>
            <a:r>
              <a:rPr lang="ru-RU" b="1" dirty="0" smtClean="0">
                <a:solidFill>
                  <a:schemeClr val="accent4"/>
                </a:solidFill>
              </a:rPr>
              <a:t>.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endParaRPr lang="ru-RU" b="1" dirty="0">
              <a:solidFill>
                <a:schemeClr val="accent4"/>
              </a:solidFill>
            </a:endParaRPr>
          </a:p>
          <a:p>
            <a:pPr algn="l"/>
            <a:r>
              <a:rPr lang="ru-RU" b="1" dirty="0">
                <a:solidFill>
                  <a:schemeClr val="accent4"/>
                </a:solidFill>
              </a:rPr>
              <a:t>	Язык является полностью </a:t>
            </a:r>
            <a:r>
              <a:rPr lang="ru-RU" b="1" dirty="0" smtClean="0">
                <a:solidFill>
                  <a:schemeClr val="accent4"/>
                </a:solidFill>
              </a:rPr>
              <a:t>объектно-ориентированным</a:t>
            </a:r>
            <a:r>
              <a:rPr lang="en-US" b="1" dirty="0" smtClean="0">
                <a:solidFill>
                  <a:schemeClr val="accent4"/>
                </a:solidFill>
              </a:rPr>
              <a:t> -</a:t>
            </a:r>
            <a:r>
              <a:rPr lang="ru-RU" b="1" dirty="0" smtClean="0">
                <a:solidFill>
                  <a:schemeClr val="accent4"/>
                </a:solidFill>
              </a:rPr>
              <a:t> </a:t>
            </a:r>
            <a:r>
              <a:rPr lang="ru-RU" b="1" dirty="0">
                <a:solidFill>
                  <a:schemeClr val="accent4"/>
                </a:solidFill>
              </a:rPr>
              <a:t>всё является объектами. Необычной особенностью языка является выделение блоков кода пробельными отступами. </a:t>
            </a:r>
          </a:p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6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1213</TotalTime>
  <Words>901</Words>
  <Application>Microsoft Office PowerPoint</Application>
  <PresentationFormat>Широкоэкранный</PresentationFormat>
  <Paragraphs>223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SFMono-Regular</vt:lpstr>
      <vt:lpstr>Office Theme</vt:lpstr>
      <vt:lpstr>  Тема № 2.  Основы программирования Лекция 2.1</vt:lpstr>
      <vt:lpstr>    Что такое программирование?</vt:lpstr>
      <vt:lpstr>    Что такое язык программирования?</vt:lpstr>
      <vt:lpstr>    Классификация языков программирования</vt:lpstr>
      <vt:lpstr>   </vt:lpstr>
      <vt:lpstr>   </vt:lpstr>
      <vt:lpstr>    </vt:lpstr>
      <vt:lpstr>    Составляющие части языка программирования </vt:lpstr>
      <vt:lpstr>    Python</vt:lpstr>
      <vt:lpstr>    Почему Python?</vt:lpstr>
      <vt:lpstr>    Сферы применения: </vt:lpstr>
      <vt:lpstr>    </vt:lpstr>
      <vt:lpstr>    Установка Python</vt:lpstr>
      <vt:lpstr>    </vt:lpstr>
      <vt:lpstr>    Среда разработки (IDE) включает в себя текстовый редактор, компилятор и/или интерпретатор, средства автоматизации сборки и отладчик.</vt:lpstr>
      <vt:lpstr>    Первая программа</vt:lpstr>
      <vt:lpstr>    input()</vt:lpstr>
      <vt:lpstr>    Переменные. Оператор присваивания</vt:lpstr>
      <vt:lpstr>Презентация PowerPoint</vt:lpstr>
      <vt:lpstr>Презентация PowerPoint</vt:lpstr>
      <vt:lpstr>    Именование переменных</vt:lpstr>
      <vt:lpstr>    Примеры именования переменных</vt:lpstr>
      <vt:lpstr>    Арифметические операции</vt:lpstr>
      <vt:lpstr>    Типы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Литература:</vt:lpstr>
      <vt:lpstr>    Задание на дом: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 данных.</dc:title>
  <dc:creator>viktor</dc:creator>
  <cp:lastModifiedBy>User</cp:lastModifiedBy>
  <cp:revision>69</cp:revision>
  <dcterms:created xsi:type="dcterms:W3CDTF">2021-10-17T14:54:53Z</dcterms:created>
  <dcterms:modified xsi:type="dcterms:W3CDTF">2022-09-07T04:23:06Z</dcterms:modified>
</cp:coreProperties>
</file>