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316" r:id="rId3"/>
    <p:sldId id="304" r:id="rId4"/>
    <p:sldId id="305" r:id="rId5"/>
    <p:sldId id="306" r:id="rId6"/>
    <p:sldId id="307" r:id="rId7"/>
    <p:sldId id="308" r:id="rId8"/>
    <p:sldId id="309" r:id="rId9"/>
    <p:sldId id="314" r:id="rId10"/>
    <p:sldId id="315" r:id="rId11"/>
    <p:sldId id="313" r:id="rId12"/>
    <p:sldId id="310" r:id="rId13"/>
    <p:sldId id="311" r:id="rId14"/>
    <p:sldId id="312" r:id="rId15"/>
    <p:sldId id="303" r:id="rId16"/>
    <p:sldId id="3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3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6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1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9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0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57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1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4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6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C6B1-9E0B-41EA-9711-B516082C630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D9A8-0A98-4DE3-B6B6-DE67573647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436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060" y="537476"/>
            <a:ext cx="9522940" cy="260937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Тема № 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2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. </a:t>
            </a:r>
            <a:r>
              <a:rPr lang="ru-RU" b="1" dirty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>
                <a:solidFill>
                  <a:schemeClr val="accent4"/>
                </a:solidFill>
                <a:latin typeface="+mn-lt"/>
              </a:rPr>
            </a:br>
            <a:r>
              <a:rPr lang="ru-RU" b="1" dirty="0">
                <a:solidFill>
                  <a:schemeClr val="accent4"/>
                </a:solidFill>
                <a:latin typeface="+mn-lt"/>
              </a:rPr>
              <a:t>Основы 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программирования</a:t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Лекция 2.3 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en-US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Циклы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.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060" y="3146854"/>
            <a:ext cx="9943070" cy="2842783"/>
          </a:xfrm>
        </p:spPr>
        <p:txBody>
          <a:bodyPr>
            <a:noAutofit/>
          </a:bodyPr>
          <a:lstStyle/>
          <a:p>
            <a:pPr algn="l"/>
            <a:r>
              <a:rPr lang="ru-RU" sz="3600" b="1" dirty="0" smtClean="0">
                <a:solidFill>
                  <a:schemeClr val="accent4"/>
                </a:solidFill>
                <a:ea typeface="+mj-ea"/>
                <a:cs typeface="+mj-cs"/>
              </a:rPr>
              <a:t>Цикл </a:t>
            </a:r>
            <a:r>
              <a:rPr lang="en-US" sz="3600" b="1" dirty="0" smtClean="0">
                <a:solidFill>
                  <a:schemeClr val="accent4"/>
                </a:solidFill>
                <a:ea typeface="+mj-ea"/>
                <a:cs typeface="+mj-cs"/>
              </a:rPr>
              <a:t>for</a:t>
            </a:r>
          </a:p>
          <a:p>
            <a:pPr algn="l"/>
            <a:r>
              <a:rPr lang="ru-RU" sz="3600" b="1" dirty="0" smtClean="0">
                <a:solidFill>
                  <a:schemeClr val="accent4"/>
                </a:solidFill>
                <a:ea typeface="+mj-ea"/>
                <a:cs typeface="+mj-cs"/>
              </a:rPr>
              <a:t>Цикл </a:t>
            </a:r>
            <a:r>
              <a:rPr lang="en-US" sz="3600" b="1" dirty="0" smtClean="0">
                <a:solidFill>
                  <a:schemeClr val="accent4"/>
                </a:solidFill>
                <a:ea typeface="+mj-ea"/>
                <a:cs typeface="+mj-cs"/>
              </a:rPr>
              <a:t>while</a:t>
            </a:r>
          </a:p>
          <a:p>
            <a:pPr algn="l"/>
            <a:r>
              <a:rPr lang="ru-RU" sz="3600" b="1" dirty="0" smtClean="0">
                <a:solidFill>
                  <a:schemeClr val="accent4"/>
                </a:solidFill>
                <a:ea typeface="+mj-ea"/>
                <a:cs typeface="+mj-cs"/>
              </a:rPr>
              <a:t>Ключевые слова </a:t>
            </a:r>
            <a:r>
              <a:rPr lang="en-US" sz="3600" b="1" dirty="0" smtClean="0">
                <a:solidFill>
                  <a:schemeClr val="accent4"/>
                </a:solidFill>
                <a:ea typeface="+mj-ea"/>
                <a:cs typeface="+mj-cs"/>
              </a:rPr>
              <a:t>break, continue, pass, range, enumerate</a:t>
            </a:r>
            <a:endParaRPr lang="ru-RU" sz="36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39DDCC05-2F75-4916-9463-611977978DBD}"/>
              </a:ext>
            </a:extLst>
          </p:cNvPr>
          <p:cNvSpPr txBox="1">
            <a:spLocks/>
          </p:cNvSpPr>
          <p:nvPr/>
        </p:nvSpPr>
        <p:spPr>
          <a:xfrm>
            <a:off x="5906530" y="3146854"/>
            <a:ext cx="4283675" cy="284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936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9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4"/>
                </a:solidFill>
                <a:latin typeface="+mn-lt"/>
              </a:rPr>
              <a:t>pass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4800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hello = "Hello"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for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hello: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if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== "l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":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pass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3200" b="1" dirty="0" err="1" smtClean="0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, end=" 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")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# </a:t>
            </a:r>
            <a:r>
              <a:rPr lang="pt-BR" sz="3200" b="1" dirty="0">
                <a:solidFill>
                  <a:schemeClr val="accent4"/>
                </a:solidFill>
                <a:ea typeface="+mj-ea"/>
                <a:cs typeface="+mj-cs"/>
              </a:rPr>
              <a:t>H e l l o </a:t>
            </a:r>
            <a:endParaRPr lang="ru-RU" sz="3200" b="1" dirty="0" smtClean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446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91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accent4"/>
                </a:solidFill>
                <a:latin typeface="+mn-lt"/>
              </a:rPr>
              <a:t>Функция </a:t>
            </a:r>
            <a:r>
              <a:rPr lang="en-US" sz="4000" b="1" dirty="0" smtClean="0">
                <a:solidFill>
                  <a:schemeClr val="accent4"/>
                </a:solidFill>
                <a:latin typeface="+mn-lt"/>
              </a:rPr>
              <a:t>range()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1990262"/>
          </a:xfrm>
        </p:spPr>
        <p:txBody>
          <a:bodyPr>
            <a:normAutofit fontScale="85000" lnSpcReduction="20000"/>
          </a:bodyPr>
          <a:lstStyle/>
          <a:p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функция </a:t>
            </a:r>
            <a:r>
              <a:rPr lang="ru-RU" sz="32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range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()</a:t>
            </a: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возвращает итерируемый объект, принимать может три параметра (</a:t>
            </a:r>
            <a:r>
              <a:rPr lang="ru-RU" sz="32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): старт, стоп, 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шаг.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Значение «стоп» в диапазон не входит. Параметр «шаг» можно не указывать, по умолчанию он равен 1.</a:t>
            </a:r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по объекту типа </a:t>
            </a:r>
            <a:r>
              <a:rPr lang="ru-RU" sz="32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range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 можно итерироваться как по 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последовательности</a:t>
            </a:r>
            <a:endParaRPr lang="en-US" sz="32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endParaRPr lang="ru-RU" sz="3200" b="1" dirty="0" smtClean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44146" y="3517412"/>
            <a:ext cx="4005649" cy="175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for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range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(1, 10, 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3200" b="1" dirty="0" err="1" smtClean="0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,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end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=" 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# 1 3 5 7 9 </a:t>
            </a:r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34665" y="3517412"/>
            <a:ext cx="4005649" cy="175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for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range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(0, 10, 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3200" b="1" dirty="0" err="1" smtClean="0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,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end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=" ")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# 0 2 4 6 8 </a:t>
            </a:r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691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91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accent4"/>
                </a:solidFill>
                <a:latin typeface="+mn-lt"/>
              </a:rPr>
              <a:t>Функция </a:t>
            </a:r>
            <a:r>
              <a:rPr lang="en-US" sz="4000" b="1" dirty="0" smtClean="0">
                <a:solidFill>
                  <a:schemeClr val="accent4"/>
                </a:solidFill>
                <a:latin typeface="+mn-lt"/>
              </a:rPr>
              <a:t>enumerate()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0160"/>
            <a:ext cx="10233454" cy="4395709"/>
          </a:xfrm>
        </p:spPr>
        <p:txBody>
          <a:bodyPr>
            <a:normAutofit/>
          </a:bodyPr>
          <a:lstStyle/>
          <a:p>
            <a:r>
              <a:rPr lang="ru-RU" sz="2700" b="1" dirty="0" err="1">
                <a:solidFill>
                  <a:schemeClr val="accent4"/>
                </a:solidFill>
                <a:ea typeface="+mj-ea"/>
                <a:cs typeface="+mj-cs"/>
              </a:rPr>
              <a:t>enumerate</a:t>
            </a:r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() — это встроенная функция в Python, которая позволяет вам иметь автоматический счетчик во время цикла по итерациям. </a:t>
            </a:r>
          </a:p>
          <a:p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Функция </a:t>
            </a:r>
            <a:r>
              <a:rPr lang="en-US" sz="2700" b="1" dirty="0">
                <a:solidFill>
                  <a:schemeClr val="accent4"/>
                </a:solidFill>
                <a:ea typeface="+mj-ea"/>
                <a:cs typeface="+mj-cs"/>
              </a:rPr>
              <a:t>enumerate() </a:t>
            </a:r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принимает следующий вид: </a:t>
            </a:r>
            <a:r>
              <a:rPr lang="en-US" sz="2700" b="1" dirty="0">
                <a:solidFill>
                  <a:schemeClr val="accent4"/>
                </a:solidFill>
                <a:ea typeface="+mj-ea"/>
                <a:cs typeface="+mj-cs"/>
              </a:rPr>
              <a:t>enumerate(</a:t>
            </a:r>
            <a:r>
              <a:rPr lang="en-US" sz="2700" b="1" dirty="0" err="1">
                <a:solidFill>
                  <a:schemeClr val="accent4"/>
                </a:solidFill>
                <a:ea typeface="+mj-ea"/>
                <a:cs typeface="+mj-cs"/>
              </a:rPr>
              <a:t>iterable</a:t>
            </a:r>
            <a:r>
              <a:rPr lang="en-US" sz="2700" b="1" dirty="0">
                <a:solidFill>
                  <a:schemeClr val="accent4"/>
                </a:solidFill>
                <a:ea typeface="+mj-ea"/>
                <a:cs typeface="+mj-cs"/>
              </a:rPr>
              <a:t>, start=0)</a:t>
            </a:r>
          </a:p>
          <a:p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Функция принимает два аргумента: </a:t>
            </a:r>
            <a:r>
              <a:rPr lang="ru-RU" sz="2700" b="1" dirty="0" err="1">
                <a:solidFill>
                  <a:schemeClr val="accent4"/>
                </a:solidFill>
                <a:ea typeface="+mj-ea"/>
                <a:cs typeface="+mj-cs"/>
              </a:rPr>
              <a:t>iterable</a:t>
            </a:r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 — объект, поддерживающий итерацию. </a:t>
            </a:r>
            <a:r>
              <a:rPr lang="ru-RU" sz="2700" b="1" dirty="0" err="1">
                <a:solidFill>
                  <a:schemeClr val="accent4"/>
                </a:solidFill>
                <a:ea typeface="+mj-ea"/>
                <a:cs typeface="+mj-cs"/>
              </a:rPr>
              <a:t>start</a:t>
            </a:r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7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ru-RU" sz="2700" b="1" dirty="0" smtClean="0">
                <a:solidFill>
                  <a:schemeClr val="accent4"/>
                </a:solidFill>
                <a:ea typeface="+mj-ea"/>
                <a:cs typeface="+mj-cs"/>
              </a:rPr>
              <a:t>не обязательно) - </a:t>
            </a:r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число, с которого начинается счетчик (по умолчанию </a:t>
            </a:r>
            <a:r>
              <a:rPr lang="ru-RU" sz="2700" b="1" dirty="0" err="1">
                <a:solidFill>
                  <a:schemeClr val="accent4"/>
                </a:solidFill>
                <a:ea typeface="+mj-ea"/>
                <a:cs typeface="+mj-cs"/>
              </a:rPr>
              <a:t>start</a:t>
            </a:r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 = 0)</a:t>
            </a:r>
          </a:p>
          <a:p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возвращает индекс и элемент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5288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91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accent4"/>
                </a:solidFill>
                <a:latin typeface="+mn-lt"/>
              </a:rPr>
              <a:t>Функция </a:t>
            </a:r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enumerate()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0160"/>
            <a:ext cx="10233454" cy="4395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chemeClr val="accent4"/>
                </a:solidFill>
                <a:ea typeface="+mj-ea"/>
                <a:cs typeface="+mj-cs"/>
              </a:rPr>
              <a:t>hello = "Hello"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for</a:t>
            </a:r>
            <a:r>
              <a:rPr lang="en-US" sz="27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700" b="1" dirty="0" smtClean="0">
                <a:solidFill>
                  <a:schemeClr val="accent4"/>
                </a:solidFill>
                <a:ea typeface="+mj-ea"/>
                <a:cs typeface="+mj-cs"/>
              </a:rPr>
              <a:t>index, element </a:t>
            </a:r>
            <a:r>
              <a:rPr lang="en-US" sz="27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</a:t>
            </a:r>
            <a:r>
              <a:rPr lang="en-US" sz="27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27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enumerate</a:t>
            </a:r>
            <a:r>
              <a:rPr lang="en-US" sz="2700" b="1" dirty="0" smtClean="0">
                <a:solidFill>
                  <a:schemeClr val="accent4"/>
                </a:solidFill>
                <a:ea typeface="+mj-ea"/>
                <a:cs typeface="+mj-cs"/>
              </a:rPr>
              <a:t>(hello, 1):</a:t>
            </a:r>
            <a:endParaRPr lang="en-US" sz="27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chemeClr val="accent4"/>
                </a:solidFill>
                <a:ea typeface="+mj-ea"/>
                <a:cs typeface="+mj-cs"/>
              </a:rPr>
              <a:t>    </a:t>
            </a:r>
            <a:r>
              <a:rPr lang="en-US" sz="2700" b="1" dirty="0" smtClean="0">
                <a:solidFill>
                  <a:schemeClr val="accent4"/>
                </a:solidFill>
                <a:ea typeface="+mj-ea"/>
                <a:cs typeface="+mj-cs"/>
              </a:rPr>
              <a:t>   </a:t>
            </a:r>
            <a:r>
              <a:rPr lang="en-US" sz="27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27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2700" b="1" dirty="0" smtClean="0">
                <a:solidFill>
                  <a:schemeClr val="accent4"/>
                </a:solidFill>
              </a:rPr>
              <a:t>index</a:t>
            </a:r>
            <a:r>
              <a:rPr lang="en-US" sz="2700" b="1" dirty="0">
                <a:solidFill>
                  <a:schemeClr val="accent4"/>
                </a:solidFill>
              </a:rPr>
              <a:t>, </a:t>
            </a:r>
            <a:r>
              <a:rPr lang="en-US" sz="2700" b="1" dirty="0" smtClean="0">
                <a:solidFill>
                  <a:schemeClr val="accent4"/>
                </a:solidFill>
              </a:rPr>
              <a:t>element</a:t>
            </a:r>
            <a:r>
              <a:rPr lang="en-US" sz="2700" b="1" dirty="0" smtClean="0">
                <a:solidFill>
                  <a:schemeClr val="accent4"/>
                </a:solidFill>
                <a:ea typeface="+mj-ea"/>
                <a:cs typeface="+mj-cs"/>
              </a:rPr>
              <a:t>)</a:t>
            </a:r>
          </a:p>
          <a:p>
            <a:endParaRPr lang="en-US" sz="27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700" b="1" dirty="0" smtClean="0">
                <a:solidFill>
                  <a:schemeClr val="accent4"/>
                </a:solidFill>
                <a:ea typeface="+mj-ea"/>
                <a:cs typeface="+mj-cs"/>
              </a:rPr>
              <a:t># </a:t>
            </a:r>
            <a:r>
              <a:rPr lang="pt-BR" sz="2700" b="1" dirty="0" smtClean="0">
                <a:solidFill>
                  <a:schemeClr val="accent4"/>
                </a:solidFill>
                <a:ea typeface="+mj-ea"/>
                <a:cs typeface="+mj-cs"/>
              </a:rPr>
              <a:t>1 </a:t>
            </a:r>
            <a:r>
              <a:rPr lang="pt-BR" sz="2700" b="1" dirty="0">
                <a:solidFill>
                  <a:schemeClr val="accent4"/>
                </a:solidFill>
                <a:ea typeface="+mj-ea"/>
                <a:cs typeface="+mj-cs"/>
              </a:rPr>
              <a:t>H</a:t>
            </a:r>
          </a:p>
          <a:p>
            <a:pPr marL="0" indent="0">
              <a:buNone/>
            </a:pPr>
            <a:r>
              <a:rPr lang="pt-BR" sz="2700" b="1" dirty="0" smtClean="0">
                <a:solidFill>
                  <a:schemeClr val="accent4"/>
                </a:solidFill>
                <a:ea typeface="+mj-ea"/>
                <a:cs typeface="+mj-cs"/>
              </a:rPr>
              <a:t># 2 </a:t>
            </a:r>
            <a:r>
              <a:rPr lang="pt-BR" sz="2700" b="1" dirty="0">
                <a:solidFill>
                  <a:schemeClr val="accent4"/>
                </a:solidFill>
                <a:ea typeface="+mj-ea"/>
                <a:cs typeface="+mj-cs"/>
              </a:rPr>
              <a:t>e</a:t>
            </a:r>
          </a:p>
          <a:p>
            <a:pPr marL="0" indent="0">
              <a:buNone/>
            </a:pPr>
            <a:r>
              <a:rPr lang="pt-BR" sz="2700" b="1" dirty="0" smtClean="0">
                <a:solidFill>
                  <a:schemeClr val="accent4"/>
                </a:solidFill>
                <a:ea typeface="+mj-ea"/>
                <a:cs typeface="+mj-cs"/>
              </a:rPr>
              <a:t># 3 </a:t>
            </a:r>
            <a:r>
              <a:rPr lang="pt-BR" sz="2700" b="1" dirty="0">
                <a:solidFill>
                  <a:schemeClr val="accent4"/>
                </a:solidFill>
                <a:ea typeface="+mj-ea"/>
                <a:cs typeface="+mj-cs"/>
              </a:rPr>
              <a:t>l</a:t>
            </a:r>
          </a:p>
          <a:p>
            <a:pPr marL="0" indent="0">
              <a:buNone/>
            </a:pPr>
            <a:r>
              <a:rPr lang="pt-BR" sz="2700" b="1" dirty="0" smtClean="0">
                <a:solidFill>
                  <a:schemeClr val="accent4"/>
                </a:solidFill>
                <a:ea typeface="+mj-ea"/>
                <a:cs typeface="+mj-cs"/>
              </a:rPr>
              <a:t># 4 </a:t>
            </a:r>
            <a:r>
              <a:rPr lang="pt-BR" sz="2700" b="1" dirty="0">
                <a:solidFill>
                  <a:schemeClr val="accent4"/>
                </a:solidFill>
                <a:ea typeface="+mj-ea"/>
                <a:cs typeface="+mj-cs"/>
              </a:rPr>
              <a:t>l</a:t>
            </a:r>
          </a:p>
          <a:p>
            <a:pPr marL="0" indent="0">
              <a:buNone/>
            </a:pPr>
            <a:r>
              <a:rPr lang="pt-BR" sz="2700" b="1" dirty="0" smtClean="0">
                <a:solidFill>
                  <a:schemeClr val="accent4"/>
                </a:solidFill>
                <a:ea typeface="+mj-ea"/>
                <a:cs typeface="+mj-cs"/>
              </a:rPr>
              <a:t># 5 </a:t>
            </a:r>
            <a:r>
              <a:rPr lang="pt-BR" sz="2700" b="1" dirty="0">
                <a:solidFill>
                  <a:schemeClr val="accent4"/>
                </a:solidFill>
                <a:ea typeface="+mj-ea"/>
                <a:cs typeface="+mj-cs"/>
              </a:rPr>
              <a:t>o</a:t>
            </a:r>
            <a:endParaRPr lang="ru-RU" sz="27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95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91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accent4"/>
                </a:solidFill>
                <a:latin typeface="+mn-lt"/>
              </a:rPr>
              <a:t>Примеры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0160"/>
            <a:ext cx="10233454" cy="4395709"/>
          </a:xfrm>
        </p:spPr>
        <p:txBody>
          <a:bodyPr>
            <a:normAutofit/>
          </a:bodyPr>
          <a:lstStyle/>
          <a:p>
            <a:endParaRPr lang="ru-RU" sz="27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75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Литература: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81" y="2364259"/>
            <a:ext cx="9959545" cy="3558746"/>
          </a:xfrm>
        </p:spPr>
        <p:txBody>
          <a:bodyPr>
            <a:normAutofit/>
          </a:bodyPr>
          <a:lstStyle/>
          <a:p>
            <a:pPr lvl="0" algn="l" fontAlgn="base"/>
            <a:r>
              <a:rPr lang="ru-RU" sz="1600" dirty="0">
                <a:solidFill>
                  <a:schemeClr val="accent4"/>
                </a:solidFill>
              </a:rPr>
              <a:t>Трофимов, В. В.  Основы алгоритмизации и программирования : учебник для среднего профессионального образования / В. В. Трофимов, Т. А. Павловская ; под редакцией В. В. Трофимова. — Москва : Издательство </a:t>
            </a:r>
            <a:r>
              <a:rPr lang="ru-RU" sz="1600" dirty="0" err="1">
                <a:solidFill>
                  <a:schemeClr val="accent4"/>
                </a:solidFill>
              </a:rPr>
              <a:t>Юрайт</a:t>
            </a:r>
            <a:r>
              <a:rPr lang="ru-RU" sz="1600" dirty="0">
                <a:solidFill>
                  <a:schemeClr val="accent4"/>
                </a:solidFill>
              </a:rPr>
              <a:t>, 2022. — 137 с. — (Профессиональное образование). — ISBN 978-5-534-07321-8. — Текст : электронный // Образовательная платформа </a:t>
            </a:r>
            <a:r>
              <a:rPr lang="ru-RU" sz="1600" dirty="0" err="1">
                <a:solidFill>
                  <a:schemeClr val="accent4"/>
                </a:solidFill>
              </a:rPr>
              <a:t>Юрайт</a:t>
            </a:r>
            <a:r>
              <a:rPr lang="ru-RU" sz="1600" dirty="0">
                <a:solidFill>
                  <a:schemeClr val="accent4"/>
                </a:solidFill>
              </a:rPr>
              <a:t> [сайт]. — URL: https://urait.ru/bcode/493261 (дата обращения: 26.08.2022</a:t>
            </a:r>
            <a:r>
              <a:rPr lang="ru-RU" sz="1600" dirty="0" smtClean="0">
                <a:solidFill>
                  <a:schemeClr val="accent4"/>
                </a:solidFill>
              </a:rPr>
              <a:t>).</a:t>
            </a:r>
          </a:p>
          <a:p>
            <a:pPr lvl="0" fontAlgn="base"/>
            <a:endParaRPr lang="ru-RU" sz="1600" dirty="0">
              <a:solidFill>
                <a:schemeClr val="accent4"/>
              </a:solidFill>
            </a:endParaRPr>
          </a:p>
          <a:p>
            <a:pPr lvl="0" algn="l" fontAlgn="base"/>
            <a:r>
              <a:rPr lang="en-US" sz="1600" dirty="0" smtClean="0">
                <a:solidFill>
                  <a:schemeClr val="accent4"/>
                </a:solidFill>
              </a:rPr>
              <a:t>https</a:t>
            </a:r>
            <a:r>
              <a:rPr lang="en-US" sz="1600" dirty="0">
                <a:solidFill>
                  <a:schemeClr val="accent4"/>
                </a:solidFill>
              </a:rPr>
              <a:t>://github.com/ViktorViktorovitsh/lessons</a:t>
            </a:r>
            <a:endParaRPr lang="ru-RU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636330"/>
            <a:ext cx="9522940" cy="1019475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/>
            </a:r>
            <a:br>
              <a:rPr lang="ru-RU" b="1" dirty="0" smtClean="0">
                <a:solidFill>
                  <a:schemeClr val="accent4"/>
                </a:solidFill>
                <a:latin typeface="+mn-lt"/>
              </a:rPr>
            </a:b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Задание</a:t>
            </a:r>
            <a:r>
              <a:rPr lang="en-US" b="1" dirty="0" smtClean="0">
                <a:solidFill>
                  <a:schemeClr val="accent4"/>
                </a:solidFill>
                <a:latin typeface="+mn-lt"/>
              </a:rPr>
              <a:t> </a:t>
            </a:r>
            <a:r>
              <a:rPr lang="ru-RU" b="1" dirty="0" smtClean="0">
                <a:solidFill>
                  <a:schemeClr val="accent4"/>
                </a:solidFill>
                <a:latin typeface="+mn-lt"/>
              </a:rPr>
              <a:t>на дом:</a:t>
            </a:r>
            <a:endParaRPr lang="ru-RU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681" y="2364259"/>
            <a:ext cx="9959545" cy="3558746"/>
          </a:xfrm>
        </p:spPr>
        <p:txBody>
          <a:bodyPr>
            <a:normAutofit/>
          </a:bodyPr>
          <a:lstStyle/>
          <a:p>
            <a:pPr marL="342900" indent="-342900" algn="l" fontAlgn="base">
              <a:buAutoNum type="arabicPeriod"/>
            </a:pP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Повторить изученный материал.</a:t>
            </a:r>
          </a:p>
          <a:p>
            <a:pPr marL="342900" indent="-342900" algn="l" fontAlgn="base">
              <a:buFont typeface="Arial" panose="020B0604020202020204" pitchFamily="34" charset="0"/>
              <a:buAutoNum type="arabicPeriod"/>
            </a:pP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Продолжить решение задач </a:t>
            </a:r>
            <a:r>
              <a:rPr lang="ru-RU" sz="2800" b="1" dirty="0">
                <a:solidFill>
                  <a:schemeClr val="accent4"/>
                </a:solidFill>
                <a:ea typeface="+mj-ea"/>
                <a:cs typeface="+mj-cs"/>
              </a:rPr>
              <a:t>на </a:t>
            </a:r>
            <a:r>
              <a:rPr lang="ru-RU" sz="2800" b="1" dirty="0" smtClean="0">
                <a:solidFill>
                  <a:schemeClr val="accent4"/>
                </a:solidFill>
                <a:ea typeface="+mj-ea"/>
                <a:cs typeface="+mj-cs"/>
              </a:rPr>
              <a:t>сайте</a:t>
            </a:r>
            <a:r>
              <a:rPr lang="ru-RU" sz="2000" dirty="0"/>
              <a:t>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hackerrank.com</a:t>
            </a:r>
            <a:r>
              <a:rPr lang="ru-RU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.</a:t>
            </a: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 algn="l" fontAlgn="base">
              <a:buAutoNum type="arabicPeriod"/>
            </a:pPr>
            <a:endParaRPr lang="ru-RU" sz="2800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  <a:p>
            <a:pPr lvl="0" algn="l" fontAlgn="base"/>
            <a:endParaRPr lang="ru-RU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FE56A8-EE17-4C7E-BF94-1A43383AF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060" y="537476"/>
            <a:ext cx="9522940" cy="1513746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/>
              <a:t> </a:t>
            </a:r>
            <a:r>
              <a:rPr lang="ru-RU" sz="6000" dirty="0"/>
              <a:t/>
            </a:r>
            <a:br>
              <a:rPr lang="ru-RU" sz="6000" dirty="0"/>
            </a:br>
            <a:r>
              <a:rPr lang="ru-RU" sz="5400" b="1" dirty="0">
                <a:solidFill>
                  <a:schemeClr val="accent4"/>
                </a:solidFill>
                <a:latin typeface="+mn-lt"/>
              </a:rPr>
              <a:t>Контрольные вопросы по предыдущей теме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9DDCC05-2F75-4916-9463-61197797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493" y="2957386"/>
            <a:ext cx="9943070" cy="2891480"/>
          </a:xfrm>
        </p:spPr>
        <p:txBody>
          <a:bodyPr>
            <a:noAutofit/>
          </a:bodyPr>
          <a:lstStyle/>
          <a:p>
            <a:pPr marL="571500" indent="-571500" algn="l">
              <a:buFontTx/>
              <a:buChar char="-"/>
            </a:pPr>
            <a:r>
              <a:rPr lang="ru-RU" sz="3600" b="1" dirty="0" smtClean="0">
                <a:solidFill>
                  <a:schemeClr val="accent4"/>
                </a:solidFill>
                <a:ea typeface="+mj-ea"/>
                <a:cs typeface="+mj-cs"/>
              </a:rPr>
              <a:t>Операторы сравнения</a:t>
            </a:r>
          </a:p>
          <a:p>
            <a:pPr marL="571500" indent="-571500" algn="l">
              <a:buFontTx/>
              <a:buChar char="-"/>
            </a:pPr>
            <a:r>
              <a:rPr lang="ru-RU" sz="3600" b="1" dirty="0" smtClean="0">
                <a:solidFill>
                  <a:schemeClr val="accent4"/>
                </a:solidFill>
                <a:ea typeface="+mj-ea"/>
                <a:cs typeface="+mj-cs"/>
              </a:rPr>
              <a:t>Логические операторы</a:t>
            </a:r>
          </a:p>
          <a:p>
            <a:pPr marL="571500" indent="-571500" algn="l">
              <a:buFontTx/>
              <a:buChar char="-"/>
            </a:pPr>
            <a:r>
              <a:rPr lang="ru-RU" sz="3600" b="1" dirty="0" smtClean="0">
                <a:solidFill>
                  <a:schemeClr val="accent4"/>
                </a:solidFill>
                <a:ea typeface="+mj-ea"/>
                <a:cs typeface="+mj-cs"/>
              </a:rPr>
              <a:t>Приложение «Военкомат»</a:t>
            </a:r>
          </a:p>
          <a:p>
            <a:pPr marL="571500" indent="-571500" algn="l">
              <a:buFontTx/>
              <a:buChar char="-"/>
            </a:pPr>
            <a:endParaRPr lang="ru-RU" sz="3600" b="1" dirty="0" smtClean="0">
              <a:solidFill>
                <a:schemeClr val="accent4"/>
              </a:solidFill>
              <a:ea typeface="+mj-ea"/>
              <a:cs typeface="+mj-cs"/>
            </a:endParaRPr>
          </a:p>
          <a:p>
            <a:pPr marL="571500" indent="-571500" algn="l">
              <a:buFontTx/>
              <a:buChar char="-"/>
            </a:pPr>
            <a:endParaRPr lang="en-US" sz="3600" b="1" dirty="0" smtClean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39DDCC05-2F75-4916-9463-611977978DBD}"/>
              </a:ext>
            </a:extLst>
          </p:cNvPr>
          <p:cNvSpPr txBox="1">
            <a:spLocks/>
          </p:cNvSpPr>
          <p:nvPr/>
        </p:nvSpPr>
        <p:spPr>
          <a:xfrm>
            <a:off x="5906530" y="3146854"/>
            <a:ext cx="4283675" cy="284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8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52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724" y="408717"/>
            <a:ext cx="10515600" cy="4351338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Цикл многократное повторение одинаковых действий.</a:t>
            </a:r>
          </a:p>
          <a:p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Тело цикло – команды, которые выполняются несколько раз.</a:t>
            </a:r>
          </a:p>
          <a:p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Шаг цикла – однократное выполнение тела цикла.</a:t>
            </a:r>
          </a:p>
          <a:p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В Python существует два типа циклов: </a:t>
            </a:r>
            <a:r>
              <a:rPr lang="ru-RU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while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и </a:t>
            </a:r>
            <a:r>
              <a:rPr lang="ru-RU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for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82" y="3433890"/>
            <a:ext cx="2812964" cy="291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9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91913" y="1540476"/>
            <a:ext cx="7399637" cy="4636487"/>
          </a:xfrm>
        </p:spPr>
        <p:txBody>
          <a:bodyPr/>
          <a:lstStyle/>
          <a:p>
            <a:pPr marL="457200" lvl="1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980670" y="1924479"/>
            <a:ext cx="2776152" cy="79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Данные</a:t>
            </a:r>
          </a:p>
        </p:txBody>
      </p:sp>
      <p:sp>
        <p:nvSpPr>
          <p:cNvPr id="5" name="Ромб 4"/>
          <p:cNvSpPr/>
          <p:nvPr/>
        </p:nvSpPr>
        <p:spPr>
          <a:xfrm>
            <a:off x="6079524" y="3286747"/>
            <a:ext cx="2677298" cy="9473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Условие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106297" y="4825315"/>
            <a:ext cx="2776152" cy="79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Остановка цикла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87709" y="3330956"/>
            <a:ext cx="2776152" cy="799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Действия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996777" y="574933"/>
            <a:ext cx="10373498" cy="830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chemeClr val="accent4"/>
                </a:solidFill>
              </a:rPr>
              <a:t>	</a:t>
            </a:r>
            <a:r>
              <a:rPr lang="ru-RU" sz="3200" b="1" dirty="0" smtClean="0">
                <a:solidFill>
                  <a:schemeClr val="accent4"/>
                </a:solidFill>
              </a:rPr>
              <a:t>Цикл </a:t>
            </a:r>
            <a:r>
              <a:rPr lang="ru-RU" sz="3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ru-RU" sz="3200" b="1" dirty="0" smtClean="0">
                <a:solidFill>
                  <a:schemeClr val="accent4"/>
                </a:solidFill>
              </a:rPr>
              <a:t> п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озволяет 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выполнить одну и ту же последовательность действий, пока проверяемое условие истинно.</a:t>
            </a:r>
          </a:p>
        </p:txBody>
      </p:sp>
      <p:cxnSp>
        <p:nvCxnSpPr>
          <p:cNvPr id="12" name="Прямая со стрелкой 11"/>
          <p:cNvCxnSpPr>
            <a:endCxn id="5" idx="0"/>
          </p:cNvCxnSpPr>
          <p:nvPr/>
        </p:nvCxnSpPr>
        <p:spPr>
          <a:xfrm>
            <a:off x="7418173" y="2751567"/>
            <a:ext cx="0" cy="535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18173" y="4262117"/>
            <a:ext cx="0" cy="535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1"/>
          </p:cNvCxnSpPr>
          <p:nvPr/>
        </p:nvCxnSpPr>
        <p:spPr>
          <a:xfrm flipH="1">
            <a:off x="5325503" y="3760423"/>
            <a:ext cx="754021" cy="9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3975785" y="3019157"/>
            <a:ext cx="3491815" cy="16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7" idx="0"/>
          </p:cNvCxnSpPr>
          <p:nvPr/>
        </p:nvCxnSpPr>
        <p:spPr>
          <a:xfrm flipV="1">
            <a:off x="3975785" y="3031208"/>
            <a:ext cx="0" cy="29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36973" y="3413880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True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94373" y="4339731"/>
            <a:ext cx="9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False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648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345" y="845376"/>
            <a:ext cx="5695755" cy="23540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315" y="4572772"/>
            <a:ext cx="5701651" cy="128433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206890" y="1779373"/>
            <a:ext cx="1334530" cy="4860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авая фигурная скобка 7"/>
          <p:cNvSpPr/>
          <p:nvPr/>
        </p:nvSpPr>
        <p:spPr>
          <a:xfrm>
            <a:off x="8196649" y="2022389"/>
            <a:ext cx="222421" cy="729049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авая фигурная скобка 8"/>
          <p:cNvSpPr/>
          <p:nvPr/>
        </p:nvSpPr>
        <p:spPr>
          <a:xfrm rot="16200000">
            <a:off x="5324732" y="882478"/>
            <a:ext cx="222421" cy="1089454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авая фигурная скобка 9"/>
          <p:cNvSpPr/>
          <p:nvPr/>
        </p:nvSpPr>
        <p:spPr>
          <a:xfrm rot="5400000">
            <a:off x="3934597" y="2441489"/>
            <a:ext cx="222421" cy="842319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987480" y="2022389"/>
            <a:ext cx="2405449" cy="1890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Код, который будет выполнятся, пока условие </a:t>
            </a:r>
            <a:r>
              <a:rPr lang="en-US" sz="2000" b="1" dirty="0">
                <a:solidFill>
                  <a:srgbClr val="002060"/>
                </a:solidFill>
                <a:ea typeface="+mj-ea"/>
                <a:cs typeface="+mj-cs"/>
              </a:rPr>
              <a:t>True</a:t>
            </a:r>
            <a:endParaRPr lang="ru-RU" sz="2000" b="1" dirty="0">
              <a:solidFill>
                <a:srgbClr val="002060"/>
              </a:solidFill>
              <a:ea typeface="+mj-ea"/>
              <a:cs typeface="+mj-cs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29516" y="2293239"/>
            <a:ext cx="2405449" cy="90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4"/>
                </a:solidFill>
                <a:ea typeface="+mj-ea"/>
                <a:cs typeface="+mj-cs"/>
              </a:rPr>
              <a:t>Ключевое слово </a:t>
            </a:r>
            <a:r>
              <a:rPr lang="en-US" sz="2000" b="1" dirty="0" smtClean="0">
                <a:solidFill>
                  <a:srgbClr val="002060"/>
                </a:solidFill>
                <a:ea typeface="+mj-ea"/>
                <a:cs typeface="+mj-cs"/>
              </a:rPr>
              <a:t>while</a:t>
            </a:r>
            <a:endParaRPr lang="ru-RU" sz="2000" b="1" dirty="0">
              <a:solidFill>
                <a:srgbClr val="002060"/>
              </a:solidFill>
              <a:ea typeface="+mj-ea"/>
              <a:cs typeface="+mj-cs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582031" y="392294"/>
            <a:ext cx="2405449" cy="90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4"/>
                </a:solidFill>
                <a:ea typeface="+mj-ea"/>
                <a:cs typeface="+mj-cs"/>
              </a:rPr>
              <a:t>Условие</a:t>
            </a:r>
            <a:endParaRPr lang="ru-RU" sz="2000" b="1" dirty="0">
              <a:solidFill>
                <a:srgbClr val="002060"/>
              </a:solidFill>
              <a:ea typeface="+mj-ea"/>
              <a:cs typeface="+mj-cs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030493" y="3459891"/>
            <a:ext cx="2405449" cy="90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accent4"/>
                </a:solidFill>
                <a:ea typeface="+mj-ea"/>
                <a:cs typeface="+mj-cs"/>
              </a:rPr>
              <a:t>Отступы</a:t>
            </a:r>
            <a:endParaRPr lang="ru-RU" sz="2000" b="1" dirty="0">
              <a:solidFill>
                <a:srgbClr val="002060"/>
              </a:solidFill>
              <a:ea typeface="+mj-ea"/>
              <a:cs typeface="+mj-cs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4042539" y="3095479"/>
            <a:ext cx="3268" cy="2777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459548" y="963827"/>
            <a:ext cx="1122483" cy="3521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8566402" y="2386913"/>
            <a:ext cx="305749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1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683740"/>
            <a:ext cx="10389973" cy="5906529"/>
          </a:xfrm>
        </p:spPr>
        <p:txBody>
          <a:bodyPr/>
          <a:lstStyle/>
          <a:p>
            <a:pPr marL="0" indent="0">
              <a:buNone/>
            </a:pPr>
            <a:r>
              <a:rPr lang="en-US" sz="27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ru-RU" sz="2700" b="1" dirty="0" smtClean="0">
                <a:solidFill>
                  <a:schemeClr val="accent4"/>
                </a:solidFill>
                <a:ea typeface="+mj-ea"/>
                <a:cs typeface="+mj-cs"/>
              </a:rPr>
              <a:t>Цикл </a:t>
            </a:r>
            <a:r>
              <a:rPr lang="ru-RU" sz="27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for</a:t>
            </a:r>
            <a:r>
              <a:rPr lang="ru-RU" sz="2700" b="1" dirty="0">
                <a:solidFill>
                  <a:schemeClr val="accent4"/>
                </a:solidFill>
                <a:ea typeface="+mj-ea"/>
                <a:cs typeface="+mj-cs"/>
              </a:rPr>
              <a:t> проходится по элементам любого итерируемого объекта (строки, списка и т.д.) и во время каждого прохода выполняет заданную последовательность действий.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487" y="2241527"/>
            <a:ext cx="4332321" cy="17777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487" y="4518706"/>
            <a:ext cx="4272983" cy="1837767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062682" y="2932670"/>
            <a:ext cx="2010032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Ключевое слово </a:t>
            </a:r>
            <a:r>
              <a:rPr lang="en-US" sz="2000" b="1" dirty="0">
                <a:solidFill>
                  <a:schemeClr val="accent4"/>
                </a:solidFill>
                <a:ea typeface="+mj-ea"/>
                <a:cs typeface="+mj-cs"/>
              </a:rPr>
              <a:t>for</a:t>
            </a:r>
            <a:endParaRPr lang="ru-RU" sz="20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2682" y="2061132"/>
            <a:ext cx="2010032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4"/>
                </a:solidFill>
                <a:ea typeface="+mj-ea"/>
                <a:cs typeface="+mj-cs"/>
              </a:rPr>
              <a:t>Последовательность</a:t>
            </a:r>
            <a:endParaRPr lang="ru-RU" sz="14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445011" y="1892256"/>
            <a:ext cx="2783161" cy="1238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4"/>
                </a:solidFill>
                <a:ea typeface="+mj-ea"/>
                <a:cs typeface="+mj-cs"/>
              </a:rPr>
              <a:t>Переменная которой будет присваиваться элемент последовательности, при каждой операции</a:t>
            </a:r>
            <a:endParaRPr lang="ru-RU" sz="14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10379987">
            <a:off x="5154387" y="2826050"/>
            <a:ext cx="3200466" cy="112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496006">
            <a:off x="3050454" y="3082349"/>
            <a:ext cx="876850" cy="15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496006">
            <a:off x="3065465" y="2411038"/>
            <a:ext cx="876850" cy="157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397401" y="3302140"/>
            <a:ext cx="2783161" cy="1238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accent4"/>
                </a:solidFill>
                <a:ea typeface="+mj-ea"/>
                <a:cs typeface="+mj-cs"/>
              </a:rPr>
              <a:t>Код, который будет выполняться при каждой итерации</a:t>
            </a:r>
            <a:endParaRPr lang="ru-RU" sz="14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  <p:sp>
        <p:nvSpPr>
          <p:cNvPr id="13" name="Стрелка вправо 12"/>
          <p:cNvSpPr/>
          <p:nvPr/>
        </p:nvSpPr>
        <p:spPr>
          <a:xfrm rot="10800000">
            <a:off x="6576354" y="3632884"/>
            <a:ext cx="1773437" cy="107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045468" y="3931945"/>
            <a:ext cx="2010032" cy="700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accent4"/>
                </a:solidFill>
                <a:ea typeface="+mj-ea"/>
                <a:cs typeface="+mj-cs"/>
              </a:rPr>
              <a:t>Отступы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 rot="5400000">
            <a:off x="4261403" y="3662348"/>
            <a:ext cx="235734" cy="7118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21132666">
            <a:off x="3054144" y="4147434"/>
            <a:ext cx="1307379" cy="185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820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91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4"/>
                </a:solidFill>
                <a:latin typeface="+mn-lt"/>
              </a:rPr>
              <a:t>Ключевые слова </a:t>
            </a:r>
            <a:r>
              <a:rPr lang="ru-RU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break</a:t>
            </a:r>
            <a:r>
              <a:rPr lang="ru-RU" sz="4000" b="1" dirty="0">
                <a:solidFill>
                  <a:schemeClr val="accent4"/>
                </a:solidFill>
                <a:latin typeface="+mn-lt"/>
              </a:rPr>
              <a:t>, </a:t>
            </a:r>
            <a:r>
              <a:rPr lang="ru-RU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continue</a:t>
            </a:r>
            <a:r>
              <a:rPr lang="ru-RU" sz="4000" b="1" dirty="0">
                <a:solidFill>
                  <a:schemeClr val="accent4"/>
                </a:solidFill>
                <a:latin typeface="+mn-lt"/>
              </a:rPr>
              <a:t> и </a:t>
            </a:r>
            <a:r>
              <a:rPr lang="ru-RU" sz="4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pass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b</a:t>
            </a:r>
            <a:r>
              <a:rPr lang="ru-RU" sz="32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reak</a:t>
            </a: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– 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прерывает исполнение цикла</a:t>
            </a:r>
          </a:p>
          <a:p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</a:t>
            </a:r>
            <a:r>
              <a:rPr lang="ru-RU" sz="32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ontinue</a:t>
            </a: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- завершает исполнение текущей итерации цикла и переходит к следующей итерации</a:t>
            </a:r>
            <a:endParaRPr lang="en-US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endParaRPr lang="en-US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pass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- </a:t>
            </a:r>
            <a:r>
              <a:rPr lang="ru-RU" sz="3200" b="1" dirty="0">
                <a:solidFill>
                  <a:schemeClr val="accent4"/>
                </a:solidFill>
                <a:ea typeface="+mj-ea"/>
                <a:cs typeface="+mj-cs"/>
              </a:rPr>
              <a:t>Игнорирует условие и продолжает исполнение </a:t>
            </a:r>
            <a:r>
              <a:rPr lang="ru-RU" sz="3200" b="1" dirty="0" smtClean="0">
                <a:solidFill>
                  <a:schemeClr val="accent4"/>
                </a:solidFill>
                <a:ea typeface="+mj-ea"/>
                <a:cs typeface="+mj-cs"/>
              </a:rPr>
              <a:t>цикла (заглушка)</a:t>
            </a:r>
            <a:endParaRPr lang="ru-RU" sz="3200" b="1" dirty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3503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9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4"/>
                </a:solidFill>
                <a:latin typeface="+mn-lt"/>
              </a:rPr>
              <a:t>continue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4800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hello = "Hello"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for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hello: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if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== "l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":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continue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3200" b="1" dirty="0" err="1" smtClean="0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, end=" 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")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# H e o </a:t>
            </a:r>
            <a:endParaRPr lang="ru-RU" sz="3200" b="1" dirty="0" smtClean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024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9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4"/>
                </a:solidFill>
                <a:latin typeface="+mn-lt"/>
              </a:rPr>
              <a:t>break</a:t>
            </a:r>
            <a:endParaRPr lang="ru-RU" sz="40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4800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hello = "Hello"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for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hello: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if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 == "l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":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	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break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print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(</a:t>
            </a:r>
            <a:r>
              <a:rPr lang="en-US" sz="3200" b="1" dirty="0" err="1" smtClean="0">
                <a:solidFill>
                  <a:schemeClr val="accent4"/>
                </a:solidFill>
                <a:ea typeface="+mj-ea"/>
                <a:cs typeface="+mj-cs"/>
              </a:rPr>
              <a:t>i</a:t>
            </a: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, end=" 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")</a:t>
            </a:r>
          </a:p>
          <a:p>
            <a:pPr marL="0" indent="0">
              <a:buNone/>
            </a:pPr>
            <a:endParaRPr lang="en-US" sz="3200" b="1" dirty="0">
              <a:solidFill>
                <a:schemeClr val="accent4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4"/>
                </a:solidFill>
                <a:ea typeface="+mj-ea"/>
                <a:cs typeface="+mj-cs"/>
              </a:rPr>
              <a:t># H </a:t>
            </a:r>
            <a:r>
              <a:rPr lang="en-US" sz="3200" b="1" dirty="0" smtClean="0">
                <a:solidFill>
                  <a:schemeClr val="accent4"/>
                </a:solidFill>
                <a:ea typeface="+mj-ea"/>
                <a:cs typeface="+mj-cs"/>
              </a:rPr>
              <a:t>e</a:t>
            </a:r>
            <a:endParaRPr lang="ru-RU" sz="3200" b="1" dirty="0" smtClean="0">
              <a:solidFill>
                <a:schemeClr val="accent4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63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Тема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397</Words>
  <Application>Microsoft Office PowerPoint</Application>
  <PresentationFormat>Широкоэкранный</PresentationFormat>
  <Paragraphs>92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Тема № 2.  Основы программирования Лекция 2.3  Циклы.</vt:lpstr>
      <vt:lpstr>  Контрольные вопросы по предыдущей теме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Ключевые слова break, continue и pass</vt:lpstr>
      <vt:lpstr>continue</vt:lpstr>
      <vt:lpstr>break</vt:lpstr>
      <vt:lpstr>pass</vt:lpstr>
      <vt:lpstr>Функция range()</vt:lpstr>
      <vt:lpstr>Функция enumerate()</vt:lpstr>
      <vt:lpstr>Функция enumerate()</vt:lpstr>
      <vt:lpstr>Примеры</vt:lpstr>
      <vt:lpstr>    Литература:</vt:lpstr>
      <vt:lpstr>    Задание на дом: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 данных.</dc:title>
  <dc:creator>viktor</dc:creator>
  <cp:lastModifiedBy>User</cp:lastModifiedBy>
  <cp:revision>103</cp:revision>
  <dcterms:created xsi:type="dcterms:W3CDTF">2021-10-17T14:54:53Z</dcterms:created>
  <dcterms:modified xsi:type="dcterms:W3CDTF">2022-09-20T10:00:21Z</dcterms:modified>
</cp:coreProperties>
</file>