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322" r:id="rId3"/>
    <p:sldId id="297" r:id="rId4"/>
    <p:sldId id="304" r:id="rId5"/>
    <p:sldId id="305" r:id="rId6"/>
    <p:sldId id="317" r:id="rId7"/>
    <p:sldId id="306" r:id="rId8"/>
    <p:sldId id="307" r:id="rId9"/>
    <p:sldId id="308" r:id="rId10"/>
    <p:sldId id="309" r:id="rId11"/>
    <p:sldId id="310" r:id="rId12"/>
    <p:sldId id="311" r:id="rId13"/>
    <p:sldId id="320" r:id="rId14"/>
    <p:sldId id="318" r:id="rId15"/>
    <p:sldId id="312" r:id="rId16"/>
    <p:sldId id="321" r:id="rId17"/>
    <p:sldId id="319" r:id="rId18"/>
    <p:sldId id="303" r:id="rId19"/>
    <p:sldId id="302" r:id="rId20"/>
    <p:sldId id="32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0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C6B1-9E0B-41EA-9711-B516082C630D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3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206" y="1212979"/>
            <a:ext cx="9522940" cy="260937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Тема №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2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. </a:t>
            </a:r>
            <a:r>
              <a:rPr lang="ru-RU" b="1" dirty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Основы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программирования</a:t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Лекция 2.2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Условный оператор 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if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.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 Логические операторы.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779" y="4015217"/>
            <a:ext cx="4283675" cy="2842783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Работа интерпретатора.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Операторы сравнения. Логические операторы.  Условные конструкции. Операторы присваивания Операторы членства.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 txBox="1">
            <a:spLocks/>
          </p:cNvSpPr>
          <p:nvPr/>
        </p:nvSpPr>
        <p:spPr>
          <a:xfrm>
            <a:off x="5906530" y="3146854"/>
            <a:ext cx="4283675" cy="28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9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469557"/>
            <a:ext cx="9144000" cy="5997146"/>
          </a:xfrm>
        </p:spPr>
        <p:txBody>
          <a:bodyPr>
            <a:noAutofit/>
          </a:bodyPr>
          <a:lstStyle/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9149"/>
            <a:ext cx="9140772" cy="60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348005"/>
            <a:ext cx="10149016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Каскадные условные </a:t>
            </a:r>
            <a:r>
              <a:rPr lang="ru-RU" b="1" dirty="0" err="1" smtClean="0">
                <a:solidFill>
                  <a:schemeClr val="accent4"/>
                </a:solidFill>
                <a:latin typeface="+mn-lt"/>
              </a:rPr>
              <a:t>конструкци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441622"/>
            <a:ext cx="9144000" cy="50415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x =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Введите координату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X:'))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y =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Введите координату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Y:'))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x &gt; 0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and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y &gt; 0: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Первая четверть')</a:t>
            </a:r>
          </a:p>
          <a:p>
            <a:pPr algn="l"/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elif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x &gt; 0 and y &lt; 0: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Четвертая четверть')</a:t>
            </a:r>
          </a:p>
          <a:p>
            <a:pPr algn="l"/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elif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y &gt; 0: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Вторая четверть')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else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: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Третья четверть')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54" y="2303393"/>
            <a:ext cx="3729999" cy="36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4" y="380957"/>
            <a:ext cx="10775091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Вложенные условные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конструкции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400431"/>
            <a:ext cx="9144000" cy="504155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x =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Введите координату 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X:'))</a:t>
            </a:r>
          </a:p>
          <a:p>
            <a:pPr algn="l"/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y =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Введите координату 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Y:'))</a:t>
            </a:r>
          </a:p>
          <a:p>
            <a:pPr algn="l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 x &gt; 0:</a:t>
            </a:r>
          </a:p>
          <a:p>
            <a:pPr algn="l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   if 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y &gt; 0:   # x &gt; 0, y &gt; 0      </a:t>
            </a:r>
          </a:p>
          <a:p>
            <a:pPr algn="l"/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      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Первая четверть')</a:t>
            </a:r>
          </a:p>
          <a:p>
            <a:pPr algn="l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else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:       # x &gt; 0, y &lt; 0</a:t>
            </a:r>
          </a:p>
          <a:p>
            <a:pPr algn="l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       print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Четвертая четверть')</a:t>
            </a:r>
          </a:p>
          <a:p>
            <a:pPr algn="l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else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 y &gt; 0:   # x &lt; 0, y &gt; 0</a:t>
            </a:r>
          </a:p>
          <a:p>
            <a:pPr algn="l"/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      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Вторая четверть')</a:t>
            </a:r>
          </a:p>
          <a:p>
            <a:pPr algn="l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else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:       # x &lt; 0, y &lt; 0</a:t>
            </a:r>
          </a:p>
          <a:p>
            <a:pPr algn="l"/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      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Третья четверть')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18" y="2155111"/>
            <a:ext cx="3729999" cy="36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151" y="486032"/>
            <a:ext cx="9522940" cy="436605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800" b="1" dirty="0" smtClean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Оператор членства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41621" y="1482811"/>
            <a:ext cx="9144000" cy="448138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Оператор членства возвращает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логическое значение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когда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элемент найден в данной коллекции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элементов, и </a:t>
            </a:r>
            <a:r>
              <a:rPr lang="ru-RU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r>
              <a:rPr lang="ru-RU" sz="2800" b="1" dirty="0">
                <a:solidFill>
                  <a:schemeClr val="accent4"/>
                </a:solidFill>
              </a:rPr>
              <a:t>, </a:t>
            </a:r>
            <a:r>
              <a:rPr lang="ru-RU" sz="2800" b="1" dirty="0" smtClean="0">
                <a:solidFill>
                  <a:schemeClr val="accent4"/>
                </a:solidFill>
              </a:rPr>
              <a:t>если не  найден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.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Этот оператор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могут использоваться с любой итерируемой структурой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данных (последовательностью)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Python.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</a:t>
            </a:r>
            <a:r>
              <a:rPr lang="ru-RU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n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возвращает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, если данный элемент присутствует в структуре данных.</a:t>
            </a: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not</a:t>
            </a:r>
            <a:r>
              <a:rPr lang="ru-RU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возвращает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, если данный элемент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отсутствует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 структуре данных.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42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530" y="306817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655805"/>
            <a:ext cx="9144000" cy="411891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("l"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</a:rPr>
              <a:t>"Hello, World!"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)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</a:p>
          <a:p>
            <a:pPr algn="l"/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2800" b="1" dirty="0" smtClean="0">
                <a:solidFill>
                  <a:schemeClr val="accent4"/>
                </a:solidFill>
              </a:rPr>
              <a:t>"</a:t>
            </a:r>
            <a:r>
              <a:rPr lang="en-US" sz="2800" b="1" dirty="0">
                <a:solidFill>
                  <a:schemeClr val="accent4"/>
                </a:solidFill>
              </a:rPr>
              <a:t>l"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</a:rPr>
              <a:t>"Hello</a:t>
            </a:r>
            <a:r>
              <a:rPr lang="en-US" sz="2800" b="1" dirty="0">
                <a:solidFill>
                  <a:schemeClr val="accent4"/>
                </a:solidFill>
              </a:rPr>
              <a:t>, World</a:t>
            </a:r>
            <a:r>
              <a:rPr lang="en-US" sz="2800" b="1" dirty="0" smtClean="0">
                <a:solidFill>
                  <a:schemeClr val="accent4"/>
                </a:solidFill>
              </a:rPr>
              <a:t>!“: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	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800" b="1" dirty="0" smtClean="0">
                <a:solidFill>
                  <a:schemeClr val="accent4"/>
                </a:solidFill>
              </a:rPr>
              <a:t>("</a:t>
            </a:r>
            <a:r>
              <a:rPr lang="en-US" sz="2800" b="1" dirty="0" err="1">
                <a:solidFill>
                  <a:schemeClr val="accent4"/>
                </a:solidFill>
              </a:rPr>
              <a:t>simbol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</a:rPr>
              <a:t>found</a:t>
            </a:r>
            <a:r>
              <a:rPr lang="ru-RU" sz="2800" b="1" dirty="0" smtClean="0">
                <a:solidFill>
                  <a:schemeClr val="accent4"/>
                </a:solidFill>
              </a:rPr>
              <a:t>!</a:t>
            </a:r>
            <a:r>
              <a:rPr lang="en-US" sz="2800" b="1" dirty="0" smtClean="0">
                <a:solidFill>
                  <a:schemeClr val="accent4"/>
                </a:solidFill>
              </a:rPr>
              <a:t>")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</a:rPr>
              <a:t># </a:t>
            </a:r>
            <a:r>
              <a:rPr lang="en-US" sz="2800" b="1" dirty="0" err="1">
                <a:solidFill>
                  <a:schemeClr val="accent4"/>
                </a:solidFill>
              </a:rPr>
              <a:t>simbol</a:t>
            </a:r>
            <a:r>
              <a:rPr lang="en-US" sz="2800" b="1" dirty="0">
                <a:solidFill>
                  <a:schemeClr val="accent4"/>
                </a:solidFill>
              </a:rPr>
              <a:t> found</a:t>
            </a:r>
            <a:r>
              <a:rPr lang="ru-RU" sz="2800" b="1" dirty="0">
                <a:solidFill>
                  <a:schemeClr val="accent4"/>
                </a:solidFill>
              </a:rPr>
              <a:t>!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2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151" y="486032"/>
            <a:ext cx="9522940" cy="436605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800" b="1" dirty="0" smtClean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Оператор тождественности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5718" y="1029730"/>
            <a:ext cx="9144000" cy="16887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is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       -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возвращает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True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, если переменные являются одним объектом.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n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ot is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- </a:t>
            </a:r>
            <a:r>
              <a:rPr lang="ru-RU" sz="2800" b="1" dirty="0">
                <a:solidFill>
                  <a:schemeClr val="accent4"/>
                </a:solidFill>
              </a:rPr>
              <a:t>возвращает </a:t>
            </a:r>
            <a:r>
              <a:rPr lang="en-US" sz="2800" b="1" dirty="0">
                <a:solidFill>
                  <a:schemeClr val="accent4"/>
                </a:solidFill>
              </a:rPr>
              <a:t>True</a:t>
            </a:r>
            <a:r>
              <a:rPr lang="ru-RU" sz="2800" b="1" dirty="0">
                <a:solidFill>
                  <a:schemeClr val="accent4"/>
                </a:solidFill>
              </a:rPr>
              <a:t>, если переменные </a:t>
            </a:r>
            <a:r>
              <a:rPr lang="ru-RU" sz="2800" b="1" dirty="0" smtClean="0">
                <a:solidFill>
                  <a:schemeClr val="accent4"/>
                </a:solidFill>
              </a:rPr>
              <a:t>разные.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	</a:t>
            </a:r>
          </a:p>
        </p:txBody>
      </p:sp>
      <p:sp>
        <p:nvSpPr>
          <p:cNvPr id="5" name="Подзаголовок 3"/>
          <p:cNvSpPr txBox="1">
            <a:spLocks/>
          </p:cNvSpPr>
          <p:nvPr/>
        </p:nvSpPr>
        <p:spPr>
          <a:xfrm>
            <a:off x="1375718" y="3245708"/>
            <a:ext cx="6697364" cy="2594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x = "Hello"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y = x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x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is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y: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("yes ",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(x),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(y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))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# yes  2993917815664 2993917815664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		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70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630" y="955589"/>
            <a:ext cx="9522940" cy="436605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sz="5300" b="1" dirty="0" smtClean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Оператор тождественности</a:t>
            </a:r>
            <a:endParaRPr lang="ru-RU" sz="53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153296" y="2520780"/>
            <a:ext cx="3896498" cy="2594919"/>
          </a:xfrm>
        </p:spPr>
        <p:txBody>
          <a:bodyPr>
            <a:noAutofit/>
          </a:bodyPr>
          <a:lstStyle/>
          <a:p>
            <a:pPr algn="l"/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x </a:t>
            </a:r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= "Hello"</a:t>
            </a:r>
          </a:p>
          <a:p>
            <a:pPr algn="l"/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y = x</a:t>
            </a:r>
          </a:p>
          <a:p>
            <a:pPr algn="l"/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print(x is y</a:t>
            </a:r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)</a:t>
            </a:r>
          </a:p>
          <a:p>
            <a:pPr algn="l"/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# True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306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Приложение «Военкомат»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8"/>
            <a:ext cx="9144000" cy="35175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Приложение принимает возраст призывника и рекомендует род войск: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д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о 170 – танковые войска;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171 – 180 – мотострелковые войска;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181 – 190 – десантные войска;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выше 190 – другие.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07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Литература: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/>
          </a:bodyPr>
          <a:lstStyle/>
          <a:p>
            <a:pPr lvl="0" algn="l" fontAlgn="base"/>
            <a:r>
              <a:rPr lang="ru-RU" sz="1600" dirty="0">
                <a:solidFill>
                  <a:schemeClr val="accent4"/>
                </a:solidFill>
              </a:rPr>
              <a:t>Трофимов, В. В.  Основы алгоритмизации и программирования : учебник для среднего профессионального образования / В. В. Трофимов, Т. А. Павловская ; под редакцией В. В. Трофимова. — Москва : Издательство </a:t>
            </a:r>
            <a:r>
              <a:rPr lang="ru-RU" sz="1600" dirty="0" err="1">
                <a:solidFill>
                  <a:schemeClr val="accent4"/>
                </a:solidFill>
              </a:rPr>
              <a:t>Юрайт</a:t>
            </a:r>
            <a:r>
              <a:rPr lang="ru-RU" sz="1600" dirty="0">
                <a:solidFill>
                  <a:schemeClr val="accent4"/>
                </a:solidFill>
              </a:rPr>
              <a:t>, 2022. — 137 с. — (Профессиональное образование). — ISBN 978-5-534-07321-8. — Текст : электронный // Образовательная платформа </a:t>
            </a:r>
            <a:r>
              <a:rPr lang="ru-RU" sz="1600" dirty="0" err="1">
                <a:solidFill>
                  <a:schemeClr val="accent4"/>
                </a:solidFill>
              </a:rPr>
              <a:t>Юрайт</a:t>
            </a:r>
            <a:r>
              <a:rPr lang="ru-RU" sz="1600" dirty="0">
                <a:solidFill>
                  <a:schemeClr val="accent4"/>
                </a:solidFill>
              </a:rPr>
              <a:t> [сайт]. — URL: https://urait.ru/bcode/493261 (дата обращения: 26.08.2022</a:t>
            </a:r>
            <a:r>
              <a:rPr lang="ru-RU" sz="1600" dirty="0" smtClean="0">
                <a:solidFill>
                  <a:schemeClr val="accent4"/>
                </a:solidFill>
              </a:rPr>
              <a:t>).</a:t>
            </a:r>
          </a:p>
          <a:p>
            <a:pPr lvl="0" fontAlgn="base"/>
            <a:endParaRPr lang="ru-RU" sz="1600" dirty="0">
              <a:solidFill>
                <a:schemeClr val="accent4"/>
              </a:solidFill>
            </a:endParaRPr>
          </a:p>
          <a:p>
            <a:pPr lvl="0" algn="l" fontAlgn="base"/>
            <a:r>
              <a:rPr lang="en-US" sz="1600" dirty="0" smtClean="0">
                <a:solidFill>
                  <a:schemeClr val="accent4"/>
                </a:solidFill>
              </a:rPr>
              <a:t>https</a:t>
            </a:r>
            <a:r>
              <a:rPr lang="en-US" sz="1600" dirty="0">
                <a:solidFill>
                  <a:schemeClr val="accent4"/>
                </a:solidFill>
              </a:rPr>
              <a:t>://github.com/ViktorViktorovitsh/lessons</a:t>
            </a:r>
            <a:endParaRPr lang="ru-RU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Задание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на дом: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 fontScale="92500" lnSpcReduction="10000"/>
          </a:bodyPr>
          <a:lstStyle/>
          <a:p>
            <a:pPr marL="342900" indent="-342900" algn="l" fontAlgn="base"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Повторить изученный материал.</a:t>
            </a:r>
          </a:p>
          <a:p>
            <a:pPr marL="342900" indent="-342900" algn="l" fontAlgn="base">
              <a:buFont typeface="Arial" panose="020B0604020202020204" pitchFamily="34" charset="0"/>
              <a:buAutoNum type="arabicPeriod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На сайте</a:t>
            </a:r>
            <a:r>
              <a:rPr lang="ru-RU" sz="2000" dirty="0"/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hackerrank.com</a:t>
            </a:r>
            <a:r>
              <a:rPr lang="ru-RU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accent4"/>
                </a:solidFill>
              </a:rPr>
              <a:t>р</a:t>
            </a:r>
            <a:r>
              <a:rPr lang="ru-RU" sz="2800" b="1" dirty="0" smtClean="0">
                <a:solidFill>
                  <a:schemeClr val="accent4"/>
                </a:solidFill>
              </a:rPr>
              <a:t>ешить </a:t>
            </a:r>
            <a:r>
              <a:rPr lang="ru-RU" sz="2800" b="1" dirty="0">
                <a:solidFill>
                  <a:schemeClr val="accent4"/>
                </a:solidFill>
              </a:rPr>
              <a:t>задачу</a:t>
            </a:r>
            <a:r>
              <a:rPr lang="ru-RU" sz="2000" dirty="0"/>
              <a:t> </a:t>
            </a:r>
            <a:r>
              <a:rPr lang="en-US" sz="2000" dirty="0"/>
              <a:t> </a:t>
            </a:r>
            <a:r>
              <a:rPr lang="en-US" sz="2800" dirty="0"/>
              <a:t> 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"Python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If-Else«</a:t>
            </a:r>
            <a:endParaRPr lang="ru-RU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 algn="l" fontAlgn="base">
              <a:buFont typeface="Arial" panose="020B0604020202020204" pitchFamily="34" charset="0"/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Доработать приложение «Военкомат», нужно учесть следующие параметры призывника: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- возраст;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- количество детей;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- является ли он студентом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.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Решение присылать сюда: </a:t>
            </a:r>
            <a:r>
              <a:rPr lang="en-US" sz="2800" dirty="0"/>
              <a:t>hhomework@list.ru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342900" indent="-342900" algn="l" fontAlgn="base">
              <a:buFont typeface="Arial" panose="020B0604020202020204" pitchFamily="34" charset="0"/>
              <a:buAutoNum type="arabicPeriod"/>
            </a:pP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 algn="l" fontAlgn="base">
              <a:buAutoNum type="arabicPeriod"/>
            </a:pP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lvl="0" algn="l" fontAlgn="base"/>
            <a:endParaRPr lang="ru-RU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914" y="551934"/>
            <a:ext cx="9522940" cy="16722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Контрольные вопросы по предыдущей теме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011" y="2408839"/>
            <a:ext cx="6952735" cy="3926058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Что такое программирование?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Какие бывают языки программирования?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Где применяется Питон?</a:t>
            </a:r>
          </a:p>
          <a:p>
            <a:pPr algn="l"/>
            <a:r>
              <a:rPr lang="ru-RU" b="1" dirty="0" smtClean="0">
                <a:solidFill>
                  <a:schemeClr val="accent4"/>
                </a:solidFill>
                <a:ea typeface="+mj-ea"/>
                <a:cs typeface="+mj-cs"/>
              </a:rPr>
              <a:t>Функции </a:t>
            </a:r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ввода-вывода?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Что такое переменная?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Какие типы данных Вам известны?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</a:rPr>
              <a:t>Функции</a:t>
            </a:r>
            <a:r>
              <a:rPr lang="ru-RU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преобразования типов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  <a:ea typeface="+mj-ea"/>
                <a:cs typeface="+mj-cs"/>
              </a:rPr>
              <a:t>Что такое комментарий?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 txBox="1">
            <a:spLocks/>
          </p:cNvSpPr>
          <p:nvPr/>
        </p:nvSpPr>
        <p:spPr>
          <a:xfrm>
            <a:off x="5906530" y="3146854"/>
            <a:ext cx="4283675" cy="28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67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AutoNum type="arabicPeriod"/>
            </a:pP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 algn="l" fontAlgn="base">
              <a:buAutoNum type="arabicPeriod"/>
            </a:pP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lvl="0" algn="l" fontAlgn="base"/>
            <a:endParaRPr lang="ru-RU" sz="1600" dirty="0">
              <a:solidFill>
                <a:schemeClr val="accent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" y="0"/>
            <a:ext cx="121869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2444" y="4580237"/>
            <a:ext cx="560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accent4"/>
                </a:solidFill>
                <a:ea typeface="+mj-ea"/>
                <a:cs typeface="+mj-cs"/>
              </a:rPr>
              <a:t>Циклы </a:t>
            </a:r>
            <a:r>
              <a:rPr lang="en-US" sz="4000" b="1" dirty="0">
                <a:solidFill>
                  <a:schemeClr val="accent4"/>
                </a:solidFill>
                <a:ea typeface="+mj-ea"/>
                <a:cs typeface="+mj-cs"/>
              </a:rPr>
              <a:t>for, while</a:t>
            </a:r>
            <a:endParaRPr lang="ru-RU" sz="40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53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900" b="1" dirty="0">
                <a:solidFill>
                  <a:schemeClr val="accent4"/>
                </a:solidFill>
                <a:latin typeface="+mn-lt"/>
              </a:rPr>
              <a:t>Как работает интерпретатор?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721708"/>
            <a:ext cx="9144000" cy="4053016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После запуска программы, интерпретатор проверяет код на наличие синтаксических ошибок, если есть ошибки, то программа не запустится. 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57" y="3137844"/>
            <a:ext cx="7007989" cy="6183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58" y="3822099"/>
            <a:ext cx="7017950" cy="10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659395" y="1027151"/>
            <a:ext cx="5123934" cy="432486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Если синтаксических ошибок нет, интерпретатор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читает код и выполняет команды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построчно, по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очереди сверху вниз. 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90831" y="1179039"/>
            <a:ext cx="3566982" cy="7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a = </a:t>
            </a:r>
            <a:r>
              <a:rPr lang="en-US" sz="2800" b="1" dirty="0" err="1">
                <a:solidFill>
                  <a:srgbClr val="FF0000"/>
                </a:solidFill>
                <a:ea typeface="+mj-ea"/>
                <a:cs typeface="+mj-cs"/>
              </a:rPr>
              <a:t>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800" b="1" dirty="0">
                <a:solidFill>
                  <a:srgbClr val="FF0000"/>
                </a:solidFill>
                <a:ea typeface="+mj-ea"/>
                <a:cs typeface="+mj-cs"/>
              </a:rPr>
              <a:t>input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())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0830" y="2227303"/>
            <a:ext cx="3566983" cy="7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b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>
                <a:solidFill>
                  <a:schemeClr val="accent4"/>
                </a:solidFill>
              </a:rPr>
              <a:t>= 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chemeClr val="accent4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input</a:t>
            </a:r>
            <a:r>
              <a:rPr lang="en-US" sz="2800" b="1" dirty="0">
                <a:solidFill>
                  <a:schemeClr val="accent4"/>
                </a:solidFill>
              </a:rPr>
              <a:t>())</a:t>
            </a:r>
            <a:endParaRPr lang="ru-RU" sz="2800" b="1" dirty="0">
              <a:solidFill>
                <a:schemeClr val="accent4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90829" y="3314181"/>
            <a:ext cx="3566984" cy="7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s = a * b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0829" y="4401059"/>
            <a:ext cx="3566984" cy="799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(“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площадь =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“, s)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4646138" y="1179039"/>
            <a:ext cx="362465" cy="4021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309927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900" b="1" dirty="0">
                <a:solidFill>
                  <a:schemeClr val="accent4"/>
                </a:solidFill>
                <a:latin typeface="+mn-lt"/>
              </a:rPr>
              <a:t>Операторы сравнения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49859" y="1238785"/>
            <a:ext cx="9144000" cy="5030209"/>
          </a:xfrm>
        </p:spPr>
        <p:txBody>
          <a:bodyPr>
            <a:noAutofit/>
          </a:bodyPr>
          <a:lstStyle/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dirty="0" smtClean="0"/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 результате операций сравнения возвращается булево значение (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True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/ 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False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).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Сравнения могут быть записаны в цепочку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02" y="1419536"/>
            <a:ext cx="681132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309927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900" b="1" dirty="0">
                <a:solidFill>
                  <a:schemeClr val="accent4"/>
                </a:solidFill>
                <a:latin typeface="+mn-lt"/>
              </a:rPr>
              <a:t>Операторы сравнения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88541" y="1411779"/>
            <a:ext cx="3657600" cy="4964307"/>
          </a:xfrm>
        </p:spPr>
        <p:txBody>
          <a:bodyPr>
            <a:noAutofit/>
          </a:bodyPr>
          <a:lstStyle/>
          <a:p>
            <a:pPr algn="l"/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x = 10</a:t>
            </a:r>
          </a:p>
          <a:p>
            <a:pPr algn="l"/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y = 20</a:t>
            </a:r>
          </a:p>
          <a:p>
            <a:pPr algn="l"/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(y &gt; </a:t>
            </a:r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0)</a:t>
            </a:r>
          </a:p>
          <a:p>
            <a:pPr algn="l"/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algn="l"/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s-ES" sz="2800" b="1" dirty="0">
                <a:solidFill>
                  <a:schemeClr val="accent4"/>
                </a:solidFill>
              </a:rPr>
              <a:t>(y </a:t>
            </a:r>
            <a:r>
              <a:rPr lang="es-ES" sz="2800" b="1" dirty="0" smtClean="0">
                <a:solidFill>
                  <a:schemeClr val="accent4"/>
                </a:solidFill>
              </a:rPr>
              <a:t>!= x)</a:t>
            </a:r>
            <a:endParaRPr lang="es-ES" sz="2800" b="1" dirty="0">
              <a:solidFill>
                <a:schemeClr val="accent4"/>
              </a:solidFill>
            </a:endParaRPr>
          </a:p>
          <a:p>
            <a:pPr algn="l"/>
            <a:r>
              <a:rPr lang="es-ES" sz="2800" b="1" dirty="0">
                <a:solidFill>
                  <a:schemeClr val="accent4"/>
                </a:solidFill>
              </a:rPr>
              <a:t># </a:t>
            </a:r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s-E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s-ES" sz="2800" b="1" dirty="0" smtClean="0">
                <a:solidFill>
                  <a:schemeClr val="accent4"/>
                </a:solidFill>
              </a:rPr>
              <a:t>(x &gt;= y)</a:t>
            </a:r>
            <a:endParaRPr lang="es-ES" sz="2800" b="1" dirty="0">
              <a:solidFill>
                <a:schemeClr val="accent4"/>
              </a:solidFill>
            </a:endParaRPr>
          </a:p>
          <a:p>
            <a:pPr algn="l"/>
            <a:r>
              <a:rPr lang="es-ES" sz="2800" b="1" dirty="0">
                <a:solidFill>
                  <a:schemeClr val="accent4"/>
                </a:solidFill>
              </a:rPr>
              <a:t>#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dirty="0" smtClean="0"/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9" name="Подзаголовок 3"/>
          <p:cNvSpPr txBox="1">
            <a:spLocks/>
          </p:cNvSpPr>
          <p:nvPr/>
        </p:nvSpPr>
        <p:spPr>
          <a:xfrm>
            <a:off x="6446109" y="1411779"/>
            <a:ext cx="3657600" cy="496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x = “a”</a:t>
            </a:r>
          </a:p>
          <a:p>
            <a:pPr algn="l"/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y = “b”</a:t>
            </a:r>
          </a:p>
          <a:p>
            <a:pPr algn="l"/>
            <a:r>
              <a:rPr lang="es-E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(y &gt; x)</a:t>
            </a:r>
          </a:p>
          <a:p>
            <a:pPr algn="l"/>
            <a:r>
              <a:rPr lang="es-ES" sz="28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es-E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</a:p>
          <a:p>
            <a:pPr algn="l"/>
            <a:endParaRPr lang="ru-RU" sz="28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algn="l"/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x = "abz"</a:t>
            </a:r>
          </a:p>
          <a:p>
            <a:pPr algn="l"/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y = "abb"</a:t>
            </a:r>
          </a:p>
          <a:p>
            <a:pPr algn="l"/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s-ES" sz="2800" b="1" dirty="0">
                <a:solidFill>
                  <a:schemeClr val="accent4"/>
                </a:solidFill>
                <a:ea typeface="+mj-ea"/>
                <a:cs typeface="+mj-cs"/>
              </a:rPr>
              <a:t>(y &gt; x)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s-ES" sz="2800" b="1" dirty="0">
                <a:solidFill>
                  <a:schemeClr val="accent4"/>
                </a:solidFill>
              </a:rPr>
              <a:t>#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dirty="0" smtClean="0"/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73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400" b="1" dirty="0">
                <a:solidFill>
                  <a:schemeClr val="accent4"/>
                </a:solidFill>
                <a:latin typeface="+mn-lt"/>
              </a:rPr>
              <a:t>Логические операторы.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944129"/>
            <a:ext cx="9144000" cy="430015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1.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and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Логическое И – возвращает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, только когда оба операнда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2.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or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Логическое ИЛИ –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возвращает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, когда хотя бы один операнд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3.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not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Логическое НЕ – возвращает булево значение, противоположное операнду</a:t>
            </a:r>
          </a:p>
        </p:txBody>
      </p:sp>
    </p:spTree>
    <p:extLst>
      <p:ext uri="{BB962C8B-B14F-4D97-AF65-F5344CB8AC3E}">
        <p14:creationId xmlns:p14="http://schemas.microsoft.com/office/powerpoint/2010/main" val="20304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543697"/>
            <a:ext cx="4588476" cy="5231027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4"/>
                </a:solidFill>
              </a:rPr>
              <a:t>x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</a:rPr>
              <a:t>y </a:t>
            </a:r>
            <a:r>
              <a:rPr lang="en-US" sz="2800" b="1" dirty="0">
                <a:solidFill>
                  <a:schemeClr val="accent4"/>
                </a:solidFill>
              </a:rPr>
              <a:t>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800" b="1" dirty="0">
                <a:solidFill>
                  <a:schemeClr val="accent4"/>
                </a:solidFill>
              </a:rPr>
              <a:t>(x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>
                <a:solidFill>
                  <a:schemeClr val="accent4"/>
                </a:solidFill>
              </a:rPr>
              <a:t>y)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#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x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y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(x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y)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#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5" name="Подзаголовок 3"/>
          <p:cNvSpPr txBox="1">
            <a:spLocks/>
          </p:cNvSpPr>
          <p:nvPr/>
        </p:nvSpPr>
        <p:spPr>
          <a:xfrm>
            <a:off x="6376087" y="543696"/>
            <a:ext cx="4588476" cy="523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x = 0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x)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</a:p>
          <a:p>
            <a:pPr algn="l"/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s-ES" sz="2800" b="1" dirty="0">
                <a:solidFill>
                  <a:schemeClr val="accent4"/>
                </a:solidFill>
              </a:rPr>
              <a:t>x = 10</a:t>
            </a:r>
          </a:p>
          <a:p>
            <a:pPr algn="l"/>
            <a:r>
              <a:rPr lang="es-ES" sz="2800" b="1" dirty="0">
                <a:solidFill>
                  <a:schemeClr val="accent4"/>
                </a:solidFill>
              </a:rPr>
              <a:t>y = 20</a:t>
            </a:r>
          </a:p>
          <a:p>
            <a:pPr algn="l"/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r>
              <a:rPr lang="es-ES" sz="2800" b="1" dirty="0">
                <a:solidFill>
                  <a:schemeClr val="accent4"/>
                </a:solidFill>
              </a:rPr>
              <a:t>(y &gt; </a:t>
            </a:r>
            <a:r>
              <a:rPr lang="es-ES" sz="2800" b="1" dirty="0" smtClean="0">
                <a:solidFill>
                  <a:schemeClr val="accent4"/>
                </a:solidFill>
              </a:rPr>
              <a:t>0 </a:t>
            </a:r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s-ES" sz="2800" b="1" dirty="0" smtClean="0">
                <a:solidFill>
                  <a:schemeClr val="accent4"/>
                </a:solidFill>
              </a:rPr>
              <a:t> x &gt;0)</a:t>
            </a:r>
            <a:endParaRPr lang="es-ES" sz="2800" b="1" dirty="0">
              <a:solidFill>
                <a:schemeClr val="accent4"/>
              </a:solidFill>
            </a:endParaRPr>
          </a:p>
          <a:p>
            <a:pPr algn="l"/>
            <a:r>
              <a:rPr lang="es-ES" sz="2800" b="1" dirty="0">
                <a:solidFill>
                  <a:schemeClr val="accent4"/>
                </a:solidFill>
              </a:rPr>
              <a:t># </a:t>
            </a:r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530" y="444843"/>
            <a:ext cx="9522940" cy="807308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Условные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оператор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if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540476"/>
            <a:ext cx="9144000" cy="5058032"/>
          </a:xfrm>
        </p:spPr>
        <p:txBody>
          <a:bodyPr>
            <a:noAutofit/>
          </a:bodyPr>
          <a:lstStyle/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это логическое выражение, после которого пишутся команды, которые выполняются, если условие </a:t>
            </a:r>
            <a:r>
              <a:rPr lang="ru-RU" sz="2800" dirty="0" smtClean="0"/>
              <a:t>истинно</a:t>
            </a:r>
            <a:r>
              <a:rPr lang="en-US" sz="2800" dirty="0"/>
              <a:t>.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62" y="1473177"/>
            <a:ext cx="5262702" cy="38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581</Words>
  <Application>Microsoft Office PowerPoint</Application>
  <PresentationFormat>Широкоэкранный</PresentationFormat>
  <Paragraphs>164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 Тема № 2.  Основы программирования Лекция 2.2  Условный оператор if. Логические операторы.</vt:lpstr>
      <vt:lpstr>  Контрольные вопросы по предыдущей теме</vt:lpstr>
      <vt:lpstr>    Как работает интерпретатор?</vt:lpstr>
      <vt:lpstr>    </vt:lpstr>
      <vt:lpstr>    Операторы сравнения</vt:lpstr>
      <vt:lpstr>    Операторы сравнения</vt:lpstr>
      <vt:lpstr>    Логические операторы.</vt:lpstr>
      <vt:lpstr>    </vt:lpstr>
      <vt:lpstr>    Условные оператор if</vt:lpstr>
      <vt:lpstr>    </vt:lpstr>
      <vt:lpstr>    Каскадные условные конструкци</vt:lpstr>
      <vt:lpstr>    Вложенные условные конструкции</vt:lpstr>
      <vt:lpstr>   Оператор членства</vt:lpstr>
      <vt:lpstr>    </vt:lpstr>
      <vt:lpstr>   Оператор тождественности</vt:lpstr>
      <vt:lpstr>   Оператор тождественности</vt:lpstr>
      <vt:lpstr>    Приложение «Военкомат»</vt:lpstr>
      <vt:lpstr>    Литература:</vt:lpstr>
      <vt:lpstr>    Задание на дом:</vt:lpstr>
      <vt:lpstr>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данных.</dc:title>
  <dc:creator>viktor</dc:creator>
  <cp:lastModifiedBy>User</cp:lastModifiedBy>
  <cp:revision>92</cp:revision>
  <dcterms:created xsi:type="dcterms:W3CDTF">2021-10-17T14:54:53Z</dcterms:created>
  <dcterms:modified xsi:type="dcterms:W3CDTF">2022-09-13T10:42:29Z</dcterms:modified>
</cp:coreProperties>
</file>