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6" r:id="rId6"/>
    <p:sldId id="257" r:id="rId7"/>
    <p:sldId id="258" r:id="rId8"/>
    <p:sldId id="260" r:id="rId9"/>
    <p:sldId id="261" r:id="rId10"/>
    <p:sldId id="262" r:id="rId11"/>
    <p:sldId id="263" r:id="rId12"/>
    <p:sldId id="265" r:id="rId13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28F1406-3297-4A58-9DAF-3646F3B39593}">
          <p14:sldIdLst>
            <p14:sldId id="256"/>
            <p14:sldId id="266"/>
            <p14:sldId id="257"/>
            <p14:sldId id="258"/>
            <p14:sldId id="260"/>
            <p14:sldId id="261"/>
            <p14:sldId id="262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F76"/>
    <a:srgbClr val="529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>
      <p:cViewPr varScale="1">
        <p:scale>
          <a:sx n="125" d="100"/>
          <a:sy n="125" d="100"/>
        </p:scale>
        <p:origin x="182" y="7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281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AD7011-A3E5-4FA0-822C-1ABBC08A3336}" type="datetime1">
              <a:rPr lang="de-DE" smtClean="0"/>
              <a:t>18.03.2022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552F9B0-398C-4EF4-9BFD-D3A583327E40}" type="datetime1">
              <a:rPr lang="de-DE" noProof="0" smtClean="0"/>
              <a:t>18.03.2022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668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Aufblicken auf Wolken und blauen Himmel, eingerahmt von Glasfassad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8013" y="685801"/>
            <a:ext cx="3962400" cy="4724399"/>
          </a:xfrm>
        </p:spPr>
        <p:txBody>
          <a:bodyPr rtlCol="0">
            <a:normAutofit/>
          </a:bodyPr>
          <a:lstStyle>
            <a:lvl1pPr>
              <a:defRPr sz="4800" spc="-90" baseline="0"/>
            </a:lvl1pPr>
          </a:lstStyle>
          <a:p>
            <a:pPr rtl="0"/>
            <a:r>
              <a:rPr lang="de-DE" noProof="0" dirty="0" err="1"/>
              <a:t>Titelmasterfor-mat</a:t>
            </a:r>
            <a:r>
              <a:rPr lang="de-DE" noProof="0" dirty="0"/>
              <a:t>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29E715-61C1-4CCD-B6F5-038FAAD66E0F}" type="datetime1">
              <a:rPr lang="de-DE" noProof="0" smtClean="0"/>
              <a:t>18.03.2022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1E7A5D-85A5-4D9E-B14B-CD8997A9BFC2}" type="datetime1">
              <a:rPr lang="de-DE" noProof="0" smtClean="0"/>
              <a:t>18.03.2022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1C0FE6-5B86-4041-BDFB-6493432540EE}" type="datetime1">
              <a:rPr lang="de-DE" noProof="0" smtClean="0"/>
              <a:t>18.03.2022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0C51C1-6C46-4260-B1C0-FB5DB7E2C243}" type="datetime1">
              <a:rPr lang="de-DE" noProof="0" smtClean="0"/>
              <a:t>18.03.2022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F7EA2D-3F15-46E8-8E97-1E49D8514B03}" type="datetime1">
              <a:rPr lang="de-DE" noProof="0" smtClean="0"/>
              <a:t>18.03.2022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424444-0953-4B15-BC59-8A7E8269C675}" type="datetime1">
              <a:rPr lang="de-DE" noProof="0" smtClean="0"/>
              <a:t>18.03.2022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4ED9BF-12AB-41D4-A05B-0342B3A40D21}" type="datetime1">
              <a:rPr lang="de-DE" noProof="0" smtClean="0"/>
              <a:t>18.03.2022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F0DC92-76CB-4A04-A5F0-DCB7A9959BF0}" type="datetime1">
              <a:rPr lang="de-DE" noProof="0" smtClean="0"/>
              <a:t>18.03.2022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376CE9-9ECD-4D4B-8CBF-2B6E778E05F9}" type="datetime1">
              <a:rPr lang="de-DE" noProof="0" smtClean="0"/>
              <a:t>18.03.2022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3FC77A-A859-4034-A7E9-D7A5CEEDC929}" type="datetime1">
              <a:rPr lang="de-DE" noProof="0" smtClean="0"/>
              <a:t>18.03.2022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BAF3EF-E695-4A85-B9BC-36BACB41579D}" type="datetime1">
              <a:rPr lang="de-DE" noProof="0" smtClean="0"/>
              <a:t>18.03.2022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2DFC046A-C098-4854-8FDE-69E85B59F191}" type="datetime1">
              <a:rPr lang="de-DE" noProof="0" smtClean="0"/>
              <a:t>18.03.2022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3F31473-23EB-4724-8B59-FE6D21D89FA4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>
                <a:effectLst/>
                <a:latin typeface="Arial" panose="020B0604020202020204" pitchFamily="34" charset="0"/>
              </a:rPr>
              <a:t>Analytics Consulting Case Study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>
                <a:effectLst/>
                <a:latin typeface="Arial" panose="020B0604020202020204" pitchFamily="34" charset="0"/>
              </a:rPr>
              <a:t>Lidl Analytics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389D4-4647-4F9A-B902-19015C82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156" y="0"/>
            <a:ext cx="10971372" cy="1066800"/>
          </a:xfrm>
        </p:spPr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2BA74E-C085-423F-AD0E-4125D147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876" y="1916832"/>
            <a:ext cx="10287000" cy="4190999"/>
          </a:xfrm>
        </p:spPr>
        <p:txBody>
          <a:bodyPr/>
          <a:lstStyle/>
          <a:p>
            <a:r>
              <a:rPr lang="de-DE" dirty="0"/>
              <a:t>Problemstellung</a:t>
            </a:r>
          </a:p>
          <a:p>
            <a:r>
              <a:rPr lang="de-DE" dirty="0"/>
              <a:t>Lösungsansatz</a:t>
            </a:r>
          </a:p>
          <a:p>
            <a:r>
              <a:rPr lang="de-DE" dirty="0"/>
              <a:t>Übersicht</a:t>
            </a:r>
          </a:p>
          <a:p>
            <a:r>
              <a:rPr lang="de-DE" dirty="0"/>
              <a:t>Erkenntnisse</a:t>
            </a:r>
          </a:p>
          <a:p>
            <a:r>
              <a:rPr lang="de-DE" dirty="0"/>
              <a:t>Handlungsempfehlung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7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0B163-3651-4C95-982F-E6A73FC0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8" y="260648"/>
            <a:ext cx="10971372" cy="1066800"/>
          </a:xfrm>
        </p:spPr>
        <p:txBody>
          <a:bodyPr/>
          <a:lstStyle/>
          <a:p>
            <a:r>
              <a:rPr lang="en-US" dirty="0" err="1"/>
              <a:t>Problemstellung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F46A73-955B-4C66-AA69-2C9D4567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1844824"/>
            <a:ext cx="10287000" cy="4190999"/>
          </a:xfrm>
        </p:spPr>
        <p:txBody>
          <a:bodyPr/>
          <a:lstStyle/>
          <a:p>
            <a:r>
              <a:rPr lang="de-DE" dirty="0"/>
              <a:t>Datensatz mit 13 Süßwaren und Ihren Spezifikationen</a:t>
            </a:r>
          </a:p>
          <a:p>
            <a:r>
              <a:rPr lang="de-DE" dirty="0"/>
              <a:t>Zu jeder Süßigkeit wurde im Rahmen einer Marktstudie ein Beliebtheitswert ermittelt</a:t>
            </a:r>
          </a:p>
          <a:p>
            <a:r>
              <a:rPr lang="de-DE" dirty="0"/>
              <a:t>Fragestellung: Welche Informationen kann man aus den Ergebnissen der Studie für ein neues Produkt ableiten</a:t>
            </a:r>
            <a:r>
              <a:rPr lang="en-US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746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0B163-3651-4C95-982F-E6A73FC0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8" y="260648"/>
            <a:ext cx="10971372" cy="1066800"/>
          </a:xfrm>
        </p:spPr>
        <p:txBody>
          <a:bodyPr/>
          <a:lstStyle/>
          <a:p>
            <a:r>
              <a:rPr lang="en-US" dirty="0"/>
              <a:t>L</a:t>
            </a:r>
            <a:r>
              <a:rPr lang="de-DE" dirty="0" err="1"/>
              <a:t>ösungansatz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F46A73-955B-4C66-AA69-2C9D4567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1844824"/>
            <a:ext cx="10287000" cy="4190999"/>
          </a:xfrm>
        </p:spPr>
        <p:txBody>
          <a:bodyPr/>
          <a:lstStyle/>
          <a:p>
            <a:r>
              <a:rPr lang="de-DE" dirty="0"/>
              <a:t>Nutzung von simplen statistischen Verfahren und </a:t>
            </a:r>
            <a:r>
              <a:rPr lang="de-DE" dirty="0" err="1"/>
              <a:t>Machine</a:t>
            </a:r>
            <a:r>
              <a:rPr lang="de-DE" dirty="0"/>
              <a:t> Learning Methoden, um den Einfluss der Spezifikationen auf das Produkt zu ermitteln</a:t>
            </a:r>
          </a:p>
          <a:p>
            <a:r>
              <a:rPr lang="de-DE" dirty="0"/>
              <a:t>Kombination mehrerer Metriken sowie Abhängigkeiten untereinander, um eine Richtlinie für ein neues Produkt zu erhalten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66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0B163-3651-4C95-982F-E6A73FC0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8" y="260648"/>
            <a:ext cx="10971372" cy="1066800"/>
          </a:xfrm>
        </p:spPr>
        <p:txBody>
          <a:bodyPr/>
          <a:lstStyle/>
          <a:p>
            <a:r>
              <a:rPr lang="de-DE" dirty="0"/>
              <a:t>Übersicht der Charakteristika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2A01DF2-2FC3-40D0-B1F1-5641DED18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8" y="1556792"/>
            <a:ext cx="6696744" cy="487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7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E31DD8DE-DF58-418F-ACE6-D4BBEC04C3E1}"/>
              </a:ext>
            </a:extLst>
          </p:cNvPr>
          <p:cNvSpPr/>
          <p:nvPr/>
        </p:nvSpPr>
        <p:spPr>
          <a:xfrm>
            <a:off x="477788" y="1520788"/>
            <a:ext cx="11215246" cy="5076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ads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0B163-3651-4C95-982F-E6A73FC0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8" y="260648"/>
            <a:ext cx="10971372" cy="1066800"/>
          </a:xfrm>
        </p:spPr>
        <p:txBody>
          <a:bodyPr/>
          <a:lstStyle/>
          <a:p>
            <a:r>
              <a:rPr lang="de-DE" dirty="0"/>
              <a:t>Erkenntnisse</a:t>
            </a:r>
            <a:r>
              <a:rPr lang="en-US" dirty="0"/>
              <a:t>: </a:t>
            </a:r>
            <a:r>
              <a:rPr lang="en-US" dirty="0" err="1"/>
              <a:t>Individuelle</a:t>
            </a:r>
            <a:r>
              <a:rPr lang="en-US" dirty="0"/>
              <a:t> </a:t>
            </a:r>
            <a:r>
              <a:rPr lang="en-US" dirty="0" err="1"/>
              <a:t>Betrachtung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F46E7BC-493C-4F02-9C54-603896A1C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89" b="9747"/>
          <a:stretch/>
        </p:blipFill>
        <p:spPr>
          <a:xfrm>
            <a:off x="1917948" y="1988840"/>
            <a:ext cx="5832648" cy="3744416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C1620B10-DB18-4F7F-BAE4-43F6F7F71C9E}"/>
              </a:ext>
            </a:extLst>
          </p:cNvPr>
          <p:cNvSpPr/>
          <p:nvPr/>
        </p:nvSpPr>
        <p:spPr>
          <a:xfrm>
            <a:off x="7889936" y="2270292"/>
            <a:ext cx="504057" cy="216024"/>
          </a:xfrm>
          <a:prstGeom prst="rect">
            <a:avLst/>
          </a:prstGeom>
          <a:solidFill>
            <a:srgbClr val="5295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133E81E-8048-4CAB-897F-D66CFD78A470}"/>
              </a:ext>
            </a:extLst>
          </p:cNvPr>
          <p:cNvSpPr/>
          <p:nvPr/>
        </p:nvSpPr>
        <p:spPr>
          <a:xfrm>
            <a:off x="7889935" y="2636522"/>
            <a:ext cx="504057" cy="216024"/>
          </a:xfrm>
          <a:prstGeom prst="rect">
            <a:avLst/>
          </a:prstGeom>
          <a:solidFill>
            <a:srgbClr val="C94F7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F3C6179-7AA0-4D5F-A02E-A56C61F8A47E}"/>
              </a:ext>
            </a:extLst>
          </p:cNvPr>
          <p:cNvSpPr txBox="1"/>
          <p:nvPr/>
        </p:nvSpPr>
        <p:spPr>
          <a:xfrm>
            <a:off x="8393993" y="2239804"/>
            <a:ext cx="3055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Charakteristik nicht vorhanden oder niedrig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BA9E247-D270-4204-B0AF-0CCA3029583D}"/>
              </a:ext>
            </a:extLst>
          </p:cNvPr>
          <p:cNvSpPr txBox="1"/>
          <p:nvPr/>
        </p:nvSpPr>
        <p:spPr>
          <a:xfrm>
            <a:off x="8402652" y="2605660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Charakteristik vorhanden </a:t>
            </a:r>
            <a:r>
              <a:rPr lang="en-US" sz="1200" dirty="0" err="1">
                <a:solidFill>
                  <a:schemeClr val="bg1"/>
                </a:solidFill>
              </a:rPr>
              <a:t>oder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hoch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284E7CD-FB0A-4722-896B-9B3CD42B9003}"/>
              </a:ext>
            </a:extLst>
          </p:cNvPr>
          <p:cNvSpPr txBox="1"/>
          <p:nvPr/>
        </p:nvSpPr>
        <p:spPr>
          <a:xfrm>
            <a:off x="6742484" y="5792634"/>
            <a:ext cx="15841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Positive Auswirkung auf die Beliebtheit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75826AB-3230-43FB-8D2E-47372D782F2B}"/>
              </a:ext>
            </a:extLst>
          </p:cNvPr>
          <p:cNvSpPr txBox="1"/>
          <p:nvPr/>
        </p:nvSpPr>
        <p:spPr>
          <a:xfrm>
            <a:off x="2566020" y="5749806"/>
            <a:ext cx="15841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Negative Auswirkung auf die Beliebtheit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C72B00D-C7F6-482C-B1B7-F6B594F7DCA9}"/>
              </a:ext>
            </a:extLst>
          </p:cNvPr>
          <p:cNvSpPr txBox="1"/>
          <p:nvPr/>
        </p:nvSpPr>
        <p:spPr>
          <a:xfrm>
            <a:off x="4542185" y="5792634"/>
            <a:ext cx="15841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Kaum Auswirkung auf die Beliebtheit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12E7DA8-F4F1-4CD0-830F-3E84708EE6C7}"/>
              </a:ext>
            </a:extLst>
          </p:cNvPr>
          <p:cNvSpPr txBox="1"/>
          <p:nvPr/>
        </p:nvSpPr>
        <p:spPr>
          <a:xfrm>
            <a:off x="4366220" y="1560130"/>
            <a:ext cx="6092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SHaP</a:t>
            </a:r>
            <a:r>
              <a:rPr lang="de-DE" dirty="0">
                <a:solidFill>
                  <a:schemeClr val="bg1"/>
                </a:solidFill>
              </a:rPr>
              <a:t>-Values</a:t>
            </a:r>
          </a:p>
        </p:txBody>
      </p:sp>
    </p:spTree>
    <p:extLst>
      <p:ext uri="{BB962C8B-B14F-4D97-AF65-F5344CB8AC3E}">
        <p14:creationId xmlns:p14="http://schemas.microsoft.com/office/powerpoint/2010/main" val="67528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E31DD8DE-DF58-418F-ACE6-D4BBEC04C3E1}"/>
              </a:ext>
            </a:extLst>
          </p:cNvPr>
          <p:cNvSpPr/>
          <p:nvPr/>
        </p:nvSpPr>
        <p:spPr>
          <a:xfrm>
            <a:off x="355851" y="1628800"/>
            <a:ext cx="11215246" cy="5076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0B163-3651-4C95-982F-E6A73FC0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8" y="260648"/>
            <a:ext cx="10971372" cy="1066800"/>
          </a:xfrm>
        </p:spPr>
        <p:txBody>
          <a:bodyPr/>
          <a:lstStyle/>
          <a:p>
            <a:r>
              <a:rPr lang="de-DE" dirty="0"/>
              <a:t>Erkenntnisse: Gegenseitige Betrachtung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C4117A9-C463-421A-95D5-9606F7F54925}"/>
              </a:ext>
            </a:extLst>
          </p:cNvPr>
          <p:cNvSpPr txBox="1"/>
          <p:nvPr/>
        </p:nvSpPr>
        <p:spPr>
          <a:xfrm>
            <a:off x="6526460" y="2204864"/>
            <a:ext cx="4968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Schokolade und Fruchtigkeit passt nicht gut zusammen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Nüsse oder </a:t>
            </a:r>
            <a:r>
              <a:rPr lang="de-DE" dirty="0" err="1">
                <a:solidFill>
                  <a:schemeClr val="bg1"/>
                </a:solidFill>
              </a:rPr>
              <a:t>CrispRice</a:t>
            </a:r>
            <a:r>
              <a:rPr lang="de-DE" dirty="0">
                <a:solidFill>
                  <a:schemeClr val="bg1"/>
                </a:solidFill>
              </a:rPr>
              <a:t> passen gut zu Schokolade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Nüsse und </a:t>
            </a:r>
            <a:r>
              <a:rPr lang="de-DE" dirty="0" err="1">
                <a:solidFill>
                  <a:schemeClr val="bg1"/>
                </a:solidFill>
              </a:rPr>
              <a:t>CrispRice</a:t>
            </a:r>
            <a:r>
              <a:rPr lang="de-DE" dirty="0">
                <a:solidFill>
                  <a:schemeClr val="bg1"/>
                </a:solidFill>
              </a:rPr>
              <a:t> sind unabhängig voneinander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Fruchtige Süßigkeiten sind möglicherweise Preiswerter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1AD6999-9578-4D3F-AF56-63D428141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2522713"/>
            <a:ext cx="5046062" cy="3819589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534E339-8E8B-4710-BA2B-02F6B1654C79}"/>
              </a:ext>
            </a:extLst>
          </p:cNvPr>
          <p:cNvSpPr txBox="1"/>
          <p:nvPr/>
        </p:nvSpPr>
        <p:spPr>
          <a:xfrm>
            <a:off x="2638028" y="1772816"/>
            <a:ext cx="6092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Korrelationsmatrix</a:t>
            </a:r>
          </a:p>
        </p:txBody>
      </p:sp>
    </p:spTree>
    <p:extLst>
      <p:ext uri="{BB962C8B-B14F-4D97-AF65-F5344CB8AC3E}">
        <p14:creationId xmlns:p14="http://schemas.microsoft.com/office/powerpoint/2010/main" val="1343794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F613026-53CB-4C70-BD5A-9FD6255C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8" y="260648"/>
            <a:ext cx="10971372" cy="1066800"/>
          </a:xfrm>
        </p:spPr>
        <p:txBody>
          <a:bodyPr/>
          <a:lstStyle/>
          <a:p>
            <a:r>
              <a:rPr lang="de-DE" dirty="0"/>
              <a:t>Was macht ein beliebtes Produkt aus?</a:t>
            </a:r>
            <a:endParaRPr lang="en-US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6647A7B-5FFB-4F9B-9FA0-74D2A707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1844824"/>
            <a:ext cx="10287000" cy="4190999"/>
          </a:xfrm>
        </p:spPr>
        <p:txBody>
          <a:bodyPr>
            <a:normAutofit fontScale="85000" lnSpcReduction="10000"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Es sollte aus Schokolade bestehen und </a:t>
            </a:r>
            <a:r>
              <a:rPr lang="de-DE" u="sng" dirty="0"/>
              <a:t>NICHT</a:t>
            </a:r>
            <a:r>
              <a:rPr lang="de-DE" dirty="0"/>
              <a:t> fruchtig sein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Es sollte einen relativ hohen Zuckergehalt haben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Es sollte Erdnüsse/Mandeln enthalten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Knusperreiswaffeln passen auch gut zu Schokolade, aber etwas weniger gut als Nüsse.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b="1" dirty="0"/>
              <a:t>Keine</a:t>
            </a:r>
            <a:r>
              <a:rPr lang="de-DE" dirty="0"/>
              <a:t> Knusperreiswaffeln, weil diese anscheinend nicht gut zu Nüssen passen!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Produkt sollte in Riegelform sein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Das Hinzufügen von Karamell oder Nougat ist optional und sollte auf dem Preis im Vergleich zu Schokolade basieren</a:t>
            </a:r>
          </a:p>
        </p:txBody>
      </p:sp>
    </p:spTree>
    <p:extLst>
      <p:ext uri="{BB962C8B-B14F-4D97-AF65-F5344CB8AC3E}">
        <p14:creationId xmlns:p14="http://schemas.microsoft.com/office/powerpoint/2010/main" val="57197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F613026-53CB-4C70-BD5A-9FD6255C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8" y="260648"/>
            <a:ext cx="10971372" cy="1066800"/>
          </a:xfrm>
        </p:spPr>
        <p:txBody>
          <a:bodyPr/>
          <a:lstStyle/>
          <a:p>
            <a:r>
              <a:rPr lang="de-DE" dirty="0"/>
              <a:t>Einschätzung</a:t>
            </a:r>
            <a:endParaRPr lang="en-US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6647A7B-5FFB-4F9B-9FA0-74D2A707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1844824"/>
            <a:ext cx="10287000" cy="419099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Schokoladenprodukt mit Nüssen und hohem Zuckergehalt in Riegelform wird wohl höchste Beliebtheit erzielen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Abwägung: Ein fruchtiges Produkt scheint preiswerter in der Produktion zu sein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Trade-Off: Beliebtheitsgrad gegen </a:t>
            </a:r>
            <a:r>
              <a:rPr lang="en-US" dirty="0"/>
              <a:t>h</a:t>
            </a:r>
            <a:r>
              <a:rPr lang="de-DE" dirty="0" err="1"/>
              <a:t>öhere</a:t>
            </a:r>
            <a:r>
              <a:rPr lang="de-DE" dirty="0"/>
              <a:t> Herstellungskosten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458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 : 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349_TF02801084.potx" id="{77BC14D0-EA20-407D-9365-39CBD6E1B099}" vid="{132F267A-A109-43F1-8869-53E1CF09B0B9}"/>
    </a:ext>
  </a:extLst>
</a:theme>
</file>

<file path=ppt/theme/theme2.xml><?xml version="1.0" encoding="utf-8"?>
<a:theme xmlns:a="http://schemas.openxmlformats.org/drawingml/2006/main" name="Office-Design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AACE6D-8EB6-447A-8DFD-C2C0C52916A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Geschäftsmarketing-Glaswürfelpräsentation (Breitbild)</Template>
  <TotalTime>0</TotalTime>
  <Words>261</Words>
  <Application>Microsoft Office PowerPoint</Application>
  <PresentationFormat>Benutzerdefiniert</PresentationFormat>
  <Paragraphs>46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Marketing 16 : 9</vt:lpstr>
      <vt:lpstr>Analytics Consulting Case Study </vt:lpstr>
      <vt:lpstr>AGENDA</vt:lpstr>
      <vt:lpstr>Problemstellung</vt:lpstr>
      <vt:lpstr>Lösungansatz</vt:lpstr>
      <vt:lpstr>Übersicht der Charakteristika</vt:lpstr>
      <vt:lpstr>Erkenntnisse: Individuelle Betrachtung</vt:lpstr>
      <vt:lpstr>Erkenntnisse: Gegenseitige Betrachtung</vt:lpstr>
      <vt:lpstr>Was macht ein beliebtes Produkt aus?</vt:lpstr>
      <vt:lpstr>Einschätzung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Consulting Case Study </dc:title>
  <dc:creator>Viktor</dc:creator>
  <cp:lastModifiedBy>Viktor</cp:lastModifiedBy>
  <cp:revision>11</cp:revision>
  <dcterms:created xsi:type="dcterms:W3CDTF">2022-03-18T11:11:55Z</dcterms:created>
  <dcterms:modified xsi:type="dcterms:W3CDTF">2022-03-18T11:58:42Z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