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  <p:sldId id="271" r:id="rId9"/>
    <p:sldId id="270" r:id="rId10"/>
    <p:sldId id="268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3531AF2-A879-4EAD-8473-C277869F10A9}">
          <p14:sldIdLst>
            <p14:sldId id="257"/>
            <p14:sldId id="261"/>
          </p14:sldIdLst>
        </p14:section>
        <p14:section name="Introduction Data Analysis &amp; Overview" id="{10630CFB-9E59-4305-8593-2D040FC48089}">
          <p14:sldIdLst>
            <p14:sldId id="262"/>
            <p14:sldId id="263"/>
            <p14:sldId id="265"/>
          </p14:sldIdLst>
        </p14:section>
        <p14:section name="Implementation" id="{26945871-14AF-4662-B0A2-B29DDBBE88FB}">
          <p14:sldIdLst>
            <p14:sldId id="266"/>
            <p14:sldId id="267"/>
            <p14:sldId id="271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de" sz="1800" b="1" dirty="0"/>
            <a:t>Data OverVIEW, analysis and Transformation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de" sz="1800" b="1" dirty="0"/>
            <a:t>Model implementation and Test Set Review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de" sz="1800" b="1" dirty="0"/>
            <a:t>Results 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92623" custLinFactNeighborX="100000"/>
      <dgm:spPr/>
    </dgm:pt>
    <dgm:pt modelId="{7C175B98-93F4-4D7C-BB95-1514AB879CD5}" type="pres">
      <dgm:prSet presAssocID="{40FC4FFE-8987-4A26-B7F4-8A516F18ADAE}" presName="iconRect" presStyleLbl="node1" presStyleIdx="0" presStyleCnt="3" custLinFactX="135714" custLinFactNeighborX="200000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89838" custLinFactNeighborX="-100000" custLinFactNeighborY="1026"/>
      <dgm:spPr/>
    </dgm:pt>
    <dgm:pt modelId="{DB4CA7C4-FCA1-4127-B20A-2A5C031A3CF4}" type="pres">
      <dgm:prSet presAssocID="{49225C73-1633-42F1-AB3B-7CB183E5F8B8}" presName="iconRect" presStyleLbl="node1" presStyleIdx="1" presStyleCnt="3" custLinFactX="-130861" custLinFactNeighborX="-200000" custLinFactNeighborY="17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119919" y="2428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507478" y="6303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27806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" sz="1800" b="1" kern="1200" dirty="0"/>
            <a:t>Data OverVIEW, analysis and Transformation</a:t>
          </a:r>
        </a:p>
      </dsp:txBody>
      <dsp:txXfrm>
        <a:off x="35606" y="2627806"/>
        <a:ext cx="2981250" cy="855000"/>
      </dsp:txXfrm>
    </dsp:sp>
    <dsp:sp modelId="{BCD8CDD9-0C56-4401-ADB1-8B48DAB2C96F}">
      <dsp:nvSpPr>
        <dsp:cNvPr id="0" name=""/>
        <dsp:cNvSpPr/>
      </dsp:nvSpPr>
      <dsp:spPr>
        <a:xfrm>
          <a:off x="667596" y="261464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055153" y="64902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27806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" sz="1800" b="1" kern="1200" dirty="0"/>
            <a:t>Model implementation and Test Set Review</a:t>
          </a:r>
        </a:p>
      </dsp:txBody>
      <dsp:txXfrm>
        <a:off x="3538574" y="2627806"/>
        <a:ext cx="2981250" cy="855000"/>
      </dsp:txXfrm>
    </dsp:sp>
    <dsp:sp modelId="{FF93E135-77D6-48A0-8871-9BC93D705D06}">
      <dsp:nvSpPr>
        <dsp:cNvPr id="0" name=""/>
        <dsp:cNvSpPr/>
      </dsp:nvSpPr>
      <dsp:spPr>
        <a:xfrm>
          <a:off x="7622887" y="2428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303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27806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" sz="1800" b="1" kern="1200" dirty="0"/>
            <a:t>Results </a:t>
          </a:r>
        </a:p>
      </dsp:txBody>
      <dsp:txXfrm>
        <a:off x="7041543" y="2627806"/>
        <a:ext cx="29812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08.03.2022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08.03.2022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C816F89-4E5F-4AFE-9275-FE0179558875}" type="datetime1">
              <a:rPr lang="de-DE" smtClean="0"/>
              <a:t>08.03.2022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08.03.2022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08.03.2022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08.03.2022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08.03.2022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08.03.2022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08.03.2022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08.03.2022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08.03.2022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08.03.2022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08.03.2022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08.03.2022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Fraud detection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Viktor Welbers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7" y="1258829"/>
            <a:ext cx="9269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Results: Summary</a:t>
            </a:r>
            <a:endParaRPr lang="de-DE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FE375-7ECE-4A5A-86E0-A2E8D7605191}"/>
              </a:ext>
            </a:extLst>
          </p:cNvPr>
          <p:cNvSpPr txBox="1"/>
          <p:nvPr/>
        </p:nvSpPr>
        <p:spPr>
          <a:xfrm>
            <a:off x="880187" y="1258829"/>
            <a:ext cx="9647996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used the data to train an efficient classical machine learning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transformed data to make it usable for the machine learning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focus was to be able to detect fraudulent cases, but to also have a low false positive rate, which would lead to a loss in customers and therefore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main challenge was</a:t>
            </a:r>
            <a:r>
              <a:rPr lang="en-US" b="1" dirty="0"/>
              <a:t>: Imbalanced Data!!!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little to no tuning time, we created a suitable model, that could possibly be used in production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2F6385-B708-4DA8-9E46-0EDC4A25AA8D}"/>
              </a:ext>
            </a:extLst>
          </p:cNvPr>
          <p:cNvSpPr/>
          <p:nvPr/>
        </p:nvSpPr>
        <p:spPr>
          <a:xfrm>
            <a:off x="10656341" y="452602"/>
            <a:ext cx="777853" cy="70565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hteck 12" descr="Stopwatch">
            <a:extLst>
              <a:ext uri="{FF2B5EF4-FFF2-40B4-BE49-F238E27FC236}">
                <a16:creationId xmlns:a16="http://schemas.microsoft.com/office/drawing/2014/main" id="{28C98DCC-2F8F-40C0-8399-8379AF47A3E6}"/>
              </a:ext>
            </a:extLst>
          </p:cNvPr>
          <p:cNvSpPr/>
          <p:nvPr/>
        </p:nvSpPr>
        <p:spPr>
          <a:xfrm>
            <a:off x="10822112" y="602987"/>
            <a:ext cx="446309" cy="4048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550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8119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8" y="1174853"/>
            <a:ext cx="1074575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11 initial features and a binary target: </a:t>
            </a:r>
            <a:r>
              <a:rPr lang="en-US" b="1" dirty="0"/>
              <a:t>OK</a:t>
            </a:r>
            <a:r>
              <a:rPr lang="en-US" dirty="0"/>
              <a:t> / </a:t>
            </a:r>
            <a:r>
              <a:rPr lang="en-US" b="1" dirty="0"/>
              <a:t>FRAUD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consists of </a:t>
            </a:r>
            <a:r>
              <a:rPr lang="en-US" b="1" dirty="0"/>
              <a:t>26398</a:t>
            </a:r>
            <a:r>
              <a:rPr lang="en-US" dirty="0"/>
              <a:t> samples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Learning is not suitable for this problem due to the low amount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Suitable algorithms are: GBDT, Random Forest or other </a:t>
            </a:r>
            <a:r>
              <a:rPr lang="en-US" b="1" dirty="0"/>
              <a:t>classical ML-Algorithms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target is highly </a:t>
            </a:r>
            <a:r>
              <a:rPr lang="en-US" b="1" dirty="0"/>
              <a:t>imbalanced</a:t>
            </a:r>
            <a:r>
              <a:rPr lang="en-US" dirty="0"/>
              <a:t>, which needs to be considered in the process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Overview: First Impressions</a:t>
            </a:r>
            <a:endParaRPr lang="de-DE" sz="28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D5A406C-3A1D-47F0-A675-E9C77BC3D93C}"/>
              </a:ext>
            </a:extLst>
          </p:cNvPr>
          <p:cNvSpPr/>
          <p:nvPr/>
        </p:nvSpPr>
        <p:spPr>
          <a:xfrm>
            <a:off x="10248069" y="544305"/>
            <a:ext cx="1226872" cy="12969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hteck 12" descr="Presentation with bar chart">
            <a:extLst>
              <a:ext uri="{FF2B5EF4-FFF2-40B4-BE49-F238E27FC236}">
                <a16:creationId xmlns:a16="http://schemas.microsoft.com/office/drawing/2014/main" id="{2DA8FE61-24DF-4B68-8465-EFAA93AE9F44}"/>
              </a:ext>
            </a:extLst>
          </p:cNvPr>
          <p:cNvSpPr/>
          <p:nvPr/>
        </p:nvSpPr>
        <p:spPr>
          <a:xfrm>
            <a:off x="10509533" y="820706"/>
            <a:ext cx="703943" cy="74415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171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8" y="1112288"/>
            <a:ext cx="1074575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Data-Driven approach without the use of domain-knowledge: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 pre-selection of features based on expert knowledge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of feature selection methods and data cleaning to reduce the number of features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of </a:t>
            </a:r>
            <a:r>
              <a:rPr lang="en-US" dirty="0" err="1"/>
              <a:t>LightGBM</a:t>
            </a:r>
            <a:r>
              <a:rPr lang="en-US" dirty="0"/>
              <a:t> due to efficiency and performance for datasets of similar size.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Advantage</a:t>
            </a:r>
            <a:r>
              <a:rPr lang="en-US" dirty="0"/>
              <a:t>: A </a:t>
            </a:r>
            <a:r>
              <a:rPr lang="en-US" dirty="0" err="1"/>
              <a:t>LightGBM</a:t>
            </a:r>
            <a:r>
              <a:rPr lang="en-US" dirty="0"/>
              <a:t> model can utilize a GPU in training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previous scaling of features is needed for this model, which enables it to be implemented quickly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4605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Analysis: Approach </a:t>
            </a:r>
            <a:endParaRPr lang="de-DE" sz="28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5501096-7774-4285-8488-3A45AE9CD0C0}"/>
              </a:ext>
            </a:extLst>
          </p:cNvPr>
          <p:cNvSpPr/>
          <p:nvPr/>
        </p:nvSpPr>
        <p:spPr>
          <a:xfrm>
            <a:off x="10248069" y="544305"/>
            <a:ext cx="1226872" cy="12969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hteck 12" descr="Presentation with bar chart">
            <a:extLst>
              <a:ext uri="{FF2B5EF4-FFF2-40B4-BE49-F238E27FC236}">
                <a16:creationId xmlns:a16="http://schemas.microsoft.com/office/drawing/2014/main" id="{3A64AB04-8530-4718-ABC0-C3A6B2747AEE}"/>
              </a:ext>
            </a:extLst>
          </p:cNvPr>
          <p:cNvSpPr/>
          <p:nvPr/>
        </p:nvSpPr>
        <p:spPr>
          <a:xfrm>
            <a:off x="10509533" y="820706"/>
            <a:ext cx="703943" cy="74415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4161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8" y="975822"/>
            <a:ext cx="7386734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in its original form was not suitable for the use in a Machine Learning model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make it usable for our use-case, different data transformation, encoding, deletion, and imputation techniques were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792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Transformation: Prepare dataset for ML</a:t>
            </a:r>
            <a:endParaRPr lang="de-DE" sz="2800" dirty="0"/>
          </a:p>
        </p:txBody>
      </p:sp>
      <p:sp>
        <p:nvSpPr>
          <p:cNvPr id="13" name="Rechteck 12" descr="Presentation with bar chart">
            <a:extLst>
              <a:ext uri="{FF2B5EF4-FFF2-40B4-BE49-F238E27FC236}">
                <a16:creationId xmlns:a16="http://schemas.microsoft.com/office/drawing/2014/main" id="{D3AF5693-E731-442B-A085-CB23F560BAC1}"/>
              </a:ext>
            </a:extLst>
          </p:cNvPr>
          <p:cNvSpPr/>
          <p:nvPr/>
        </p:nvSpPr>
        <p:spPr>
          <a:xfrm>
            <a:off x="10682513" y="740210"/>
            <a:ext cx="703943" cy="74415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B974D4E-C460-4D65-A75B-CEE7A4C61448}"/>
              </a:ext>
            </a:extLst>
          </p:cNvPr>
          <p:cNvGrpSpPr/>
          <p:nvPr/>
        </p:nvGrpSpPr>
        <p:grpSpPr>
          <a:xfrm>
            <a:off x="10248069" y="544305"/>
            <a:ext cx="1226872" cy="1296958"/>
            <a:chOff x="10248069" y="544305"/>
            <a:chExt cx="1226872" cy="1296958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9B42432-052B-4841-A5EA-7C6F902ADD89}"/>
                </a:ext>
              </a:extLst>
            </p:cNvPr>
            <p:cNvSpPr/>
            <p:nvPr/>
          </p:nvSpPr>
          <p:spPr>
            <a:xfrm>
              <a:off x="10248069" y="544305"/>
              <a:ext cx="1226872" cy="129695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hteck 15" descr="Presentation with bar chart">
              <a:extLst>
                <a:ext uri="{FF2B5EF4-FFF2-40B4-BE49-F238E27FC236}">
                  <a16:creationId xmlns:a16="http://schemas.microsoft.com/office/drawing/2014/main" id="{82C494F3-5F5A-4B8D-99A7-CCA5F7DC4899}"/>
                </a:ext>
              </a:extLst>
            </p:cNvPr>
            <p:cNvSpPr/>
            <p:nvPr/>
          </p:nvSpPr>
          <p:spPr>
            <a:xfrm>
              <a:off x="10509533" y="820706"/>
              <a:ext cx="703943" cy="74415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7679984-2553-4A72-8154-8BDBD96E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09" y="3792459"/>
            <a:ext cx="5718582" cy="22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7" y="1258829"/>
            <a:ext cx="92696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92,5 % </a:t>
            </a:r>
            <a:r>
              <a:rPr lang="en-US" dirty="0"/>
              <a:t>of listings are non fraudulent, which results in an </a:t>
            </a:r>
            <a:r>
              <a:rPr lang="en-US" b="1" dirty="0"/>
              <a:t>imbalanced dataset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Commonly used metrics (e.g., Accuracy) are less effective to estimate the performance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imbalanced datasets, a metric like Area Under the Precision-Recall Curve is needed, which helps us to evaluate our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Result: Reasonable estimate which helps to decide if the model can be utilized by the CS-Team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tuning-library </a:t>
            </a:r>
            <a:r>
              <a:rPr lang="en-US" dirty="0" err="1"/>
              <a:t>Optuna</a:t>
            </a:r>
            <a:r>
              <a:rPr lang="en-US" dirty="0"/>
              <a:t> is used to optimize the Machine Learning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684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Implementation: Methodology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6DAC7A-7211-418C-BB91-8A87A645CF00}"/>
              </a:ext>
            </a:extLst>
          </p:cNvPr>
          <p:cNvSpPr/>
          <p:nvPr/>
        </p:nvSpPr>
        <p:spPr>
          <a:xfrm>
            <a:off x="10309225" y="452602"/>
            <a:ext cx="1232742" cy="117520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hteck 11" descr="Bar graph with downward trend">
            <a:extLst>
              <a:ext uri="{FF2B5EF4-FFF2-40B4-BE49-F238E27FC236}">
                <a16:creationId xmlns:a16="http://schemas.microsoft.com/office/drawing/2014/main" id="{3AB1FE50-5CC0-466C-98BF-6DA0C5DECBC9}"/>
              </a:ext>
            </a:extLst>
          </p:cNvPr>
          <p:cNvSpPr/>
          <p:nvPr/>
        </p:nvSpPr>
        <p:spPr>
          <a:xfrm>
            <a:off x="10604502" y="738190"/>
            <a:ext cx="707310" cy="674296"/>
          </a:xfrm>
          <a:prstGeom prst="rect">
            <a:avLst/>
          </a:prstGeom>
          <a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158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7" y="1258829"/>
            <a:ext cx="9269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697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Implementation: Test set Review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6DAC7A-7211-418C-BB91-8A87A645CF00}"/>
              </a:ext>
            </a:extLst>
          </p:cNvPr>
          <p:cNvSpPr/>
          <p:nvPr/>
        </p:nvSpPr>
        <p:spPr>
          <a:xfrm>
            <a:off x="10309225" y="452602"/>
            <a:ext cx="1232742" cy="117520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hteck 11" descr="Bar graph with downward trend">
            <a:extLst>
              <a:ext uri="{FF2B5EF4-FFF2-40B4-BE49-F238E27FC236}">
                <a16:creationId xmlns:a16="http://schemas.microsoft.com/office/drawing/2014/main" id="{3AB1FE50-5CC0-466C-98BF-6DA0C5DECBC9}"/>
              </a:ext>
            </a:extLst>
          </p:cNvPr>
          <p:cNvSpPr/>
          <p:nvPr/>
        </p:nvSpPr>
        <p:spPr>
          <a:xfrm>
            <a:off x="10604502" y="738190"/>
            <a:ext cx="707310" cy="674296"/>
          </a:xfrm>
          <a:prstGeom prst="rect">
            <a:avLst/>
          </a:prstGeom>
          <a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6129B3-313B-4877-82CA-62CB0E8AA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11" y="1771175"/>
            <a:ext cx="5157656" cy="386824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C1F49F1-D6E1-47E7-A1B3-9EA53618FA60}"/>
              </a:ext>
            </a:extLst>
          </p:cNvPr>
          <p:cNvSpPr txBox="1"/>
          <p:nvPr/>
        </p:nvSpPr>
        <p:spPr>
          <a:xfrm>
            <a:off x="880188" y="1258829"/>
            <a:ext cx="535785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401</a:t>
            </a:r>
            <a:r>
              <a:rPr lang="en-US" dirty="0"/>
              <a:t> Out of </a:t>
            </a:r>
            <a:r>
              <a:rPr lang="en-US" b="1" dirty="0"/>
              <a:t>622</a:t>
            </a:r>
            <a:r>
              <a:rPr lang="en-US" dirty="0"/>
              <a:t> FRAUD cases were correctly identified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92</a:t>
            </a:r>
            <a:r>
              <a:rPr lang="en-US" dirty="0"/>
              <a:t> of </a:t>
            </a:r>
            <a:r>
              <a:rPr lang="en-US" b="1" dirty="0"/>
              <a:t>7298</a:t>
            </a:r>
            <a:r>
              <a:rPr lang="en-US" dirty="0"/>
              <a:t> listings, that were not-fraudulent were deemed as fraud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Accuracy of </a:t>
            </a:r>
            <a:r>
              <a:rPr lang="en-US" b="1" dirty="0"/>
              <a:t>96.04</a:t>
            </a:r>
            <a:r>
              <a:rPr lang="en-US" dirty="0"/>
              <a:t>%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reasonable AURPC of </a:t>
            </a:r>
            <a:r>
              <a:rPr lang="en-US" b="1" dirty="0"/>
              <a:t>0.74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8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84CB7-F63D-47E4-9CEE-09B23B76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80C968-E53F-46B2-A148-DE3ADB875FD4}"/>
              </a:ext>
            </a:extLst>
          </p:cNvPr>
          <p:cNvSpPr txBox="1"/>
          <p:nvPr/>
        </p:nvSpPr>
        <p:spPr>
          <a:xfrm>
            <a:off x="411431" y="452602"/>
            <a:ext cx="954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Results: What is most indicative of a fraudulent listing? 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5AE09B-95BB-4AE9-9E11-9F3E85273786}"/>
              </a:ext>
            </a:extLst>
          </p:cNvPr>
          <p:cNvSpPr txBox="1"/>
          <p:nvPr/>
        </p:nvSpPr>
        <p:spPr>
          <a:xfrm>
            <a:off x="821465" y="1242051"/>
            <a:ext cx="5357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6386BA-43F4-4CAC-B371-5B0676E1CE3C}"/>
              </a:ext>
            </a:extLst>
          </p:cNvPr>
          <p:cNvSpPr txBox="1"/>
          <p:nvPr/>
        </p:nvSpPr>
        <p:spPr>
          <a:xfrm>
            <a:off x="605405" y="1223435"/>
            <a:ext cx="10981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Date1</a:t>
            </a:r>
            <a:r>
              <a:rPr lang="en-US" dirty="0"/>
              <a:t> field not explained in detail. But the importance of it and </a:t>
            </a:r>
            <a:r>
              <a:rPr lang="en-US" i="1" dirty="0" err="1"/>
              <a:t>modificationTime</a:t>
            </a:r>
            <a:r>
              <a:rPr lang="en-US" dirty="0"/>
              <a:t> are difficult to explain via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i="1" dirty="0" err="1"/>
              <a:t>priceAmount</a:t>
            </a:r>
            <a:r>
              <a:rPr lang="en-US" dirty="0"/>
              <a:t> and </a:t>
            </a:r>
            <a:r>
              <a:rPr lang="en-US" i="1" dirty="0"/>
              <a:t>mileage</a:t>
            </a:r>
            <a:r>
              <a:rPr lang="en-US" dirty="0"/>
              <a:t> are possibly in line with domain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0E9A142-5CDD-410D-9E45-060ED4E6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2" y="2729914"/>
            <a:ext cx="4737297" cy="35529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46DC089-E5FC-47BB-9C86-E630E645A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1" r="14104"/>
          <a:stretch/>
        </p:blipFill>
        <p:spPr>
          <a:xfrm>
            <a:off x="6632001" y="2729914"/>
            <a:ext cx="4501915" cy="3597135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01A300C8-51E8-40CA-9955-4F5641D2D79C}"/>
              </a:ext>
            </a:extLst>
          </p:cNvPr>
          <p:cNvSpPr/>
          <p:nvPr/>
        </p:nvSpPr>
        <p:spPr>
          <a:xfrm>
            <a:off x="10656341" y="452602"/>
            <a:ext cx="777853" cy="70565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hteck 16" descr="Stopwatch">
            <a:extLst>
              <a:ext uri="{FF2B5EF4-FFF2-40B4-BE49-F238E27FC236}">
                <a16:creationId xmlns:a16="http://schemas.microsoft.com/office/drawing/2014/main" id="{8058D0A8-79C3-4A62-B2A6-AD594DCA6A2F}"/>
              </a:ext>
            </a:extLst>
          </p:cNvPr>
          <p:cNvSpPr/>
          <p:nvPr/>
        </p:nvSpPr>
        <p:spPr>
          <a:xfrm>
            <a:off x="10822112" y="602987"/>
            <a:ext cx="446309" cy="40488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7550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8AE3-2D35-4738-AA6B-73AE0BA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08.03.2022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63A4F2-40B0-4470-A3D9-C9179F7C5AC9}"/>
              </a:ext>
            </a:extLst>
          </p:cNvPr>
          <p:cNvSpPr txBox="1"/>
          <p:nvPr/>
        </p:nvSpPr>
        <p:spPr>
          <a:xfrm>
            <a:off x="880187" y="1258829"/>
            <a:ext cx="9269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2A45CC-520E-440D-ABC3-47638322B056}"/>
              </a:ext>
            </a:extLst>
          </p:cNvPr>
          <p:cNvSpPr txBox="1"/>
          <p:nvPr/>
        </p:nvSpPr>
        <p:spPr>
          <a:xfrm>
            <a:off x="411431" y="452602"/>
            <a:ext cx="753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Results: Is the model usable in production?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1F49F1-D6E1-47E7-A1B3-9EA53618FA60}"/>
              </a:ext>
            </a:extLst>
          </p:cNvPr>
          <p:cNvSpPr txBox="1"/>
          <p:nvPr/>
        </p:nvSpPr>
        <p:spPr>
          <a:xfrm>
            <a:off x="880187" y="1258829"/>
            <a:ext cx="91194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mobile.de's</a:t>
            </a:r>
            <a:r>
              <a:rPr lang="en-US" dirty="0"/>
              <a:t> business it is important to not assign fraud to legit listings: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Only </a:t>
            </a:r>
            <a:r>
              <a:rPr lang="en-US" b="1" dirty="0"/>
              <a:t>1.2% </a:t>
            </a:r>
            <a:r>
              <a:rPr lang="en-US" dirty="0"/>
              <a:t>of legit listings were assigned as fraud (Test set)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obviously also important to find as many fraudulent listing as possible: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64% </a:t>
            </a:r>
            <a:r>
              <a:rPr lang="en-US" dirty="0"/>
              <a:t>of all Fraud listings were correctly identified (Test set)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some improvements (e.g., &gt; 10 minutes of parameter tuning) the model could be a suitable choice for fully automated fraud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already useful in a </a:t>
            </a:r>
            <a:r>
              <a:rPr lang="en-US" i="1" dirty="0"/>
              <a:t>half-automated</a:t>
            </a:r>
            <a:r>
              <a:rPr lang="en-US" dirty="0"/>
              <a:t> approach, that proposes possible fraudulent listings to a human supervisor in the CS-Team.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9C8232-DB45-4977-9464-E30F955923A5}"/>
              </a:ext>
            </a:extLst>
          </p:cNvPr>
          <p:cNvSpPr/>
          <p:nvPr/>
        </p:nvSpPr>
        <p:spPr>
          <a:xfrm>
            <a:off x="10656341" y="452602"/>
            <a:ext cx="777853" cy="70565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hteck 14" descr="Stopwatch">
            <a:extLst>
              <a:ext uri="{FF2B5EF4-FFF2-40B4-BE49-F238E27FC236}">
                <a16:creationId xmlns:a16="http://schemas.microsoft.com/office/drawing/2014/main" id="{536A56F5-457A-4595-AC8B-DFE32B807D7F}"/>
              </a:ext>
            </a:extLst>
          </p:cNvPr>
          <p:cNvSpPr/>
          <p:nvPr/>
        </p:nvSpPr>
        <p:spPr>
          <a:xfrm>
            <a:off x="10822112" y="602987"/>
            <a:ext cx="446309" cy="4048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1420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{62BCDECD-035C-4F65-A63B-3C14A1AB400B}tf78438558_win32</Template>
  <TotalTime>0</TotalTime>
  <Words>594</Words>
  <Application>Microsoft Office PowerPoint</Application>
  <PresentationFormat>Breitbild</PresentationFormat>
  <Paragraphs>154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Wingdings</vt:lpstr>
      <vt:lpstr>SavonVTI</vt:lpstr>
      <vt:lpstr>Fraud detection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Viktor</dc:creator>
  <cp:lastModifiedBy>Viktor</cp:lastModifiedBy>
  <cp:revision>83</cp:revision>
  <dcterms:created xsi:type="dcterms:W3CDTF">2022-03-07T18:40:46Z</dcterms:created>
  <dcterms:modified xsi:type="dcterms:W3CDTF">2022-03-08T02:31:48Z</dcterms:modified>
</cp:coreProperties>
</file>