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2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12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8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1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56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71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98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0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49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5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4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8F17-50D1-41FA-B816-9B8F34606686}" type="datetimeFigureOut">
              <a:rPr lang="uk-UA" smtClean="0"/>
              <a:t>22.03.2018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BD92-F786-4690-939C-0AA14E3EB0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542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.by/blogdemo/flexbox/flex-direction-align-justify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.by/blogdemo/flexbox/flex-direction-multiline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.by/blogdemo/flexbox/flex-grow-shrink-basi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-flexbox-1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.by/blogdemo/flexbox/flex-alignself-orde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uk/docs/Web/CSS/CSS_Flexible_Box_Layout/Using_CSS_flexible_boxes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lexbox.hel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CSS. </a:t>
            </a:r>
            <a:r>
              <a:rPr lang="en-US" dirty="0" err="1" smtClean="0"/>
              <a:t>flexbox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935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align-</a:t>
            </a:r>
            <a:r>
              <a:rPr lang="uk-UA" sz="2000" b="1" dirty="0" err="1" smtClean="0">
                <a:solidFill>
                  <a:srgbClr val="FF0000"/>
                </a:solidFill>
              </a:rPr>
              <a:t>items</a:t>
            </a:r>
            <a:r>
              <a:rPr lang="uk-UA" sz="2000" dirty="0" smtClean="0"/>
              <a:t> - вирівнювання по поперечній осі.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flex-align-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2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54868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СSS властивості </a:t>
            </a:r>
            <a:r>
              <a:rPr lang="uk-UA" sz="2400" b="1" dirty="0" smtClean="0">
                <a:solidFill>
                  <a:srgbClr val="FF0000"/>
                </a:solidFill>
              </a:rPr>
              <a:t>flex-</a:t>
            </a:r>
            <a:r>
              <a:rPr lang="uk-UA" sz="2400" b="1" dirty="0" err="1" smtClean="0">
                <a:solidFill>
                  <a:srgbClr val="FF0000"/>
                </a:solidFill>
              </a:rPr>
              <a:t>direction</a:t>
            </a:r>
            <a:r>
              <a:rPr lang="uk-UA" sz="2400" b="1" dirty="0" smtClean="0">
                <a:solidFill>
                  <a:srgbClr val="FF0000"/>
                </a:solidFill>
              </a:rPr>
              <a:t>, justify-content, align-</a:t>
            </a:r>
            <a:r>
              <a:rPr lang="uk-UA" sz="2400" b="1" dirty="0" err="1" smtClean="0">
                <a:solidFill>
                  <a:srgbClr val="FF0000"/>
                </a:solidFill>
              </a:rPr>
              <a:t>items</a:t>
            </a:r>
            <a:r>
              <a:rPr lang="uk-UA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/>
              <a:t>повинні застосовуватися безпосередньо до flex-контейнеру, а не до його дочірніх елементів.</a:t>
            </a:r>
          </a:p>
          <a:p>
            <a:endParaRPr lang="uk-UA" sz="2400" b="1" dirty="0">
              <a:solidFill>
                <a:srgbClr val="FF0000"/>
              </a:solidFill>
            </a:endParaRPr>
          </a:p>
          <a:p>
            <a:r>
              <a:rPr lang="uk-UA" sz="2400" dirty="0" smtClean="0">
                <a:hlinkClick r:id="rId2"/>
              </a:rPr>
              <a:t>Демо основних властивостей </a:t>
            </a:r>
            <a:r>
              <a:rPr lang="en-US" sz="2400" dirty="0" smtClean="0">
                <a:hlinkClick r:id="rId2"/>
              </a:rPr>
              <a:t>flex-</a:t>
            </a:r>
            <a:r>
              <a:rPr lang="uk-UA" sz="2400" dirty="0" smtClean="0">
                <a:hlinkClick r:id="rId2"/>
              </a:rPr>
              <a:t>контейнера</a:t>
            </a:r>
            <a:endParaRPr lang="uk-UA" sz="2400" dirty="0" smtClean="0"/>
          </a:p>
          <a:p>
            <a:endParaRPr lang="uk-U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8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548680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Багаторядкова організація блоків всередині flex-контейнера.</a:t>
            </a:r>
            <a:br>
              <a:rPr lang="uk-UA" sz="2000" dirty="0" smtClean="0"/>
            </a:br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wrap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Всі попередні приклади були побудовані з врахуванням однорядкового розташування блоків. </a:t>
            </a:r>
          </a:p>
          <a:p>
            <a:r>
              <a:rPr lang="uk-UA" sz="2000" dirty="0" smtClean="0"/>
              <a:t>За замовчуванням flex-контейнер завжди буде мати блоки всередині себе в одну лінію. Однак, специфікацією також підтримується багаторядковий режим. За </a:t>
            </a:r>
            <a:r>
              <a:rPr lang="uk-UA" sz="2000" dirty="0" err="1" smtClean="0"/>
              <a:t>багаторядковість</a:t>
            </a:r>
            <a:r>
              <a:rPr lang="uk-UA" sz="2000" dirty="0" smtClean="0"/>
              <a:t> всередині flex-контейнера відповідає CSS властивість </a:t>
            </a:r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wrap</a:t>
            </a:r>
            <a:r>
              <a:rPr lang="uk-UA" sz="2000" dirty="0" smtClean="0"/>
              <a:t>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Доступні значення flex-</a:t>
            </a:r>
            <a:r>
              <a:rPr lang="uk-UA" sz="2000" dirty="0" err="1" smtClean="0"/>
              <a:t>wrap</a:t>
            </a:r>
            <a:r>
              <a:rPr lang="uk-UA" sz="2000" dirty="0" smtClean="0"/>
              <a:t>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err="1" smtClean="0"/>
              <a:t>    </a:t>
            </a:r>
            <a:r>
              <a:rPr lang="uk-UA" sz="2000" b="1" dirty="0" err="1" smtClean="0">
                <a:solidFill>
                  <a:srgbClr val="FF0000"/>
                </a:solidFill>
              </a:rPr>
              <a:t>no</a:t>
            </a:r>
            <a:r>
              <a:rPr lang="uk-UA" sz="2000" b="1" dirty="0" smtClean="0">
                <a:solidFill>
                  <a:srgbClr val="FF0000"/>
                </a:solidFill>
              </a:rPr>
              <a:t>wrap</a:t>
            </a:r>
            <a:r>
              <a:rPr lang="uk-UA" sz="2000" dirty="0" smtClean="0"/>
              <a:t> (значення за замовчуванням): блоки розташовані в одну лінію зліва направо (в rtl справа наліво)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wrap</a:t>
            </a:r>
            <a:r>
              <a:rPr lang="uk-UA" sz="2000" dirty="0" smtClean="0"/>
              <a:t>: блоки розташовані в декілька горизонтальних рядів (якщо не поміщаються в один ряд). Вони слідують один за одним зліва направо (в </a:t>
            </a:r>
            <a:r>
              <a:rPr lang="uk-UA" sz="2000" dirty="0" err="1" smtClean="0"/>
              <a:t>rtl</a:t>
            </a:r>
            <a:r>
              <a:rPr lang="uk-UA" sz="2000" dirty="0" smtClean="0"/>
              <a:t> справа наліво)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w</a:t>
            </a:r>
            <a:r>
              <a:rPr lang="uk-UA" sz="2000" b="1" dirty="0" err="1" smtClean="0">
                <a:solidFill>
                  <a:srgbClr val="FF0000"/>
                </a:solidFill>
              </a:rPr>
              <a:t>rap-rev</a:t>
            </a:r>
            <a:r>
              <a:rPr lang="uk-UA" sz="2000" b="1" dirty="0" smtClean="0">
                <a:solidFill>
                  <a:srgbClr val="FF0000"/>
                </a:solidFill>
              </a:rPr>
              <a:t>erse</a:t>
            </a:r>
            <a:r>
              <a:rPr lang="uk-UA" sz="2000" dirty="0" smtClean="0"/>
              <a:t>: теж що і wrap, але блоки розташовуються в зворотному порядку.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7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54868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flow</a:t>
            </a:r>
            <a:r>
              <a:rPr lang="uk-UA" sz="2000" dirty="0" smtClean="0"/>
              <a:t> - зручне скорочення для </a:t>
            </a:r>
            <a:r>
              <a:rPr lang="uk-UA" sz="2000" dirty="0" smtClean="0">
                <a:solidFill>
                  <a:srgbClr val="FF0000"/>
                </a:solidFill>
              </a:rPr>
              <a:t>flex-</a:t>
            </a:r>
            <a:r>
              <a:rPr lang="uk-UA" sz="2000" dirty="0" err="1" smtClean="0">
                <a:solidFill>
                  <a:srgbClr val="FF0000"/>
                </a:solidFill>
              </a:rPr>
              <a:t>direction</a:t>
            </a:r>
            <a:r>
              <a:rPr lang="uk-UA" sz="2000" dirty="0" smtClean="0">
                <a:solidFill>
                  <a:srgbClr val="FF0000"/>
                </a:solidFill>
              </a:rPr>
              <a:t> + flex-</a:t>
            </a:r>
            <a:r>
              <a:rPr lang="uk-UA" sz="2000" dirty="0" err="1" smtClean="0">
                <a:solidFill>
                  <a:srgbClr val="FF0000"/>
                </a:solidFill>
              </a:rPr>
              <a:t>wrap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По суті, flex-</a:t>
            </a:r>
            <a:r>
              <a:rPr lang="uk-UA" sz="2000" dirty="0" err="1" smtClean="0"/>
              <a:t>flow</a:t>
            </a:r>
            <a:r>
              <a:rPr lang="uk-UA" sz="2000" dirty="0" smtClean="0"/>
              <a:t> надає можливість в одну властивість описати напрямок головної і </a:t>
            </a:r>
            <a:r>
              <a:rPr lang="uk-UA" sz="2000" dirty="0" err="1" smtClean="0"/>
              <a:t>багаторядковість</a:t>
            </a:r>
            <a:r>
              <a:rPr lang="uk-UA" sz="2000" dirty="0" smtClean="0"/>
              <a:t> поперечної осі. </a:t>
            </a:r>
          </a:p>
          <a:p>
            <a:r>
              <a:rPr lang="uk-UA" sz="2000" dirty="0" smtClean="0"/>
              <a:t>За замовчуванням </a:t>
            </a:r>
            <a:r>
              <a:rPr lang="uk-UA" sz="2000" dirty="0" smtClean="0">
                <a:solidFill>
                  <a:srgbClr val="FF0000"/>
                </a:solidFill>
              </a:rPr>
              <a:t>flex-</a:t>
            </a:r>
            <a:r>
              <a:rPr lang="uk-UA" sz="2000" dirty="0" err="1" smtClean="0">
                <a:solidFill>
                  <a:srgbClr val="FF0000"/>
                </a:solidFill>
              </a:rPr>
              <a:t>flow</a:t>
            </a:r>
            <a:r>
              <a:rPr lang="uk-UA" sz="2000" dirty="0" smtClean="0">
                <a:solidFill>
                  <a:srgbClr val="FF0000"/>
                </a:solidFill>
              </a:rPr>
              <a:t>: </a:t>
            </a:r>
            <a:r>
              <a:rPr lang="uk-UA" sz="2000" dirty="0" err="1" smtClean="0">
                <a:solidFill>
                  <a:srgbClr val="FF0000"/>
                </a:solidFill>
              </a:rPr>
              <a:t>row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 err="1" smtClean="0">
                <a:solidFill>
                  <a:srgbClr val="FF0000"/>
                </a:solidFill>
              </a:rPr>
              <a:t>nowrap</a:t>
            </a:r>
            <a:r>
              <a:rPr lang="uk-UA" sz="2000" dirty="0" smtClean="0"/>
              <a:t>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flex-</a:t>
            </a:r>
            <a:r>
              <a:rPr lang="uk-UA" sz="2000" dirty="0" err="1" smtClean="0"/>
              <a:t>flow</a:t>
            </a:r>
            <a:r>
              <a:rPr lang="uk-UA" sz="2000" dirty="0" smtClean="0"/>
              <a:t>: &lt;</a:t>
            </a:r>
            <a:r>
              <a:rPr lang="uk-UA" sz="2000" dirty="0" err="1" smtClean="0"/>
              <a:t>'flex-direction'</a:t>
            </a:r>
            <a:r>
              <a:rPr lang="uk-UA" sz="2000" dirty="0" smtClean="0"/>
              <a:t>&gt; || &lt;</a:t>
            </a:r>
            <a:r>
              <a:rPr lang="uk-UA" sz="2000" dirty="0" err="1" smtClean="0"/>
              <a:t>'Flex-wrap'</a:t>
            </a:r>
            <a:r>
              <a:rPr lang="uk-UA" sz="2000" dirty="0" smtClean="0"/>
              <a:t>&gt;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62926"/>
            <a:ext cx="4685314" cy="380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94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align-content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визначає те, яким чином кілька рядів блоків будуть вирівняні по вертикалі і як вони поділять між собою весь простір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контейнера.</a:t>
            </a:r>
          </a:p>
          <a:p>
            <a:endParaRPr lang="uk-UA" sz="2000" dirty="0" smtClean="0"/>
          </a:p>
          <a:p>
            <a:r>
              <a:rPr lang="uk-UA" sz="2000" dirty="0" smtClean="0">
                <a:solidFill>
                  <a:srgbClr val="FF0000"/>
                </a:solidFill>
              </a:rPr>
              <a:t>Важливо</a:t>
            </a:r>
            <a:r>
              <a:rPr lang="uk-UA" sz="2000" dirty="0" smtClean="0"/>
              <a:t>: </a:t>
            </a:r>
            <a:r>
              <a:rPr lang="en-US" sz="2000" dirty="0" smtClean="0"/>
              <a:t>align-content </a:t>
            </a:r>
            <a:r>
              <a:rPr lang="uk-UA" sz="2000" dirty="0" smtClean="0"/>
              <a:t>працює тільки в багаторядковому режимі (тобто в разі </a:t>
            </a:r>
            <a:r>
              <a:rPr lang="en-US" sz="2000" dirty="0" smtClean="0"/>
              <a:t>flex-wrap: wrap; </a:t>
            </a:r>
            <a:r>
              <a:rPr lang="uk-UA" sz="2000" dirty="0" smtClean="0"/>
              <a:t>або </a:t>
            </a:r>
            <a:r>
              <a:rPr lang="en-US" sz="2000" dirty="0" smtClean="0"/>
              <a:t>flex-wrap: wrap-reverse;)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    flex-start</a:t>
            </a:r>
            <a:r>
              <a:rPr lang="en-US" sz="2000" dirty="0" smtClean="0"/>
              <a:t>: </a:t>
            </a:r>
            <a:r>
              <a:rPr lang="uk-UA" sz="2000" dirty="0" smtClean="0"/>
              <a:t>ряди блоків притиснуті до початку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контейнера.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flex-end</a:t>
            </a:r>
            <a:r>
              <a:rPr lang="en-US" sz="2000" dirty="0" smtClean="0"/>
              <a:t>: </a:t>
            </a:r>
            <a:r>
              <a:rPr lang="uk-UA" sz="2000" dirty="0" smtClean="0"/>
              <a:t>ряди блоків притиснуті до кінця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center</a:t>
            </a:r>
            <a:r>
              <a:rPr lang="en-US" sz="2000" dirty="0" smtClean="0"/>
              <a:t>: </a:t>
            </a:r>
            <a:r>
              <a:rPr lang="uk-UA" sz="2000" dirty="0" smtClean="0"/>
              <a:t>ряди блоків знаходяться в центрі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space-between</a:t>
            </a:r>
            <a:r>
              <a:rPr lang="en-US" sz="2000" dirty="0" smtClean="0"/>
              <a:t>: </a:t>
            </a:r>
            <a:r>
              <a:rPr lang="uk-UA" sz="2000" dirty="0" smtClean="0"/>
              <a:t>перший ряд блоків розташовується на початку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контейнера, останній ряд блоків блок - в кінці, всі інші ряди рівномірно розподілені в решті простору.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space-around</a:t>
            </a:r>
            <a:r>
              <a:rPr lang="en-US" sz="2000" dirty="0" smtClean="0"/>
              <a:t>: </a:t>
            </a:r>
            <a:r>
              <a:rPr lang="uk-UA" sz="2000" dirty="0" smtClean="0"/>
              <a:t>ряди блоків рівномірно розподілені від початку до кінця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контейнера, розділяючи весь вільний простір порівну.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stretch </a:t>
            </a:r>
            <a:r>
              <a:rPr lang="en-US" sz="2000" dirty="0" smtClean="0"/>
              <a:t>(</a:t>
            </a:r>
            <a:r>
              <a:rPr lang="uk-UA" sz="2000" dirty="0" smtClean="0"/>
              <a:t>значення за замовчуванням): Ряди блоків розтягнуті, щоб зайняти весь наявний простір.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90495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align-content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визначає те, яким чином кілька рядів блоків будуть вирівняні по вертикалі і як вони поділять між собою весь простір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контейнера.</a:t>
            </a:r>
          </a:p>
        </p:txBody>
      </p:sp>
      <p:pic>
        <p:nvPicPr>
          <p:cNvPr id="9218" name="Picture 2" descr="flex-align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01518"/>
            <a:ext cx="4657700" cy="558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2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СSS властивості </a:t>
            </a:r>
            <a:r>
              <a:rPr lang="uk-UA" sz="2000" dirty="0" smtClean="0">
                <a:solidFill>
                  <a:srgbClr val="FF0000"/>
                </a:solidFill>
              </a:rPr>
              <a:t>flex-</a:t>
            </a:r>
            <a:r>
              <a:rPr lang="uk-UA" sz="2000" dirty="0" err="1" smtClean="0">
                <a:solidFill>
                  <a:srgbClr val="FF0000"/>
                </a:solidFill>
              </a:rPr>
              <a:t>wrap</a:t>
            </a:r>
            <a:r>
              <a:rPr lang="uk-UA" sz="2000" dirty="0" smtClean="0">
                <a:solidFill>
                  <a:srgbClr val="FF0000"/>
                </a:solidFill>
              </a:rPr>
              <a:t> і align-</a:t>
            </a:r>
            <a:r>
              <a:rPr lang="uk-UA" sz="2000" dirty="0" err="1" smtClean="0">
                <a:solidFill>
                  <a:srgbClr val="FF0000"/>
                </a:solidFill>
              </a:rPr>
              <a:t>content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повинні застосовуватися безпосередньо до flex-контейнеру, а не до його дочірніх елементів.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dirty="0" smtClean="0">
                <a:hlinkClick r:id="rId2"/>
              </a:rPr>
              <a:t>Демо властивостей </a:t>
            </a:r>
            <a:r>
              <a:rPr lang="uk-UA" sz="2000" dirty="0" err="1" smtClean="0">
                <a:hlinkClick r:id="rId2"/>
              </a:rPr>
              <a:t>багаторядковості</a:t>
            </a:r>
            <a:r>
              <a:rPr lang="uk-UA" sz="2000" dirty="0" smtClean="0">
                <a:hlinkClick r:id="rId2"/>
              </a:rPr>
              <a:t> в </a:t>
            </a:r>
            <a:r>
              <a:rPr lang="uk-UA" sz="2000" dirty="0" err="1" smtClean="0">
                <a:hlinkClick r:id="rId2"/>
              </a:rPr>
              <a:t>flex</a:t>
            </a:r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419868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CSS </a:t>
            </a:r>
            <a:r>
              <a:rPr lang="uk-UA" sz="2000" dirty="0" smtClean="0"/>
              <a:t>правила для дочірніх елементів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 (</a:t>
            </a:r>
            <a:r>
              <a:rPr lang="en-US" sz="2000" dirty="0" smtClean="0">
                <a:solidFill>
                  <a:srgbClr val="FF0000"/>
                </a:solidFill>
              </a:rPr>
              <a:t>flex-</a:t>
            </a:r>
            <a:r>
              <a:rPr lang="uk-UA" sz="2000" dirty="0" smtClean="0">
                <a:solidFill>
                  <a:srgbClr val="FF0000"/>
                </a:solidFill>
              </a:rPr>
              <a:t>блоків</a:t>
            </a:r>
            <a:r>
              <a:rPr lang="uk-UA" sz="2000" dirty="0" smtClean="0"/>
              <a:t>)</a:t>
            </a:r>
          </a:p>
          <a:p>
            <a:endParaRPr lang="uk-UA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flex-basis </a:t>
            </a:r>
            <a:r>
              <a:rPr lang="en-US" sz="2000" dirty="0" smtClean="0"/>
              <a:t>- </a:t>
            </a:r>
            <a:r>
              <a:rPr lang="uk-UA" sz="2000" dirty="0" smtClean="0"/>
              <a:t>базовий розмір окремо взятого </a:t>
            </a:r>
            <a:r>
              <a:rPr lang="en-US" sz="2000" dirty="0" smtClean="0"/>
              <a:t>flex-</a:t>
            </a:r>
            <a:r>
              <a:rPr lang="uk-UA" sz="2000" dirty="0" smtClean="0"/>
              <a:t>блоку</a:t>
            </a:r>
          </a:p>
          <a:p>
            <a:endParaRPr lang="uk-UA" sz="2000" dirty="0"/>
          </a:p>
          <a:p>
            <a:r>
              <a:rPr lang="uk-UA" sz="2000" dirty="0" smtClean="0"/>
              <a:t>Задає початковий розмір по головній осі для </a:t>
            </a:r>
            <a:r>
              <a:rPr lang="en-US" sz="2000" dirty="0" smtClean="0"/>
              <a:t>flex-</a:t>
            </a:r>
            <a:r>
              <a:rPr lang="uk-UA" sz="2000" dirty="0" smtClean="0"/>
              <a:t>блоку до того, як до нього будуть застосовані перетворення, засновані на інших </a:t>
            </a:r>
            <a:r>
              <a:rPr lang="en-US" sz="2000" dirty="0" smtClean="0"/>
              <a:t>flex-</a:t>
            </a:r>
            <a:r>
              <a:rPr lang="uk-UA" sz="2000" dirty="0" smtClean="0"/>
              <a:t>факторах. </a:t>
            </a:r>
          </a:p>
          <a:p>
            <a:endParaRPr lang="uk-UA" sz="2000" dirty="0"/>
          </a:p>
          <a:p>
            <a:r>
              <a:rPr lang="uk-UA" sz="2000" dirty="0" smtClean="0"/>
              <a:t>Може бути заданий в будь-яких одиницях вимірювання довжини (</a:t>
            </a:r>
            <a:r>
              <a:rPr lang="en-US" sz="2000" dirty="0" err="1" smtClean="0"/>
              <a:t>px</a:t>
            </a:r>
            <a:r>
              <a:rPr lang="en-US" sz="2000" dirty="0" smtClean="0"/>
              <a:t>, </a:t>
            </a:r>
            <a:r>
              <a:rPr lang="en-US" sz="2000" dirty="0" err="1" smtClean="0"/>
              <a:t>em</a:t>
            </a:r>
            <a:r>
              <a:rPr lang="en-US" sz="2000" dirty="0" smtClean="0"/>
              <a:t>,%, ...) </a:t>
            </a:r>
            <a:r>
              <a:rPr lang="uk-UA" sz="2000" dirty="0" smtClean="0"/>
              <a:t>або </a:t>
            </a:r>
            <a:r>
              <a:rPr lang="en-US" sz="2000" dirty="0" smtClean="0"/>
              <a:t>auto (</a:t>
            </a:r>
            <a:r>
              <a:rPr lang="uk-UA" sz="2000" dirty="0" smtClean="0"/>
              <a:t>за замовчуванням). Якщо заданий як </a:t>
            </a:r>
            <a:r>
              <a:rPr lang="en-US" sz="2000" dirty="0" smtClean="0"/>
              <a:t>auto - </a:t>
            </a:r>
            <a:r>
              <a:rPr lang="uk-UA" sz="2000" dirty="0" smtClean="0"/>
              <a:t>за основу беруться розміри блоку (</a:t>
            </a:r>
            <a:r>
              <a:rPr lang="en-US" sz="2000" dirty="0" smtClean="0"/>
              <a:t>width, height), </a:t>
            </a:r>
            <a:r>
              <a:rPr lang="uk-UA" sz="2000" dirty="0" smtClean="0"/>
              <a:t>які, в свою чергу, можуть залежати від розміру контенту, якщо не вказані явно.</a:t>
            </a:r>
          </a:p>
        </p:txBody>
      </p:sp>
    </p:spTree>
    <p:extLst>
      <p:ext uri="{BB962C8B-B14F-4D97-AF65-F5344CB8AC3E}">
        <p14:creationId xmlns:p14="http://schemas.microsoft.com/office/powerpoint/2010/main" val="11457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grow</a:t>
            </a:r>
            <a:r>
              <a:rPr lang="uk-UA" sz="2000" dirty="0" smtClean="0"/>
              <a:t> - "жадібність" окремо взятого flex-блоку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Визначає те, на скільки окремий flex-блок може бути більшим сусідніх елементів, якщо це необхідно. </a:t>
            </a:r>
          </a:p>
          <a:p>
            <a:r>
              <a:rPr lang="uk-UA" sz="2000" dirty="0" smtClean="0"/>
              <a:t>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 приймає безрозмірне значення (за замовчуванням 0)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Приклад 1: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Якщо всі flex-блоки всередині flex-контейнера мають 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: 1, то вони будуть однакового розміру</a:t>
            </a:r>
            <a:br>
              <a:rPr lang="uk-UA" sz="2000" dirty="0" smtClean="0"/>
            </a:br>
            <a:r>
              <a:rPr lang="uk-UA" sz="2000" dirty="0" smtClean="0"/>
              <a:t>    Якщо один з них має 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: 2, то він буде в 2 рази більшим, ніж всі інші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Приклад 2: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Якщо всі flex-блоки всередині flex-контейнера мають 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: 3, то вони будуть однакового розміру</a:t>
            </a:r>
            <a:br>
              <a:rPr lang="uk-UA" sz="2000" dirty="0" smtClean="0"/>
            </a:br>
            <a:r>
              <a:rPr lang="uk-UA" sz="2000" dirty="0" smtClean="0"/>
              <a:t>    Якщо один з них має 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: 12, то він буде в 4 рази більше, ніж всі інші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Тобто абсолютне значення flex-</a:t>
            </a:r>
            <a:r>
              <a:rPr lang="uk-UA" sz="2000" dirty="0" err="1" smtClean="0"/>
              <a:t>grow</a:t>
            </a:r>
            <a:r>
              <a:rPr lang="uk-UA" sz="2000" dirty="0" smtClean="0"/>
              <a:t> не визначає точну ширину. Воно визначає його ступінь "жадібності" по відношенню до інших flex-блоків того ж рівня.</a:t>
            </a:r>
          </a:p>
        </p:txBody>
      </p:sp>
    </p:spTree>
    <p:extLst>
      <p:ext uri="{BB962C8B-B14F-4D97-AF65-F5344CB8AC3E}">
        <p14:creationId xmlns:p14="http://schemas.microsoft.com/office/powerpoint/2010/main" val="274553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flex-shrink </a:t>
            </a:r>
            <a:r>
              <a:rPr lang="en-US" sz="2000" dirty="0" smtClean="0"/>
              <a:t>- </a:t>
            </a:r>
            <a:r>
              <a:rPr lang="uk-UA" sz="2000" dirty="0" smtClean="0"/>
              <a:t>фактор «</a:t>
            </a:r>
            <a:r>
              <a:rPr lang="uk-UA" sz="2000" dirty="0" err="1" smtClean="0"/>
              <a:t>зжимання</a:t>
            </a:r>
            <a:r>
              <a:rPr lang="uk-UA" sz="2000" dirty="0" smtClean="0"/>
              <a:t>" окремо взятого </a:t>
            </a:r>
            <a:r>
              <a:rPr lang="en-US" sz="2000" dirty="0" smtClean="0"/>
              <a:t>flex-</a:t>
            </a:r>
            <a:r>
              <a:rPr lang="uk-UA" sz="2000" dirty="0" smtClean="0"/>
              <a:t>блоку.</a:t>
            </a:r>
          </a:p>
          <a:p>
            <a:r>
              <a:rPr lang="uk-UA" sz="2000" dirty="0" smtClean="0"/>
              <a:t>Визначає, наскільки </a:t>
            </a:r>
            <a:r>
              <a:rPr lang="en-US" sz="2000" dirty="0" smtClean="0"/>
              <a:t>flex-</a:t>
            </a:r>
            <a:r>
              <a:rPr lang="uk-UA" sz="2000" dirty="0" smtClean="0"/>
              <a:t>блок буде зменшуватися щодо сусідніх елементів всередині </a:t>
            </a:r>
            <a:r>
              <a:rPr lang="en-US" sz="2000" dirty="0" smtClean="0"/>
              <a:t>flex-</a:t>
            </a:r>
            <a:r>
              <a:rPr lang="uk-UA" sz="2000" dirty="0" smtClean="0"/>
              <a:t>контейнера в разі нестачі вільного місця. </a:t>
            </a:r>
          </a:p>
          <a:p>
            <a:r>
              <a:rPr lang="uk-UA" sz="2000" dirty="0" smtClean="0"/>
              <a:t>За замовчуванням дорівнює 1.</a:t>
            </a:r>
          </a:p>
          <a:p>
            <a:endParaRPr lang="uk-UA" sz="2000" dirty="0"/>
          </a:p>
          <a:p>
            <a:r>
              <a:rPr lang="en-US" sz="2000" dirty="0" smtClean="0"/>
              <a:t>flex - </a:t>
            </a:r>
            <a:r>
              <a:rPr lang="uk-UA" sz="2000" dirty="0" smtClean="0"/>
              <a:t>короткий запис для властивостей </a:t>
            </a:r>
            <a:r>
              <a:rPr lang="en-US" sz="2000" dirty="0" smtClean="0"/>
              <a:t>flex-grow, flex-shrink </a:t>
            </a:r>
            <a:r>
              <a:rPr lang="uk-UA" sz="2000" dirty="0" smtClean="0"/>
              <a:t>і </a:t>
            </a:r>
            <a:r>
              <a:rPr lang="en-US" sz="2000" dirty="0" smtClean="0"/>
              <a:t>flex-basis</a:t>
            </a:r>
            <a:endParaRPr lang="uk-UA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flex: none | [&lt;'Flex-grow'&gt; &lt;'flex-shrink'&gt;? || &lt;'Flex-basis'&gt;]</a:t>
            </a:r>
            <a:endParaRPr lang="uk-UA" sz="2000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51433"/>
            <a:ext cx="3494057" cy="380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4139952" y="2875002"/>
            <a:ext cx="415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hlinkClick r:id="rId3"/>
              </a:rPr>
              <a:t>Демо для flex-</a:t>
            </a:r>
            <a:r>
              <a:rPr lang="uk-UA" dirty="0" err="1" smtClean="0">
                <a:hlinkClick r:id="rId3"/>
              </a:rPr>
              <a:t>grow</a:t>
            </a:r>
            <a:r>
              <a:rPr lang="uk-UA" dirty="0" smtClean="0">
                <a:hlinkClick r:id="rId3"/>
              </a:rPr>
              <a:t>, flex-</a:t>
            </a:r>
            <a:r>
              <a:rPr lang="uk-UA" dirty="0" err="1" smtClean="0">
                <a:hlinkClick r:id="rId3"/>
              </a:rPr>
              <a:t>shrink</a:t>
            </a:r>
            <a:r>
              <a:rPr lang="uk-UA" dirty="0" smtClean="0">
                <a:hlinkClick r:id="rId3"/>
              </a:rPr>
              <a:t> і flex-</a:t>
            </a:r>
            <a:r>
              <a:rPr lang="uk-UA" dirty="0" err="1" smtClean="0">
                <a:hlinkClick r:id="rId3"/>
              </a:rPr>
              <a:t>basis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990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692696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Специфікація </a:t>
            </a:r>
            <a:r>
              <a:rPr lang="uk-UA" sz="2400" dirty="0" smtClean="0">
                <a:hlinkClick r:id="rId2"/>
              </a:rPr>
              <a:t>CSS </a:t>
            </a:r>
            <a:r>
              <a:rPr lang="uk-UA" sz="2400" dirty="0" err="1" smtClean="0">
                <a:hlinkClick r:id="rId2"/>
              </a:rPr>
              <a:t>Flexible</a:t>
            </a:r>
            <a:r>
              <a:rPr lang="uk-UA" sz="2400" dirty="0" smtClean="0">
                <a:hlinkClick r:id="rId2"/>
              </a:rPr>
              <a:t> </a:t>
            </a:r>
            <a:r>
              <a:rPr lang="uk-UA" sz="2400" dirty="0" err="1" smtClean="0">
                <a:hlinkClick r:id="rId2"/>
              </a:rPr>
              <a:t>Box</a:t>
            </a:r>
            <a:r>
              <a:rPr lang="uk-UA" sz="2400" dirty="0" smtClean="0">
                <a:hlinkClick r:id="rId2"/>
              </a:rPr>
              <a:t> </a:t>
            </a:r>
            <a:r>
              <a:rPr lang="uk-UA" sz="2400" dirty="0" err="1" smtClean="0">
                <a:hlinkClick r:id="rId2"/>
              </a:rPr>
              <a:t>Layout</a:t>
            </a:r>
            <a:r>
              <a:rPr lang="uk-UA" sz="2400" dirty="0" smtClean="0">
                <a:hlinkClick r:id="rId2"/>
              </a:rPr>
              <a:t> </a:t>
            </a:r>
            <a:r>
              <a:rPr lang="uk-UA" sz="2400" dirty="0" err="1" smtClean="0">
                <a:hlinkClick r:id="rId2"/>
              </a:rPr>
              <a:t>Module</a:t>
            </a:r>
            <a:r>
              <a:rPr lang="uk-UA" sz="2400" dirty="0" smtClean="0"/>
              <a:t> (</a:t>
            </a:r>
            <a:r>
              <a:rPr lang="uk-UA" sz="2400" dirty="0" err="1" smtClean="0"/>
              <a:t>Flexbox</a:t>
            </a:r>
            <a:r>
              <a:rPr lang="uk-UA" sz="2400" dirty="0" smtClean="0"/>
              <a:t>) покликана кардинально змінити ситуацію в кращу сторону при вирішенні величезної кількості завдань</a:t>
            </a:r>
            <a:r>
              <a:rPr lang="en-US" sz="2400" dirty="0" smtClean="0"/>
              <a:t> </a:t>
            </a:r>
            <a:r>
              <a:rPr lang="uk-UA" sz="2400" dirty="0" smtClean="0"/>
              <a:t>при верстці. </a:t>
            </a:r>
          </a:p>
          <a:p>
            <a:endParaRPr lang="uk-UA" sz="2400" dirty="0"/>
          </a:p>
          <a:p>
            <a:r>
              <a:rPr lang="uk-UA" sz="2400" dirty="0" err="1" smtClean="0"/>
              <a:t>Flexbox</a:t>
            </a:r>
            <a:r>
              <a:rPr lang="uk-UA" sz="2400" dirty="0" smtClean="0"/>
              <a:t> дозволяє контролювати розмір, порядок і вирівнювання елементів по декількох осях, розподіл вільного місця між елементами і багато іншого.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185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align-</a:t>
            </a:r>
            <a:r>
              <a:rPr lang="uk-UA" sz="2000" b="1" dirty="0" err="1" smtClean="0">
                <a:solidFill>
                  <a:srgbClr val="FF0000"/>
                </a:solidFill>
              </a:rPr>
              <a:t>self</a:t>
            </a:r>
            <a:r>
              <a:rPr lang="uk-UA" sz="2000" dirty="0" smtClean="0"/>
              <a:t> - вирівнювання окремо взятого flex-блоку по поперечній осі.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Доступні значення </a:t>
            </a:r>
            <a:r>
              <a:rPr lang="uk-UA" sz="2000" dirty="0" smtClean="0">
                <a:solidFill>
                  <a:srgbClr val="FF0000"/>
                </a:solidFill>
              </a:rPr>
              <a:t>align-</a:t>
            </a:r>
            <a:r>
              <a:rPr lang="uk-UA" sz="2000" dirty="0" err="1" smtClean="0">
                <a:solidFill>
                  <a:srgbClr val="FF0000"/>
                </a:solidFill>
              </a:rPr>
              <a:t>self</a:t>
            </a:r>
            <a:r>
              <a:rPr lang="uk-UA" sz="2000" dirty="0" smtClean="0"/>
              <a:t> (ті ж 5 варіантів, що і для align-</a:t>
            </a:r>
            <a:r>
              <a:rPr lang="uk-UA" sz="2000" dirty="0" err="1" smtClean="0"/>
              <a:t>items</a:t>
            </a:r>
            <a:r>
              <a:rPr lang="uk-UA" sz="2000" dirty="0" smtClean="0"/>
              <a:t>)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f</a:t>
            </a:r>
            <a:r>
              <a:rPr lang="uk-UA" sz="2000" b="1" dirty="0" err="1" smtClean="0">
                <a:solidFill>
                  <a:srgbClr val="FF0000"/>
                </a:solidFill>
              </a:rPr>
              <a:t>lex-s</a:t>
            </a:r>
            <a:r>
              <a:rPr lang="uk-UA" sz="2000" b="1" dirty="0" smtClean="0">
                <a:solidFill>
                  <a:srgbClr val="FF0000"/>
                </a:solidFill>
              </a:rPr>
              <a:t>tart</a:t>
            </a:r>
            <a:r>
              <a:rPr lang="uk-UA" sz="2000" dirty="0" smtClean="0"/>
              <a:t>: flex-блок притиснутий до початку поперечної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flex-end</a:t>
            </a:r>
            <a:r>
              <a:rPr lang="uk-UA" sz="2000" dirty="0" smtClean="0"/>
              <a:t>: flex-блок притиснутий до кінця поперечної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center</a:t>
            </a:r>
            <a:r>
              <a:rPr lang="uk-UA" sz="2000" dirty="0" smtClean="0"/>
              <a:t>: flex-блок розташовується в центрі поперечної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baseline</a:t>
            </a:r>
            <a:r>
              <a:rPr lang="uk-UA" sz="2000" dirty="0" smtClean="0"/>
              <a:t>: flex-блок вирівнюється по baseline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stretch</a:t>
            </a:r>
            <a:r>
              <a:rPr lang="uk-UA" sz="2000" dirty="0" smtClean="0"/>
              <a:t> (значення за замовчуванням): flex-блок розтягнутий, щоб зайняти весь доступний простір по поперечній осі, при цьому враховуються min-width / max-width, якщо такі задані.</a:t>
            </a:r>
            <a:endParaRPr lang="uk-UA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7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94670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FF0000"/>
                </a:solidFill>
              </a:rPr>
              <a:t>order</a:t>
            </a:r>
            <a:r>
              <a:rPr lang="uk-UA" sz="2000" dirty="0" smtClean="0"/>
              <a:t> - порядок виводу окремо взятого flex-блоку всередині flex-контейнера.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За замовчуванням всі блоки будуть слідувати один за одним в порядку, заданому в </a:t>
            </a:r>
            <a:r>
              <a:rPr lang="uk-UA" sz="2000" dirty="0" err="1" smtClean="0"/>
              <a:t>html</a:t>
            </a:r>
            <a:r>
              <a:rPr lang="uk-UA" sz="2000" dirty="0" smtClean="0"/>
              <a:t>. Однак цей порядок можна змінити за допомогою властивості </a:t>
            </a:r>
            <a:r>
              <a:rPr lang="uk-UA" sz="2000" b="1" dirty="0" err="1" smtClean="0">
                <a:solidFill>
                  <a:srgbClr val="FF0000"/>
                </a:solidFill>
              </a:rPr>
              <a:t>order</a:t>
            </a:r>
            <a:r>
              <a:rPr lang="uk-UA" sz="2000" dirty="0" smtClean="0"/>
              <a:t>. Вона задається цілим числом і за замовчуванням дорівнює </a:t>
            </a:r>
            <a:r>
              <a:rPr lang="uk-UA" sz="2000" dirty="0" smtClean="0">
                <a:solidFill>
                  <a:srgbClr val="FF0000"/>
                </a:solidFill>
              </a:rPr>
              <a:t>0</a:t>
            </a:r>
            <a:r>
              <a:rPr lang="uk-UA" sz="2000" dirty="0" smtClean="0"/>
              <a:t>.</a:t>
            </a:r>
            <a:endParaRPr lang="uk-UA" sz="2000" dirty="0" smtClean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3" y="2125886"/>
            <a:ext cx="8350735" cy="281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95893" y="5024862"/>
            <a:ext cx="8350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 даному випадку, блоки будуть слідувати один за іншим уздовж головної осі в наступному порядку: item5, item1, item3, item4, item2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580112" y="5805264"/>
            <a:ext cx="2841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hlinkClick r:id="rId3"/>
              </a:rPr>
              <a:t>Демо для </a:t>
            </a:r>
            <a:r>
              <a:rPr lang="ru-RU" b="1" dirty="0" err="1" smtClean="0">
                <a:hlinkClick r:id="rId3"/>
              </a:rPr>
              <a:t>align-self</a:t>
            </a:r>
            <a:r>
              <a:rPr lang="ru-RU" b="1" dirty="0" smtClean="0">
                <a:hlinkClick r:id="rId3"/>
              </a:rPr>
              <a:t> і </a:t>
            </a:r>
            <a:r>
              <a:rPr lang="ru-RU" b="1" dirty="0" err="1" smtClean="0">
                <a:hlinkClick r:id="rId3"/>
              </a:rPr>
              <a:t>order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177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9467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margin: auto </a:t>
            </a:r>
            <a:r>
              <a:rPr lang="uk-UA" sz="2000" b="1" dirty="0" smtClean="0">
                <a:solidFill>
                  <a:srgbClr val="FF0000"/>
                </a:solidFill>
              </a:rPr>
              <a:t>по вертикалі. </a:t>
            </a:r>
          </a:p>
          <a:p>
            <a:endParaRPr lang="uk-UA" sz="2000" b="1" dirty="0">
              <a:solidFill>
                <a:srgbClr val="FF0000"/>
              </a:solidFill>
            </a:endParaRPr>
          </a:p>
          <a:p>
            <a:r>
              <a:rPr lang="uk-UA" sz="2000" dirty="0" smtClean="0"/>
              <a:t>Звичне всім вирівнювання по горизонталі через </a:t>
            </a:r>
            <a:r>
              <a:rPr lang="en-US" sz="2000" dirty="0" smtClean="0">
                <a:solidFill>
                  <a:srgbClr val="FF0000"/>
                </a:solidFill>
              </a:rPr>
              <a:t>margin: auto </a:t>
            </a:r>
            <a:r>
              <a:rPr lang="uk-UA" sz="2000" dirty="0" smtClean="0"/>
              <a:t>тут працює і для вертикалі!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3449838" cy="361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69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94670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Не забувайте про </a:t>
            </a:r>
            <a:r>
              <a:rPr lang="uk-UA" sz="2000" b="1" dirty="0" err="1" smtClean="0">
                <a:solidFill>
                  <a:srgbClr val="FF0000"/>
                </a:solidFill>
              </a:rPr>
              <a:t>margin</a:t>
            </a:r>
            <a:r>
              <a:rPr lang="uk-UA" sz="2000" dirty="0" smtClean="0"/>
              <a:t>. Вони враховуються при установці вирівнювання по осях. Також важливо пам'ятати, що </a:t>
            </a:r>
            <a:r>
              <a:rPr lang="uk-UA" sz="2000" dirty="0" err="1" smtClean="0">
                <a:solidFill>
                  <a:srgbClr val="FF0000"/>
                </a:solidFill>
              </a:rPr>
              <a:t>margin-и</a:t>
            </a:r>
            <a:r>
              <a:rPr lang="uk-UA" sz="2000" dirty="0" smtClean="0"/>
              <a:t> в </a:t>
            </a:r>
            <a:r>
              <a:rPr lang="uk-UA" sz="2000" dirty="0" err="1" smtClean="0"/>
              <a:t>flexbox</a:t>
            </a:r>
            <a:r>
              <a:rPr lang="uk-UA" sz="2000" dirty="0" smtClean="0"/>
              <a:t> не «</a:t>
            </a:r>
            <a:r>
              <a:rPr lang="uk-UA" sz="2000" dirty="0" err="1" smtClean="0"/>
              <a:t>схлопуються</a:t>
            </a:r>
            <a:r>
              <a:rPr lang="uk-UA" sz="2000" dirty="0" smtClean="0"/>
              <a:t>», як це відбувається в звичайному потоці.</a:t>
            </a:r>
            <a:br>
              <a:rPr lang="uk-UA" sz="2000" dirty="0" smtClean="0"/>
            </a:br>
            <a:endParaRPr lang="uk-UA" sz="2000" dirty="0" smtClean="0"/>
          </a:p>
          <a:p>
            <a:r>
              <a:rPr lang="uk-UA" sz="2000" dirty="0" smtClean="0"/>
              <a:t>Значення </a:t>
            </a:r>
            <a:r>
              <a:rPr lang="uk-UA" sz="2000" b="1" dirty="0" err="1" smtClean="0">
                <a:solidFill>
                  <a:srgbClr val="FF0000"/>
                </a:solidFill>
              </a:rPr>
              <a:t>float</a:t>
            </a:r>
            <a:r>
              <a:rPr lang="uk-UA" sz="2000" dirty="0" smtClean="0"/>
              <a:t> у flex-блоків не враховується і не має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412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9467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2"/>
              </a:rPr>
              <a:t>https://tproger.ru/translations/how-css-flexbox-works/</a:t>
            </a:r>
            <a:endParaRPr lang="uk-UA" sz="2000" dirty="0" smtClean="0"/>
          </a:p>
          <a:p>
            <a:endParaRPr lang="uk-UA" sz="2000" dirty="0"/>
          </a:p>
          <a:p>
            <a:r>
              <a:rPr lang="en-US" sz="2000" dirty="0" smtClean="0">
                <a:hlinkClick r:id="rId3"/>
              </a:rPr>
              <a:t>https://developer.mozilla.org/uk/docs/Web/CSS/CSS_Flexible_Box_Layout/Using_CSS_flexible_boxes</a:t>
            </a:r>
            <a:endParaRPr lang="uk-UA" sz="2000" dirty="0" smtClean="0"/>
          </a:p>
          <a:p>
            <a:endParaRPr lang="uk-UA" sz="2000" dirty="0"/>
          </a:p>
          <a:p>
            <a:r>
              <a:rPr lang="en-US" sz="2000" dirty="0" smtClean="0">
                <a:hlinkClick r:id="rId4"/>
              </a:rPr>
              <a:t>http://flexbox.help/</a:t>
            </a:r>
            <a:endParaRPr lang="uk-UA" sz="2000" dirty="0" smtClean="0"/>
          </a:p>
          <a:p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7467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Основні переваги </a:t>
            </a:r>
            <a:r>
              <a:rPr lang="uk-UA" sz="2000" dirty="0" err="1" smtClean="0"/>
              <a:t>flexbox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Всі блоки дуже легко робляться "гумовим", що вже випливає з назви "</a:t>
            </a:r>
            <a:r>
              <a:rPr lang="uk-UA" sz="2000" dirty="0" err="1" smtClean="0"/>
              <a:t>flex</a:t>
            </a:r>
            <a:r>
              <a:rPr lang="uk-UA" sz="2000" dirty="0" smtClean="0"/>
              <a:t>". Елементи можуть стискатися і розтягуватися за заданими правилами, займаючи потрібний простір.</a:t>
            </a:r>
            <a:br>
              <a:rPr lang="uk-UA" sz="2000" dirty="0" smtClean="0"/>
            </a:br>
            <a:r>
              <a:rPr lang="uk-UA" sz="2000" dirty="0" smtClean="0"/>
              <a:t>    Вирівнювання по вертикалі і горизонталі, базової лінії тексту працює дуже  добре.</a:t>
            </a:r>
            <a:br>
              <a:rPr lang="uk-UA" sz="2000" dirty="0" smtClean="0"/>
            </a:br>
            <a:r>
              <a:rPr lang="uk-UA" sz="2000" dirty="0" smtClean="0"/>
              <a:t>    Розташування елементів в </a:t>
            </a:r>
            <a:r>
              <a:rPr lang="uk-UA" sz="2000" dirty="0" err="1" smtClean="0"/>
              <a:t>html</a:t>
            </a:r>
            <a:r>
              <a:rPr lang="uk-UA" sz="2000" dirty="0" smtClean="0"/>
              <a:t> не має вирішального значення. Його можна поміняти в CSS. Це особливо важливо для деяких аспектів </a:t>
            </a:r>
            <a:r>
              <a:rPr lang="uk-UA" sz="2000" dirty="0" err="1" smtClean="0">
                <a:solidFill>
                  <a:srgbClr val="FF0000"/>
                </a:solidFill>
              </a:rPr>
              <a:t>responsive</a:t>
            </a:r>
            <a:r>
              <a:rPr lang="uk-UA" sz="2000" dirty="0" smtClean="0"/>
              <a:t> верстки.</a:t>
            </a:r>
            <a:br>
              <a:rPr lang="uk-UA" sz="2000" dirty="0" smtClean="0"/>
            </a:br>
            <a:r>
              <a:rPr lang="uk-UA" sz="2000" dirty="0" smtClean="0"/>
              <a:t>    Елементи можуть автоматично вибудовуватися в кілька рядків / стовпців, займаючи весь наданий простір.</a:t>
            </a:r>
            <a:br>
              <a:rPr lang="uk-UA" sz="2000" dirty="0" smtClean="0"/>
            </a:br>
            <a:r>
              <a:rPr lang="uk-UA" sz="2000" dirty="0" smtClean="0"/>
              <a:t>    Безліч мов в світі використовують написання справа наліво </a:t>
            </a:r>
            <a:r>
              <a:rPr lang="uk-UA" sz="2000" dirty="0" err="1" smtClean="0"/>
              <a:t>rtl</a:t>
            </a:r>
            <a:r>
              <a:rPr lang="uk-UA" sz="2000" dirty="0" smtClean="0"/>
              <a:t> (right-to-left), на відміну від звичного нам </a:t>
            </a:r>
            <a:r>
              <a:rPr lang="uk-UA" sz="2000" dirty="0" err="1" smtClean="0"/>
              <a:t>ltr</a:t>
            </a:r>
            <a:r>
              <a:rPr lang="uk-UA" sz="2000" dirty="0" smtClean="0"/>
              <a:t> (left-to-right). </a:t>
            </a:r>
            <a:r>
              <a:rPr lang="uk-UA" sz="2000" dirty="0" err="1" smtClean="0"/>
              <a:t>Flexbox</a:t>
            </a:r>
            <a:r>
              <a:rPr lang="uk-UA" sz="2000" dirty="0" smtClean="0"/>
              <a:t> адаптований для цього. У ньому є поняття початку і кінця, а не право і ліво. Тобто в браузерах з </a:t>
            </a:r>
            <a:r>
              <a:rPr lang="uk-UA" sz="2000" dirty="0" err="1" smtClean="0"/>
              <a:t>локаллю</a:t>
            </a:r>
            <a:r>
              <a:rPr lang="uk-UA" sz="2000" dirty="0" smtClean="0"/>
              <a:t> </a:t>
            </a:r>
            <a:r>
              <a:rPr lang="uk-UA" sz="2000" dirty="0" err="1" smtClean="0"/>
              <a:t>rtl</a:t>
            </a:r>
            <a:r>
              <a:rPr lang="uk-UA" sz="2000" dirty="0" smtClean="0"/>
              <a:t> всі елементи будуть автоматично розташовані в реверсному порядку.</a:t>
            </a:r>
            <a:br>
              <a:rPr lang="uk-UA" sz="2000" dirty="0" smtClean="0"/>
            </a:br>
            <a:r>
              <a:rPr lang="uk-UA" sz="2000" dirty="0" smtClean="0"/>
              <a:t>    Синтаксис CSS правил дуже простий і освоюється досить швидко.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7653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Flexbox</a:t>
            </a:r>
            <a:r>
              <a:rPr lang="en-US" sz="2000" dirty="0" smtClean="0"/>
              <a:t> </a:t>
            </a:r>
            <a:r>
              <a:rPr lang="uk-UA" sz="2000" dirty="0" smtClean="0"/>
              <a:t>визначає набір </a:t>
            </a:r>
            <a:r>
              <a:rPr lang="en-US" sz="2000" dirty="0" smtClean="0"/>
              <a:t>CSS </a:t>
            </a:r>
            <a:r>
              <a:rPr lang="uk-UA" sz="2000" dirty="0" smtClean="0"/>
              <a:t>властивостей для контейнера (</a:t>
            </a:r>
            <a:r>
              <a:rPr lang="en-US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smtClean="0">
                <a:solidFill>
                  <a:srgbClr val="FF0000"/>
                </a:solidFill>
              </a:rPr>
              <a:t>контейнер</a:t>
            </a:r>
            <a:r>
              <a:rPr lang="uk-UA" sz="2000" dirty="0" smtClean="0"/>
              <a:t>) і його дочірніх елементів (</a:t>
            </a:r>
            <a:r>
              <a:rPr lang="en-US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smtClean="0">
                <a:solidFill>
                  <a:srgbClr val="FF0000"/>
                </a:solidFill>
              </a:rPr>
              <a:t>блоків</a:t>
            </a:r>
            <a:r>
              <a:rPr lang="uk-UA" sz="2000" dirty="0" smtClean="0"/>
              <a:t>). </a:t>
            </a:r>
          </a:p>
          <a:p>
            <a:r>
              <a:rPr lang="uk-UA" sz="2000" dirty="0" smtClean="0"/>
              <a:t>Перше, що потрібно зробити - це вказати контейнеру </a:t>
            </a:r>
            <a:r>
              <a:rPr lang="en-US" sz="2000" b="1" dirty="0" smtClean="0">
                <a:solidFill>
                  <a:srgbClr val="FF0000"/>
                </a:solidFill>
              </a:rPr>
              <a:t>display: flex </a:t>
            </a:r>
            <a:r>
              <a:rPr lang="uk-UA" sz="2000" dirty="0" smtClean="0"/>
              <a:t>або </a:t>
            </a:r>
            <a:r>
              <a:rPr lang="en-US" sz="2000" b="1" dirty="0" smtClean="0">
                <a:solidFill>
                  <a:srgbClr val="FF0000"/>
                </a:solidFill>
              </a:rPr>
              <a:t>display: inline-flex.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" y="1728657"/>
            <a:ext cx="8528463" cy="407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Одними з основних понять в </a:t>
            </a:r>
            <a:r>
              <a:rPr lang="uk-UA" sz="2000" dirty="0" err="1" smtClean="0">
                <a:solidFill>
                  <a:srgbClr val="FF0000"/>
                </a:solidFill>
              </a:rPr>
              <a:t>fleхbox</a:t>
            </a:r>
            <a:r>
              <a:rPr lang="uk-UA" sz="2000" dirty="0" smtClean="0">
                <a:solidFill>
                  <a:srgbClr val="FF0000"/>
                </a:solidFill>
              </a:rPr>
              <a:t> є осі</a:t>
            </a:r>
            <a:r>
              <a:rPr lang="uk-UA" sz="2000" dirty="0" smtClean="0"/>
              <a:t>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Головною віссю flex-контейнера є напрям, відповідно до якого розташовуються всі його дочірні елементи.</a:t>
            </a:r>
            <a:br>
              <a:rPr lang="uk-UA" sz="2000" dirty="0" smtClean="0"/>
            </a:br>
            <a:r>
              <a:rPr lang="uk-UA" sz="2000" dirty="0" smtClean="0"/>
              <a:t>Поперечною віссю називається напрямок, перпендикулярний головної осі.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Головна вісь в </a:t>
            </a:r>
            <a:r>
              <a:rPr lang="uk-UA" sz="2000" dirty="0" err="1" smtClean="0">
                <a:solidFill>
                  <a:srgbClr val="FF0000"/>
                </a:solidFill>
              </a:rPr>
              <a:t>ltr</a:t>
            </a:r>
            <a:r>
              <a:rPr lang="uk-UA" sz="2000" dirty="0" smtClean="0"/>
              <a:t> </a:t>
            </a:r>
            <a:r>
              <a:rPr lang="uk-UA" sz="2000" dirty="0" err="1" smtClean="0"/>
              <a:t>локалі</a:t>
            </a:r>
            <a:r>
              <a:rPr lang="uk-UA" sz="2000" dirty="0" smtClean="0"/>
              <a:t> за замовчуванням розташовується зліва направо. Поперечна - зверху вниз. Напрямок головної осі flex-контейнера можна задавати, використовуючи базову </a:t>
            </a:r>
            <a:r>
              <a:rPr lang="uk-UA" sz="2000" dirty="0" err="1" smtClean="0"/>
              <a:t>css</a:t>
            </a:r>
            <a:r>
              <a:rPr lang="uk-UA" sz="2000" dirty="0" smtClean="0"/>
              <a:t> властивість </a:t>
            </a:r>
            <a:r>
              <a:rPr lang="uk-UA" sz="2000" dirty="0" smtClean="0">
                <a:solidFill>
                  <a:srgbClr val="FF0000"/>
                </a:solidFill>
              </a:rPr>
              <a:t>flex-</a:t>
            </a:r>
            <a:r>
              <a:rPr lang="uk-UA" sz="2000" dirty="0" err="1" smtClean="0">
                <a:solidFill>
                  <a:srgbClr val="FF0000"/>
                </a:solidFill>
              </a:rPr>
              <a:t>direction</a:t>
            </a:r>
            <a:r>
              <a:rPr lang="uk-UA" sz="2000" dirty="0" smtClean="0"/>
              <a:t>.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Результат пошуку зображень за запитом &quot;flexbo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140968"/>
            <a:ext cx="8424936" cy="35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flex-direction</a:t>
            </a:r>
            <a:r>
              <a:rPr lang="en-US" sz="2000" dirty="0" smtClean="0"/>
              <a:t> - </a:t>
            </a:r>
            <a:r>
              <a:rPr lang="uk-UA" sz="2000" dirty="0" smtClean="0"/>
              <a:t>напрямок головної осі</a:t>
            </a:r>
          </a:p>
          <a:p>
            <a:endParaRPr lang="uk-UA" sz="2000" b="1" dirty="0">
              <a:solidFill>
                <a:srgbClr val="FF0000"/>
              </a:solidFill>
            </a:endParaRPr>
          </a:p>
          <a:p>
            <a:r>
              <a:rPr lang="uk-UA" sz="2000" dirty="0" smtClean="0"/>
              <a:t>Доступні значення flex-</a:t>
            </a:r>
            <a:r>
              <a:rPr lang="uk-UA" sz="2000" dirty="0" err="1" smtClean="0"/>
              <a:t>direction</a:t>
            </a:r>
            <a:r>
              <a:rPr lang="uk-UA" sz="2000" dirty="0" smtClean="0"/>
              <a:t>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b="1" dirty="0" err="1" smtClean="0">
                <a:solidFill>
                  <a:srgbClr val="FF0000"/>
                </a:solidFill>
              </a:rPr>
              <a:t>row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/>
              <a:t>(значення за замовчуванням): зліва направо (в </a:t>
            </a:r>
            <a:r>
              <a:rPr lang="uk-UA" sz="2000" dirty="0" err="1" smtClean="0"/>
              <a:t>rtl</a:t>
            </a:r>
            <a:r>
              <a:rPr lang="uk-UA" sz="2000" dirty="0" smtClean="0"/>
              <a:t> справа наліво)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  <a:r>
              <a:rPr lang="uk-UA" sz="2000" b="1" dirty="0" smtClean="0">
                <a:solidFill>
                  <a:srgbClr val="FF0000"/>
                </a:solidFill>
              </a:rPr>
              <a:t>row-</a:t>
            </a:r>
            <a:r>
              <a:rPr lang="uk-UA" sz="2000" b="1" dirty="0" err="1" smtClean="0">
                <a:solidFill>
                  <a:srgbClr val="FF0000"/>
                </a:solidFill>
              </a:rPr>
              <a:t>reverse</a:t>
            </a:r>
            <a:r>
              <a:rPr lang="uk-UA" sz="2000" dirty="0" smtClean="0"/>
              <a:t>: справа наліво (в </a:t>
            </a:r>
            <a:r>
              <a:rPr lang="uk-UA" sz="2000" dirty="0" err="1" smtClean="0"/>
              <a:t>rtl</a:t>
            </a:r>
            <a:r>
              <a:rPr lang="uk-UA" sz="2000" dirty="0" smtClean="0"/>
              <a:t> зліва направо)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  <a:r>
              <a:rPr lang="uk-UA" sz="2000" b="1" dirty="0" err="1" smtClean="0">
                <a:solidFill>
                  <a:srgbClr val="FF0000"/>
                </a:solidFill>
              </a:rPr>
              <a:t>column</a:t>
            </a:r>
            <a:r>
              <a:rPr lang="uk-UA" sz="2000" dirty="0" smtClean="0"/>
              <a:t>: зверху вниз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  <a:r>
              <a:rPr lang="uk-UA" sz="2000" b="1" dirty="0" smtClean="0">
                <a:solidFill>
                  <a:srgbClr val="FF0000"/>
                </a:solidFill>
              </a:rPr>
              <a:t>column-reverse</a:t>
            </a:r>
            <a:r>
              <a:rPr lang="uk-UA" sz="2000" dirty="0" smtClean="0"/>
              <a:t>: від низу до верху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justify-content</a:t>
            </a:r>
            <a:r>
              <a:rPr lang="uk-UA" sz="2000" dirty="0" smtClean="0"/>
              <a:t> - вирівнювання по головній осі.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Доступні значення justify-content: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</a:t>
            </a:r>
            <a:r>
              <a:rPr lang="uk-UA" sz="2000" b="1" dirty="0" smtClean="0">
                <a:solidFill>
                  <a:srgbClr val="FF0000"/>
                </a:solidFill>
              </a:rPr>
              <a:t> f</a:t>
            </a:r>
            <a:r>
              <a:rPr lang="uk-UA" sz="2000" b="1" dirty="0" err="1" smtClean="0">
                <a:solidFill>
                  <a:srgbClr val="FF0000"/>
                </a:solidFill>
              </a:rPr>
              <a:t>lex-s</a:t>
            </a:r>
            <a:r>
              <a:rPr lang="uk-UA" sz="2000" b="1" dirty="0" smtClean="0">
                <a:solidFill>
                  <a:srgbClr val="FF0000"/>
                </a:solidFill>
              </a:rPr>
              <a:t>tart </a:t>
            </a:r>
            <a:r>
              <a:rPr lang="uk-UA" sz="2000" dirty="0" smtClean="0"/>
              <a:t>(значення за замовчуванням): блоки притиснуті до початку головної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flex-end</a:t>
            </a:r>
            <a:r>
              <a:rPr lang="uk-UA" sz="2000" dirty="0" smtClean="0"/>
              <a:t>: блоки притиснуті до кінця головної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center</a:t>
            </a:r>
            <a:r>
              <a:rPr lang="uk-UA" sz="2000" dirty="0" smtClean="0"/>
              <a:t>: блоки розташовуються в центрі головної осі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space-between</a:t>
            </a:r>
            <a:r>
              <a:rPr lang="uk-UA" sz="2000" dirty="0" smtClean="0"/>
              <a:t>: перший блок розташовується на початку головної осі, останній блок - в кінці, всі інші блоки рівномірно розподілені в останньому просторі.</a:t>
            </a:r>
            <a:br>
              <a:rPr lang="uk-UA" sz="2000" dirty="0" smtClean="0"/>
            </a:br>
            <a:r>
              <a:rPr lang="uk-UA" sz="2000" dirty="0" smtClean="0"/>
              <a:t>    </a:t>
            </a:r>
            <a:r>
              <a:rPr lang="uk-UA" sz="2000" b="1" dirty="0" smtClean="0">
                <a:solidFill>
                  <a:srgbClr val="FF0000"/>
                </a:solidFill>
              </a:rPr>
              <a:t>space-</a:t>
            </a:r>
            <a:r>
              <a:rPr lang="uk-UA" sz="2000" b="1" dirty="0" err="1" smtClean="0">
                <a:solidFill>
                  <a:srgbClr val="FF0000"/>
                </a:solidFill>
              </a:rPr>
              <a:t>around</a:t>
            </a:r>
            <a:r>
              <a:rPr lang="uk-UA" sz="2000" dirty="0" smtClean="0"/>
              <a:t>: всі блоки рівномірно розподілені уздовж головної осі, розділяючи весь вільний простір порівну.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justify-content</a:t>
            </a:r>
            <a:r>
              <a:rPr lang="uk-UA" sz="2000" dirty="0" smtClean="0"/>
              <a:t> - вирівнювання по головній осі.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flex-justify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7" y="980728"/>
            <a:ext cx="669674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0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53"/>
            <a:ext cx="9144000" cy="387211"/>
          </a:xfrm>
        </p:spPr>
        <p:txBody>
          <a:bodyPr>
            <a:noAutofit/>
          </a:bodyPr>
          <a:lstStyle/>
          <a:p>
            <a:r>
              <a:rPr lang="en-US" sz="2800" dirty="0" smtClean="0"/>
              <a:t>CSS. </a:t>
            </a:r>
            <a:r>
              <a:rPr lang="en-US" sz="2800" dirty="0" err="1" smtClean="0"/>
              <a:t>flexbox</a:t>
            </a:r>
            <a:endParaRPr lang="uk-UA" sz="2800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404664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align-</a:t>
            </a:r>
            <a:r>
              <a:rPr lang="uk-UA" sz="2000" b="1" dirty="0" err="1" smtClean="0">
                <a:solidFill>
                  <a:srgbClr val="FF0000"/>
                </a:solidFill>
              </a:rPr>
              <a:t>items</a:t>
            </a:r>
            <a:r>
              <a:rPr lang="uk-UA" sz="2000" dirty="0" smtClean="0"/>
              <a:t> - вирівнювання по поперечній осі.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endParaRPr lang="uk-UA" sz="2000" dirty="0"/>
          </a:p>
          <a:p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start</a:t>
            </a:r>
            <a:r>
              <a:rPr lang="uk-UA" sz="2000" dirty="0" smtClean="0"/>
              <a:t>: блоки притиснуті до початку поперечної осі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</a:p>
          <a:p>
            <a:r>
              <a:rPr lang="uk-UA" sz="2000" b="1" dirty="0" smtClean="0">
                <a:solidFill>
                  <a:srgbClr val="FF0000"/>
                </a:solidFill>
              </a:rPr>
              <a:t>flex-</a:t>
            </a:r>
            <a:r>
              <a:rPr lang="uk-UA" sz="2000" b="1" dirty="0" err="1" smtClean="0">
                <a:solidFill>
                  <a:srgbClr val="FF0000"/>
                </a:solidFill>
              </a:rPr>
              <a:t>end</a:t>
            </a:r>
            <a:r>
              <a:rPr lang="uk-UA" sz="2000" dirty="0" smtClean="0"/>
              <a:t>: блоки притиснуті до кінця поперечної осі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center</a:t>
            </a:r>
            <a:r>
              <a:rPr lang="uk-UA" sz="2000" dirty="0" smtClean="0"/>
              <a:t>: блоки розташовуються в центрі поперечної осі</a:t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baseline</a:t>
            </a:r>
            <a:r>
              <a:rPr lang="uk-UA" sz="2000" dirty="0" smtClean="0"/>
              <a:t>: блоки вирівняні по їх </a:t>
            </a:r>
            <a:r>
              <a:rPr lang="uk-UA" sz="2000" dirty="0" err="1" smtClean="0"/>
              <a:t>baseline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     </a:t>
            </a:r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stretch</a:t>
            </a:r>
            <a:r>
              <a:rPr lang="uk-UA" sz="2000" dirty="0" smtClean="0"/>
              <a:t> (значення за замовчуванням): блоки розтягнуті, займаючи все доступне місце по поперечній осі, при цьому все-таки враховуються min-</a:t>
            </a:r>
            <a:r>
              <a:rPr lang="uk-UA" sz="2000" dirty="0" err="1" smtClean="0"/>
              <a:t>width</a:t>
            </a:r>
            <a:r>
              <a:rPr lang="uk-UA" sz="2000" dirty="0" smtClean="0"/>
              <a:t> / max-</a:t>
            </a:r>
            <a:r>
              <a:rPr lang="uk-UA" sz="2000" dirty="0" err="1" smtClean="0"/>
              <a:t>width</a:t>
            </a:r>
            <a:r>
              <a:rPr lang="uk-UA" sz="2000" dirty="0" smtClean="0"/>
              <a:t>, якщо такі задані.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39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712</Words>
  <Application>Microsoft Office PowerPoint</Application>
  <PresentationFormat>Екран 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5" baseType="lpstr">
      <vt:lpstr>Тема Office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  <vt:lpstr>CSS. flexbox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CSS. flexbox</dc:title>
  <dc:creator>user</dc:creator>
  <cp:lastModifiedBy>user</cp:lastModifiedBy>
  <cp:revision>20</cp:revision>
  <dcterms:created xsi:type="dcterms:W3CDTF">2018-03-22T14:06:55Z</dcterms:created>
  <dcterms:modified xsi:type="dcterms:W3CDTF">2018-03-22T15:18:20Z</dcterms:modified>
</cp:coreProperties>
</file>