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June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June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June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1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.cityofchicago.org/Public-Safety/Crimes-2001-to-present-Dashboard/5cd6-ry5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713E-B373-4BC3-993A-4F5D2BB8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Crime Rates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233A1-901E-6B6D-67B6-FA8E7EB93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568" y="1265256"/>
            <a:ext cx="9492866" cy="340414"/>
          </a:xfrm>
        </p:spPr>
        <p:txBody>
          <a:bodyPr wrap="square">
            <a:normAutofit/>
          </a:bodyPr>
          <a:lstStyle/>
          <a:p>
            <a:r>
              <a:rPr lang="en-US" sz="2000" dirty="0"/>
              <a:t>By Georgy Zedgnidze &amp; Viktor Zaharchenko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8D6D53D2-1EF5-B31D-16A4-A283D67BB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3" b="35703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pic>
        <p:nvPicPr>
          <p:cNvPr id="1026" name="Picture 2" descr="HIT - מיני אתרים - HIT היובל 50 - מיתוג">
            <a:extLst>
              <a:ext uri="{FF2B5EF4-FFF2-40B4-BE49-F238E27FC236}">
                <a16:creationId xmlns:a16="http://schemas.microsoft.com/office/drawing/2014/main" id="{A8B0745F-BF4C-0257-AD1A-C72C3297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77"/>
            <a:ext cx="1451187" cy="80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68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BED76-8272-0D0F-6039-84575EC2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Crawling: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2104-723F-08C0-B61F-702030EB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https://data.cityofchicago.org/Public-Safety/Crimes-2001-to-present-Dashboard/5cd6-ry5g</a:t>
            </a:r>
            <a:endParaRPr lang="en-US" dirty="0"/>
          </a:p>
          <a:p>
            <a:r>
              <a:rPr lang="en-US" dirty="0"/>
              <a:t>Webpage Scrolling</a:t>
            </a:r>
          </a:p>
          <a:p>
            <a:r>
              <a:rPr lang="en-US" dirty="0"/>
              <a:t>Dynamic table</a:t>
            </a:r>
          </a:p>
          <a:p>
            <a:r>
              <a:rPr lang="en-US" dirty="0"/>
              <a:t>Collecting data with Selenium</a:t>
            </a:r>
          </a:p>
          <a:p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B0D0-9786-821B-5355-33C17101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50" y="1357864"/>
            <a:ext cx="5543570" cy="4213112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60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9CD8C-FB56-DE81-D2C6-94683AAE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Analyzing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08D46D-0D01-FE76-67FA-62BD3ABAB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Creating the Data Frame – Each Row represents a crime</a:t>
            </a:r>
          </a:p>
          <a:p>
            <a:pPr>
              <a:lnSpc>
                <a:spcPct val="110000"/>
              </a:lnSpc>
            </a:pPr>
            <a:r>
              <a:rPr lang="en-US"/>
              <a:t>Cleaning “Unknown”/missing data</a:t>
            </a:r>
          </a:p>
          <a:p>
            <a:pPr>
              <a:lnSpc>
                <a:spcPct val="110000"/>
              </a:lnSpc>
            </a:pPr>
            <a:r>
              <a:rPr lang="en-US"/>
              <a:t>Converting time into simple hours</a:t>
            </a:r>
          </a:p>
          <a:p>
            <a:pPr>
              <a:lnSpc>
                <a:spcPct val="110000"/>
              </a:lnSpc>
            </a:pPr>
            <a:r>
              <a:rPr lang="en-US"/>
              <a:t>Transforming GPS coordinates/Absolute locations into simple locations</a:t>
            </a:r>
          </a:p>
          <a:p>
            <a:pPr>
              <a:lnSpc>
                <a:spcPct val="110000"/>
              </a:lnSpc>
            </a:pPr>
            <a:r>
              <a:rPr lang="en-US"/>
              <a:t>Managing locations into Coordinal directions</a:t>
            </a:r>
          </a:p>
        </p:txBody>
      </p:sp>
      <p:pic>
        <p:nvPicPr>
          <p:cNvPr id="8" name="Picture 4" descr="Upwards trending chart on a screen">
            <a:extLst>
              <a:ext uri="{FF2B5EF4-FFF2-40B4-BE49-F238E27FC236}">
                <a16:creationId xmlns:a16="http://schemas.microsoft.com/office/drawing/2014/main" id="{F34815D1-41CD-7338-2BD1-C19B5A134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5" r="22776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762B183B-DAC8-4C21-95DB-9CB02AF0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CA6F8178-0D77-4430-9D7F-7AD19402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A1C4-885E-8710-B077-37163BB1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 dirty="0"/>
              <a:t>Visualization &amp; EDA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0C6D838-C909-6C05-AD14-67533012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265256"/>
            <a:ext cx="8831989" cy="70974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Crime location - Arrest</a:t>
            </a:r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761F232A-49D7-4F3D-9C6F-5D014170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" y="2543175"/>
            <a:ext cx="12191090" cy="4314826"/>
          </a:xfrm>
          <a:custGeom>
            <a:avLst/>
            <a:gdLst>
              <a:gd name="connsiteX0" fmla="*/ 2945853 w 12191090"/>
              <a:gd name="connsiteY0" fmla="*/ 0 h 4430825"/>
              <a:gd name="connsiteX1" fmla="*/ 8211918 w 12191090"/>
              <a:gd name="connsiteY1" fmla="*/ 91920 h 4430825"/>
              <a:gd name="connsiteX2" fmla="*/ 8964214 w 12191090"/>
              <a:gd name="connsiteY2" fmla="*/ 105051 h 4430825"/>
              <a:gd name="connsiteX3" fmla="*/ 9716509 w 12191090"/>
              <a:gd name="connsiteY3" fmla="*/ 118183 h 4430825"/>
              <a:gd name="connsiteX4" fmla="*/ 10920181 w 12191090"/>
              <a:gd name="connsiteY4" fmla="*/ 139193 h 4430825"/>
              <a:gd name="connsiteX5" fmla="*/ 12130833 w 12191090"/>
              <a:gd name="connsiteY5" fmla="*/ 97164 h 4430825"/>
              <a:gd name="connsiteX6" fmla="*/ 12191090 w 12191090"/>
              <a:gd name="connsiteY6" fmla="*/ 95072 h 4430825"/>
              <a:gd name="connsiteX7" fmla="*/ 12191090 w 12191090"/>
              <a:gd name="connsiteY7" fmla="*/ 4430825 h 4430825"/>
              <a:gd name="connsiteX8" fmla="*/ 10305 w 12191090"/>
              <a:gd name="connsiteY8" fmla="*/ 4430825 h 4430825"/>
              <a:gd name="connsiteX9" fmla="*/ 0 w 12191090"/>
              <a:gd name="connsiteY9" fmla="*/ 42862 h 4430825"/>
              <a:gd name="connsiteX10" fmla="*/ 105174 w 12191090"/>
              <a:gd name="connsiteY10" fmla="*/ 44699 h 4430825"/>
              <a:gd name="connsiteX11" fmla="*/ 837780 w 12191090"/>
              <a:gd name="connsiteY11" fmla="*/ 57486 h 4430825"/>
              <a:gd name="connsiteX12" fmla="*/ 1439616 w 12191090"/>
              <a:gd name="connsiteY12" fmla="*/ 67992 h 4430825"/>
              <a:gd name="connsiteX13" fmla="*/ 2945853 w 12191090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090" h="4430825">
                <a:moveTo>
                  <a:pt x="2945853" y="0"/>
                </a:moveTo>
                <a:cubicBezTo>
                  <a:pt x="2945853" y="0"/>
                  <a:pt x="2945853" y="0"/>
                  <a:pt x="8211918" y="91920"/>
                </a:cubicBezTo>
                <a:cubicBezTo>
                  <a:pt x="8362379" y="94546"/>
                  <a:pt x="8663297" y="99800"/>
                  <a:pt x="8964214" y="105051"/>
                </a:cubicBezTo>
                <a:cubicBezTo>
                  <a:pt x="9265134" y="110304"/>
                  <a:pt x="9415591" y="112930"/>
                  <a:pt x="9716509" y="118183"/>
                </a:cubicBezTo>
                <a:cubicBezTo>
                  <a:pt x="9716509" y="118183"/>
                  <a:pt x="9716509" y="118183"/>
                  <a:pt x="10920181" y="139193"/>
                </a:cubicBezTo>
                <a:cubicBezTo>
                  <a:pt x="10920181" y="139193"/>
                  <a:pt x="10920181" y="139193"/>
                  <a:pt x="12130833" y="97164"/>
                </a:cubicBezTo>
                <a:lnTo>
                  <a:pt x="12191090" y="95072"/>
                </a:lnTo>
                <a:lnTo>
                  <a:pt x="12191090" y="4430825"/>
                </a:lnTo>
                <a:lnTo>
                  <a:pt x="10305" y="4430825"/>
                </a:lnTo>
                <a:lnTo>
                  <a:pt x="0" y="42862"/>
                </a:lnTo>
                <a:lnTo>
                  <a:pt x="105174" y="44699"/>
                </a:lnTo>
                <a:cubicBezTo>
                  <a:pt x="365244" y="49238"/>
                  <a:pt x="612091" y="53547"/>
                  <a:pt x="837780" y="57486"/>
                </a:cubicBezTo>
                <a:cubicBezTo>
                  <a:pt x="837780" y="57486"/>
                  <a:pt x="837780" y="57486"/>
                  <a:pt x="1439616" y="67992"/>
                </a:cubicBezTo>
                <a:cubicBezTo>
                  <a:pt x="1439616" y="67992"/>
                  <a:pt x="1439616" y="67992"/>
                  <a:pt x="29458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135CEE-52C0-C47D-01C2-DBB2F7F86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999" y="3315061"/>
            <a:ext cx="3344401" cy="2759131"/>
          </a:xfrm>
          <a:custGeom>
            <a:avLst/>
            <a:gdLst/>
            <a:ahLst/>
            <a:cxnLst/>
            <a:rect l="l" t="t" r="r" b="b"/>
            <a:pathLst>
              <a:path w="3344401" h="3502800">
                <a:moveTo>
                  <a:pt x="0" y="0"/>
                </a:moveTo>
                <a:lnTo>
                  <a:pt x="3344401" y="0"/>
                </a:lnTo>
                <a:lnTo>
                  <a:pt x="3344401" y="3502800"/>
                </a:lnTo>
                <a:lnTo>
                  <a:pt x="0" y="3502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5F8D7-3C1D-6B7C-4FE3-C6A4BA6F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059" y="3249613"/>
            <a:ext cx="3229081" cy="2890028"/>
          </a:xfrm>
          <a:custGeom>
            <a:avLst/>
            <a:gdLst/>
            <a:ahLst/>
            <a:cxnLst/>
            <a:rect l="l" t="t" r="r" b="b"/>
            <a:pathLst>
              <a:path w="3344400" h="3502800">
                <a:moveTo>
                  <a:pt x="0" y="0"/>
                </a:moveTo>
                <a:lnTo>
                  <a:pt x="3344400" y="0"/>
                </a:lnTo>
                <a:lnTo>
                  <a:pt x="3344400" y="3502800"/>
                </a:lnTo>
                <a:lnTo>
                  <a:pt x="0" y="3502800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91457-60AE-1618-1C41-7618C40F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201" y="3249613"/>
            <a:ext cx="2398722" cy="2890028"/>
          </a:xfrm>
          <a:custGeom>
            <a:avLst/>
            <a:gdLst/>
            <a:ahLst/>
            <a:cxnLst/>
            <a:rect l="l" t="t" r="r" b="b"/>
            <a:pathLst>
              <a:path w="3319524" h="3502800">
                <a:moveTo>
                  <a:pt x="0" y="0"/>
                </a:moveTo>
                <a:lnTo>
                  <a:pt x="3319524" y="0"/>
                </a:lnTo>
                <a:lnTo>
                  <a:pt x="3319524" y="3502800"/>
                </a:lnTo>
                <a:lnTo>
                  <a:pt x="0" y="3502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100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3DFBBE56-4419-4805-A9D4-EFA692649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782164FD-D234-4A33-877C-4F00AA935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5429F-7C85-E915-D02C-C8BB16D9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19201"/>
            <a:ext cx="8841443" cy="1477328"/>
          </a:xfrm>
        </p:spPr>
        <p:txBody>
          <a:bodyPr>
            <a:normAutofit/>
          </a:bodyPr>
          <a:lstStyle/>
          <a:p>
            <a:r>
              <a:rPr lang="en-US" spc="-100" dirty="0"/>
              <a:t>Visualization &amp; EDA</a:t>
            </a:r>
            <a:endParaRPr lang="en-US" dirty="0"/>
          </a:p>
        </p:txBody>
      </p:sp>
      <p:sp>
        <p:nvSpPr>
          <p:cNvPr id="4106" name="Content Placeholder 4105">
            <a:extLst>
              <a:ext uri="{FF2B5EF4-FFF2-40B4-BE49-F238E27FC236}">
                <a16:creationId xmlns:a16="http://schemas.microsoft.com/office/drawing/2014/main" id="{03762B2D-830E-7929-CE4C-2D4B722D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250618"/>
            <a:ext cx="6900137" cy="411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alpha val="58000"/>
                  </a:schemeClr>
                </a:solidFill>
              </a:rPr>
              <a:t>Arrest ration – Domestic ratio</a:t>
            </a:r>
          </a:p>
        </p:txBody>
      </p:sp>
      <p:sp useBgFill="1">
        <p:nvSpPr>
          <p:cNvPr id="4120" name="Freeform: Shape 4119">
            <a:extLst>
              <a:ext uri="{FF2B5EF4-FFF2-40B4-BE49-F238E27FC236}">
                <a16:creationId xmlns:a16="http://schemas.microsoft.com/office/drawing/2014/main" id="{F52CF3D0-6402-4818-A2DD-A17895A3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6838"/>
            <a:ext cx="12192000" cy="4221162"/>
          </a:xfrm>
          <a:custGeom>
            <a:avLst/>
            <a:gdLst>
              <a:gd name="connsiteX0" fmla="*/ 4128886 w 12192000"/>
              <a:gd name="connsiteY0" fmla="*/ 0 h 4430824"/>
              <a:gd name="connsiteX1" fmla="*/ 11509762 w 12192000"/>
              <a:gd name="connsiteY1" fmla="*/ 91920 h 4430824"/>
              <a:gd name="connsiteX2" fmla="*/ 11957889 w 12192000"/>
              <a:gd name="connsiteY2" fmla="*/ 97501 h 4430824"/>
              <a:gd name="connsiteX3" fmla="*/ 12192000 w 12192000"/>
              <a:gd name="connsiteY3" fmla="*/ 100417 h 4430824"/>
              <a:gd name="connsiteX4" fmla="*/ 12192000 w 12192000"/>
              <a:gd name="connsiteY4" fmla="*/ 4430824 h 4430824"/>
              <a:gd name="connsiteX5" fmla="*/ 14444 w 12192000"/>
              <a:gd name="connsiteY5" fmla="*/ 4430824 h 4430824"/>
              <a:gd name="connsiteX6" fmla="*/ 0 w 12192000"/>
              <a:gd name="connsiteY6" fmla="*/ 42862 h 4430824"/>
              <a:gd name="connsiteX7" fmla="*/ 147411 w 12192000"/>
              <a:gd name="connsiteY7" fmla="*/ 44699 h 4430824"/>
              <a:gd name="connsiteX8" fmla="*/ 1174227 w 12192000"/>
              <a:gd name="connsiteY8" fmla="*/ 57486 h 4430824"/>
              <a:gd name="connsiteX9" fmla="*/ 2017755 w 12192000"/>
              <a:gd name="connsiteY9" fmla="*/ 67992 h 4430824"/>
              <a:gd name="connsiteX10" fmla="*/ 4128886 w 12192000"/>
              <a:gd name="connsiteY10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430824">
                <a:moveTo>
                  <a:pt x="4128886" y="0"/>
                </a:moveTo>
                <a:cubicBezTo>
                  <a:pt x="4128886" y="0"/>
                  <a:pt x="4128886" y="0"/>
                  <a:pt x="11509762" y="91920"/>
                </a:cubicBezTo>
                <a:cubicBezTo>
                  <a:pt x="11615204" y="93233"/>
                  <a:pt x="11773367" y="95203"/>
                  <a:pt x="11957889" y="97501"/>
                </a:cubicBezTo>
                <a:lnTo>
                  <a:pt x="12192000" y="100417"/>
                </a:lnTo>
                <a:lnTo>
                  <a:pt x="12192000" y="4430824"/>
                </a:lnTo>
                <a:lnTo>
                  <a:pt x="14444" y="4430824"/>
                </a:lnTo>
                <a:lnTo>
                  <a:pt x="0" y="42862"/>
                </a:lnTo>
                <a:lnTo>
                  <a:pt x="147411" y="44699"/>
                </a:lnTo>
                <a:cubicBezTo>
                  <a:pt x="511924" y="49238"/>
                  <a:pt x="857902" y="53547"/>
                  <a:pt x="1174227" y="57486"/>
                </a:cubicBezTo>
                <a:cubicBezTo>
                  <a:pt x="1174227" y="57486"/>
                  <a:pt x="1174227" y="57486"/>
                  <a:pt x="2017755" y="67992"/>
                </a:cubicBezTo>
                <a:cubicBezTo>
                  <a:pt x="2017755" y="67992"/>
                  <a:pt x="2017755" y="67992"/>
                  <a:pt x="4128886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3B5562-A4FF-A18A-885B-8F5B6A4D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3419559"/>
            <a:ext cx="2412081" cy="2548496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565D7-7B09-330C-C5F5-492DA077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81" y="3636378"/>
            <a:ext cx="2412081" cy="2114857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C9ADAB0-12F0-8264-916C-97D5C1FE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4161" y="3780231"/>
            <a:ext cx="2412081" cy="1827151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8DFC33-3E93-A176-7FF5-33F471CA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6242" y="3780231"/>
            <a:ext cx="2412081" cy="1827151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3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2" name="Rectangle 1034">
            <a:extLst>
              <a:ext uri="{FF2B5EF4-FFF2-40B4-BE49-F238E27FC236}">
                <a16:creationId xmlns:a16="http://schemas.microsoft.com/office/drawing/2014/main" id="{E991C066-AC4D-4E9D-B3B3-3BCEC4CD8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36">
            <a:extLst>
              <a:ext uri="{FF2B5EF4-FFF2-40B4-BE49-F238E27FC236}">
                <a16:creationId xmlns:a16="http://schemas.microsoft.com/office/drawing/2014/main" id="{3FB37042-5917-483B-8420-94B65970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5429F-7C85-E915-D02C-C8BB16D9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 dirty="0"/>
              <a:t>Visualization &amp; EDA</a:t>
            </a:r>
          </a:p>
        </p:txBody>
      </p:sp>
      <p:sp useBgFill="1">
        <p:nvSpPr>
          <p:cNvPr id="1054" name="Freeform: Shape 1038">
            <a:extLst>
              <a:ext uri="{FF2B5EF4-FFF2-40B4-BE49-F238E27FC236}">
                <a16:creationId xmlns:a16="http://schemas.microsoft.com/office/drawing/2014/main" id="{13FA3211-8731-425C-9A21-D9483746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" y="2543175"/>
            <a:ext cx="12191090" cy="4314826"/>
          </a:xfrm>
          <a:custGeom>
            <a:avLst/>
            <a:gdLst>
              <a:gd name="connsiteX0" fmla="*/ 2945853 w 12191090"/>
              <a:gd name="connsiteY0" fmla="*/ 0 h 4430825"/>
              <a:gd name="connsiteX1" fmla="*/ 8211918 w 12191090"/>
              <a:gd name="connsiteY1" fmla="*/ 91920 h 4430825"/>
              <a:gd name="connsiteX2" fmla="*/ 8964214 w 12191090"/>
              <a:gd name="connsiteY2" fmla="*/ 105051 h 4430825"/>
              <a:gd name="connsiteX3" fmla="*/ 9716509 w 12191090"/>
              <a:gd name="connsiteY3" fmla="*/ 118183 h 4430825"/>
              <a:gd name="connsiteX4" fmla="*/ 10920181 w 12191090"/>
              <a:gd name="connsiteY4" fmla="*/ 139193 h 4430825"/>
              <a:gd name="connsiteX5" fmla="*/ 12130833 w 12191090"/>
              <a:gd name="connsiteY5" fmla="*/ 97164 h 4430825"/>
              <a:gd name="connsiteX6" fmla="*/ 12191090 w 12191090"/>
              <a:gd name="connsiteY6" fmla="*/ 95072 h 4430825"/>
              <a:gd name="connsiteX7" fmla="*/ 12191090 w 12191090"/>
              <a:gd name="connsiteY7" fmla="*/ 4430825 h 4430825"/>
              <a:gd name="connsiteX8" fmla="*/ 10305 w 12191090"/>
              <a:gd name="connsiteY8" fmla="*/ 4430825 h 4430825"/>
              <a:gd name="connsiteX9" fmla="*/ 0 w 12191090"/>
              <a:gd name="connsiteY9" fmla="*/ 42862 h 4430825"/>
              <a:gd name="connsiteX10" fmla="*/ 105174 w 12191090"/>
              <a:gd name="connsiteY10" fmla="*/ 44699 h 4430825"/>
              <a:gd name="connsiteX11" fmla="*/ 837780 w 12191090"/>
              <a:gd name="connsiteY11" fmla="*/ 57486 h 4430825"/>
              <a:gd name="connsiteX12" fmla="*/ 1439616 w 12191090"/>
              <a:gd name="connsiteY12" fmla="*/ 67992 h 4430825"/>
              <a:gd name="connsiteX13" fmla="*/ 2945853 w 12191090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090" h="4430825">
                <a:moveTo>
                  <a:pt x="2945853" y="0"/>
                </a:moveTo>
                <a:cubicBezTo>
                  <a:pt x="2945853" y="0"/>
                  <a:pt x="2945853" y="0"/>
                  <a:pt x="8211918" y="91920"/>
                </a:cubicBezTo>
                <a:cubicBezTo>
                  <a:pt x="8362379" y="94546"/>
                  <a:pt x="8663297" y="99800"/>
                  <a:pt x="8964214" y="105051"/>
                </a:cubicBezTo>
                <a:cubicBezTo>
                  <a:pt x="9265134" y="110304"/>
                  <a:pt x="9415591" y="112930"/>
                  <a:pt x="9716509" y="118183"/>
                </a:cubicBezTo>
                <a:cubicBezTo>
                  <a:pt x="9716509" y="118183"/>
                  <a:pt x="9716509" y="118183"/>
                  <a:pt x="10920181" y="139193"/>
                </a:cubicBezTo>
                <a:cubicBezTo>
                  <a:pt x="10920181" y="139193"/>
                  <a:pt x="10920181" y="139193"/>
                  <a:pt x="12130833" y="97164"/>
                </a:cubicBezTo>
                <a:lnTo>
                  <a:pt x="12191090" y="95072"/>
                </a:lnTo>
                <a:lnTo>
                  <a:pt x="12191090" y="4430825"/>
                </a:lnTo>
                <a:lnTo>
                  <a:pt x="10305" y="4430825"/>
                </a:lnTo>
                <a:lnTo>
                  <a:pt x="0" y="42862"/>
                </a:lnTo>
                <a:lnTo>
                  <a:pt x="105174" y="44699"/>
                </a:lnTo>
                <a:cubicBezTo>
                  <a:pt x="365244" y="49238"/>
                  <a:pt x="612091" y="53547"/>
                  <a:pt x="837780" y="57486"/>
                </a:cubicBezTo>
                <a:cubicBezTo>
                  <a:pt x="837780" y="57486"/>
                  <a:pt x="837780" y="57486"/>
                  <a:pt x="1439616" y="67992"/>
                </a:cubicBezTo>
                <a:cubicBezTo>
                  <a:pt x="1439616" y="67992"/>
                  <a:pt x="1439616" y="67992"/>
                  <a:pt x="29458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01128-ADDB-E8A3-16CB-7D8D403D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01" y="2970621"/>
            <a:ext cx="5454813" cy="3381984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D23611-DD1F-E0C7-3799-13E3B6E0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6306" y="3385896"/>
            <a:ext cx="6494494" cy="2484142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A59CD-AA3D-47F2-BD0D-69444EF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Machine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A4D8A5-42CC-CDFA-1024-44F3E4A39180}"/>
              </a:ext>
            </a:extLst>
          </p:cNvPr>
          <p:cNvSpPr txBox="1">
            <a:spLocks/>
          </p:cNvSpPr>
          <p:nvPr/>
        </p:nvSpPr>
        <p:spPr>
          <a:xfrm>
            <a:off x="4548188" y="633600"/>
            <a:ext cx="6900137" cy="1282513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Decision Tree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Logistic Regression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KNN</a:t>
            </a:r>
          </a:p>
        </p:txBody>
      </p:sp>
      <p:sp useBgFill="1">
        <p:nvSpPr>
          <p:cNvPr id="5141" name="Freeform: Shape 5140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2C35-8B0C-526D-36CA-3D9B8E92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063" y="3014871"/>
            <a:ext cx="6751297" cy="2265718"/>
          </a:xfrm>
        </p:spPr>
        <p:txBody>
          <a:bodyPr/>
          <a:lstStyle/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Converting textual data into numeric data</a:t>
            </a:r>
          </a:p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Fitting</a:t>
            </a:r>
          </a:p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Accuracy between Decision Tree – KNN – Logistic Regression</a:t>
            </a:r>
          </a:p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Visualization</a:t>
            </a:r>
          </a:p>
          <a:p>
            <a:pPr marL="141732" indent="-141732" defTabSz="566928">
              <a:spcBef>
                <a:spcPts val="620"/>
              </a:spcBef>
            </a:pPr>
            <a:r>
              <a:rPr lang="en-US" sz="1240" kern="1200" spc="12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Data impact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309974-DA4F-70BF-7C85-026A7F66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18" y="6224399"/>
            <a:ext cx="4190360" cy="4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31B5671-5A1E-F49B-89E4-B0A47100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15" y="4293861"/>
            <a:ext cx="2934959" cy="17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AC96E7F-D898-EE12-04ED-DC8807A7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33" y="6224400"/>
            <a:ext cx="3645578" cy="51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0FC4BEFC-3146-4A85-B89D-E09E995A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04" y="4463090"/>
            <a:ext cx="2705813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E5907A6-D177-F833-E3A0-5FCBC130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78" y="4723895"/>
            <a:ext cx="3219628" cy="13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7" name="Rectangle 6166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9" name="Rectangle 6168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5D80A-E10A-C712-39E3-3D8F9808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Machine Learning Improvements</a:t>
            </a:r>
          </a:p>
        </p:txBody>
      </p:sp>
      <p:sp useBgFill="1">
        <p:nvSpPr>
          <p:cNvPr id="6171" name="Freeform: Shape 6170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9534-1CF9-3DDF-44A9-13E5BB17F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909" y="2254428"/>
            <a:ext cx="6768503" cy="2036152"/>
          </a:xfrm>
        </p:spPr>
        <p:txBody>
          <a:bodyPr/>
          <a:lstStyle/>
          <a:p>
            <a:pPr marL="144018" indent="-144018" defTabSz="576072">
              <a:spcBef>
                <a:spcPts val="630"/>
              </a:spcBef>
            </a:pPr>
            <a:r>
              <a:rPr lang="en-US" sz="1260" kern="1200" spc="13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Better Data Categorization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260" kern="1200" spc="13" baseline="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Data fitting – Turning certain textual data to numeric</a:t>
            </a:r>
          </a:p>
          <a:p>
            <a:endParaRPr lang="en-US" dirty="0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342E0CAA-19C7-2EB7-31A3-0196EFC60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17" y="4167809"/>
            <a:ext cx="4272650" cy="250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225F743D-0395-946A-4691-40B9E904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7" y="4167809"/>
            <a:ext cx="5296446" cy="239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51F8498-9E76-EC4F-121D-3199F37F3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25" y="3322998"/>
            <a:ext cx="4403888" cy="581495"/>
          </a:xfrm>
          <a:prstGeom prst="rect">
            <a:avLst/>
          </a:prstGeom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EBF6550C-7228-D460-8716-3C7FDFA0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65" y="3272504"/>
            <a:ext cx="3448987" cy="6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2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2B183B-DAC8-4C21-95DB-9CB02AF0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F8178-0D77-4430-9D7F-7AD19402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DEE29-D15A-0DE2-CE0C-E8C25BA4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/>
              <a:t>Machine Learning Visualization 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61F232A-49D7-4F3D-9C6F-5D014170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" y="2543175"/>
            <a:ext cx="12191090" cy="4314826"/>
          </a:xfrm>
          <a:custGeom>
            <a:avLst/>
            <a:gdLst>
              <a:gd name="connsiteX0" fmla="*/ 2945853 w 12191090"/>
              <a:gd name="connsiteY0" fmla="*/ 0 h 4430825"/>
              <a:gd name="connsiteX1" fmla="*/ 8211918 w 12191090"/>
              <a:gd name="connsiteY1" fmla="*/ 91920 h 4430825"/>
              <a:gd name="connsiteX2" fmla="*/ 8964214 w 12191090"/>
              <a:gd name="connsiteY2" fmla="*/ 105051 h 4430825"/>
              <a:gd name="connsiteX3" fmla="*/ 9716509 w 12191090"/>
              <a:gd name="connsiteY3" fmla="*/ 118183 h 4430825"/>
              <a:gd name="connsiteX4" fmla="*/ 10920181 w 12191090"/>
              <a:gd name="connsiteY4" fmla="*/ 139193 h 4430825"/>
              <a:gd name="connsiteX5" fmla="*/ 12130833 w 12191090"/>
              <a:gd name="connsiteY5" fmla="*/ 97164 h 4430825"/>
              <a:gd name="connsiteX6" fmla="*/ 12191090 w 12191090"/>
              <a:gd name="connsiteY6" fmla="*/ 95072 h 4430825"/>
              <a:gd name="connsiteX7" fmla="*/ 12191090 w 12191090"/>
              <a:gd name="connsiteY7" fmla="*/ 4430825 h 4430825"/>
              <a:gd name="connsiteX8" fmla="*/ 10305 w 12191090"/>
              <a:gd name="connsiteY8" fmla="*/ 4430825 h 4430825"/>
              <a:gd name="connsiteX9" fmla="*/ 0 w 12191090"/>
              <a:gd name="connsiteY9" fmla="*/ 42862 h 4430825"/>
              <a:gd name="connsiteX10" fmla="*/ 105174 w 12191090"/>
              <a:gd name="connsiteY10" fmla="*/ 44699 h 4430825"/>
              <a:gd name="connsiteX11" fmla="*/ 837780 w 12191090"/>
              <a:gd name="connsiteY11" fmla="*/ 57486 h 4430825"/>
              <a:gd name="connsiteX12" fmla="*/ 1439616 w 12191090"/>
              <a:gd name="connsiteY12" fmla="*/ 67992 h 4430825"/>
              <a:gd name="connsiteX13" fmla="*/ 2945853 w 12191090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090" h="4430825">
                <a:moveTo>
                  <a:pt x="2945853" y="0"/>
                </a:moveTo>
                <a:cubicBezTo>
                  <a:pt x="2945853" y="0"/>
                  <a:pt x="2945853" y="0"/>
                  <a:pt x="8211918" y="91920"/>
                </a:cubicBezTo>
                <a:cubicBezTo>
                  <a:pt x="8362379" y="94546"/>
                  <a:pt x="8663297" y="99800"/>
                  <a:pt x="8964214" y="105051"/>
                </a:cubicBezTo>
                <a:cubicBezTo>
                  <a:pt x="9265134" y="110304"/>
                  <a:pt x="9415591" y="112930"/>
                  <a:pt x="9716509" y="118183"/>
                </a:cubicBezTo>
                <a:cubicBezTo>
                  <a:pt x="9716509" y="118183"/>
                  <a:pt x="9716509" y="118183"/>
                  <a:pt x="10920181" y="139193"/>
                </a:cubicBezTo>
                <a:cubicBezTo>
                  <a:pt x="10920181" y="139193"/>
                  <a:pt x="10920181" y="139193"/>
                  <a:pt x="12130833" y="97164"/>
                </a:cubicBezTo>
                <a:lnTo>
                  <a:pt x="12191090" y="95072"/>
                </a:lnTo>
                <a:lnTo>
                  <a:pt x="12191090" y="4430825"/>
                </a:lnTo>
                <a:lnTo>
                  <a:pt x="10305" y="4430825"/>
                </a:lnTo>
                <a:lnTo>
                  <a:pt x="0" y="42862"/>
                </a:lnTo>
                <a:lnTo>
                  <a:pt x="105174" y="44699"/>
                </a:lnTo>
                <a:cubicBezTo>
                  <a:pt x="365244" y="49238"/>
                  <a:pt x="612091" y="53547"/>
                  <a:pt x="837780" y="57486"/>
                </a:cubicBezTo>
                <a:cubicBezTo>
                  <a:pt x="837780" y="57486"/>
                  <a:pt x="837780" y="57486"/>
                  <a:pt x="1439616" y="67992"/>
                </a:cubicBezTo>
                <a:cubicBezTo>
                  <a:pt x="1439616" y="67992"/>
                  <a:pt x="1439616" y="67992"/>
                  <a:pt x="29458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5A7F4D36-D017-3D6A-27ED-8494AE85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3674585"/>
            <a:ext cx="3344401" cy="2040084"/>
          </a:xfrm>
          <a:custGeom>
            <a:avLst/>
            <a:gdLst/>
            <a:ahLst/>
            <a:cxnLst/>
            <a:rect l="l" t="t" r="r" b="b"/>
            <a:pathLst>
              <a:path w="3344401" h="3502800">
                <a:moveTo>
                  <a:pt x="0" y="0"/>
                </a:moveTo>
                <a:lnTo>
                  <a:pt x="3344401" y="0"/>
                </a:lnTo>
                <a:lnTo>
                  <a:pt x="3344401" y="3502800"/>
                </a:lnTo>
                <a:lnTo>
                  <a:pt x="0" y="3502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6B78BF29-4C29-33E8-C26C-A250CEDF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4400" y="3666224"/>
            <a:ext cx="3344400" cy="2056805"/>
          </a:xfrm>
          <a:custGeom>
            <a:avLst/>
            <a:gdLst/>
            <a:ahLst/>
            <a:cxnLst/>
            <a:rect l="l" t="t" r="r" b="b"/>
            <a:pathLst>
              <a:path w="3344400" h="3502800">
                <a:moveTo>
                  <a:pt x="0" y="0"/>
                </a:moveTo>
                <a:lnTo>
                  <a:pt x="3344400" y="0"/>
                </a:lnTo>
                <a:lnTo>
                  <a:pt x="3344400" y="3502800"/>
                </a:lnTo>
                <a:lnTo>
                  <a:pt x="0" y="3502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F33539C1-E4BB-DE7F-6C17-D3572566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800" y="3653126"/>
            <a:ext cx="3319524" cy="2083001"/>
          </a:xfrm>
          <a:custGeom>
            <a:avLst/>
            <a:gdLst/>
            <a:ahLst/>
            <a:cxnLst/>
            <a:rect l="l" t="t" r="r" b="b"/>
            <a:pathLst>
              <a:path w="3319524" h="3502800">
                <a:moveTo>
                  <a:pt x="0" y="0"/>
                </a:moveTo>
                <a:lnTo>
                  <a:pt x="3319524" y="0"/>
                </a:lnTo>
                <a:lnTo>
                  <a:pt x="3319524" y="3502800"/>
                </a:lnTo>
                <a:lnTo>
                  <a:pt x="0" y="35028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932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212</TotalTime>
  <Words>132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Sagona Book</vt:lpstr>
      <vt:lpstr>The Hand Extrablack</vt:lpstr>
      <vt:lpstr>BlobVTI</vt:lpstr>
      <vt:lpstr>Crime Rates Prediction</vt:lpstr>
      <vt:lpstr>Crawling:</vt:lpstr>
      <vt:lpstr>Data Analyzing</vt:lpstr>
      <vt:lpstr>Visualization &amp; EDA</vt:lpstr>
      <vt:lpstr>Visualization &amp; EDA</vt:lpstr>
      <vt:lpstr>Visualization &amp; EDA</vt:lpstr>
      <vt:lpstr>Machine Learning</vt:lpstr>
      <vt:lpstr>Machine Learning Improvements</vt:lpstr>
      <vt:lpstr>Machine Learning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Rates Prediction</dc:title>
  <dc:creator>Viktor Zaharchenko</dc:creator>
  <cp:lastModifiedBy>Viktor Zaharchenko</cp:lastModifiedBy>
  <cp:revision>3</cp:revision>
  <dcterms:created xsi:type="dcterms:W3CDTF">2023-06-21T11:43:07Z</dcterms:created>
  <dcterms:modified xsi:type="dcterms:W3CDTF">2023-06-21T15:49:08Z</dcterms:modified>
</cp:coreProperties>
</file>