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9" r:id="rId3"/>
    <p:sldId id="285" r:id="rId4"/>
    <p:sldId id="286" r:id="rId5"/>
    <p:sldId id="261" r:id="rId6"/>
    <p:sldId id="263" r:id="rId7"/>
    <p:sldId id="258" r:id="rId8"/>
    <p:sldId id="275" r:id="rId9"/>
    <p:sldId id="287" r:id="rId10"/>
    <p:sldId id="278" r:id="rId11"/>
    <p:sldId id="288" r:id="rId12"/>
    <p:sldId id="281" r:id="rId13"/>
  </p:sldIdLst>
  <p:sldSz cx="9144000" cy="5143500" type="screen16x9"/>
  <p:notesSz cx="6858000" cy="9144000"/>
  <p:embeddedFontLst>
    <p:embeddedFont>
      <p:font typeface="Barlow Condensed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Sofia Sans" panose="020B0503060000020004" pitchFamily="34" charset="0"/>
      <p:regular r:id="rId27"/>
      <p:bold r:id="rId28"/>
      <p:italic r:id="rId29"/>
    </p:embeddedFont>
    <p:embeddedFont>
      <p:font typeface="Montserrat Medium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8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85AF75-91D7-4641-A84F-BD7E1C43770A}">
  <a:tblStyle styleId="{7685AF75-91D7-4641-A84F-BD7E1C437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1b28ef904_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1b28ef904_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91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51b28ef90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51b28ef90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51b28ef90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51b28ef90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51b28ef90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51b28ef90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51b28ef904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51b28ef904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51b28ef904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51b28ef904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181050" y="76313"/>
            <a:ext cx="2962945" cy="5143287"/>
            <a:chOff x="6181050" y="76313"/>
            <a:chExt cx="2962945" cy="5143287"/>
          </a:xfrm>
        </p:grpSpPr>
        <p:sp>
          <p:nvSpPr>
            <p:cNvPr id="11" name="Google Shape;11;p2"/>
            <p:cNvSpPr/>
            <p:nvPr/>
          </p:nvSpPr>
          <p:spPr>
            <a:xfrm rot="-8073453">
              <a:off x="8503262" y="2712742"/>
              <a:ext cx="526747" cy="52674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8072502">
              <a:off x="7803202" y="4239532"/>
              <a:ext cx="451499" cy="451499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8761259" y="4840534"/>
              <a:ext cx="373269" cy="379066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761259" y="4460109"/>
              <a:ext cx="373269" cy="379066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5400000" flipH="1">
              <a:off x="8758908" y="4843432"/>
              <a:ext cx="379066" cy="3732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384508" y="4843432"/>
              <a:ext cx="379066" cy="373269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8570314" y="4273507"/>
              <a:ext cx="758443" cy="373269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5400000" flipH="1">
              <a:off x="8202518" y="4273507"/>
              <a:ext cx="758443" cy="373269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8073453">
              <a:off x="8129975" y="4572160"/>
              <a:ext cx="526747" cy="526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8072502">
              <a:off x="7433945" y="4609392"/>
              <a:ext cx="451499" cy="451499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 flipH="1">
              <a:off x="7286742" y="4834698"/>
              <a:ext cx="379066" cy="373269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6917809" y="4834698"/>
              <a:ext cx="379066" cy="37326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8072502">
              <a:off x="6694629" y="4609392"/>
              <a:ext cx="451499" cy="451499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 flipH="1">
              <a:off x="6552552" y="4834698"/>
              <a:ext cx="379066" cy="373269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6178151" y="4834698"/>
              <a:ext cx="379066" cy="3732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8569219" y="3522751"/>
              <a:ext cx="758443" cy="373269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 flipH="1">
              <a:off x="8195915" y="3522751"/>
              <a:ext cx="758443" cy="373269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8760294" y="3339023"/>
              <a:ext cx="373269" cy="37906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760294" y="2963949"/>
              <a:ext cx="373269" cy="37906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-5400000" flipH="1">
              <a:off x="8574048" y="2422824"/>
              <a:ext cx="758443" cy="3732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8578139" y="2042522"/>
              <a:ext cx="758443" cy="373269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-5400000" flipH="1">
              <a:off x="8204834" y="2042522"/>
              <a:ext cx="758443" cy="3732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29080" y="1476098"/>
              <a:ext cx="746537" cy="379066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10800000" flipH="1">
              <a:off x="8029080" y="1855409"/>
              <a:ext cx="746537" cy="379066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8763756" y="1473645"/>
              <a:ext cx="379066" cy="373269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5400000" flipH="1">
              <a:off x="8389355" y="1473645"/>
              <a:ext cx="379066" cy="373269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8416447" y="771022"/>
              <a:ext cx="374498" cy="37782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8416447" y="396978"/>
              <a:ext cx="374498" cy="377821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072502">
              <a:off x="8189034" y="172365"/>
              <a:ext cx="451499" cy="451499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756690" y="734883"/>
              <a:ext cx="373269" cy="379066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5400000" flipH="1">
              <a:off x="8763507" y="1118207"/>
              <a:ext cx="379066" cy="3732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389108" y="1118207"/>
              <a:ext cx="379066" cy="373269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-8073453">
              <a:off x="8134574" y="846934"/>
              <a:ext cx="526747" cy="526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8756690" y="1105315"/>
              <a:ext cx="373269" cy="379066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13695" y="-558"/>
            <a:ext cx="4129943" cy="5144058"/>
            <a:chOff x="-13695" y="-558"/>
            <a:chExt cx="4129943" cy="5144058"/>
          </a:xfrm>
        </p:grpSpPr>
        <p:sp>
          <p:nvSpPr>
            <p:cNvPr id="46" name="Google Shape;46;p2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10800000" flipH="1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400000" flipH="1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 flipH="1">
              <a:off x="257384" y="781452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5400000" flipH="1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rot="-5400000" flipH="1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rot="5400000" flipH="1">
              <a:off x="258910" y="1811616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10800000" flipH="1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5400000" flipH="1">
              <a:off x="-268157" y="3320901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 flipH="1">
              <a:off x="246478" y="3842739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5400000" flipH="1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5400000" flipH="1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1904726" y="1235300"/>
            <a:ext cx="580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1904725" y="3324850"/>
            <a:ext cx="580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">
  <p:cSld name="BLANK_2_1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22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986" name="Google Shape;986;p22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22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2"/>
            <p:cNvSpPr/>
            <p:nvPr/>
          </p:nvSpPr>
          <p:spPr>
            <a:xfrm rot="10800000" flipH="1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2"/>
            <p:cNvSpPr/>
            <p:nvPr/>
          </p:nvSpPr>
          <p:spPr>
            <a:xfrm rot="-5400000" flipH="1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2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22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2"/>
            <p:cNvSpPr/>
            <p:nvPr/>
          </p:nvSpPr>
          <p:spPr>
            <a:xfrm rot="5400000" flipH="1">
              <a:off x="257384" y="781452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2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2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2"/>
            <p:cNvSpPr/>
            <p:nvPr/>
          </p:nvSpPr>
          <p:spPr>
            <a:xfrm rot="-5400000" flipH="1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2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22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2"/>
            <p:cNvSpPr/>
            <p:nvPr/>
          </p:nvSpPr>
          <p:spPr>
            <a:xfrm rot="-5400000" flipH="1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2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22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22"/>
            <p:cNvSpPr/>
            <p:nvPr/>
          </p:nvSpPr>
          <p:spPr>
            <a:xfrm rot="5400000" flipH="1">
              <a:off x="258910" y="1811616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22"/>
            <p:cNvSpPr/>
            <p:nvPr/>
          </p:nvSpPr>
          <p:spPr>
            <a:xfrm rot="10800000" flipH="1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22"/>
            <p:cNvSpPr/>
            <p:nvPr/>
          </p:nvSpPr>
          <p:spPr>
            <a:xfrm rot="5400000" flipH="1">
              <a:off x="-268157" y="3320901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22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22"/>
            <p:cNvSpPr/>
            <p:nvPr/>
          </p:nvSpPr>
          <p:spPr>
            <a:xfrm rot="5400000" flipH="1">
              <a:off x="246478" y="3842739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22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22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22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22"/>
            <p:cNvSpPr/>
            <p:nvPr/>
          </p:nvSpPr>
          <p:spPr>
            <a:xfrm rot="5400000" flipH="1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22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22"/>
            <p:cNvSpPr/>
            <p:nvPr/>
          </p:nvSpPr>
          <p:spPr>
            <a:xfrm rot="5400000" flipH="1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22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w="1016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22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016" name="Google Shape;1016;p2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22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2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22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2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2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22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2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22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2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7" name="Google Shape;1027;p2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22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2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2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2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22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2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2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22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2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22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2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2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22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2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2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50" name="Google Shape;105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subTitle" idx="1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53" name="Google Shape;1053;p22"/>
          <p:cNvGrpSpPr/>
          <p:nvPr/>
        </p:nvGrpSpPr>
        <p:grpSpPr>
          <a:xfrm>
            <a:off x="4573387" y="1363045"/>
            <a:ext cx="4291168" cy="2177795"/>
            <a:chOff x="3289100" y="2648488"/>
            <a:chExt cx="5622600" cy="2846047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3289100" y="2648488"/>
              <a:ext cx="5622600" cy="2846047"/>
              <a:chOff x="1059475" y="2296088"/>
              <a:chExt cx="5622600" cy="2846047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6" name="Google Shape;1056;p22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1057" name="Google Shape;1057;p22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2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59" name="Google Shape;1059;p22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0" name="Google Shape;1060;p2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78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6181050" y="76116"/>
            <a:ext cx="2962945" cy="5143484"/>
            <a:chOff x="6181050" y="76116"/>
            <a:chExt cx="2962945" cy="5143484"/>
          </a:xfrm>
        </p:grpSpPr>
        <p:sp>
          <p:nvSpPr>
            <p:cNvPr id="82" name="Google Shape;82;p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SECTION_HEADER_2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76200" y="3042785"/>
            <a:ext cx="89208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11700" y="214800"/>
            <a:ext cx="751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4"/>
          <p:cNvSpPr/>
          <p:nvPr/>
        </p:nvSpPr>
        <p:spPr>
          <a:xfrm rot="-8072550">
            <a:off x="858130" y="2816962"/>
            <a:ext cx="451643" cy="451643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66675" dir="157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 rot="-8072550">
            <a:off x="2581557" y="2816946"/>
            <a:ext cx="451643" cy="451643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8100" dir="1638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rot="-8072550">
            <a:off x="4304972" y="2816946"/>
            <a:ext cx="451643" cy="451643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7150" dir="1542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 rot="-8072550">
            <a:off x="6028412" y="2816944"/>
            <a:ext cx="451643" cy="451643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 rot="-8072550">
            <a:off x="7751830" y="2816962"/>
            <a:ext cx="451643" cy="451643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66675" dir="157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4"/>
          <p:cNvGrpSpPr/>
          <p:nvPr/>
        </p:nvGrpSpPr>
        <p:grpSpPr>
          <a:xfrm rot="10800000" flipH="1">
            <a:off x="7582240" y="-7"/>
            <a:ext cx="1561768" cy="2711130"/>
            <a:chOff x="6181050" y="76116"/>
            <a:chExt cx="2962945" cy="5143484"/>
          </a:xfrm>
        </p:grpSpPr>
        <p:sp>
          <p:nvSpPr>
            <p:cNvPr id="127" name="Google Shape;127;p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1" name="Google Shape;161;p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"/>
          <p:cNvSpPr txBox="1">
            <a:spLocks noGrp="1"/>
          </p:cNvSpPr>
          <p:nvPr>
            <p:ph type="title"/>
          </p:nvPr>
        </p:nvSpPr>
        <p:spPr>
          <a:xfrm>
            <a:off x="1399200" y="953100"/>
            <a:ext cx="7296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0"/>
          <p:cNvSpPr txBox="1">
            <a:spLocks noGrp="1"/>
          </p:cNvSpPr>
          <p:nvPr>
            <p:ph type="body" idx="1"/>
          </p:nvPr>
        </p:nvSpPr>
        <p:spPr>
          <a:xfrm>
            <a:off x="1399200" y="1633040"/>
            <a:ext cx="3424800" cy="29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5" name="Google Shape;435;p10"/>
          <p:cNvSpPr txBox="1">
            <a:spLocks noGrp="1"/>
          </p:cNvSpPr>
          <p:nvPr>
            <p:ph type="body" idx="2"/>
          </p:nvPr>
        </p:nvSpPr>
        <p:spPr>
          <a:xfrm>
            <a:off x="5270175" y="1633040"/>
            <a:ext cx="3424800" cy="29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6" name="Google Shape;43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37" name="Google Shape;437;p10"/>
          <p:cNvGrpSpPr/>
          <p:nvPr/>
        </p:nvGrpSpPr>
        <p:grpSpPr>
          <a:xfrm rot="10800000">
            <a:off x="-61100" y="16"/>
            <a:ext cx="2962945" cy="5143484"/>
            <a:chOff x="6181050" y="76116"/>
            <a:chExt cx="2962945" cy="5143484"/>
          </a:xfrm>
        </p:grpSpPr>
        <p:sp>
          <p:nvSpPr>
            <p:cNvPr id="438" name="Google Shape;438;p1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72" name="Google Shape;472;p1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18" name="Google Shape;518;p12"/>
          <p:cNvGrpSpPr/>
          <p:nvPr/>
        </p:nvGrpSpPr>
        <p:grpSpPr>
          <a:xfrm>
            <a:off x="6181050" y="3"/>
            <a:ext cx="2962945" cy="5143484"/>
            <a:chOff x="6181050" y="76116"/>
            <a:chExt cx="2962945" cy="5143484"/>
          </a:xfrm>
        </p:grpSpPr>
        <p:sp>
          <p:nvSpPr>
            <p:cNvPr id="519" name="Google Shape;519;p1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12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3" name="Google Shape;553;p1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"/>
          <p:cNvSpPr txBox="1">
            <a:spLocks noGrp="1"/>
          </p:cNvSpPr>
          <p:nvPr>
            <p:ph type="title"/>
          </p:nvPr>
        </p:nvSpPr>
        <p:spPr>
          <a:xfrm>
            <a:off x="863900" y="421050"/>
            <a:ext cx="34155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5" name="Google Shape;595;p14"/>
          <p:cNvSpPr txBox="1">
            <a:spLocks noGrp="1"/>
          </p:cNvSpPr>
          <p:nvPr>
            <p:ph type="body" idx="1"/>
          </p:nvPr>
        </p:nvSpPr>
        <p:spPr>
          <a:xfrm>
            <a:off x="863900" y="1140062"/>
            <a:ext cx="3415500" cy="27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6" name="Google Shape;5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97" name="Google Shape;597;p14"/>
          <p:cNvGrpSpPr/>
          <p:nvPr/>
        </p:nvGrpSpPr>
        <p:grpSpPr>
          <a:xfrm rot="5400000">
            <a:off x="1090175" y="1090291"/>
            <a:ext cx="2962945" cy="5143484"/>
            <a:chOff x="6181050" y="76116"/>
            <a:chExt cx="2962945" cy="5143484"/>
          </a:xfrm>
        </p:grpSpPr>
        <p:sp>
          <p:nvSpPr>
            <p:cNvPr id="598" name="Google Shape;598;p1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2" name="Google Shape;632;p1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"/>
          <p:cNvSpPr txBox="1">
            <a:spLocks noGrp="1"/>
          </p:cNvSpPr>
          <p:nvPr>
            <p:ph type="title"/>
          </p:nvPr>
        </p:nvSpPr>
        <p:spPr>
          <a:xfrm>
            <a:off x="1135200" y="1145100"/>
            <a:ext cx="6864000" cy="27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5" name="Google Shape;63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36" name="Google Shape;636;p15"/>
          <p:cNvGrpSpPr/>
          <p:nvPr/>
        </p:nvGrpSpPr>
        <p:grpSpPr>
          <a:xfrm rot="5400000">
            <a:off x="1090175" y="1090291"/>
            <a:ext cx="2962945" cy="5143484"/>
            <a:chOff x="6181050" y="76116"/>
            <a:chExt cx="2962945" cy="5143484"/>
          </a:xfrm>
        </p:grpSpPr>
        <p:sp>
          <p:nvSpPr>
            <p:cNvPr id="637" name="Google Shape;637;p1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1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1" name="Google Shape;671;p15"/>
          <p:cNvGrpSpPr/>
          <p:nvPr/>
        </p:nvGrpSpPr>
        <p:grpSpPr>
          <a:xfrm rot="-5400000">
            <a:off x="5090775" y="-1146284"/>
            <a:ext cx="2962945" cy="5143484"/>
            <a:chOff x="6181050" y="76116"/>
            <a:chExt cx="2962945" cy="5143484"/>
          </a:xfrm>
        </p:grpSpPr>
        <p:sp>
          <p:nvSpPr>
            <p:cNvPr id="672" name="Google Shape;672;p1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1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15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15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15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1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06" name="Google Shape;706;p1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4" name="Google Shape;7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5" name="Google Shape;785;p1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8" name="Google Shape;788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9" name="Google Shape;7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90" name="Google Shape;790;p18"/>
          <p:cNvGrpSpPr/>
          <p:nvPr/>
        </p:nvGrpSpPr>
        <p:grpSpPr>
          <a:xfrm rot="-5400000">
            <a:off x="5090775" y="-1146284"/>
            <a:ext cx="2962945" cy="5143484"/>
            <a:chOff x="6181050" y="76116"/>
            <a:chExt cx="2962945" cy="5143484"/>
          </a:xfrm>
        </p:grpSpPr>
        <p:sp>
          <p:nvSpPr>
            <p:cNvPr id="791" name="Google Shape;791;p1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 rot="5400000" flipH="1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 rot="-5400000" flipH="1">
              <a:off x="8202506" y="4273520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 rot="5400000" flipH="1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 rot="5400000" flipH="1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 rot="-5400000" flipH="1">
              <a:off x="8195902" y="3522764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 rot="-5400000" flipH="1">
              <a:off x="8574035" y="2422837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 rot="-5400000" flipH="1">
              <a:off x="8204821" y="2042535"/>
              <a:ext cx="758400" cy="373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 rot="10800000" flipH="1">
              <a:off x="8029080" y="1855275"/>
              <a:ext cx="746400" cy="37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 rot="-5400000" flipH="1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 rot="5400000" flipH="1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5" name="Google Shape;825;p1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60" r:id="rId6"/>
    <p:sldLayoutId id="2147483661" r:id="rId7"/>
    <p:sldLayoutId id="2147483663" r:id="rId8"/>
    <p:sldLayoutId id="2147483664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/>
          <p:cNvSpPr txBox="1">
            <a:spLocks noGrp="1"/>
          </p:cNvSpPr>
          <p:nvPr>
            <p:ph type="ctrTitle"/>
          </p:nvPr>
        </p:nvSpPr>
        <p:spPr>
          <a:xfrm>
            <a:off x="1518475" y="1473775"/>
            <a:ext cx="6280800" cy="26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 dirty="0" smtClean="0">
                <a:solidFill>
                  <a:srgbClr val="000000"/>
                </a:solidFill>
                <a:latin typeface="Sofia Sans" panose="020B0503060000020004" pitchFamily="34" charset="0"/>
              </a:rPr>
              <a:t>COMPOstation</a:t>
            </a:r>
            <a:br>
              <a:rPr lang="en-GB" sz="4100" dirty="0" smtClean="0">
                <a:solidFill>
                  <a:srgbClr val="000000"/>
                </a:solidFill>
                <a:latin typeface="Sofia Sans" panose="020B0503060000020004" pitchFamily="34" charset="0"/>
              </a:rPr>
            </a:br>
            <a:r>
              <a:rPr lang="bg-BG" sz="4100" dirty="0" smtClean="0">
                <a:solidFill>
                  <a:schemeClr val="accent2">
                    <a:lumMod val="75000"/>
                  </a:schemeClr>
                </a:solidFill>
                <a:latin typeface="Sofia Sans" panose="020B0503060000020004" pitchFamily="34" charset="0"/>
              </a:rPr>
              <a:t>отбор </a:t>
            </a:r>
            <a:r>
              <a:rPr lang="en-GB" sz="4100" dirty="0" smtClean="0">
                <a:solidFill>
                  <a:schemeClr val="accent2">
                    <a:lumMod val="75000"/>
                  </a:schemeClr>
                </a:solidFill>
                <a:latin typeface="Sofia Sans" panose="020B0503060000020004" pitchFamily="34" charset="0"/>
              </a:rPr>
              <a:t>Na Promociq</a:t>
            </a:r>
            <a:endParaRPr sz="4100" dirty="0">
              <a:solidFill>
                <a:schemeClr val="accent2">
                  <a:lumMod val="75000"/>
                </a:schemeClr>
              </a:solidFill>
              <a:latin typeface="Sofia Sans" panose="020B05030600000200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49"/>
          <p:cNvSpPr txBox="1">
            <a:spLocks noGrp="1"/>
          </p:cNvSpPr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>
                <a:latin typeface="Sofia Sans" panose="020B0503060000020004" pitchFamily="34" charset="0"/>
              </a:rPr>
              <a:t>Демо</a:t>
            </a:r>
            <a:endParaRPr dirty="0">
              <a:latin typeface="Sofia Sans" panose="020B050306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674" y="1349114"/>
            <a:ext cx="4285222" cy="990204"/>
          </a:xfrm>
        </p:spPr>
        <p:txBody>
          <a:bodyPr/>
          <a:lstStyle/>
          <a:p>
            <a:r>
              <a:rPr lang="bg-BG" sz="3600" dirty="0" smtClean="0">
                <a:latin typeface="Sofia Sans" panose="020B0503060000020004" pitchFamily="34" charset="0"/>
              </a:rPr>
              <a:t>Равносметка?</a:t>
            </a:r>
            <a:endParaRPr lang="en-GB" sz="3600" dirty="0">
              <a:latin typeface="Sofia Sans" panose="020B050306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4147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52"/>
          <p:cNvSpPr txBox="1">
            <a:spLocks noGrp="1"/>
          </p:cNvSpPr>
          <p:nvPr>
            <p:ph type="title"/>
          </p:nvPr>
        </p:nvSpPr>
        <p:spPr>
          <a:xfrm>
            <a:off x="0" y="1389349"/>
            <a:ext cx="8776855" cy="23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dirty="0" smtClean="0">
                <a:latin typeface="Sofia Sans" panose="020B0503060000020004" pitchFamily="34" charset="0"/>
              </a:rPr>
              <a:t>Благодарим за вниманието</a:t>
            </a:r>
            <a:r>
              <a:rPr lang="en-GB" sz="7200" dirty="0" smtClean="0">
                <a:latin typeface="Sofia Sans" panose="020B0503060000020004" pitchFamily="34" charset="0"/>
              </a:rPr>
              <a:t>!</a:t>
            </a:r>
            <a:endParaRPr sz="7200" dirty="0">
              <a:latin typeface="Sofia Sans" panose="020B050306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0"/>
          <p:cNvSpPr txBox="1">
            <a:spLocks noGrp="1"/>
          </p:cNvSpPr>
          <p:nvPr>
            <p:ph type="title"/>
          </p:nvPr>
        </p:nvSpPr>
        <p:spPr>
          <a:xfrm>
            <a:off x="-1" y="0"/>
            <a:ext cx="5005753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 smtClean="0">
                <a:latin typeface="Sofia Sans" panose="020B0503060000020004" pitchFamily="34" charset="0"/>
              </a:rPr>
              <a:t>Обогатяване </a:t>
            </a:r>
            <a:r>
              <a:rPr lang="bg-BG" dirty="0">
                <a:latin typeface="Sofia Sans" panose="020B0503060000020004" pitchFamily="34" charset="0"/>
              </a:rPr>
              <a:t>на </a:t>
            </a:r>
            <a:r>
              <a:rPr lang="bg-BG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</a:rPr>
              <a:t>почвите</a:t>
            </a:r>
            <a:endParaRPr sz="5300" dirty="0">
              <a:solidFill>
                <a:srgbClr val="000000"/>
              </a:solidFill>
              <a:latin typeface="Sofia Sans" panose="020B0503060000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53" y="1193826"/>
            <a:ext cx="2983556" cy="2755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0"/>
          <p:cNvSpPr txBox="1">
            <a:spLocks noGrp="1"/>
          </p:cNvSpPr>
          <p:nvPr>
            <p:ph type="title"/>
          </p:nvPr>
        </p:nvSpPr>
        <p:spPr>
          <a:xfrm>
            <a:off x="-1" y="0"/>
            <a:ext cx="459692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</a:rPr>
              <a:t>Почвите </a:t>
            </a:r>
            <a:r>
              <a:rPr lang="bg-BG" dirty="0" smtClean="0">
                <a:solidFill>
                  <a:schemeClr val="tx1"/>
                </a:solidFill>
                <a:latin typeface="Sofia Sans" panose="020B0503060000020004" pitchFamily="34" charset="0"/>
              </a:rPr>
              <a:t>не поемат достатъчно въглерод</a:t>
            </a:r>
            <a:endParaRPr sz="5300" dirty="0">
              <a:solidFill>
                <a:schemeClr val="tx1"/>
              </a:solidFill>
              <a:latin typeface="Sofia Sans" panose="020B050306000002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72" y="1277874"/>
            <a:ext cx="3233671" cy="2878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927" y="1132400"/>
            <a:ext cx="3233672" cy="28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816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0"/>
          <p:cNvSpPr txBox="1">
            <a:spLocks noGrp="1"/>
          </p:cNvSpPr>
          <p:nvPr>
            <p:ph type="title"/>
          </p:nvPr>
        </p:nvSpPr>
        <p:spPr>
          <a:xfrm>
            <a:off x="-1" y="0"/>
            <a:ext cx="4596927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>
                <a:solidFill>
                  <a:schemeClr val="tx1"/>
                </a:solidFill>
                <a:latin typeface="Sofia Sans" panose="020B0503060000020004" pitchFamily="34" charset="0"/>
              </a:rPr>
              <a:t>Нашето</a:t>
            </a:r>
            <a:r>
              <a:rPr lang="bg-BG" dirty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</a:rPr>
              <a:t> решение </a:t>
            </a:r>
            <a:r>
              <a:rPr lang="bg-BG" dirty="0">
                <a:solidFill>
                  <a:schemeClr val="tx1"/>
                </a:solidFill>
                <a:latin typeface="Sofia Sans" panose="020B0503060000020004" pitchFamily="34" charset="0"/>
              </a:rPr>
              <a:t>е да въведем масов метод </a:t>
            </a:r>
            <a:r>
              <a:rPr lang="bg-BG" dirty="0" smtClean="0">
                <a:solidFill>
                  <a:schemeClr val="tx1"/>
                </a:solidFill>
                <a:latin typeface="Sofia Sans" panose="020B0503060000020004" pitchFamily="34" charset="0"/>
              </a:rPr>
              <a:t>за </a:t>
            </a:r>
            <a:r>
              <a:rPr lang="bg-BG" dirty="0">
                <a:solidFill>
                  <a:schemeClr val="tx1"/>
                </a:solidFill>
                <a:latin typeface="Sofia Sans" panose="020B0503060000020004" pitchFamily="34" charset="0"/>
              </a:rPr>
              <a:t>набавяне на </a:t>
            </a:r>
            <a:r>
              <a:rPr lang="bg-BG" dirty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</a:rPr>
              <a:t>компост</a:t>
            </a:r>
            <a:endParaRPr sz="5300" dirty="0">
              <a:solidFill>
                <a:schemeClr val="tx1"/>
              </a:solidFill>
              <a:latin typeface="Sofia Sans" panose="020B0503060000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21" y="49357"/>
            <a:ext cx="65055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8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4" y="275357"/>
            <a:ext cx="712214" cy="712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526" y="1726235"/>
            <a:ext cx="712215" cy="712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6" y="1971244"/>
            <a:ext cx="712214" cy="712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42" y="2438450"/>
            <a:ext cx="712214" cy="712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476" y="1259029"/>
            <a:ext cx="712215" cy="712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0834" y="2683458"/>
            <a:ext cx="133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Sofia Sans" panose="020B0503060000020004" pitchFamily="34" charset="0"/>
              </a:rPr>
              <a:t>Десислава </a:t>
            </a:r>
            <a:r>
              <a:rPr lang="bg-BG" dirty="0" smtClean="0">
                <a:latin typeface="Sofia Sans" panose="020B0503060000020004" pitchFamily="34" charset="0"/>
              </a:rPr>
              <a:t>Стефанова </a:t>
            </a:r>
            <a:r>
              <a:rPr lang="bg-BG" dirty="0">
                <a:latin typeface="Sofia Sans" panose="020B0503060000020004" pitchFamily="34" charset="0"/>
              </a:rPr>
              <a:t>9А</a:t>
            </a:r>
            <a:endParaRPr lang="en-GB" dirty="0">
              <a:latin typeface="Sofia Sans" panose="020B050306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622" y="987571"/>
            <a:ext cx="133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Sofia Sans" panose="020B0503060000020004" pitchFamily="34" charset="0"/>
              </a:rPr>
              <a:t>Александра </a:t>
            </a:r>
            <a:r>
              <a:rPr lang="bg-BG" dirty="0" smtClean="0">
                <a:latin typeface="Sofia Sans" panose="020B0503060000020004" pitchFamily="34" charset="0"/>
              </a:rPr>
              <a:t>Стойчева  </a:t>
            </a:r>
            <a:r>
              <a:rPr lang="bg-BG" dirty="0">
                <a:latin typeface="Sofia Sans" panose="020B0503060000020004" pitchFamily="34" charset="0"/>
              </a:rPr>
              <a:t>9А</a:t>
            </a:r>
            <a:endParaRPr lang="en-GB" dirty="0">
              <a:latin typeface="Sofia Sans" panose="020B0503060000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9694" y="1971243"/>
            <a:ext cx="133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Sofia Sans" panose="020B0503060000020004" pitchFamily="34" charset="0"/>
              </a:rPr>
              <a:t>Милица </a:t>
            </a:r>
            <a:r>
              <a:rPr lang="bg-BG" dirty="0" smtClean="0">
                <a:latin typeface="Sofia Sans" panose="020B0503060000020004" pitchFamily="34" charset="0"/>
              </a:rPr>
              <a:t>Кирякова</a:t>
            </a:r>
            <a:endParaRPr lang="en-GB" dirty="0" smtClean="0">
              <a:latin typeface="Sofia Sans" panose="020B0503060000020004" pitchFamily="34" charset="0"/>
            </a:endParaRPr>
          </a:p>
          <a:p>
            <a:pPr algn="ctr"/>
            <a:r>
              <a:rPr lang="bg-BG" dirty="0" smtClean="0">
                <a:latin typeface="Sofia Sans" panose="020B0503060000020004" pitchFamily="34" charset="0"/>
              </a:rPr>
              <a:t> </a:t>
            </a:r>
            <a:r>
              <a:rPr lang="bg-BG" dirty="0">
                <a:latin typeface="Sofia Sans" panose="020B0503060000020004" pitchFamily="34" charset="0"/>
              </a:rPr>
              <a:t>9В</a:t>
            </a:r>
            <a:endParaRPr lang="en-GB" dirty="0">
              <a:latin typeface="Sofia Sans" panose="020B0503060000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7744" y="2438450"/>
            <a:ext cx="133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latin typeface="Sofia Sans" panose="020B0503060000020004" pitchFamily="34" charset="0"/>
              </a:rPr>
              <a:t>Виктор Димитров</a:t>
            </a:r>
            <a:endParaRPr lang="en-GB" dirty="0" smtClean="0">
              <a:latin typeface="Sofia Sans" panose="020B0503060000020004" pitchFamily="34" charset="0"/>
            </a:endParaRPr>
          </a:p>
          <a:p>
            <a:pPr algn="ctr"/>
            <a:r>
              <a:rPr lang="bg-BG" dirty="0" smtClean="0">
                <a:latin typeface="Sofia Sans" panose="020B0503060000020004" pitchFamily="34" charset="0"/>
              </a:rPr>
              <a:t>9Г</a:t>
            </a:r>
            <a:endParaRPr lang="bg-BG" dirty="0">
              <a:latin typeface="Sofia Sans" panose="020B050306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260" y="3150664"/>
            <a:ext cx="133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Sofia Sans" panose="020B0503060000020004" pitchFamily="34" charset="0"/>
              </a:rPr>
              <a:t>Андрей </a:t>
            </a:r>
            <a:r>
              <a:rPr lang="bg-BG" dirty="0" smtClean="0">
                <a:latin typeface="Sofia Sans" panose="020B0503060000020004" pitchFamily="34" charset="0"/>
              </a:rPr>
              <a:t>Ежков</a:t>
            </a:r>
            <a:endParaRPr lang="en-GB" dirty="0" smtClean="0">
              <a:latin typeface="Sofia Sans" panose="020B0503060000020004" pitchFamily="34" charset="0"/>
            </a:endParaRPr>
          </a:p>
          <a:p>
            <a:pPr algn="ctr"/>
            <a:r>
              <a:rPr lang="en-GB" dirty="0" smtClean="0">
                <a:latin typeface="Sofia Sans" panose="020B0503060000020004" pitchFamily="34" charset="0"/>
              </a:rPr>
              <a:t>9</a:t>
            </a:r>
            <a:r>
              <a:rPr lang="bg-BG" dirty="0" smtClean="0">
                <a:latin typeface="Sofia Sans" panose="020B0503060000020004" pitchFamily="34" charset="0"/>
              </a:rPr>
              <a:t>Г</a:t>
            </a:r>
            <a:endParaRPr lang="en-GB" dirty="0">
              <a:latin typeface="Sofia Sans" panose="020B050306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4"/>
          <p:cNvSpPr txBox="1">
            <a:spLocks noGrp="1"/>
          </p:cNvSpPr>
          <p:nvPr>
            <p:ph type="title"/>
          </p:nvPr>
        </p:nvSpPr>
        <p:spPr>
          <a:xfrm>
            <a:off x="1399200" y="1105500"/>
            <a:ext cx="7296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</a:rPr>
              <a:t>Какви технологии използвахме?</a:t>
            </a:r>
            <a:endParaRPr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6" y="1669538"/>
            <a:ext cx="7071331" cy="3089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6" y="1599089"/>
            <a:ext cx="7071331" cy="3089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19"/>
          <p:cNvSpPr txBox="1">
            <a:spLocks noGrp="1"/>
          </p:cNvSpPr>
          <p:nvPr>
            <p:ph type="title"/>
          </p:nvPr>
        </p:nvSpPr>
        <p:spPr>
          <a:xfrm>
            <a:off x="602850" y="276975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tx1"/>
                </a:solidFill>
                <a:latin typeface="Sofia Sans" panose="020B0503060000020004" pitchFamily="34" charset="0"/>
                <a:ea typeface="Comfortaa"/>
                <a:cs typeface="Comfortaa"/>
                <a:sym typeface="Comfortaa"/>
              </a:rPr>
              <a:t>Как работи?</a:t>
            </a:r>
            <a:endParaRPr sz="3500" dirty="0">
              <a:solidFill>
                <a:schemeClr val="tx1"/>
              </a:solidFill>
              <a:latin typeface="Sofia Sans" panose="020B0503060000020004" pitchFamily="34" charset="0"/>
              <a:ea typeface="Comfortaa"/>
              <a:cs typeface="Comfortaa"/>
              <a:sym typeface="Comfortaa"/>
            </a:endParaRPr>
          </a:p>
        </p:txBody>
      </p:sp>
      <p:cxnSp>
        <p:nvCxnSpPr>
          <p:cNvPr id="6" name="Google Shape;109;p19"/>
          <p:cNvCxnSpPr/>
          <p:nvPr/>
        </p:nvCxnSpPr>
        <p:spPr>
          <a:xfrm>
            <a:off x="877163" y="189028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0;p19"/>
          <p:cNvSpPr txBox="1"/>
          <p:nvPr/>
        </p:nvSpPr>
        <p:spPr>
          <a:xfrm>
            <a:off x="924237" y="1767024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tx1"/>
                </a:solidFill>
                <a:latin typeface="Sofia Sans" panose="020B0503060000020004" pitchFamily="34" charset="0"/>
                <a:ea typeface="Comfortaa"/>
                <a:cs typeface="Comfortaa"/>
                <a:sym typeface="Comfortaa"/>
              </a:rPr>
              <a:t>Стъпка 1</a:t>
            </a:r>
            <a:endParaRPr sz="1700" dirty="0">
              <a:solidFill>
                <a:schemeClr val="tx1"/>
              </a:solidFill>
              <a:latin typeface="Sofia Sans" panose="020B05030600000200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111;p19"/>
          <p:cNvSpPr txBox="1"/>
          <p:nvPr/>
        </p:nvSpPr>
        <p:spPr>
          <a:xfrm>
            <a:off x="924237" y="2057050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Comfortaa"/>
                <a:cs typeface="Comfortaa"/>
                <a:sym typeface="Comfortaa"/>
              </a:rPr>
              <a:t>Отваряш сайта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Comfortaa"/>
              <a:cs typeface="Comfortaa"/>
              <a:sym typeface="Comfortaa"/>
            </a:endParaRPr>
          </a:p>
        </p:txBody>
      </p:sp>
      <p:cxnSp>
        <p:nvCxnSpPr>
          <p:cNvPr id="9" name="Google Shape;112;p19"/>
          <p:cNvCxnSpPr>
            <a:stCxn id="10" idx="1"/>
          </p:cNvCxnSpPr>
          <p:nvPr/>
        </p:nvCxnSpPr>
        <p:spPr>
          <a:xfrm>
            <a:off x="3390937" y="1548506"/>
            <a:ext cx="0" cy="1085672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13;p19"/>
          <p:cNvSpPr txBox="1"/>
          <p:nvPr/>
        </p:nvSpPr>
        <p:spPr>
          <a:xfrm>
            <a:off x="3390937" y="135245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tx1"/>
                </a:solidFill>
                <a:latin typeface="Sofia Sans" panose="020B0503060000020004" pitchFamily="34" charset="0"/>
                <a:ea typeface="Comfortaa"/>
                <a:cs typeface="Comfortaa"/>
                <a:sym typeface="Comfortaa"/>
              </a:rPr>
              <a:t>Стъпка 2</a:t>
            </a:r>
            <a:endParaRPr sz="1700" dirty="0">
              <a:solidFill>
                <a:schemeClr val="tx1"/>
              </a:solidFill>
              <a:latin typeface="Sofia Sans" panose="020B05030600000200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114;p19"/>
          <p:cNvSpPr txBox="1"/>
          <p:nvPr/>
        </p:nvSpPr>
        <p:spPr>
          <a:xfrm>
            <a:off x="3390937" y="1791621"/>
            <a:ext cx="1814100" cy="79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Comfortaa"/>
                <a:cs typeface="Comfortaa"/>
                <a:sym typeface="Comfortaa"/>
              </a:rPr>
              <a:t>Правиш си компост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Comfortaa"/>
              <a:cs typeface="Comfortaa"/>
              <a:sym typeface="Comfortaa"/>
            </a:endParaRPr>
          </a:p>
        </p:txBody>
      </p:sp>
      <p:cxnSp>
        <p:nvCxnSpPr>
          <p:cNvPr id="12" name="Google Shape;115;p19"/>
          <p:cNvCxnSpPr>
            <a:stCxn id="13" idx="1"/>
          </p:cNvCxnSpPr>
          <p:nvPr/>
        </p:nvCxnSpPr>
        <p:spPr>
          <a:xfrm>
            <a:off x="6443862" y="586296"/>
            <a:ext cx="0" cy="181710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16;p19"/>
          <p:cNvSpPr txBox="1"/>
          <p:nvPr/>
        </p:nvSpPr>
        <p:spPr>
          <a:xfrm>
            <a:off x="6443862" y="39024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tx1"/>
                </a:solidFill>
                <a:latin typeface="Sofia Sans" panose="020B0503060000020004" pitchFamily="34" charset="0"/>
                <a:ea typeface="Comfortaa"/>
                <a:cs typeface="Comfortaa"/>
                <a:sym typeface="Comfortaa"/>
              </a:rPr>
              <a:t>Стъпка 3</a:t>
            </a:r>
            <a:endParaRPr sz="1700" dirty="0">
              <a:solidFill>
                <a:schemeClr val="tx1"/>
              </a:solidFill>
              <a:latin typeface="Sofia Sans" panose="020B05030600000200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14" name="Google Shape;117;p19"/>
          <p:cNvSpPr txBox="1"/>
          <p:nvPr/>
        </p:nvSpPr>
        <p:spPr>
          <a:xfrm>
            <a:off x="6443861" y="776289"/>
            <a:ext cx="1805201" cy="14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Comfortaa"/>
                <a:cs typeface="Comfortaa"/>
                <a:sym typeface="Comfortaa"/>
              </a:rPr>
              <a:t>Предаваш компоста си в най-близката кофа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Comfortaa"/>
              <a:cs typeface="Comfortaa"/>
              <a:sym typeface="Comfortaa"/>
            </a:endParaRPr>
          </a:p>
        </p:txBody>
      </p:sp>
      <p:cxnSp>
        <p:nvCxnSpPr>
          <p:cNvPr id="15" name="Google Shape;118;p19"/>
          <p:cNvCxnSpPr>
            <a:stCxn id="16" idx="6"/>
            <a:endCxn id="18" idx="2"/>
          </p:cNvCxnSpPr>
          <p:nvPr/>
        </p:nvCxnSpPr>
        <p:spPr>
          <a:xfrm>
            <a:off x="1485855" y="3362244"/>
            <a:ext cx="4864200" cy="0"/>
          </a:xfrm>
          <a:prstGeom prst="straightConnector1">
            <a:avLst/>
          </a:prstGeom>
          <a:noFill/>
          <a:ln w="19050" cap="flat" cmpd="sng">
            <a:solidFill>
              <a:srgbClr val="339C5E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6" name="Google Shape;119;p19"/>
          <p:cNvSpPr/>
          <p:nvPr/>
        </p:nvSpPr>
        <p:spPr>
          <a:xfrm>
            <a:off x="877155" y="3057894"/>
            <a:ext cx="608700" cy="6087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fia Sans" panose="020B0503060000020004" pitchFamily="34" charset="0"/>
            </a:endParaRPr>
          </a:p>
        </p:txBody>
      </p:sp>
      <p:sp>
        <p:nvSpPr>
          <p:cNvPr id="17" name="Google Shape;121;p19"/>
          <p:cNvSpPr/>
          <p:nvPr/>
        </p:nvSpPr>
        <p:spPr>
          <a:xfrm>
            <a:off x="3369408" y="2813642"/>
            <a:ext cx="1097100" cy="10971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  <a:latin typeface="Sofia Sans" panose="020B0503060000020004" pitchFamily="34" charset="0"/>
            </a:endParaRPr>
          </a:p>
        </p:txBody>
      </p:sp>
      <p:sp>
        <p:nvSpPr>
          <p:cNvPr id="18" name="Google Shape;120;p19"/>
          <p:cNvSpPr/>
          <p:nvPr/>
        </p:nvSpPr>
        <p:spPr>
          <a:xfrm>
            <a:off x="6350064" y="2602011"/>
            <a:ext cx="1520400" cy="15204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fia Sans" panose="020B050306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6"/>
          <p:cNvSpPr txBox="1">
            <a:spLocks noGrp="1"/>
          </p:cNvSpPr>
          <p:nvPr>
            <p:ph type="title"/>
          </p:nvPr>
        </p:nvSpPr>
        <p:spPr>
          <a:xfrm>
            <a:off x="311700" y="214800"/>
            <a:ext cx="751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 smtClean="0">
                <a:latin typeface="Sofia Sans" panose="020B0503060000020004" pitchFamily="34" charset="0"/>
              </a:rPr>
              <a:t>Процес на разработка</a:t>
            </a:r>
            <a:endParaRPr sz="2800" dirty="0">
              <a:latin typeface="Sofia Sans" panose="020B0503060000020004" pitchFamily="34" charset="0"/>
            </a:endParaRPr>
          </a:p>
        </p:txBody>
      </p:sp>
      <p:sp>
        <p:nvSpPr>
          <p:cNvPr id="1706" name="Google Shape;1706;p46"/>
          <p:cNvSpPr/>
          <p:nvPr/>
        </p:nvSpPr>
        <p:spPr>
          <a:xfrm>
            <a:off x="271250" y="3555651"/>
            <a:ext cx="15231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dk1"/>
                </a:solidFill>
                <a:latin typeface="Sofia Sans" panose="020B0503060000020004" pitchFamily="34" charset="0"/>
                <a:ea typeface="Montserrat Medium"/>
                <a:cs typeface="Montserrat Medium"/>
                <a:sym typeface="Montserrat Medium"/>
              </a:rPr>
              <a:t>И</a:t>
            </a:r>
            <a:r>
              <a:rPr lang="bg-BG" sz="1800" dirty="0" smtClean="0">
                <a:solidFill>
                  <a:schemeClr val="dk1"/>
                </a:solidFill>
                <a:latin typeface="Sofia Sans" panose="020B0503060000020004" pitchFamily="34" charset="0"/>
                <a:ea typeface="Montserrat Medium"/>
                <a:cs typeface="Montserrat Medium"/>
                <a:sym typeface="Montserrat Medium"/>
              </a:rPr>
              <a:t>дея</a:t>
            </a:r>
            <a:endParaRPr sz="1800" dirty="0">
              <a:solidFill>
                <a:schemeClr val="dk1"/>
              </a:solidFill>
              <a:latin typeface="Sofia Sans" panose="020B05030600000200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07" name="Google Shape;1707;p46"/>
          <p:cNvSpPr/>
          <p:nvPr/>
        </p:nvSpPr>
        <p:spPr>
          <a:xfrm>
            <a:off x="2114848" y="1244026"/>
            <a:ext cx="1536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fia Sans" panose="020B05030600000200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08" name="Google Shape;1708;p46"/>
          <p:cNvSpPr/>
          <p:nvPr/>
        </p:nvSpPr>
        <p:spPr>
          <a:xfrm>
            <a:off x="3651148" y="3555651"/>
            <a:ext cx="1793688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i="0" u="none" strike="sngStrike" dirty="0" smtClean="0">
                <a:solidFill>
                  <a:schemeClr val="dk1"/>
                </a:solidFill>
                <a:latin typeface="Sofia Sans" panose="020B0503060000020004" pitchFamily="34" charset="0"/>
                <a:ea typeface="Montserrat Medium"/>
                <a:cs typeface="Montserrat Medium"/>
                <a:sym typeface="Montserrat Medium"/>
              </a:rPr>
              <a:t>Приложение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Sofia Sans" panose="020B0503060000020004" pitchFamily="34" charset="0"/>
                <a:ea typeface="Montserrat Medium"/>
                <a:cs typeface="Montserrat Medium"/>
                <a:sym typeface="Montserrat Medium"/>
              </a:rPr>
              <a:t>Уебсайт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Sofia Sans" panose="020B0503060000020004" pitchFamily="34" charset="0"/>
                <a:ea typeface="Montserrat Medium"/>
                <a:cs typeface="Montserrat Medium"/>
                <a:sym typeface="Montserrat Medium"/>
              </a:rPr>
              <a:t>Кофа Дизайн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fia Sans" panose="020B05030600000200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09" name="Google Shape;1709;p46"/>
          <p:cNvSpPr/>
          <p:nvPr/>
        </p:nvSpPr>
        <p:spPr>
          <a:xfrm>
            <a:off x="7029924" y="3555651"/>
            <a:ext cx="1800298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Sofia Sans" panose="020B0503060000020004" pitchFamily="34" charset="0"/>
                <a:ea typeface="Montserrat Medium"/>
                <a:cs typeface="Montserrat Medium"/>
                <a:sym typeface="Montserrat Medium"/>
              </a:rPr>
              <a:t>Уебсайт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Sofia Sans" panose="020B0503060000020004" pitchFamily="34" charset="0"/>
                <a:ea typeface="Montserrat Medium"/>
                <a:cs typeface="Montserrat Medium"/>
                <a:sym typeface="Montserrat Medium"/>
              </a:rPr>
              <a:t>Презентация</a:t>
            </a:r>
            <a:endParaRPr sz="1800" dirty="0">
              <a:solidFill>
                <a:schemeClr val="dk1"/>
              </a:solidFill>
              <a:latin typeface="Sofia Sans" panose="020B05030600000200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1" name="Google Shape;1711;p46"/>
          <p:cNvSpPr txBox="1"/>
          <p:nvPr/>
        </p:nvSpPr>
        <p:spPr>
          <a:xfrm>
            <a:off x="7307121" y="1936943"/>
            <a:ext cx="1523101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Montserrat"/>
                <a:cs typeface="Montserrat"/>
                <a:sym typeface="Montserrat"/>
              </a:rPr>
              <a:t>Събота</a:t>
            </a:r>
            <a:endParaRPr sz="2400" b="1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12" name="Google Shape;1712;p46"/>
          <p:cNvSpPr txBox="1"/>
          <p:nvPr/>
        </p:nvSpPr>
        <p:spPr>
          <a:xfrm>
            <a:off x="5765030" y="3623370"/>
            <a:ext cx="9447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strike="sngStrike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Montserrat"/>
                <a:cs typeface="Montserrat"/>
                <a:sym typeface="Montserrat"/>
              </a:rPr>
              <a:t>нощ</a:t>
            </a:r>
            <a:endParaRPr sz="2400" b="1" strike="sngStrike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13" name="Google Shape;1713;p46"/>
          <p:cNvSpPr txBox="1"/>
          <p:nvPr/>
        </p:nvSpPr>
        <p:spPr>
          <a:xfrm>
            <a:off x="3862066" y="1936942"/>
            <a:ext cx="1324485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Montserrat"/>
                <a:cs typeface="Montserrat"/>
                <a:sym typeface="Montserrat"/>
              </a:rPr>
              <a:t>Петък</a:t>
            </a:r>
            <a:endParaRPr sz="2400" b="1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14" name="Google Shape;1714;p46"/>
          <p:cNvSpPr txBox="1"/>
          <p:nvPr/>
        </p:nvSpPr>
        <p:spPr>
          <a:xfrm>
            <a:off x="2114848" y="3623370"/>
            <a:ext cx="1367354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strike="sngStrike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Montserrat"/>
                <a:cs typeface="Montserrat"/>
                <a:sym typeface="Montserrat"/>
              </a:rPr>
              <a:t>нощ</a:t>
            </a:r>
            <a:endParaRPr sz="2400" b="1" strike="sngStrike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46"/>
          <p:cNvSpPr txBox="1"/>
          <p:nvPr/>
        </p:nvSpPr>
        <p:spPr>
          <a:xfrm>
            <a:off x="271250" y="2023479"/>
            <a:ext cx="1969375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 smtClean="0">
                <a:solidFill>
                  <a:schemeClr val="accent3">
                    <a:lumMod val="75000"/>
                  </a:schemeClr>
                </a:solidFill>
                <a:latin typeface="Sofia Sans" panose="020B0503060000020004" pitchFamily="34" charset="0"/>
                <a:ea typeface="Montserrat"/>
                <a:cs typeface="Montserrat"/>
                <a:sym typeface="Montserrat"/>
              </a:rPr>
              <a:t>Четвъртък</a:t>
            </a:r>
            <a:endParaRPr sz="2400" b="1" dirty="0">
              <a:solidFill>
                <a:schemeClr val="accent3">
                  <a:lumMod val="75000"/>
                </a:schemeClr>
              </a:solidFill>
              <a:latin typeface="Sofia Sans" panose="020B05030600000200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97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378" y="447732"/>
            <a:ext cx="4449606" cy="3893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3256" y="659567"/>
            <a:ext cx="4330020" cy="38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40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0_Chapman_Template_SlidesMania">
  <a:themeElements>
    <a:clrScheme name="Custom 3">
      <a:dk1>
        <a:srgbClr val="000000"/>
      </a:dk1>
      <a:lt1>
        <a:srgbClr val="00A083"/>
      </a:lt1>
      <a:dk2>
        <a:srgbClr val="007582"/>
      </a:dk2>
      <a:lt2>
        <a:srgbClr val="008A88"/>
      </a:lt2>
      <a:accent1>
        <a:srgbClr val="195D70"/>
      </a:accent1>
      <a:accent2>
        <a:srgbClr val="007582"/>
      </a:accent2>
      <a:accent3>
        <a:srgbClr val="008A88"/>
      </a:accent3>
      <a:accent4>
        <a:srgbClr val="00A083"/>
      </a:accent4>
      <a:accent5>
        <a:srgbClr val="22B475"/>
      </a:accent5>
      <a:accent6>
        <a:srgbClr val="22B47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87</Words>
  <Application>Microsoft Office PowerPoint</Application>
  <PresentationFormat>On-screen Show (16:9)</PresentationFormat>
  <Paragraphs>35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Comfortaa</vt:lpstr>
      <vt:lpstr>Barlow Condensed</vt:lpstr>
      <vt:lpstr>Calibri</vt:lpstr>
      <vt:lpstr>Montserrat</vt:lpstr>
      <vt:lpstr>Sofia Sans</vt:lpstr>
      <vt:lpstr>Montserrat Medium</vt:lpstr>
      <vt:lpstr>Arial</vt:lpstr>
      <vt:lpstr>0110_Chapman_Template_SlidesMania</vt:lpstr>
      <vt:lpstr>COMPOstation отбор Na Promociq</vt:lpstr>
      <vt:lpstr>Обогатяване на почвите</vt:lpstr>
      <vt:lpstr>Почвите не поемат достатъчно въглерод</vt:lpstr>
      <vt:lpstr>Нашето решение е да въведем масов метод за набавяне на компост</vt:lpstr>
      <vt:lpstr>PowerPoint Presentation</vt:lpstr>
      <vt:lpstr>Какви технологии използвахме?</vt:lpstr>
      <vt:lpstr>Как работи?</vt:lpstr>
      <vt:lpstr>Процес на разработка</vt:lpstr>
      <vt:lpstr>PowerPoint Presentation</vt:lpstr>
      <vt:lpstr>Демо</vt:lpstr>
      <vt:lpstr>Равносметка?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dc:creator>Andrey</dc:creator>
  <cp:lastModifiedBy>Виктор Димитров</cp:lastModifiedBy>
  <cp:revision>38</cp:revision>
  <dcterms:modified xsi:type="dcterms:W3CDTF">2021-03-13T20:26:14Z</dcterms:modified>
</cp:coreProperties>
</file>