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5" r:id="rId1"/>
  </p:sldMasterIdLst>
  <p:sldIdLst>
    <p:sldId id="258" r:id="rId2"/>
    <p:sldId id="259" r:id="rId3"/>
    <p:sldId id="262" r:id="rId4"/>
    <p:sldId id="263" r:id="rId5"/>
    <p:sldId id="260" r:id="rId6"/>
    <p:sldId id="264" r:id="rId7"/>
    <p:sldId id="265"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291D"/>
    <a:srgbClr val="C917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414151188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214899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495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322009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6680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2203843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3035431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96834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365849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2AA63-88D3-4842-AD3D-A625CD508673}"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289620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2AA63-88D3-4842-AD3D-A625CD508673}" type="datetimeFigureOut">
              <a:rPr lang="en-GB" smtClean="0"/>
              <a:t>05/03/2021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21906984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2AA63-88D3-4842-AD3D-A625CD508673}" type="datetimeFigureOut">
              <a:rPr lang="en-GB" smtClean="0"/>
              <a:t>05/03/2021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34569710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2AA63-88D3-4842-AD3D-A625CD508673}" type="datetimeFigureOut">
              <a:rPr lang="en-GB" smtClean="0"/>
              <a:t>05/03/2021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95190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2AA63-88D3-4842-AD3D-A625CD508673}" type="datetimeFigureOut">
              <a:rPr lang="en-GB" smtClean="0"/>
              <a:t>05/03/2021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314611782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32AA63-88D3-4842-AD3D-A625CD508673}" type="datetimeFigureOut">
              <a:rPr lang="en-GB" smtClean="0"/>
              <a:t>05/03/2021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1085288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2AA63-88D3-4842-AD3D-A625CD508673}" type="datetimeFigureOut">
              <a:rPr lang="en-GB" smtClean="0"/>
              <a:t>05/03/2021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223292-A6A6-43EE-88D6-4B47466E8F08}" type="slidenum">
              <a:rPr lang="en-GB" smtClean="0"/>
              <a:t>‹#›</a:t>
            </a:fld>
            <a:endParaRPr lang="en-GB"/>
          </a:p>
        </p:txBody>
      </p:sp>
    </p:spTree>
    <p:extLst>
      <p:ext uri="{BB962C8B-B14F-4D97-AF65-F5344CB8AC3E}">
        <p14:creationId xmlns:p14="http://schemas.microsoft.com/office/powerpoint/2010/main" val="225259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32AA63-88D3-4842-AD3D-A625CD508673}" type="datetimeFigureOut">
              <a:rPr lang="en-GB" smtClean="0"/>
              <a:t>05/03/2021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223292-A6A6-43EE-88D6-4B47466E8F08}" type="slidenum">
              <a:rPr lang="en-GB" smtClean="0"/>
              <a:t>‹#›</a:t>
            </a:fld>
            <a:endParaRPr lang="en-GB"/>
          </a:p>
        </p:txBody>
      </p:sp>
    </p:spTree>
    <p:extLst>
      <p:ext uri="{BB962C8B-B14F-4D97-AF65-F5344CB8AC3E}">
        <p14:creationId xmlns:p14="http://schemas.microsoft.com/office/powerpoint/2010/main" val="534631272"/>
      </p:ext>
    </p:extLst>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 id="2147484267" r:id="rId12"/>
    <p:sldLayoutId id="2147484268" r:id="rId13"/>
    <p:sldLayoutId id="2147484269" r:id="rId14"/>
    <p:sldLayoutId id="2147484270" r:id="rId15"/>
    <p:sldLayoutId id="21474842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aha.eu/"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FA52-16F1-4DF6-B626-12B28807DAC6}"/>
              </a:ext>
            </a:extLst>
          </p:cNvPr>
          <p:cNvSpPr>
            <a:spLocks noGrp="1"/>
          </p:cNvSpPr>
          <p:nvPr>
            <p:ph type="ctrTitle"/>
          </p:nvPr>
        </p:nvSpPr>
        <p:spPr/>
        <p:txBody>
          <a:bodyPr/>
          <a:lstStyle/>
          <a:p>
            <a:pPr algn="ctr">
              <a:spcAft>
                <a:spcPts val="600"/>
              </a:spcAft>
            </a:pPr>
            <a:r>
              <a:rPr lang="en-US" sz="2800" b="1" dirty="0">
                <a:effectLst/>
                <a:latin typeface="Times New Roman" panose="02020603050405020304" pitchFamily="18" charset="0"/>
                <a:ea typeface="Times New Roman" panose="02020603050405020304" pitchFamily="18" charset="0"/>
              </a:rPr>
              <a:t>Coursera Capstone Project: Applied Data Science</a:t>
            </a:r>
            <a:br>
              <a:rPr lang="ru-RU" sz="2400" dirty="0">
                <a:effectLst/>
                <a:latin typeface="Times New Roman" panose="02020603050405020304" pitchFamily="18" charset="0"/>
                <a:ea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endParaRPr lang="ru-RU" sz="2400" dirty="0"/>
          </a:p>
        </p:txBody>
      </p:sp>
      <p:sp>
        <p:nvSpPr>
          <p:cNvPr id="3" name="Subtitle 2">
            <a:extLst>
              <a:ext uri="{FF2B5EF4-FFF2-40B4-BE49-F238E27FC236}">
                <a16:creationId xmlns:a16="http://schemas.microsoft.com/office/drawing/2014/main" id="{E6BF9B40-449B-4ED3-80BD-C199F4545D72}"/>
              </a:ext>
            </a:extLst>
          </p:cNvPr>
          <p:cNvSpPr>
            <a:spLocks noGrp="1"/>
          </p:cNvSpPr>
          <p:nvPr>
            <p:ph type="subTitle" idx="1"/>
          </p:nvPr>
        </p:nvSpPr>
        <p:spPr/>
        <p:txBody>
          <a:bodyPr/>
          <a:lstStyle/>
          <a:p>
            <a:pPr algn="ctr"/>
            <a:endParaRPr lang="en-US" sz="1800" b="1" dirty="0">
              <a:effectLst/>
              <a:latin typeface="Times New Roman" panose="02020603050405020304" pitchFamily="18" charset="0"/>
              <a:ea typeface="Times New Roman" panose="02020603050405020304" pitchFamily="18" charset="0"/>
            </a:endParaRPr>
          </a:p>
          <a:p>
            <a:pPr algn="ctr"/>
            <a:r>
              <a:rPr lang="en-US" sz="1800" b="1" dirty="0" err="1">
                <a:effectLst/>
                <a:latin typeface="Times New Roman" panose="02020603050405020304" pitchFamily="18" charset="0"/>
                <a:ea typeface="Times New Roman" panose="02020603050405020304" pitchFamily="18" charset="0"/>
              </a:rPr>
              <a:t>Viktoriia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Ilina</a:t>
            </a:r>
            <a:br>
              <a:rPr lang="ru-RU"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March 5</a:t>
            </a:r>
            <a:r>
              <a:rPr lang="en-US" sz="1800" b="1" baseline="30000" dirty="0">
                <a:effectLst/>
                <a:latin typeface="Times New Roman" panose="02020603050405020304" pitchFamily="18" charset="0"/>
                <a:ea typeface="Times New Roman" panose="02020603050405020304" pitchFamily="18" charset="0"/>
              </a:rPr>
              <a:t>th</a:t>
            </a:r>
            <a:r>
              <a:rPr lang="en-US" sz="1800" b="1" dirty="0">
                <a:effectLst/>
                <a:latin typeface="Times New Roman" panose="02020603050405020304" pitchFamily="18" charset="0"/>
                <a:ea typeface="Times New Roman" panose="02020603050405020304" pitchFamily="18" charset="0"/>
              </a:rPr>
              <a:t>, 2021</a:t>
            </a:r>
            <a:endParaRPr lang="ru-RU" dirty="0"/>
          </a:p>
        </p:txBody>
      </p:sp>
    </p:spTree>
    <p:extLst>
      <p:ext uri="{BB962C8B-B14F-4D97-AF65-F5344CB8AC3E}">
        <p14:creationId xmlns:p14="http://schemas.microsoft.com/office/powerpoint/2010/main" val="226927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AC82-EF6D-4A00-A8A9-E9EA61242181}"/>
              </a:ext>
            </a:extLst>
          </p:cNvPr>
          <p:cNvSpPr>
            <a:spLocks noGrp="1"/>
          </p:cNvSpPr>
          <p:nvPr>
            <p:ph type="title"/>
          </p:nvPr>
        </p:nvSpPr>
        <p:spPr/>
        <p:txBody>
          <a:bodyPr>
            <a:normAutofit/>
          </a:bodyPr>
          <a:lstStyle/>
          <a:p>
            <a:r>
              <a:rPr lang="en-US" dirty="0"/>
              <a:t>Outline of the presentation</a:t>
            </a:r>
            <a:endParaRPr lang="ru-RU" dirty="0"/>
          </a:p>
        </p:txBody>
      </p:sp>
      <p:sp>
        <p:nvSpPr>
          <p:cNvPr id="3" name="Content Placeholder 2">
            <a:extLst>
              <a:ext uri="{FF2B5EF4-FFF2-40B4-BE49-F238E27FC236}">
                <a16:creationId xmlns:a16="http://schemas.microsoft.com/office/drawing/2014/main" id="{2D829075-27F6-49F0-9FD8-AF1010EB1986}"/>
              </a:ext>
            </a:extLst>
          </p:cNvPr>
          <p:cNvSpPr>
            <a:spLocks noGrp="1"/>
          </p:cNvSpPr>
          <p:nvPr>
            <p:ph idx="1"/>
          </p:nvPr>
        </p:nvSpPr>
        <p:spPr>
          <a:xfrm>
            <a:off x="677334" y="2533813"/>
            <a:ext cx="8596668" cy="3880773"/>
          </a:xfrm>
        </p:spPr>
        <p:txBody>
          <a:bodyPr/>
          <a:lstStyle/>
          <a:p>
            <a:r>
              <a:rPr lang="en-US" dirty="0"/>
              <a:t>Motivation</a:t>
            </a:r>
          </a:p>
          <a:p>
            <a:r>
              <a:rPr lang="en-US" dirty="0"/>
              <a:t>Data</a:t>
            </a:r>
          </a:p>
          <a:p>
            <a:r>
              <a:rPr lang="en-US" dirty="0"/>
              <a:t>Methodology</a:t>
            </a:r>
          </a:p>
          <a:p>
            <a:r>
              <a:rPr lang="en-US" dirty="0"/>
              <a:t>Findings</a:t>
            </a:r>
          </a:p>
          <a:p>
            <a:r>
              <a:rPr lang="en-US" dirty="0"/>
              <a:t>Discussion</a:t>
            </a:r>
            <a:endParaRPr lang="ru-RU" dirty="0"/>
          </a:p>
        </p:txBody>
      </p:sp>
    </p:spTree>
    <p:extLst>
      <p:ext uri="{BB962C8B-B14F-4D97-AF65-F5344CB8AC3E}">
        <p14:creationId xmlns:p14="http://schemas.microsoft.com/office/powerpoint/2010/main" val="427908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CFD2-3A9F-45DA-B798-6DB5D36F305F}"/>
              </a:ext>
            </a:extLst>
          </p:cNvPr>
          <p:cNvSpPr>
            <a:spLocks noGrp="1"/>
          </p:cNvSpPr>
          <p:nvPr>
            <p:ph type="title"/>
          </p:nvPr>
        </p:nvSpPr>
        <p:spPr/>
        <p:txBody>
          <a:bodyPr>
            <a:normAutofit/>
          </a:bodyPr>
          <a:lstStyle/>
          <a:p>
            <a:r>
              <a:rPr lang="en-US" dirty="0"/>
              <a:t>Motivation</a:t>
            </a:r>
            <a:endParaRPr lang="ru-RU" dirty="0"/>
          </a:p>
        </p:txBody>
      </p:sp>
      <p:sp>
        <p:nvSpPr>
          <p:cNvPr id="3" name="Content Placeholder 2">
            <a:extLst>
              <a:ext uri="{FF2B5EF4-FFF2-40B4-BE49-F238E27FC236}">
                <a16:creationId xmlns:a16="http://schemas.microsoft.com/office/drawing/2014/main" id="{5477AD4D-5429-4C90-A3AB-E07C0932AED0}"/>
              </a:ext>
            </a:extLst>
          </p:cNvPr>
          <p:cNvSpPr>
            <a:spLocks noGrp="1"/>
          </p:cNvSpPr>
          <p:nvPr>
            <p:ph idx="1"/>
          </p:nvPr>
        </p:nvSpPr>
        <p:spPr>
          <a:xfrm>
            <a:off x="677334" y="1806026"/>
            <a:ext cx="8596668" cy="3880773"/>
          </a:xfrm>
        </p:spPr>
        <p:txBody>
          <a:bodyPr>
            <a:normAutofit fontScale="92500" lnSpcReduction="20000"/>
          </a:bodyPr>
          <a:lstStyle/>
          <a:p>
            <a:pPr marL="0" marR="72390" indent="0" algn="just">
              <a:spcBef>
                <a:spcPts val="1390"/>
              </a:spcBef>
              <a:spcAft>
                <a:spcPts val="0"/>
              </a:spcAft>
              <a:buNone/>
            </a:pPr>
            <a:r>
              <a:rPr lang="en-US" sz="1800" dirty="0">
                <a:effectLst/>
                <a:latin typeface="Times New Roman" panose="02020603050405020304" pitchFamily="18" charset="0"/>
                <a:ea typeface="Times New Roman" panose="02020603050405020304" pitchFamily="18" charset="0"/>
              </a:rPr>
              <a:t>Prague is centuries of spires, centuries of magic and centuries of intrigue. The city’s labyrinth </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cobbled lanes and hidden, winding courtyards is a treasure trove of delight any aimless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wanderer would love to explore. Actually, according to Euromonitor‘s annual survey 2019</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Prague is the sixth most visited city in Europe after London, Paris , Istanbul, Antalya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Rome. Given its relatively small size and populace compared to those giants, this is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impressive achievement. Art, culture and history play a large part in this popularity – as well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excellent travel deals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but 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 does its cuisine.</a:t>
            </a:r>
            <a:endParaRPr lang="ru-RU" sz="1800" dirty="0">
              <a:effectLst/>
              <a:latin typeface="Times New Roman" panose="02020603050405020304" pitchFamily="18" charset="0"/>
              <a:ea typeface="Times New Roman" panose="02020603050405020304" pitchFamily="18" charset="0"/>
            </a:endParaRPr>
          </a:p>
          <a:p>
            <a:pPr marL="0" indent="0">
              <a:spcBef>
                <a:spcPts val="25"/>
              </a:spcBef>
              <a:buNone/>
            </a:pPr>
            <a:endParaRPr lang="ru-RU" sz="1800" dirty="0">
              <a:effectLst/>
              <a:latin typeface="Times New Roman" panose="02020603050405020304" pitchFamily="18" charset="0"/>
              <a:ea typeface="Times New Roman" panose="02020603050405020304" pitchFamily="18" charset="0"/>
            </a:endParaRPr>
          </a:p>
          <a:p>
            <a:pPr marL="0" marR="74295" indent="0" algn="just">
              <a:spcAft>
                <a:spcPts val="0"/>
              </a:spcAft>
              <a:buNone/>
            </a:pPr>
            <a:r>
              <a:rPr lang="en-US" sz="1800" dirty="0">
                <a:effectLst/>
                <a:latin typeface="Times New Roman" panose="02020603050405020304" pitchFamily="18" charset="0"/>
                <a:ea typeface="Times New Roman" panose="02020603050405020304" pitchFamily="18" charset="0"/>
              </a:rPr>
              <a:t>However,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contemporary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Czech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cuisine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considered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heavy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filling,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meals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centered on meats and starches. As a result some people may prefer other cuisines for health-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related, religious, cultural or moral reasons.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Besides, local residents may be looking to taste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something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endParaRPr lang="ru-RU" sz="1800" dirty="0">
              <a:effectLst/>
              <a:latin typeface="Times New Roman" panose="02020603050405020304" pitchFamily="18" charset="0"/>
              <a:ea typeface="Times New Roman" panose="02020603050405020304" pitchFamily="18" charset="0"/>
            </a:endParaRPr>
          </a:p>
          <a:p>
            <a:pPr marL="0" indent="0">
              <a:spcBef>
                <a:spcPts val="5"/>
              </a:spcBef>
              <a:buNone/>
            </a:pPr>
            <a:r>
              <a:rPr lang="en-US" sz="1800" dirty="0">
                <a:effectLst/>
                <a:latin typeface="Times New Roman" panose="02020603050405020304" pitchFamily="18"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a:p>
            <a:pPr marL="0" marR="74930" indent="0" algn="just">
              <a:spcAft>
                <a:spcPts val="0"/>
              </a:spcAft>
              <a:buNone/>
            </a:pPr>
            <a:r>
              <a:rPr lang="en-US" sz="1800" dirty="0">
                <a:effectLst/>
                <a:latin typeface="Times New Roman" panose="02020603050405020304" pitchFamily="18" charset="0"/>
                <a:ea typeface="Times New Roman" panose="02020603050405020304" pitchFamily="18" charset="0"/>
              </a:rPr>
              <a:t>Thus,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paper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aims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recommendation: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district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city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 find a large number or even concentration of which types of restaurants? Where to eat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Mediterranean food, where to find Vietnamese restaurants, where to get Sushi? The target audience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foreign tourists and local residents.</a:t>
            </a:r>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125126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97CB-AACA-4BCE-AD4B-C1107663BF12}"/>
              </a:ext>
            </a:extLst>
          </p:cNvPr>
          <p:cNvSpPr>
            <a:spLocks noGrp="1"/>
          </p:cNvSpPr>
          <p:nvPr>
            <p:ph type="title"/>
          </p:nvPr>
        </p:nvSpPr>
        <p:spPr/>
        <p:txBody>
          <a:bodyPr/>
          <a:lstStyle/>
          <a:p>
            <a:r>
              <a:rPr lang="en-US" dirty="0"/>
              <a:t>Data</a:t>
            </a:r>
            <a:endParaRPr lang="ru-RU" dirty="0"/>
          </a:p>
        </p:txBody>
      </p:sp>
      <p:sp>
        <p:nvSpPr>
          <p:cNvPr id="3" name="Content Placeholder 2">
            <a:extLst>
              <a:ext uri="{FF2B5EF4-FFF2-40B4-BE49-F238E27FC236}">
                <a16:creationId xmlns:a16="http://schemas.microsoft.com/office/drawing/2014/main" id="{EB74EB29-C2FF-4DBC-96F4-E829F1178D79}"/>
              </a:ext>
            </a:extLst>
          </p:cNvPr>
          <p:cNvSpPr>
            <a:spLocks noGrp="1"/>
          </p:cNvSpPr>
          <p:nvPr>
            <p:ph idx="1"/>
          </p:nvPr>
        </p:nvSpPr>
        <p:spPr>
          <a:xfrm>
            <a:off x="608790" y="1694059"/>
            <a:ext cx="8596668" cy="3880773"/>
          </a:xfrm>
        </p:spPr>
        <p:txBody>
          <a:bodyPr>
            <a:normAutofit/>
          </a:bodyPr>
          <a:lstStyle/>
          <a:p>
            <a:pPr marL="0" indent="0" algn="ctr">
              <a:spcBef>
                <a:spcPts val="1380"/>
              </a:spcBef>
              <a:spcAft>
                <a:spcPts val="0"/>
              </a:spcAft>
              <a:buNone/>
            </a:pPr>
            <a:r>
              <a:rPr lang="en-US" sz="1800" dirty="0">
                <a:effectLst/>
                <a:latin typeface="Times New Roman" panose="02020603050405020304" pitchFamily="18" charset="0"/>
                <a:ea typeface="Times New Roman" panose="02020603050405020304" pitchFamily="18" charset="0"/>
              </a:rPr>
              <a:t>Required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gathered from two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sources:</a:t>
            </a:r>
            <a:r>
              <a:rPr lang="en-US" sz="1800" spc="-10" dirty="0">
                <a:effectLst/>
                <a:latin typeface="Times New Roman" panose="02020603050405020304" pitchFamily="18" charset="0"/>
                <a:ea typeface="Times New Roman" panose="02020603050405020304" pitchFamily="18" charset="0"/>
              </a:rPr>
              <a:t> </a:t>
            </a:r>
          </a:p>
          <a:p>
            <a:pPr marL="0" indent="0" algn="just">
              <a:spcBef>
                <a:spcPts val="1380"/>
              </a:spcBef>
              <a:spcAft>
                <a:spcPts val="0"/>
              </a:spcAft>
              <a:buNone/>
            </a:pPr>
            <a:endParaRPr lang="en-US" sz="1800" spc="-10" dirty="0">
              <a:effectLst/>
              <a:latin typeface="Times New Roman" panose="02020603050405020304" pitchFamily="18" charset="0"/>
              <a:ea typeface="Times New Roman" panose="02020603050405020304" pitchFamily="18" charset="0"/>
            </a:endParaRPr>
          </a:p>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https://foursquare.com/</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https://www.praha.eu/</a:t>
            </a:r>
            <a:endParaRPr lang="en-US" u="sng" dirty="0">
              <a:solidFill>
                <a:srgbClr val="0000FF"/>
              </a:solidFill>
              <a:latin typeface="Times New Roman" panose="02020603050405020304" pitchFamily="18" charset="0"/>
              <a:ea typeface="Times New Roman" panose="02020603050405020304" pitchFamily="18" charset="0"/>
            </a:endParaRPr>
          </a:p>
          <a:p>
            <a:pPr marL="0" indent="0">
              <a:buNone/>
            </a:pP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0" indent="0">
              <a:buNone/>
            </a:pPr>
            <a:endParaRPr lang="ru-RU" sz="1800" dirty="0">
              <a:effectLst/>
              <a:latin typeface="Times New Roman" panose="02020603050405020304" pitchFamily="18" charset="0"/>
              <a:ea typeface="Times New Roman" panose="02020603050405020304" pitchFamily="18" charset="0"/>
            </a:endParaRPr>
          </a:p>
          <a:p>
            <a:pPr marL="0" indent="0">
              <a:buNone/>
            </a:pPr>
            <a:endParaRPr lang="ru-RU" dirty="0"/>
          </a:p>
        </p:txBody>
      </p:sp>
      <p:pic>
        <p:nvPicPr>
          <p:cNvPr id="5" name="Picture 4">
            <a:extLst>
              <a:ext uri="{FF2B5EF4-FFF2-40B4-BE49-F238E27FC236}">
                <a16:creationId xmlns:a16="http://schemas.microsoft.com/office/drawing/2014/main" id="{7809BF9A-3626-4169-AE48-148C306B1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49" y="2740574"/>
            <a:ext cx="3635051" cy="2423367"/>
          </a:xfrm>
          <a:prstGeom prst="rect">
            <a:avLst/>
          </a:prstGeom>
        </p:spPr>
      </p:pic>
      <p:pic>
        <p:nvPicPr>
          <p:cNvPr id="7" name="Graphic 6">
            <a:extLst>
              <a:ext uri="{FF2B5EF4-FFF2-40B4-BE49-F238E27FC236}">
                <a16:creationId xmlns:a16="http://schemas.microsoft.com/office/drawing/2014/main" id="{98458B27-37BF-40EB-8797-FD5D18AD20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20688" y="2902602"/>
            <a:ext cx="2431111" cy="2431111"/>
          </a:xfrm>
          <a:prstGeom prst="rect">
            <a:avLst/>
          </a:prstGeom>
        </p:spPr>
      </p:pic>
    </p:spTree>
    <p:extLst>
      <p:ext uri="{BB962C8B-B14F-4D97-AF65-F5344CB8AC3E}">
        <p14:creationId xmlns:p14="http://schemas.microsoft.com/office/powerpoint/2010/main" val="366478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5411-D1F2-40FC-B650-89DFF50F1055}"/>
              </a:ext>
            </a:extLst>
          </p:cNvPr>
          <p:cNvSpPr>
            <a:spLocks noGrp="1"/>
          </p:cNvSpPr>
          <p:nvPr>
            <p:ph type="title"/>
          </p:nvPr>
        </p:nvSpPr>
        <p:spPr/>
        <p:txBody>
          <a:bodyPr/>
          <a:lstStyle/>
          <a:p>
            <a:r>
              <a:rPr lang="en-US" dirty="0"/>
              <a:t>Methodology</a:t>
            </a:r>
            <a:br>
              <a:rPr lang="ru-RU" sz="1800" b="1" kern="0" dirty="0">
                <a:effectLst/>
                <a:latin typeface="Times New Roman" panose="02020603050405020304" pitchFamily="18" charset="0"/>
                <a:ea typeface="Times New Roman" panose="02020603050405020304" pitchFamily="18" charset="0"/>
              </a:rPr>
            </a:br>
            <a:endParaRPr lang="ru-RU" dirty="0"/>
          </a:p>
        </p:txBody>
      </p:sp>
      <p:sp>
        <p:nvSpPr>
          <p:cNvPr id="3" name="Content Placeholder 2">
            <a:extLst>
              <a:ext uri="{FF2B5EF4-FFF2-40B4-BE49-F238E27FC236}">
                <a16:creationId xmlns:a16="http://schemas.microsoft.com/office/drawing/2014/main" id="{8E62099A-61C9-439E-9E59-F52F564C5085}"/>
              </a:ext>
            </a:extLst>
          </p:cNvPr>
          <p:cNvSpPr>
            <a:spLocks noGrp="1"/>
          </p:cNvSpPr>
          <p:nvPr>
            <p:ph idx="1"/>
          </p:nvPr>
        </p:nvSpPr>
        <p:spPr>
          <a:xfrm>
            <a:off x="789301" y="2515152"/>
            <a:ext cx="8596668" cy="3880773"/>
          </a:xfrm>
        </p:spPr>
        <p:txBody>
          <a:bodyPr/>
          <a:lstStyle/>
          <a:p>
            <a:r>
              <a:rPr lang="pl-PL" sz="1800" dirty="0" err="1">
                <a:effectLst/>
                <a:latin typeface="Times New Roman" panose="02020603050405020304" pitchFamily="18" charset="0"/>
                <a:ea typeface="Times New Roman" panose="02020603050405020304" pitchFamily="18" charset="0"/>
              </a:rPr>
              <a:t>Used</a:t>
            </a:r>
            <a:r>
              <a:rPr lang="pl-PL" sz="1800" dirty="0">
                <a:effectLst/>
                <a:latin typeface="Times New Roman" panose="02020603050405020304" pitchFamily="18" charset="0"/>
                <a:ea typeface="Times New Roman" panose="02020603050405020304" pitchFamily="18" charset="0"/>
              </a:rPr>
              <a:t> </a:t>
            </a:r>
            <a:r>
              <a:rPr lang="pl-PL" sz="1800" dirty="0" err="1">
                <a:effectLst/>
                <a:latin typeface="Times New Roman" panose="02020603050405020304" pitchFamily="18" charset="0"/>
                <a:ea typeface="Times New Roman" panose="02020603050405020304" pitchFamily="18" charset="0"/>
              </a:rPr>
              <a:t>packages</a:t>
            </a:r>
            <a:r>
              <a:rPr lang="pl-PL" sz="1800" dirty="0">
                <a:effectLst/>
                <a:latin typeface="Times New Roman" panose="02020603050405020304" pitchFamily="18" charset="0"/>
                <a:ea typeface="Times New Roman" panose="02020603050405020304" pitchFamily="18" charset="0"/>
              </a:rPr>
              <a:t> and </a:t>
            </a:r>
            <a:r>
              <a:rPr lang="pl-PL" sz="1800" dirty="0" err="1">
                <a:effectLst/>
                <a:latin typeface="Times New Roman" panose="02020603050405020304" pitchFamily="18" charset="0"/>
                <a:ea typeface="Times New Roman" panose="02020603050405020304" pitchFamily="18" charset="0"/>
              </a:rPr>
              <a:t>libraries</a:t>
            </a:r>
            <a:r>
              <a:rPr lang="pl-PL"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Pandas,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Folium, </a:t>
            </a:r>
            <a:r>
              <a:rPr lang="en-US" sz="1800" dirty="0" err="1">
                <a:effectLst/>
                <a:latin typeface="Times New Roman" panose="02020603050405020304" pitchFamily="18" charset="0"/>
                <a:ea typeface="Times New Roman" panose="02020603050405020304" pitchFamily="18" charset="0"/>
              </a:rPr>
              <a:t>Sklearn</a:t>
            </a:r>
            <a:r>
              <a:rPr lang="en-US" sz="1800" dirty="0">
                <a:effectLst/>
                <a:latin typeface="Times New Roman" panose="02020603050405020304" pitchFamily="18" charset="0"/>
                <a:ea typeface="Times New Roman" panose="02020603050405020304" pitchFamily="18" charset="0"/>
              </a:rPr>
              <a:t>, Seaborn, </a:t>
            </a:r>
            <a:r>
              <a:rPr lang="en-US" sz="1800" dirty="0" err="1">
                <a:effectLst/>
                <a:latin typeface="Times New Roman" panose="02020603050405020304" pitchFamily="18" charset="0"/>
                <a:ea typeface="Times New Roman" panose="02020603050405020304" pitchFamily="18" charset="0"/>
              </a:rPr>
              <a:t>Yellowbrick</a:t>
            </a:r>
            <a:r>
              <a:rPr lang="pl-PL" sz="1800" dirty="0">
                <a:effectLst/>
                <a:latin typeface="Times New Roman" panose="02020603050405020304" pitchFamily="18" charset="0"/>
                <a:ea typeface="Times New Roman" panose="02020603050405020304" pitchFamily="18" charset="0"/>
              </a:rPr>
              <a:t> and </a:t>
            </a:r>
            <a:r>
              <a:rPr lang="pl-PL" sz="1800" dirty="0" err="1">
                <a:effectLst/>
                <a:latin typeface="Times New Roman" panose="02020603050405020304" pitchFamily="18" charset="0"/>
                <a:ea typeface="Times New Roman" panose="02020603050405020304" pitchFamily="18" charset="0"/>
              </a:rPr>
              <a:t>so</a:t>
            </a:r>
            <a:r>
              <a:rPr lang="pl-PL" sz="1800" dirty="0">
                <a:effectLst/>
                <a:latin typeface="Times New Roman" panose="02020603050405020304" pitchFamily="18" charset="0"/>
                <a:ea typeface="Times New Roman" panose="02020603050405020304" pitchFamily="18" charset="0"/>
              </a:rPr>
              <a:t> on.</a:t>
            </a:r>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rPr>
              <a:t>Visualization: Folium maps</a:t>
            </a:r>
            <a:endParaRPr lang="pl-PL" dirty="0">
              <a:latin typeface="Times New Roman" panose="02020603050405020304" pitchFamily="18" charset="0"/>
            </a:endParaRPr>
          </a:p>
          <a:p>
            <a:r>
              <a:rPr lang="pl-PL" dirty="0">
                <a:latin typeface="Times New Roman" panose="02020603050405020304" pitchFamily="18" charset="0"/>
              </a:rPr>
              <a:t>Method: </a:t>
            </a:r>
            <a:r>
              <a:rPr lang="en-US" dirty="0">
                <a:latin typeface="Times New Roman" panose="02020603050405020304" pitchFamily="18" charset="0"/>
              </a:rPr>
              <a:t>an unsupervised machine learning algorithm, in particular  K-means clustering algorithm</a:t>
            </a:r>
            <a:endParaRPr lang="pl-PL" dirty="0">
              <a:latin typeface="Times New Roman" panose="02020603050405020304" pitchFamily="18" charset="0"/>
            </a:endParaRPr>
          </a:p>
          <a:p>
            <a:r>
              <a:rPr lang="pl-PL" dirty="0">
                <a:latin typeface="Times New Roman" panose="02020603050405020304" pitchFamily="18" charset="0"/>
              </a:rPr>
              <a:t>D</a:t>
            </a:r>
            <a:r>
              <a:rPr lang="en-US" dirty="0" err="1">
                <a:latin typeface="Times New Roman" panose="02020603050405020304" pitchFamily="18" charset="0"/>
              </a:rPr>
              <a:t>etermining</a:t>
            </a:r>
            <a:r>
              <a:rPr lang="en-US" dirty="0">
                <a:latin typeface="Times New Roman" panose="02020603050405020304" pitchFamily="18" charset="0"/>
              </a:rPr>
              <a:t> the appropriate value of K</a:t>
            </a:r>
            <a:r>
              <a:rPr lang="pl-PL" dirty="0">
                <a:latin typeface="Times New Roman" panose="02020603050405020304" pitchFamily="18" charset="0"/>
              </a:rPr>
              <a:t>: the </a:t>
            </a:r>
            <a:r>
              <a:rPr lang="pl-PL" dirty="0" err="1">
                <a:latin typeface="Times New Roman" panose="02020603050405020304" pitchFamily="18" charset="0"/>
              </a:rPr>
              <a:t>ellbow</a:t>
            </a:r>
            <a:r>
              <a:rPr lang="pl-PL" dirty="0">
                <a:latin typeface="Times New Roman" panose="02020603050405020304" pitchFamily="18" charset="0"/>
              </a:rPr>
              <a:t> </a:t>
            </a:r>
            <a:r>
              <a:rPr lang="pl-PL" dirty="0" err="1">
                <a:latin typeface="Times New Roman" panose="02020603050405020304" pitchFamily="18" charset="0"/>
              </a:rPr>
              <a:t>method</a:t>
            </a:r>
            <a:endParaRPr lang="pl-PL" sz="1800" b="1"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137091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06A3-71FF-42CC-AF0E-67B8D23B9A8C}"/>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Findings</a:t>
            </a:r>
            <a:endParaRPr lang="ru-RU"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7625FB-066E-4663-AEE0-1AFA3C47E1AA}"/>
              </a:ext>
            </a:extLst>
          </p:cNvPr>
          <p:cNvSpPr>
            <a:spLocks noGrp="1"/>
          </p:cNvSpPr>
          <p:nvPr>
            <p:ph idx="1"/>
          </p:nvPr>
        </p:nvSpPr>
        <p:spPr>
          <a:xfrm>
            <a:off x="602689" y="1404809"/>
            <a:ext cx="8596668" cy="3880773"/>
          </a:xfrm>
        </p:spPr>
        <p:txBody>
          <a:bodyPr/>
          <a:lstStyle/>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There are 335 restaurants come from 29 unique restaurant categories in Prague.</a:t>
            </a:r>
            <a:endParaRPr lang="ru-RU"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most frequent type of restaurants in Prague is restaurant with fusion cuisine!</a:t>
            </a:r>
            <a:endParaRPr lang="ru-RU"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Prague 6 and Prague 17 have maximum number of restaurants (31 and 23 accordingly).</a:t>
            </a:r>
            <a:endParaRPr lang="ru-RU"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Prague 8 and Prague 21 have the least number of restaurants (8 and 7 respectively).</a:t>
            </a:r>
            <a:endParaRPr lang="ru-RU"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Prague districts are divided into 4 clusters.</a:t>
            </a:r>
            <a:endParaRPr lang="ru-RU" sz="1800" dirty="0">
              <a:effectLst/>
              <a:latin typeface="Times New Roman" panose="02020603050405020304" pitchFamily="18" charset="0"/>
              <a:ea typeface="Times New Roman" panose="02020603050405020304" pitchFamily="18" charset="0"/>
            </a:endParaRPr>
          </a:p>
          <a:p>
            <a:endParaRPr lang="ru-RU" dirty="0"/>
          </a:p>
        </p:txBody>
      </p:sp>
      <p:pic>
        <p:nvPicPr>
          <p:cNvPr id="4" name="Picture 3">
            <a:extLst>
              <a:ext uri="{FF2B5EF4-FFF2-40B4-BE49-F238E27FC236}">
                <a16:creationId xmlns:a16="http://schemas.microsoft.com/office/drawing/2014/main" id="{B76FB649-3A7F-4111-BC3C-CEC53517BE8C}"/>
              </a:ext>
            </a:extLst>
          </p:cNvPr>
          <p:cNvPicPr/>
          <p:nvPr/>
        </p:nvPicPr>
        <p:blipFill rotWithShape="1">
          <a:blip r:embed="rId2"/>
          <a:srcRect l="35035" t="27544" r="6897" b="16587"/>
          <a:stretch/>
        </p:blipFill>
        <p:spPr bwMode="auto">
          <a:xfrm>
            <a:off x="2813232" y="3596819"/>
            <a:ext cx="4903185" cy="26515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464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390A-8B38-4DFB-B4F3-0E3BB0D464B5}"/>
              </a:ext>
            </a:extLst>
          </p:cNvPr>
          <p:cNvSpPr>
            <a:spLocks noGrp="1"/>
          </p:cNvSpPr>
          <p:nvPr>
            <p:ph type="title"/>
          </p:nvPr>
        </p:nvSpPr>
        <p:spPr/>
        <p:txBody>
          <a:bodyPr/>
          <a:lstStyle/>
          <a:p>
            <a:r>
              <a:rPr lang="en-US" dirty="0"/>
              <a:t>Discussion</a:t>
            </a:r>
            <a:endParaRPr lang="ru-RU" dirty="0"/>
          </a:p>
        </p:txBody>
      </p:sp>
      <p:sp>
        <p:nvSpPr>
          <p:cNvPr id="3" name="Content Placeholder 2">
            <a:extLst>
              <a:ext uri="{FF2B5EF4-FFF2-40B4-BE49-F238E27FC236}">
                <a16:creationId xmlns:a16="http://schemas.microsoft.com/office/drawing/2014/main" id="{C5A35D6E-09AE-41FE-9426-E9C7F78CC8AD}"/>
              </a:ext>
            </a:extLst>
          </p:cNvPr>
          <p:cNvSpPr>
            <a:spLocks noGrp="1"/>
          </p:cNvSpPr>
          <p:nvPr>
            <p:ph idx="1"/>
          </p:nvPr>
        </p:nvSpPr>
        <p:spPr>
          <a:xfrm>
            <a:off x="677334" y="1806026"/>
            <a:ext cx="8596668" cy="3880773"/>
          </a:xfrm>
        </p:spPr>
        <p:txBody>
          <a:bodyPr>
            <a:normAutofit fontScale="92500" lnSpcReduction="10000"/>
          </a:bodyPr>
          <a:lstStyle/>
          <a:p>
            <a:pPr marL="0" indent="0" algn="just">
              <a:buNone/>
            </a:pPr>
            <a:r>
              <a:rPr lang="en-US" dirty="0">
                <a:effectLst/>
                <a:latin typeface="Times New Roman" panose="02020603050405020304" pitchFamily="18" charset="0"/>
                <a:ea typeface="Times New Roman" panose="02020603050405020304" pitchFamily="18" charset="0"/>
              </a:rPr>
              <a:t>Data is a nowadays’ key to finding solutions to various life situations – in regular life and unexpected occurrences as well. As for the dissected example, data made possible clustering the surrounding in Prague in terms of common food services across 22 districts of the city. The implications can come out useful, for instance, for travelers trying to pick the one district that fits their requirements or preferences the most.</a:t>
            </a:r>
          </a:p>
          <a:p>
            <a:pPr marL="0" indent="0" algn="just">
              <a:buNone/>
            </a:pPr>
            <a:endParaRPr lang="en-US" dirty="0">
              <a:effectLst/>
              <a:latin typeface="Times New Roman" panose="02020603050405020304" pitchFamily="18" charset="0"/>
              <a:ea typeface="Times New Roman" panose="02020603050405020304" pitchFamily="18" charset="0"/>
            </a:endParaRPr>
          </a:p>
          <a:p>
            <a:pPr marL="0" indent="0" algn="just">
              <a:spcBef>
                <a:spcPts val="200"/>
              </a:spcBef>
              <a:buNone/>
            </a:pPr>
            <a:r>
              <a:rPr lang="en-US" dirty="0">
                <a:latin typeface="Times New Roman" panose="02020603050405020304" pitchFamily="18" charset="0"/>
              </a:rPr>
              <a:t>However, since the scale of the current study does not imply gathering excessively vast and detailed data sets, so certain parameters got omitted and thus the analysis ignores various other factors, such as the location’s remoteness form transport stations, price ranges, and Michelin-starred restaurants, etc. The analysis then, targets at helping travelers get a quick outlook at the distributions of restaurants across 22 Prague’s districts, sorted by their categories.</a:t>
            </a:r>
            <a:endParaRPr lang="ru-RU" dirty="0">
              <a:latin typeface="Times New Roman" panose="02020603050405020304" pitchFamily="18" charset="0"/>
            </a:endParaRPr>
          </a:p>
          <a:p>
            <a:pPr marL="0" indent="0" algn="just">
              <a:spcBef>
                <a:spcPts val="200"/>
              </a:spcBef>
              <a:buNone/>
            </a:pPr>
            <a:endParaRPr lang="ru-RU" dirty="0">
              <a:latin typeface="Times New Roman" panose="02020603050405020304" pitchFamily="18" charset="0"/>
            </a:endParaRPr>
          </a:p>
          <a:p>
            <a:pPr marL="0" indent="0" algn="just">
              <a:spcBef>
                <a:spcPts val="200"/>
              </a:spcBef>
              <a:buNone/>
            </a:pPr>
            <a:r>
              <a:rPr lang="en-US" dirty="0">
                <a:latin typeface="Times New Roman" panose="02020603050405020304" pitchFamily="18" charset="0"/>
              </a:rPr>
              <a:t>Furthermore, this results also could potentially vary if we use some other clustering techniques like Expectation–Maximization Clustering using Gaussian Mixture Models or Density-Based Spatial Clustering of Applications with Noise.</a:t>
            </a:r>
            <a:endParaRPr lang="ru-RU" dirty="0">
              <a:latin typeface="Times New Roman" panose="02020603050405020304" pitchFamily="18" charset="0"/>
            </a:endParaRPr>
          </a:p>
          <a:p>
            <a:pPr marL="0" indent="0">
              <a:buNone/>
            </a:pPr>
            <a:endParaRPr lang="ru-RU"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343522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901E-60CE-44D2-B744-A392A7697002}"/>
              </a:ext>
            </a:extLst>
          </p:cNvPr>
          <p:cNvSpPr>
            <a:spLocks noGrp="1"/>
          </p:cNvSpPr>
          <p:nvPr>
            <p:ph type="ctrTitle"/>
          </p:nvPr>
        </p:nvSpPr>
        <p:spPr/>
        <p:txBody>
          <a:bodyPr/>
          <a:lstStyle/>
          <a:p>
            <a:pPr algn="ctr"/>
            <a:r>
              <a:rPr lang="en-US" sz="3200" b="1" dirty="0">
                <a:latin typeface="Times New Roman" panose="02020603050405020304" pitchFamily="18" charset="0"/>
              </a:rPr>
              <a:t>Thank you for your attention!</a:t>
            </a:r>
            <a:br>
              <a:rPr lang="en-US" sz="3200" b="1" dirty="0">
                <a:latin typeface="Times New Roman" panose="02020603050405020304" pitchFamily="18" charset="0"/>
              </a:rPr>
            </a:br>
            <a:endParaRPr lang="ru-RU" sz="3200" b="1" dirty="0">
              <a:latin typeface="Times New Roman" panose="02020603050405020304" pitchFamily="18" charset="0"/>
            </a:endParaRPr>
          </a:p>
        </p:txBody>
      </p:sp>
    </p:spTree>
    <p:extLst>
      <p:ext uri="{BB962C8B-B14F-4D97-AF65-F5344CB8AC3E}">
        <p14:creationId xmlns:p14="http://schemas.microsoft.com/office/powerpoint/2010/main" val="33221008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369</TotalTime>
  <Words>597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Symbol</vt:lpstr>
      <vt:lpstr>Times New Roman</vt:lpstr>
      <vt:lpstr>Trebuchet MS</vt:lpstr>
      <vt:lpstr>Wingdings 3</vt:lpstr>
      <vt:lpstr>Facet</vt:lpstr>
      <vt:lpstr>Coursera Capstone Project: Applied Data Science  </vt:lpstr>
      <vt:lpstr>Outline of the presentation</vt:lpstr>
      <vt:lpstr>Motivation</vt:lpstr>
      <vt:lpstr>Data</vt:lpstr>
      <vt:lpstr>Methodology </vt:lpstr>
      <vt:lpstr>Findings</vt:lpstr>
      <vt:lpstr>Discussion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Vlad Levkin</cp:lastModifiedBy>
  <cp:revision>14</cp:revision>
  <dcterms:created xsi:type="dcterms:W3CDTF">2021-01-23T15:28:40Z</dcterms:created>
  <dcterms:modified xsi:type="dcterms:W3CDTF">2021-03-05T20:18:14Z</dcterms:modified>
</cp:coreProperties>
</file>