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341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43C3-A4E5-497D-AB72-918E77135337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56867-ABDE-4B33-A389-C88EEF456E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864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43C3-A4E5-497D-AB72-918E77135337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56867-ABDE-4B33-A389-C88EEF456E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53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43C3-A4E5-497D-AB72-918E77135337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56867-ABDE-4B33-A389-C88EEF456E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586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43C3-A4E5-497D-AB72-918E77135337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56867-ABDE-4B33-A389-C88EEF456E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6759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43C3-A4E5-497D-AB72-918E77135337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56867-ABDE-4B33-A389-C88EEF456E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71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43C3-A4E5-497D-AB72-918E77135337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56867-ABDE-4B33-A389-C88EEF456E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3534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43C3-A4E5-497D-AB72-918E77135337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56867-ABDE-4B33-A389-C88EEF456E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213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43C3-A4E5-497D-AB72-918E77135337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56867-ABDE-4B33-A389-C88EEF456E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0902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43C3-A4E5-497D-AB72-918E77135337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56867-ABDE-4B33-A389-C88EEF456E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94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43C3-A4E5-497D-AB72-918E77135337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56867-ABDE-4B33-A389-C88EEF456E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81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43C3-A4E5-497D-AB72-918E77135337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56867-ABDE-4B33-A389-C88EEF456E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4771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43C3-A4E5-497D-AB72-918E77135337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56867-ABDE-4B33-A389-C88EEF456E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8947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6000" dirty="0" smtClean="0"/>
              <a:t>ДЕРЕВО ОТРЕЗКОВ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44008" y="5733256"/>
            <a:ext cx="4352528" cy="838944"/>
          </a:xfrm>
        </p:spPr>
        <p:txBody>
          <a:bodyPr>
            <a:normAutofit/>
          </a:bodyPr>
          <a:lstStyle/>
          <a:p>
            <a:pPr algn="r"/>
            <a:r>
              <a:rPr lang="ru-RU" sz="2000" dirty="0" smtClean="0"/>
              <a:t>Подготовила: </a:t>
            </a:r>
            <a:r>
              <a:rPr lang="ru-RU" sz="2000" dirty="0" err="1" smtClean="0"/>
              <a:t>Федорчук</a:t>
            </a:r>
            <a:r>
              <a:rPr lang="ru-RU" sz="2000" dirty="0" smtClean="0"/>
              <a:t> Виктория </a:t>
            </a:r>
          </a:p>
          <a:p>
            <a:pPr algn="r"/>
            <a:r>
              <a:rPr lang="ru-RU" sz="2000" dirty="0" smtClean="0"/>
              <a:t>гр.11-002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3602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23528" y="908720"/>
            <a:ext cx="8229600" cy="1143000"/>
          </a:xfrm>
        </p:spPr>
        <p:txBody>
          <a:bodyPr>
            <a:noAutofit/>
          </a:bodyPr>
          <a:lstStyle/>
          <a:p>
            <a:pPr algn="just"/>
            <a:r>
              <a:rPr lang="ru-RU" sz="2400" i="1" dirty="0" smtClean="0"/>
              <a:t>Дерево отрезков </a:t>
            </a:r>
            <a:r>
              <a:rPr lang="ru-RU" sz="2400" dirty="0" smtClean="0"/>
              <a:t>– полное бинарное дерево, в котором каждая вершина отвечает за некоторый отрезок в массиве. Корень дерева отвечает за весь массив, дочерние вершины – за две половины данного массива и т.д.</a:t>
            </a:r>
            <a:endParaRPr lang="ru-RU" sz="24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885937"/>
              </p:ext>
            </p:extLst>
          </p:nvPr>
        </p:nvGraphicFramePr>
        <p:xfrm>
          <a:off x="395536" y="2924944"/>
          <a:ext cx="40324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6490"/>
                <a:gridCol w="806490"/>
                <a:gridCol w="806490"/>
                <a:gridCol w="806490"/>
                <a:gridCol w="80649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Прямая со стрелкой 6"/>
          <p:cNvCxnSpPr/>
          <p:nvPr/>
        </p:nvCxnSpPr>
        <p:spPr>
          <a:xfrm flipH="1">
            <a:off x="1259632" y="3364488"/>
            <a:ext cx="50405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89240">
            <a:off x="3215067" y="3377220"/>
            <a:ext cx="568960" cy="356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680583"/>
              </p:ext>
            </p:extLst>
          </p:nvPr>
        </p:nvGraphicFramePr>
        <p:xfrm>
          <a:off x="395536" y="3730808"/>
          <a:ext cx="19442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  <a:gridCol w="648072"/>
                <a:gridCol w="648072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476922"/>
              </p:ext>
            </p:extLst>
          </p:nvPr>
        </p:nvGraphicFramePr>
        <p:xfrm>
          <a:off x="3203844" y="3735888"/>
          <a:ext cx="129614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4"/>
                <a:gridCol w="648074"/>
              </a:tblGrid>
              <a:tr h="312608"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599983"/>
              </p:ext>
            </p:extLst>
          </p:nvPr>
        </p:nvGraphicFramePr>
        <p:xfrm>
          <a:off x="395580" y="4581128"/>
          <a:ext cx="10801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60"/>
                <a:gridCol w="54006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73504"/>
              </p:ext>
            </p:extLst>
          </p:nvPr>
        </p:nvGraphicFramePr>
        <p:xfrm>
          <a:off x="1763688" y="4581128"/>
          <a:ext cx="5760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713681"/>
              </p:ext>
            </p:extLst>
          </p:nvPr>
        </p:nvGraphicFramePr>
        <p:xfrm>
          <a:off x="3217004" y="4581128"/>
          <a:ext cx="56508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5086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476028"/>
              </p:ext>
            </p:extLst>
          </p:nvPr>
        </p:nvGraphicFramePr>
        <p:xfrm>
          <a:off x="3995936" y="4581128"/>
          <a:ext cx="50405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6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Прямая со стрелкой 17"/>
          <p:cNvCxnSpPr/>
          <p:nvPr/>
        </p:nvCxnSpPr>
        <p:spPr>
          <a:xfrm flipH="1">
            <a:off x="935640" y="4170117"/>
            <a:ext cx="32399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1763688" y="4170117"/>
            <a:ext cx="21602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3499547" y="4170117"/>
            <a:ext cx="282543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endCxn id="16" idx="0"/>
          </p:cNvCxnSpPr>
          <p:nvPr/>
        </p:nvCxnSpPr>
        <p:spPr>
          <a:xfrm>
            <a:off x="3995936" y="4170117"/>
            <a:ext cx="252028" cy="411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Таблица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224075"/>
              </p:ext>
            </p:extLst>
          </p:nvPr>
        </p:nvGraphicFramePr>
        <p:xfrm>
          <a:off x="395536" y="5445224"/>
          <a:ext cx="43204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Таблица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537330"/>
              </p:ext>
            </p:extLst>
          </p:nvPr>
        </p:nvGraphicFramePr>
        <p:xfrm>
          <a:off x="1052620" y="5445224"/>
          <a:ext cx="41402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02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Прямая со стрелкой 27"/>
          <p:cNvCxnSpPr/>
          <p:nvPr/>
        </p:nvCxnSpPr>
        <p:spPr>
          <a:xfrm flipH="1">
            <a:off x="581713" y="5071839"/>
            <a:ext cx="21602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endCxn id="26" idx="0"/>
          </p:cNvCxnSpPr>
          <p:nvPr/>
        </p:nvCxnSpPr>
        <p:spPr>
          <a:xfrm>
            <a:off x="1097636" y="5073850"/>
            <a:ext cx="161996" cy="3713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82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23528" y="90872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ru-RU" sz="2400" dirty="0" smtClean="0"/>
              <a:t>Предположим, что мы хотим найти сумму на любом из его отрезков. </a:t>
            </a:r>
            <a:br>
              <a:rPr lang="ru-RU" sz="2400" dirty="0" smtClean="0"/>
            </a:br>
            <a:r>
              <a:rPr lang="ru-RU" sz="2400" dirty="0" smtClean="0"/>
              <a:t>Тогда при построении дерева в каждой его вершине будем хранить сумму на соответствующем отрезке. Выполняя данные действия рекурсивно, получим сложность </a:t>
            </a:r>
            <a:r>
              <a:rPr lang="en-US" sz="2400" dirty="0" smtClean="0"/>
              <a:t>O(log n).</a:t>
            </a:r>
            <a:endParaRPr lang="ru-RU" sz="24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038922"/>
              </p:ext>
            </p:extLst>
          </p:nvPr>
        </p:nvGraphicFramePr>
        <p:xfrm>
          <a:off x="395536" y="2924944"/>
          <a:ext cx="40324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6490"/>
                <a:gridCol w="806490"/>
                <a:gridCol w="806490"/>
                <a:gridCol w="806490"/>
                <a:gridCol w="80649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Прямая со стрелкой 6"/>
          <p:cNvCxnSpPr/>
          <p:nvPr/>
        </p:nvCxnSpPr>
        <p:spPr>
          <a:xfrm flipH="1">
            <a:off x="1259632" y="3364488"/>
            <a:ext cx="50405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89240">
            <a:off x="3215067" y="3377220"/>
            <a:ext cx="568960" cy="356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162921"/>
              </p:ext>
            </p:extLst>
          </p:nvPr>
        </p:nvGraphicFramePr>
        <p:xfrm>
          <a:off x="395536" y="3730808"/>
          <a:ext cx="19442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  <a:gridCol w="648072"/>
                <a:gridCol w="648072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171622"/>
              </p:ext>
            </p:extLst>
          </p:nvPr>
        </p:nvGraphicFramePr>
        <p:xfrm>
          <a:off x="3203844" y="3735888"/>
          <a:ext cx="129614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4"/>
                <a:gridCol w="648074"/>
              </a:tblGrid>
              <a:tr h="312608"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400871"/>
              </p:ext>
            </p:extLst>
          </p:nvPr>
        </p:nvGraphicFramePr>
        <p:xfrm>
          <a:off x="395580" y="4581128"/>
          <a:ext cx="10801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60"/>
                <a:gridCol w="54006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633988"/>
              </p:ext>
            </p:extLst>
          </p:nvPr>
        </p:nvGraphicFramePr>
        <p:xfrm>
          <a:off x="1763688" y="4581128"/>
          <a:ext cx="5760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650858"/>
              </p:ext>
            </p:extLst>
          </p:nvPr>
        </p:nvGraphicFramePr>
        <p:xfrm>
          <a:off x="3217004" y="4581128"/>
          <a:ext cx="56508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5086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754995"/>
              </p:ext>
            </p:extLst>
          </p:nvPr>
        </p:nvGraphicFramePr>
        <p:xfrm>
          <a:off x="3995936" y="4581128"/>
          <a:ext cx="50405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6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Прямая со стрелкой 17"/>
          <p:cNvCxnSpPr/>
          <p:nvPr/>
        </p:nvCxnSpPr>
        <p:spPr>
          <a:xfrm flipH="1">
            <a:off x="935640" y="4170117"/>
            <a:ext cx="32399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1763688" y="4170117"/>
            <a:ext cx="21602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3499547" y="4170117"/>
            <a:ext cx="282543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endCxn id="16" idx="0"/>
          </p:cNvCxnSpPr>
          <p:nvPr/>
        </p:nvCxnSpPr>
        <p:spPr>
          <a:xfrm>
            <a:off x="3995936" y="4170117"/>
            <a:ext cx="252028" cy="411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Таблица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427953"/>
              </p:ext>
            </p:extLst>
          </p:nvPr>
        </p:nvGraphicFramePr>
        <p:xfrm>
          <a:off x="395536" y="5445224"/>
          <a:ext cx="43204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Таблица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35819"/>
              </p:ext>
            </p:extLst>
          </p:nvPr>
        </p:nvGraphicFramePr>
        <p:xfrm>
          <a:off x="1052620" y="5445224"/>
          <a:ext cx="41402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02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Прямая со стрелкой 27"/>
          <p:cNvCxnSpPr/>
          <p:nvPr/>
        </p:nvCxnSpPr>
        <p:spPr>
          <a:xfrm flipH="1">
            <a:off x="581713" y="5071839"/>
            <a:ext cx="21602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endCxn id="26" idx="0"/>
          </p:cNvCxnSpPr>
          <p:nvPr/>
        </p:nvCxnSpPr>
        <p:spPr>
          <a:xfrm>
            <a:off x="1097636" y="5073850"/>
            <a:ext cx="161996" cy="3713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064598"/>
              </p:ext>
            </p:extLst>
          </p:nvPr>
        </p:nvGraphicFramePr>
        <p:xfrm>
          <a:off x="6372200" y="2866845"/>
          <a:ext cx="1080120" cy="3693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20"/>
              </a:tblGrid>
              <a:tr h="36937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</a:t>
                      </a:r>
                      <a:r>
                        <a:rPr lang="en-US" dirty="0" smtClean="0"/>
                        <a:t>[0] =</a:t>
                      </a:r>
                      <a:r>
                        <a:rPr lang="en-US" baseline="0" dirty="0" smtClean="0"/>
                        <a:t> 10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562153"/>
              </p:ext>
            </p:extLst>
          </p:nvPr>
        </p:nvGraphicFramePr>
        <p:xfrm>
          <a:off x="5508104" y="3706186"/>
          <a:ext cx="100811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2"/>
              </a:tblGrid>
              <a:tr h="30104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</a:t>
                      </a:r>
                      <a:r>
                        <a:rPr lang="en-US" dirty="0" smtClean="0"/>
                        <a:t>[1] = 3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185461"/>
              </p:ext>
            </p:extLst>
          </p:nvPr>
        </p:nvGraphicFramePr>
        <p:xfrm>
          <a:off x="7308304" y="3703646"/>
          <a:ext cx="100811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</a:t>
                      </a:r>
                      <a:r>
                        <a:rPr lang="en-US" dirty="0" smtClean="0"/>
                        <a:t>[2] = 7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Прямая со стрелкой 8"/>
          <p:cNvCxnSpPr/>
          <p:nvPr/>
        </p:nvCxnSpPr>
        <p:spPr>
          <a:xfrm flipH="1">
            <a:off x="6228184" y="3364488"/>
            <a:ext cx="36004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7164288" y="3364488"/>
            <a:ext cx="28803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Таблица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447610"/>
              </p:ext>
            </p:extLst>
          </p:nvPr>
        </p:nvGraphicFramePr>
        <p:xfrm>
          <a:off x="4716016" y="4581128"/>
          <a:ext cx="93610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</a:t>
                      </a:r>
                      <a:r>
                        <a:rPr lang="en-US" dirty="0" smtClean="0"/>
                        <a:t>[3] = 1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Таблица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396706"/>
              </p:ext>
            </p:extLst>
          </p:nvPr>
        </p:nvGraphicFramePr>
        <p:xfrm>
          <a:off x="5712296" y="4581128"/>
          <a:ext cx="103177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17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</a:t>
                      </a:r>
                      <a:r>
                        <a:rPr lang="en-US" dirty="0" smtClean="0"/>
                        <a:t>[4]</a:t>
                      </a:r>
                      <a:r>
                        <a:rPr lang="en-US" baseline="0" dirty="0" smtClean="0"/>
                        <a:t> = 2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Таблица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231712"/>
              </p:ext>
            </p:extLst>
          </p:nvPr>
        </p:nvGraphicFramePr>
        <p:xfrm>
          <a:off x="6828420" y="4584255"/>
          <a:ext cx="9597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97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</a:t>
                      </a:r>
                      <a:r>
                        <a:rPr lang="en-US" dirty="0" smtClean="0"/>
                        <a:t>[5] = 3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Таблица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422556"/>
              </p:ext>
            </p:extLst>
          </p:nvPr>
        </p:nvGraphicFramePr>
        <p:xfrm>
          <a:off x="7884368" y="4584829"/>
          <a:ext cx="103177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17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</a:t>
                      </a:r>
                      <a:r>
                        <a:rPr lang="en-US" dirty="0" smtClean="0"/>
                        <a:t>[6] = 4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49" name="Прямая со стрелкой 2048"/>
          <p:cNvCxnSpPr/>
          <p:nvPr/>
        </p:nvCxnSpPr>
        <p:spPr>
          <a:xfrm flipH="1">
            <a:off x="5364088" y="4170117"/>
            <a:ext cx="36004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2" name="Прямая со стрелкой 2051"/>
          <p:cNvCxnSpPr/>
          <p:nvPr/>
        </p:nvCxnSpPr>
        <p:spPr>
          <a:xfrm>
            <a:off x="6012160" y="4170117"/>
            <a:ext cx="21602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4" name="Прямая со стрелкой 2053"/>
          <p:cNvCxnSpPr/>
          <p:nvPr/>
        </p:nvCxnSpPr>
        <p:spPr>
          <a:xfrm flipH="1">
            <a:off x="7452320" y="4170117"/>
            <a:ext cx="21602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" name="Прямая со стрелкой 2055"/>
          <p:cNvCxnSpPr/>
          <p:nvPr/>
        </p:nvCxnSpPr>
        <p:spPr>
          <a:xfrm>
            <a:off x="8028384" y="4170117"/>
            <a:ext cx="21602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57" name="Таблица 20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399331"/>
              </p:ext>
            </p:extLst>
          </p:nvPr>
        </p:nvGraphicFramePr>
        <p:xfrm>
          <a:off x="4121950" y="5431879"/>
          <a:ext cx="94940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94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</a:t>
                      </a:r>
                      <a:r>
                        <a:rPr lang="en-US" dirty="0" smtClean="0"/>
                        <a:t>[7] = 0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58" name="Таблица 20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825962"/>
              </p:ext>
            </p:extLst>
          </p:nvPr>
        </p:nvGraphicFramePr>
        <p:xfrm>
          <a:off x="5233086" y="5445224"/>
          <a:ext cx="99509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50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</a:t>
                      </a:r>
                      <a:r>
                        <a:rPr lang="en-US" dirty="0" smtClean="0"/>
                        <a:t>[8] = 1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60" name="Прямая со стрелкой 2059"/>
          <p:cNvCxnSpPr>
            <a:endCxn id="2057" idx="0"/>
          </p:cNvCxnSpPr>
          <p:nvPr/>
        </p:nvCxnSpPr>
        <p:spPr>
          <a:xfrm flipH="1">
            <a:off x="4596652" y="5071839"/>
            <a:ext cx="40739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2" name="Прямая со стрелкой 2061"/>
          <p:cNvCxnSpPr/>
          <p:nvPr/>
        </p:nvCxnSpPr>
        <p:spPr>
          <a:xfrm>
            <a:off x="5364088" y="5071839"/>
            <a:ext cx="18002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49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96586" y="26064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ru-RU" sz="1800" dirty="0" smtClean="0"/>
              <a:t>Пусть границы нашего запроса </a:t>
            </a:r>
            <a:r>
              <a:rPr lang="en-US" sz="1800" dirty="0" smtClean="0"/>
              <a:t>[I, r]</a:t>
            </a:r>
            <a:r>
              <a:rPr lang="ru-RU" sz="1800" dirty="0" smtClean="0"/>
              <a:t>, а границы отрезка, соответствующего текущей вершине </a:t>
            </a:r>
            <a:r>
              <a:rPr lang="en-US" sz="1800" dirty="0" smtClean="0"/>
              <a:t>v – [</a:t>
            </a:r>
            <a:r>
              <a:rPr lang="en-US" sz="1800" dirty="0" err="1" smtClean="0"/>
              <a:t>tl</a:t>
            </a:r>
            <a:r>
              <a:rPr lang="en-US" sz="1800" dirty="0" smtClean="0"/>
              <a:t>, </a:t>
            </a:r>
            <a:r>
              <a:rPr lang="en-US" sz="1800" dirty="0" err="1" smtClean="0"/>
              <a:t>tr</a:t>
            </a:r>
            <a:r>
              <a:rPr lang="en-US" sz="1800" dirty="0" smtClean="0"/>
              <a:t>]. </a:t>
            </a:r>
            <a:r>
              <a:rPr lang="ru-RU" sz="1800" dirty="0" smtClean="0"/>
              <a:t>Существует три варианта взаимного расположения этих границ:</a:t>
            </a:r>
            <a:br>
              <a:rPr lang="ru-RU" sz="1800" dirty="0" smtClean="0"/>
            </a:br>
            <a:endParaRPr lang="ru-RU" sz="18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617070"/>
              </p:ext>
            </p:extLst>
          </p:nvPr>
        </p:nvGraphicFramePr>
        <p:xfrm>
          <a:off x="395536" y="2924944"/>
          <a:ext cx="40324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6490"/>
                <a:gridCol w="806490"/>
                <a:gridCol w="806490"/>
                <a:gridCol w="806490"/>
                <a:gridCol w="80649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Прямая со стрелкой 6"/>
          <p:cNvCxnSpPr/>
          <p:nvPr/>
        </p:nvCxnSpPr>
        <p:spPr>
          <a:xfrm flipH="1">
            <a:off x="1259632" y="3364488"/>
            <a:ext cx="50405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89240">
            <a:off x="3215067" y="3377220"/>
            <a:ext cx="568960" cy="356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719573"/>
              </p:ext>
            </p:extLst>
          </p:nvPr>
        </p:nvGraphicFramePr>
        <p:xfrm>
          <a:off x="395536" y="3730808"/>
          <a:ext cx="19442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  <a:gridCol w="648072"/>
                <a:gridCol w="648072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92927"/>
              </p:ext>
            </p:extLst>
          </p:nvPr>
        </p:nvGraphicFramePr>
        <p:xfrm>
          <a:off x="3203844" y="3735888"/>
          <a:ext cx="1296148" cy="36576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648074"/>
                <a:gridCol w="648074"/>
              </a:tblGrid>
              <a:tr h="312608"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818056"/>
              </p:ext>
            </p:extLst>
          </p:nvPr>
        </p:nvGraphicFramePr>
        <p:xfrm>
          <a:off x="395580" y="4581128"/>
          <a:ext cx="10801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60"/>
                <a:gridCol w="54006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076729"/>
              </p:ext>
            </p:extLst>
          </p:nvPr>
        </p:nvGraphicFramePr>
        <p:xfrm>
          <a:off x="1763688" y="4581128"/>
          <a:ext cx="576064" cy="37084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57606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610911"/>
              </p:ext>
            </p:extLst>
          </p:nvPr>
        </p:nvGraphicFramePr>
        <p:xfrm>
          <a:off x="3217004" y="4581128"/>
          <a:ext cx="56508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5086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565766"/>
              </p:ext>
            </p:extLst>
          </p:nvPr>
        </p:nvGraphicFramePr>
        <p:xfrm>
          <a:off x="3995936" y="4581128"/>
          <a:ext cx="50405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6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Прямая со стрелкой 17"/>
          <p:cNvCxnSpPr/>
          <p:nvPr/>
        </p:nvCxnSpPr>
        <p:spPr>
          <a:xfrm flipH="1">
            <a:off x="935640" y="4170117"/>
            <a:ext cx="32399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1763688" y="4170117"/>
            <a:ext cx="21602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3499547" y="4170117"/>
            <a:ext cx="282543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endCxn id="16" idx="0"/>
          </p:cNvCxnSpPr>
          <p:nvPr/>
        </p:nvCxnSpPr>
        <p:spPr>
          <a:xfrm>
            <a:off x="3995936" y="4170117"/>
            <a:ext cx="252028" cy="411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Таблица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480894"/>
              </p:ext>
            </p:extLst>
          </p:nvPr>
        </p:nvGraphicFramePr>
        <p:xfrm>
          <a:off x="395536" y="5445224"/>
          <a:ext cx="43204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Таблица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587354"/>
              </p:ext>
            </p:extLst>
          </p:nvPr>
        </p:nvGraphicFramePr>
        <p:xfrm>
          <a:off x="1052620" y="5445224"/>
          <a:ext cx="41402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02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Прямая со стрелкой 27"/>
          <p:cNvCxnSpPr/>
          <p:nvPr/>
        </p:nvCxnSpPr>
        <p:spPr>
          <a:xfrm flipH="1">
            <a:off x="581713" y="5071839"/>
            <a:ext cx="21602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endCxn id="26" idx="0"/>
          </p:cNvCxnSpPr>
          <p:nvPr/>
        </p:nvCxnSpPr>
        <p:spPr>
          <a:xfrm>
            <a:off x="1097636" y="5073850"/>
            <a:ext cx="161996" cy="3713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688671"/>
              </p:ext>
            </p:extLst>
          </p:nvPr>
        </p:nvGraphicFramePr>
        <p:xfrm>
          <a:off x="6372200" y="2866845"/>
          <a:ext cx="1080120" cy="3693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20"/>
              </a:tblGrid>
              <a:tr h="36937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</a:t>
                      </a:r>
                      <a:r>
                        <a:rPr lang="en-US" dirty="0" smtClean="0"/>
                        <a:t>[0] =</a:t>
                      </a:r>
                      <a:r>
                        <a:rPr lang="en-US" baseline="0" dirty="0" smtClean="0"/>
                        <a:t> 10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031585"/>
              </p:ext>
            </p:extLst>
          </p:nvPr>
        </p:nvGraphicFramePr>
        <p:xfrm>
          <a:off x="5508104" y="3706186"/>
          <a:ext cx="100811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2"/>
              </a:tblGrid>
              <a:tr h="30104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</a:t>
                      </a:r>
                      <a:r>
                        <a:rPr lang="en-US" dirty="0" smtClean="0"/>
                        <a:t>[1] = 3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68298"/>
              </p:ext>
            </p:extLst>
          </p:nvPr>
        </p:nvGraphicFramePr>
        <p:xfrm>
          <a:off x="7308304" y="3703646"/>
          <a:ext cx="1008112" cy="3708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0081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</a:t>
                      </a:r>
                      <a:r>
                        <a:rPr lang="en-US" dirty="0" smtClean="0"/>
                        <a:t>[2] = 7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Прямая со стрелкой 8"/>
          <p:cNvCxnSpPr/>
          <p:nvPr/>
        </p:nvCxnSpPr>
        <p:spPr>
          <a:xfrm flipH="1">
            <a:off x="6228184" y="3364488"/>
            <a:ext cx="36004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7164288" y="3364488"/>
            <a:ext cx="28803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Таблица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114357"/>
              </p:ext>
            </p:extLst>
          </p:nvPr>
        </p:nvGraphicFramePr>
        <p:xfrm>
          <a:off x="4716016" y="4581128"/>
          <a:ext cx="93610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</a:t>
                      </a:r>
                      <a:r>
                        <a:rPr lang="en-US" dirty="0" smtClean="0"/>
                        <a:t>[3] = 1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Таблица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084740"/>
              </p:ext>
            </p:extLst>
          </p:nvPr>
        </p:nvGraphicFramePr>
        <p:xfrm>
          <a:off x="5712296" y="4581128"/>
          <a:ext cx="1031776" cy="3708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0317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</a:t>
                      </a:r>
                      <a:r>
                        <a:rPr lang="en-US" dirty="0" smtClean="0"/>
                        <a:t>[4]</a:t>
                      </a:r>
                      <a:r>
                        <a:rPr lang="en-US" baseline="0" dirty="0" smtClean="0"/>
                        <a:t> = 2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Таблица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671720"/>
              </p:ext>
            </p:extLst>
          </p:nvPr>
        </p:nvGraphicFramePr>
        <p:xfrm>
          <a:off x="6828420" y="4584255"/>
          <a:ext cx="9597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97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</a:t>
                      </a:r>
                      <a:r>
                        <a:rPr lang="en-US" dirty="0" smtClean="0"/>
                        <a:t>[5] = 3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Таблица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38163"/>
              </p:ext>
            </p:extLst>
          </p:nvPr>
        </p:nvGraphicFramePr>
        <p:xfrm>
          <a:off x="7884368" y="4584829"/>
          <a:ext cx="103177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17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</a:t>
                      </a:r>
                      <a:r>
                        <a:rPr lang="en-US" dirty="0" smtClean="0"/>
                        <a:t>[6] = 4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49" name="Прямая со стрелкой 2048"/>
          <p:cNvCxnSpPr/>
          <p:nvPr/>
        </p:nvCxnSpPr>
        <p:spPr>
          <a:xfrm flipH="1">
            <a:off x="5364088" y="4170117"/>
            <a:ext cx="36004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2" name="Прямая со стрелкой 2051"/>
          <p:cNvCxnSpPr/>
          <p:nvPr/>
        </p:nvCxnSpPr>
        <p:spPr>
          <a:xfrm>
            <a:off x="6012160" y="4170117"/>
            <a:ext cx="21602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4" name="Прямая со стрелкой 2053"/>
          <p:cNvCxnSpPr/>
          <p:nvPr/>
        </p:nvCxnSpPr>
        <p:spPr>
          <a:xfrm flipH="1">
            <a:off x="7452320" y="4170117"/>
            <a:ext cx="21602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" name="Прямая со стрелкой 2055"/>
          <p:cNvCxnSpPr/>
          <p:nvPr/>
        </p:nvCxnSpPr>
        <p:spPr>
          <a:xfrm>
            <a:off x="8028384" y="4170117"/>
            <a:ext cx="21602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57" name="Таблица 20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360247"/>
              </p:ext>
            </p:extLst>
          </p:nvPr>
        </p:nvGraphicFramePr>
        <p:xfrm>
          <a:off x="4121950" y="5431879"/>
          <a:ext cx="94940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94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</a:t>
                      </a:r>
                      <a:r>
                        <a:rPr lang="en-US" dirty="0" smtClean="0"/>
                        <a:t>[7] = 0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58" name="Таблица 20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552870"/>
              </p:ext>
            </p:extLst>
          </p:nvPr>
        </p:nvGraphicFramePr>
        <p:xfrm>
          <a:off x="5233086" y="5445224"/>
          <a:ext cx="99509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50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</a:t>
                      </a:r>
                      <a:r>
                        <a:rPr lang="en-US" dirty="0" smtClean="0"/>
                        <a:t>[8] = 1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60" name="Прямая со стрелкой 2059"/>
          <p:cNvCxnSpPr>
            <a:endCxn id="2057" idx="0"/>
          </p:cNvCxnSpPr>
          <p:nvPr/>
        </p:nvCxnSpPr>
        <p:spPr>
          <a:xfrm flipH="1">
            <a:off x="4596652" y="5071839"/>
            <a:ext cx="40739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2" name="Прямая со стрелкой 2061"/>
          <p:cNvCxnSpPr/>
          <p:nvPr/>
        </p:nvCxnSpPr>
        <p:spPr>
          <a:xfrm>
            <a:off x="5364088" y="5071839"/>
            <a:ext cx="18002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395536" y="1031558"/>
            <a:ext cx="86646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Текущий отрезок полностью не входит в запрос. Возвращаем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Текущий отрезок полностью входит в запрос. Возвращаем </a:t>
            </a:r>
            <a:r>
              <a:rPr lang="ru-RU" dirty="0" err="1" smtClean="0"/>
              <a:t>предпосчитанную</a:t>
            </a:r>
            <a:r>
              <a:rPr lang="ru-RU" dirty="0" smtClean="0"/>
              <a:t> сумму на отрезке.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Текущий отрезок частично входит в запрос. Запускаем функцию рекурсивно для двух дочерних вершин. Например, запрос: </a:t>
            </a:r>
            <a:r>
              <a:rPr lang="en-US" dirty="0" smtClean="0"/>
              <a:t>l = 2, r = 4.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27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13997" y="836712"/>
            <a:ext cx="849694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Пусть у нас имеются исходный массив a, а также переменные </a:t>
            </a:r>
            <a:r>
              <a:rPr lang="ru-RU" sz="2000" dirty="0" err="1"/>
              <a:t>tl</a:t>
            </a:r>
            <a:r>
              <a:rPr lang="ru-RU" sz="2000" dirty="0"/>
              <a:t> и </a:t>
            </a:r>
            <a:r>
              <a:rPr lang="ru-RU" sz="2000" dirty="0" err="1"/>
              <a:t>tr</a:t>
            </a:r>
            <a:r>
              <a:rPr lang="ru-RU" sz="2000" dirty="0"/>
              <a:t>, обозначающие границы текущего полуинтервала. Запускаем процедуру построения от корня дерева отрезков (i=0, </a:t>
            </a:r>
            <a:r>
              <a:rPr lang="ru-RU" sz="2000" dirty="0" err="1"/>
              <a:t>tl</a:t>
            </a:r>
            <a:r>
              <a:rPr lang="ru-RU" sz="2000" dirty="0"/>
              <a:t>=0, </a:t>
            </a:r>
            <a:r>
              <a:rPr lang="ru-RU" sz="2000" dirty="0" err="1"/>
              <a:t>tr</a:t>
            </a:r>
            <a:r>
              <a:rPr lang="ru-RU" sz="2000" dirty="0"/>
              <a:t>=n), а сама процедура построения, если её вызвали не от листа, вызывает себя от каждого из двух сыновей и суммирует вычисленные значения, а если её вызвали от листа — то просто записывает в себя значение этого элемента массива (Для этого у нас есть исходный массив a). </a:t>
            </a:r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r>
              <a:rPr lang="ru-RU" sz="2000" i="1" dirty="0" smtClean="0"/>
              <a:t>Асимптотика </a:t>
            </a:r>
            <a:r>
              <a:rPr lang="ru-RU" sz="2000" i="1" dirty="0"/>
              <a:t>построения дерева отрезков составит, таким образом, O(n).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17492" y="4149080"/>
            <a:ext cx="849344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Чтобы найти сумму на любом из отрезков массива, при построении дерева на каждой его вершине будем хранить сумму на соответствующем отрезке. </a:t>
            </a:r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r>
              <a:rPr lang="ru-RU" sz="2000" i="1" dirty="0" smtClean="0"/>
              <a:t>Выполняя данные действия рекурсивно, получим сложность O(</a:t>
            </a:r>
            <a:r>
              <a:rPr lang="ru-RU" sz="2000" i="1" dirty="0" err="1" smtClean="0"/>
              <a:t>log</a:t>
            </a:r>
            <a:r>
              <a:rPr lang="ru-RU" sz="2000" i="1" dirty="0" smtClean="0"/>
              <a:t> n).</a:t>
            </a:r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186046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9512" y="260648"/>
            <a:ext cx="29113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i="1" dirty="0"/>
              <a:t>Построение дерева: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88" y="754430"/>
            <a:ext cx="8680422" cy="5410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959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9512" y="260648"/>
            <a:ext cx="52919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i="1" dirty="0"/>
              <a:t>Подсчет суммы(в контексте задачи):</a:t>
            </a:r>
          </a:p>
        </p:txBody>
      </p:sp>
      <p:pic>
        <p:nvPicPr>
          <p:cNvPr id="4098" name="Picture 2" descr="https://sun9-39.userapi.com/impg/j56X4crfkiX05pRBjXHPBbxEwJ42Y3MfQ_D0Ng/vBmrDsHqOkM.jpg?size=756x472&amp;quality=96&amp;sign=3a0f22231094f22d6840bdf22529967a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73951"/>
            <a:ext cx="8784976" cy="548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71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95536" y="404664"/>
            <a:ext cx="835292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Основные </a:t>
            </a:r>
            <a:r>
              <a:rPr lang="ru-RU" sz="2000" b="1" i="1" dirty="0"/>
              <a:t>плюсы</a:t>
            </a:r>
            <a:r>
              <a:rPr lang="ru-RU" sz="2000" dirty="0"/>
              <a:t> дерева отрезков - малые константы времени и памяти, а также простота реализации.</a:t>
            </a:r>
          </a:p>
          <a:p>
            <a:pPr algn="just"/>
            <a:endParaRPr lang="en-US" sz="2000" dirty="0" smtClean="0"/>
          </a:p>
          <a:p>
            <a:pPr algn="just"/>
            <a:r>
              <a:rPr lang="ru-RU" sz="2000" b="1" i="1" dirty="0" smtClean="0"/>
              <a:t>Минус</a:t>
            </a:r>
            <a:r>
              <a:rPr lang="ru-RU" sz="2000" dirty="0" smtClean="0"/>
              <a:t> </a:t>
            </a:r>
            <a:r>
              <a:rPr lang="ru-RU" sz="2000" dirty="0"/>
              <a:t>- подходит не для всех типов задач.</a:t>
            </a:r>
          </a:p>
          <a:p>
            <a:pPr algn="just"/>
            <a:endParaRPr lang="en-US" sz="2000" dirty="0" smtClean="0"/>
          </a:p>
          <a:p>
            <a:pPr algn="just"/>
            <a:r>
              <a:rPr lang="ru-RU" sz="2000" dirty="0" smtClean="0"/>
              <a:t>Дерево </a:t>
            </a:r>
            <a:r>
              <a:rPr lang="ru-RU" sz="2000" dirty="0"/>
              <a:t>отрезков - очень гибкая структура, с помощью которой можно решать большое количество задач, например:</a:t>
            </a:r>
          </a:p>
          <a:p>
            <a:pPr algn="just"/>
            <a:r>
              <a:rPr lang="ru-RU" sz="2000" dirty="0"/>
              <a:t>· поиск минимума/максимума(и количество раз, которое он встречается);</a:t>
            </a:r>
          </a:p>
          <a:p>
            <a:pPr algn="just"/>
            <a:r>
              <a:rPr lang="ru-RU" sz="2000" dirty="0"/>
              <a:t>· поиск наибольшего общего делителя/наименьшего общего кратного;</a:t>
            </a:r>
          </a:p>
          <a:p>
            <a:pPr algn="just"/>
            <a:r>
              <a:rPr lang="ru-RU" sz="2000" dirty="0"/>
              <a:t>· подсчет количества нулей, поиск k-</a:t>
            </a:r>
            <a:r>
              <a:rPr lang="ru-RU" sz="2000" dirty="0" err="1"/>
              <a:t>го</a:t>
            </a:r>
            <a:r>
              <a:rPr lang="ru-RU" sz="2000" dirty="0"/>
              <a:t> нуля;</a:t>
            </a:r>
          </a:p>
          <a:p>
            <a:pPr algn="just"/>
            <a:r>
              <a:rPr lang="ru-RU" sz="2000" dirty="0"/>
              <a:t>· поиск </a:t>
            </a:r>
            <a:r>
              <a:rPr lang="ru-RU" sz="2000" dirty="0" err="1"/>
              <a:t>подотрезка</a:t>
            </a:r>
            <a:r>
              <a:rPr lang="ru-RU" sz="2000" dirty="0"/>
              <a:t> с максимальной суммой;</a:t>
            </a:r>
          </a:p>
          <a:p>
            <a:pPr algn="just"/>
            <a:r>
              <a:rPr lang="ru-RU" sz="2000" dirty="0"/>
              <a:t>· обновление на отрезке</a:t>
            </a:r>
          </a:p>
          <a:p>
            <a:pPr algn="just"/>
            <a:r>
              <a:rPr lang="ru-RU" sz="2000" dirty="0"/>
              <a:t>· прибавление на отрезке и т.д.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016331"/>
            <a:ext cx="4203377" cy="2307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62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62</TotalTime>
  <Words>486</Words>
  <Application>Microsoft Office PowerPoint</Application>
  <PresentationFormat>Экран (4:3)</PresentationFormat>
  <Paragraphs>97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ДЕРЕВО ОТРЕЗКОВ</vt:lpstr>
      <vt:lpstr>Дерево отрезков – полное бинарное дерево, в котором каждая вершина отвечает за некоторый отрезок в массиве. Корень дерева отвечает за весь массив, дочерние вершины – за две половины данного массива и т.д.</vt:lpstr>
      <vt:lpstr>Предположим, что мы хотим найти сумму на любом из его отрезков.  Тогда при построении дерева в каждой его вершине будем хранить сумму на соответствующем отрезке. Выполняя данные действия рекурсивно, получим сложность O(log n).</vt:lpstr>
      <vt:lpstr>Пусть границы нашего запроса [I, r], а границы отрезка, соответствующего текущей вершине v – [tl, tr]. Существует три варианта взаимного расположения этих границ: 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ДЕРЕВО ОТРЕЗКОВ</dc:title>
  <dc:creator>huawei</dc:creator>
  <cp:lastModifiedBy>huawei</cp:lastModifiedBy>
  <cp:revision>7</cp:revision>
  <dcterms:created xsi:type="dcterms:W3CDTF">2021-04-19T11:51:57Z</dcterms:created>
  <dcterms:modified xsi:type="dcterms:W3CDTF">2021-04-19T12:54:41Z</dcterms:modified>
</cp:coreProperties>
</file>