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3840">
          <p15:clr>
            <a:srgbClr val="A4A3A4"/>
          </p15:clr>
        </p15:guide>
        <p15:guide id="3" pos="960">
          <p15:clr>
            <a:srgbClr val="A4A3A4"/>
          </p15:clr>
        </p15:guide>
        <p15:guide id="4" pos="7355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4088">
          <p15:clr>
            <a:srgbClr val="A4A3A4"/>
          </p15:clr>
        </p15:guide>
        <p15:guide id="7" pos="23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6HO31sH/OyDELmv3XGSqAk/b6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6"/>
      </p:cViewPr>
      <p:guideLst>
        <p:guide orient="horz" pos="618"/>
        <p:guide pos="3840"/>
        <p:guide pos="960"/>
        <p:guide pos="7355"/>
        <p:guide orient="horz" pos="300"/>
        <p:guide orient="horz" pos="408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5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1"/>
          <p:cNvGrpSpPr/>
          <p:nvPr/>
        </p:nvGrpSpPr>
        <p:grpSpPr>
          <a:xfrm>
            <a:off x="0" y="1147363"/>
            <a:ext cx="4923127" cy="3064399"/>
            <a:chOff x="5971309" y="734291"/>
            <a:chExt cx="5920654" cy="3685309"/>
          </a:xfrm>
        </p:grpSpPr>
        <p:cxnSp>
          <p:nvCxnSpPr>
            <p:cNvPr id="38" name="Google Shape;38;p1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"/>
          <p:cNvGrpSpPr/>
          <p:nvPr/>
        </p:nvGrpSpPr>
        <p:grpSpPr>
          <a:xfrm>
            <a:off x="1025703" y="1389423"/>
            <a:ext cx="10155415" cy="4962920"/>
            <a:chOff x="1025703" y="1389423"/>
            <a:chExt cx="10155415" cy="4962920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025703" y="1389423"/>
              <a:ext cx="10140595" cy="4962920"/>
              <a:chOff x="1500543" y="1239097"/>
              <a:chExt cx="10140595" cy="4962920"/>
            </a:xfrm>
          </p:grpSpPr>
          <p:sp>
            <p:nvSpPr>
              <p:cNvPr id="50" name="Google Shape;50;p1"/>
              <p:cNvSpPr/>
              <p:nvPr/>
            </p:nvSpPr>
            <p:spPr>
              <a:xfrm>
                <a:off x="1500543" y="1948070"/>
                <a:ext cx="10140595" cy="4253947"/>
              </a:xfrm>
              <a:prstGeom prst="rect">
                <a:avLst/>
              </a:prstGeom>
              <a:solidFill>
                <a:srgbClr val="F4F8FB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1500543" y="1239097"/>
                <a:ext cx="10140595" cy="543340"/>
              </a:xfrm>
              <a:prstGeom prst="rect">
                <a:avLst/>
              </a:prstGeom>
              <a:solidFill>
                <a:srgbClr val="FCD84A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040523" y="2993401"/>
              <a:ext cx="10140595" cy="2981444"/>
              <a:chOff x="201922" y="3562056"/>
              <a:chExt cx="10140595" cy="2981444"/>
            </a:xfrm>
          </p:grpSpPr>
          <p:sp>
            <p:nvSpPr>
              <p:cNvPr id="53" name="Google Shape;53;p1"/>
              <p:cNvSpPr txBox="1"/>
              <p:nvPr/>
            </p:nvSpPr>
            <p:spPr>
              <a:xfrm>
                <a:off x="201922" y="3562056"/>
                <a:ext cx="10140595" cy="2523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sz="4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Виртуальный помощник юриста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 b="1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 b="1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4" name="Google Shape;54;p1"/>
              <p:cNvCxnSpPr/>
              <p:nvPr/>
            </p:nvCxnSpPr>
            <p:spPr>
              <a:xfrm>
                <a:off x="339017" y="4455799"/>
                <a:ext cx="383545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5" name="Google Shape;55;p1"/>
              <p:cNvSpPr txBox="1"/>
              <p:nvPr/>
            </p:nvSpPr>
            <p:spPr>
              <a:xfrm>
                <a:off x="705661" y="4892133"/>
                <a:ext cx="91104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37302" y="5167354"/>
                <a:ext cx="5667544" cy="707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Специальность 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  <a:latin typeface="+mn-lt"/>
                  </a:rPr>
                  <a:t>IT-Сервисы и технологии обработки данных на транспорте</a:t>
                </a:r>
                <a:r>
                  <a:rPr lang="ru-RU" sz="2000" dirty="0">
                    <a:solidFill>
                      <a:schemeClr val="tx1"/>
                    </a:solidFill>
                    <a:latin typeface="+mn-lt"/>
                    <a:ea typeface="Arial"/>
                    <a:cs typeface="Arial"/>
                    <a:sym typeface="Arial"/>
                  </a:rPr>
                  <a:t> </a:t>
                </a:r>
                <a:endParaRPr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532314" y="5835654"/>
                <a:ext cx="2150408" cy="707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Группа 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ШАД-212</a:t>
                </a:r>
                <a:endParaRPr dirty="0"/>
              </a:p>
            </p:txBody>
          </p:sp>
        </p:grpSp>
        <p:sp>
          <p:nvSpPr>
            <p:cNvPr id="58" name="Google Shape;58;p1"/>
            <p:cNvSpPr txBox="1"/>
            <p:nvPr/>
          </p:nvSpPr>
          <p:spPr>
            <a:xfrm>
              <a:off x="1550674" y="1476427"/>
              <a:ext cx="4552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Академия «Высшая инженерная школа»</a:t>
              </a:r>
              <a:endParaRPr/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10749704" y="1495441"/>
            <a:ext cx="331304" cy="331304"/>
          </a:xfrm>
          <a:prstGeom prst="rect">
            <a:avLst/>
          </a:prstGeom>
          <a:solidFill>
            <a:srgbClr val="EE4F4E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endParaRPr/>
          </a:p>
        </p:txBody>
      </p:sp>
      <p:grpSp>
        <p:nvGrpSpPr>
          <p:cNvPr id="60" name="Google Shape;60;p1"/>
          <p:cNvGrpSpPr/>
          <p:nvPr/>
        </p:nvGrpSpPr>
        <p:grpSpPr>
          <a:xfrm>
            <a:off x="10792224" y="4918039"/>
            <a:ext cx="748145" cy="748145"/>
            <a:chOff x="10792224" y="4918039"/>
            <a:chExt cx="748145" cy="748145"/>
          </a:xfrm>
        </p:grpSpPr>
        <p:sp>
          <p:nvSpPr>
            <p:cNvPr id="61" name="Google Shape;61;p1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6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7527577" y="4581453"/>
            <a:ext cx="324982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ФИО членов команды: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Силюкова Анна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Першикова Виктория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Круглова Мария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Абдугофирова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Адиба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465127" y="0"/>
            <a:ext cx="3726873" cy="3228109"/>
          </a:xfrm>
          <a:prstGeom prst="rect">
            <a:avLst/>
          </a:prstGeom>
          <a:solidFill>
            <a:srgbClr val="FCD84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6606764" y="1147363"/>
            <a:ext cx="4923127" cy="3064399"/>
            <a:chOff x="5971309" y="734291"/>
            <a:chExt cx="5920654" cy="3685309"/>
          </a:xfrm>
        </p:grpSpPr>
        <p:cxnSp>
          <p:nvCxnSpPr>
            <p:cNvPr id="72" name="Google Shape;72;p2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2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2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2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2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2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2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272298" y="1101992"/>
            <a:ext cx="5823701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latin typeface="Arial"/>
                <a:ea typeface="Arial"/>
                <a:cs typeface="Arial"/>
                <a:sym typeface="Arial"/>
              </a:rPr>
              <a:t>Название проекта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4294967295"/>
          </p:nvPr>
        </p:nvSpPr>
        <p:spPr>
          <a:xfrm>
            <a:off x="241301" y="1717474"/>
            <a:ext cx="5462100" cy="4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Виртуальный помощник юриста</a:t>
            </a:r>
          </a:p>
        </p:txBody>
      </p:sp>
      <p:cxnSp>
        <p:nvCxnSpPr>
          <p:cNvPr id="87" name="Google Shape;87;p2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8" name="Google Shape;88;p2"/>
          <p:cNvGrpSpPr/>
          <p:nvPr/>
        </p:nvGrpSpPr>
        <p:grpSpPr>
          <a:xfrm>
            <a:off x="6323903" y="2228017"/>
            <a:ext cx="5551083" cy="3646329"/>
            <a:chOff x="5444836" y="1814945"/>
            <a:chExt cx="6447127" cy="4234912"/>
          </a:xfrm>
        </p:grpSpPr>
        <p:sp>
          <p:nvSpPr>
            <p:cNvPr id="89" name="Google Shape;89;p2"/>
            <p:cNvSpPr/>
            <p:nvPr/>
          </p:nvSpPr>
          <p:spPr>
            <a:xfrm>
              <a:off x="5615385" y="1948911"/>
              <a:ext cx="6276578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"/>
          <p:cNvSpPr txBox="1"/>
          <p:nvPr/>
        </p:nvSpPr>
        <p:spPr>
          <a:xfrm>
            <a:off x="6745592" y="3642840"/>
            <a:ext cx="45118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слайд не выглядел пустым, сюда можно поставить фотографию или иллюстрацию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 rot="5400000">
            <a:off x="10792224" y="5389069"/>
            <a:ext cx="748145" cy="748145"/>
            <a:chOff x="10792224" y="4918039"/>
            <a:chExt cx="748145" cy="748145"/>
          </a:xfrm>
        </p:grpSpPr>
        <p:sp>
          <p:nvSpPr>
            <p:cNvPr id="94" name="Google Shape;94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EE4F4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2"/>
          <p:cNvGrpSpPr/>
          <p:nvPr/>
        </p:nvGrpSpPr>
        <p:grpSpPr>
          <a:xfrm>
            <a:off x="4678652" y="1047930"/>
            <a:ext cx="615349" cy="615349"/>
            <a:chOff x="10792224" y="4918039"/>
            <a:chExt cx="748145" cy="748145"/>
          </a:xfrm>
        </p:grpSpPr>
        <p:sp>
          <p:nvSpPr>
            <p:cNvPr id="97" name="Google Shape;97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55046" y="2922104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Заказчик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276640" y="4204525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342915" y="3678468"/>
            <a:ext cx="5606931" cy="229038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3033" y="3993038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dirty="0"/>
              <a:t>«РЖД Логистика» — российская транспортная и логистическая компания, занимающаяся внутрироссийскими и международными железнодорожными, а также мультимодальными перевозками. Дочернее предприятие ОАО «РЖД».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2788305" y="2867889"/>
            <a:ext cx="615326" cy="615326"/>
            <a:chOff x="10792224" y="4918039"/>
            <a:chExt cx="748145" cy="748145"/>
          </a:xfrm>
        </p:grpSpPr>
        <p:sp>
          <p:nvSpPr>
            <p:cNvPr id="105" name="Google Shape;105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B5AB3D-DF70-AF71-BF7D-D4FF80078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65" y="2287178"/>
            <a:ext cx="4632867" cy="308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377770" y="5139448"/>
            <a:ext cx="4923127" cy="3064399"/>
            <a:chOff x="5971309" y="734291"/>
            <a:chExt cx="5920654" cy="3685309"/>
          </a:xfrm>
        </p:grpSpPr>
        <p:cxnSp>
          <p:nvCxnSpPr>
            <p:cNvPr id="113" name="Google Shape;113;p3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3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3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3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51665" y="6661104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t="57619"/>
          <a:stretch/>
        </p:blipFill>
        <p:spPr>
          <a:xfrm>
            <a:off x="10752689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3"/>
          <p:cNvGrpSpPr/>
          <p:nvPr/>
        </p:nvGrpSpPr>
        <p:grpSpPr>
          <a:xfrm>
            <a:off x="999127" y="2121862"/>
            <a:ext cx="2001259" cy="2209773"/>
            <a:chOff x="359815" y="2153359"/>
            <a:chExt cx="7508391" cy="883588"/>
          </a:xfrm>
        </p:grpSpPr>
        <p:sp>
          <p:nvSpPr>
            <p:cNvPr id="129" name="Google Shape;129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1270122" y="2245720"/>
            <a:ext cx="14693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</a:rPr>
              <a:t>Сотрудники АО «РЖД Логистика»</a:t>
            </a:r>
            <a:endParaRPr sz="1200" b="0" i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71475" y="872917"/>
            <a:ext cx="5327154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>
            <a:off x="2862351" y="818702"/>
            <a:ext cx="615326" cy="615326"/>
            <a:chOff x="10792224" y="4918039"/>
            <a:chExt cx="748145" cy="748145"/>
          </a:xfrm>
        </p:grpSpPr>
        <p:sp>
          <p:nvSpPr>
            <p:cNvPr id="134" name="Google Shape;134;p3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FCD84A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3"/>
          <p:cNvGrpSpPr/>
          <p:nvPr/>
        </p:nvGrpSpPr>
        <p:grpSpPr>
          <a:xfrm>
            <a:off x="3707135" y="2108310"/>
            <a:ext cx="3490335" cy="2209773"/>
            <a:chOff x="359815" y="2153359"/>
            <a:chExt cx="7508391" cy="883588"/>
          </a:xfrm>
        </p:grpSpPr>
        <p:sp>
          <p:nvSpPr>
            <p:cNvPr id="137" name="Google Shape;137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7661961" y="2108310"/>
            <a:ext cx="3347097" cy="2209773"/>
            <a:chOff x="359815" y="2153359"/>
            <a:chExt cx="7508391" cy="883588"/>
          </a:xfrm>
        </p:grpSpPr>
        <p:sp>
          <p:nvSpPr>
            <p:cNvPr id="140" name="Google Shape;140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3"/>
          <p:cNvSpPr txBox="1"/>
          <p:nvPr/>
        </p:nvSpPr>
        <p:spPr>
          <a:xfrm>
            <a:off x="4018355" y="2280471"/>
            <a:ext cx="281172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200" dirty="0"/>
              <a:t>быстрые ответы </a:t>
            </a:r>
            <a:endParaRPr sz="12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200" dirty="0"/>
              <a:t>структурированный источник информации</a:t>
            </a:r>
            <a:endParaRPr sz="12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наличие инструмента для работы</a:t>
            </a:r>
            <a:endParaRPr sz="1200" dirty="0"/>
          </a:p>
        </p:txBody>
      </p:sp>
      <p:sp>
        <p:nvSpPr>
          <p:cNvPr id="143" name="Google Shape;143;p3"/>
          <p:cNvSpPr txBox="1"/>
          <p:nvPr/>
        </p:nvSpPr>
        <p:spPr>
          <a:xfrm>
            <a:off x="1104199" y="1631279"/>
            <a:ext cx="17254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Пользователь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3639954" y="1657490"/>
            <a:ext cx="35547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Желания / Целевое состояние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8513439" y="1631466"/>
            <a:ext cx="16610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Ограничения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6096000" y="4490175"/>
            <a:ext cx="527481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027721" y="2236433"/>
            <a:ext cx="28117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200" dirty="0"/>
              <a:t>отсутствие единого источника информации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4"/>
          <p:cNvGrpSpPr/>
          <p:nvPr/>
        </p:nvGrpSpPr>
        <p:grpSpPr>
          <a:xfrm>
            <a:off x="0" y="1463629"/>
            <a:ext cx="4923127" cy="3064399"/>
            <a:chOff x="5971309" y="734291"/>
            <a:chExt cx="5920654" cy="3685309"/>
          </a:xfrm>
        </p:grpSpPr>
        <p:cxnSp>
          <p:nvCxnSpPr>
            <p:cNvPr id="153" name="Google Shape;153;p4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4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4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4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4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2" name="Google Shape;162;p4"/>
          <p:cNvSpPr/>
          <p:nvPr/>
        </p:nvSpPr>
        <p:spPr>
          <a:xfrm>
            <a:off x="10533119" y="-229650"/>
            <a:ext cx="1659000" cy="3803400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654729" y="1861768"/>
            <a:ext cx="10655170" cy="4277714"/>
            <a:chOff x="5444836" y="1814945"/>
            <a:chExt cx="6360738" cy="4234912"/>
          </a:xfrm>
        </p:grpSpPr>
        <p:sp>
          <p:nvSpPr>
            <p:cNvPr id="164" name="Google Shape;164;p4"/>
            <p:cNvSpPr/>
            <p:nvPr/>
          </p:nvSpPr>
          <p:spPr>
            <a:xfrm>
              <a:off x="5615385" y="1948911"/>
              <a:ext cx="6190189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4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4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>
            <a:off x="241301" y="860999"/>
            <a:ext cx="9644103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latin typeface="Arial"/>
                <a:ea typeface="Arial"/>
                <a:cs typeface="Arial"/>
                <a:sym typeface="Arial"/>
              </a:rPr>
              <a:t>Анализ аналогов решения проблемы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4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4"/>
          <p:cNvGrpSpPr/>
          <p:nvPr/>
        </p:nvGrpSpPr>
        <p:grpSpPr>
          <a:xfrm>
            <a:off x="9286272" y="806784"/>
            <a:ext cx="615326" cy="615326"/>
            <a:chOff x="10792224" y="4918039"/>
            <a:chExt cx="748145" cy="748145"/>
          </a:xfrm>
        </p:grpSpPr>
        <p:sp>
          <p:nvSpPr>
            <p:cNvPr id="175" name="Google Shape;175;p4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4"/>
          <p:cNvGrpSpPr/>
          <p:nvPr/>
        </p:nvGrpSpPr>
        <p:grpSpPr>
          <a:xfrm>
            <a:off x="10792224" y="4918039"/>
            <a:ext cx="748145" cy="748145"/>
            <a:chOff x="10792224" y="4918039"/>
            <a:chExt cx="748145" cy="748145"/>
          </a:xfrm>
        </p:grpSpPr>
        <p:sp>
          <p:nvSpPr>
            <p:cNvPr id="178" name="Google Shape;178;p4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4"/>
          <p:cNvSpPr/>
          <p:nvPr/>
        </p:nvSpPr>
        <p:spPr>
          <a:xfrm>
            <a:off x="933021" y="2181286"/>
            <a:ext cx="4858366" cy="35733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034705" y="2346242"/>
            <a:ext cx="4570570" cy="331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Чат-бот Александра распознаёт текстовые запросы и дает обратную связь.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Особенность этого бота -  это доступность. Бот отвечает на вопросы на сайтах метро и Мосгортранса, в приложении «Метро Москвы», в различных мессенджерах.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6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8F9CDE-635A-07EB-5103-60024A71E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119" y="2207552"/>
            <a:ext cx="2403604" cy="3086808"/>
          </a:xfrm>
          <a:prstGeom prst="rect">
            <a:avLst/>
          </a:prstGeom>
        </p:spPr>
      </p:pic>
      <p:sp>
        <p:nvSpPr>
          <p:cNvPr id="183" name="Google Shape;183;p4"/>
          <p:cNvSpPr/>
          <p:nvPr/>
        </p:nvSpPr>
        <p:spPr>
          <a:xfrm>
            <a:off x="7381412" y="5292111"/>
            <a:ext cx="1905000" cy="525174"/>
          </a:xfrm>
          <a:prstGeom prst="rect">
            <a:avLst/>
          </a:prstGeom>
          <a:solidFill>
            <a:srgbClr val="EE4F4E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Аналог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8465127" y="0"/>
            <a:ext cx="3726873" cy="3228109"/>
          </a:xfrm>
          <a:prstGeom prst="rect">
            <a:avLst/>
          </a:prstGeom>
          <a:solidFill>
            <a:srgbClr val="FCD84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6606764" y="1147363"/>
            <a:ext cx="4923127" cy="3064399"/>
            <a:chOff x="5971309" y="734291"/>
            <a:chExt cx="5920654" cy="3685309"/>
          </a:xfrm>
        </p:grpSpPr>
        <p:cxnSp>
          <p:nvCxnSpPr>
            <p:cNvPr id="194" name="Google Shape;194;p5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5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5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5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5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5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5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229739" y="1482861"/>
            <a:ext cx="5823701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Цель проекта:</a:t>
            </a:r>
            <a:endParaRPr dirty="0"/>
          </a:p>
        </p:txBody>
      </p:sp>
      <p:sp>
        <p:nvSpPr>
          <p:cNvPr id="208" name="Google Shape;208;p5"/>
          <p:cNvSpPr txBox="1">
            <a:spLocks noGrp="1"/>
          </p:cNvSpPr>
          <p:nvPr>
            <p:ph type="body" idx="4294967295"/>
          </p:nvPr>
        </p:nvSpPr>
        <p:spPr>
          <a:xfrm>
            <a:off x="233939" y="2161817"/>
            <a:ext cx="5462011" cy="443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Создать виртуальный инструмент помощи работникам АО «РЖД Логистика»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0" name="Google Shape;210;p5"/>
          <p:cNvGrpSpPr/>
          <p:nvPr/>
        </p:nvGrpSpPr>
        <p:grpSpPr>
          <a:xfrm>
            <a:off x="6095999" y="2191586"/>
            <a:ext cx="5551083" cy="3795810"/>
            <a:chOff x="5444836" y="1814945"/>
            <a:chExt cx="6447127" cy="4234912"/>
          </a:xfrm>
        </p:grpSpPr>
        <p:sp>
          <p:nvSpPr>
            <p:cNvPr id="211" name="Google Shape;211;p5"/>
            <p:cNvSpPr/>
            <p:nvPr/>
          </p:nvSpPr>
          <p:spPr>
            <a:xfrm>
              <a:off x="5615385" y="1948911"/>
              <a:ext cx="6276578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5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 rot="5400000">
            <a:off x="10792224" y="5389069"/>
            <a:ext cx="748145" cy="748145"/>
            <a:chOff x="10792224" y="4918039"/>
            <a:chExt cx="748145" cy="748145"/>
          </a:xfrm>
        </p:grpSpPr>
        <p:sp>
          <p:nvSpPr>
            <p:cNvPr id="215" name="Google Shape;215;p5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EE4F4E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5"/>
          <p:cNvGrpSpPr/>
          <p:nvPr/>
        </p:nvGrpSpPr>
        <p:grpSpPr>
          <a:xfrm>
            <a:off x="4351856" y="1428646"/>
            <a:ext cx="615326" cy="615326"/>
            <a:chOff x="10792224" y="4918039"/>
            <a:chExt cx="748145" cy="748145"/>
          </a:xfrm>
        </p:grpSpPr>
        <p:sp>
          <p:nvSpPr>
            <p:cNvPr id="218" name="Google Shape;218;p5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5"/>
          <p:cNvPicPr preferRelativeResize="0"/>
          <p:nvPr/>
        </p:nvPicPr>
        <p:blipFill rotWithShape="1">
          <a:blip r:embed="rId6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/>
          <p:nvPr/>
        </p:nvSpPr>
        <p:spPr>
          <a:xfrm>
            <a:off x="6187818" y="2603802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</p:txBody>
      </p:sp>
      <p:cxnSp>
        <p:nvCxnSpPr>
          <p:cNvPr id="222" name="Google Shape;222;p5"/>
          <p:cNvCxnSpPr/>
          <p:nvPr/>
        </p:nvCxnSpPr>
        <p:spPr>
          <a:xfrm>
            <a:off x="276640" y="4204525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5"/>
          <p:cNvSpPr txBox="1"/>
          <p:nvPr/>
        </p:nvSpPr>
        <p:spPr>
          <a:xfrm>
            <a:off x="6087626" y="3564220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Проанализировать и структурировать данные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Внести данные в базу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бота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Протестировать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224" name="Google Shape;224;p5"/>
          <p:cNvGrpSpPr/>
          <p:nvPr/>
        </p:nvGrpSpPr>
        <p:grpSpPr>
          <a:xfrm>
            <a:off x="10652920" y="2604284"/>
            <a:ext cx="615326" cy="615326"/>
            <a:chOff x="10792224" y="4918039"/>
            <a:chExt cx="748145" cy="748145"/>
          </a:xfrm>
        </p:grpSpPr>
        <p:sp>
          <p:nvSpPr>
            <p:cNvPr id="225" name="Google Shape;225;p5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10533118" y="-240594"/>
            <a:ext cx="1658881" cy="3803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7"/>
          <p:cNvGrpSpPr/>
          <p:nvPr/>
        </p:nvGrpSpPr>
        <p:grpSpPr>
          <a:xfrm rot="-5400000">
            <a:off x="6238331" y="560909"/>
            <a:ext cx="4923127" cy="3064399"/>
            <a:chOff x="5971309" y="734291"/>
            <a:chExt cx="5920654" cy="3685309"/>
          </a:xfrm>
        </p:grpSpPr>
        <p:cxnSp>
          <p:nvCxnSpPr>
            <p:cNvPr id="262" name="Google Shape;262;p7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7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7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7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7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71" name="Google Shape;2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7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7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latin typeface="Arial"/>
                <a:ea typeface="Arial"/>
                <a:cs typeface="Arial"/>
                <a:sym typeface="Arial"/>
              </a:rPr>
              <a:t>Техническая реализация</a:t>
            </a:r>
            <a:endParaRPr/>
          </a:p>
        </p:txBody>
      </p:sp>
      <p:sp>
        <p:nvSpPr>
          <p:cNvPr id="276" name="Google Shape;276;p7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4294967295"/>
          </p:nvPr>
        </p:nvSpPr>
        <p:spPr>
          <a:xfrm>
            <a:off x="350780" y="1777107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заказчика</a:t>
            </a:r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6250175" y="806784"/>
            <a:ext cx="615326" cy="615326"/>
            <a:chOff x="10792224" y="4918039"/>
            <a:chExt cx="748145" cy="748145"/>
          </a:xfrm>
        </p:grpSpPr>
        <p:sp>
          <p:nvSpPr>
            <p:cNvPr id="279" name="Google Shape;279;p7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FCD84A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Google Shape;28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7"/>
          <p:cNvGrpSpPr/>
          <p:nvPr/>
        </p:nvGrpSpPr>
        <p:grpSpPr>
          <a:xfrm>
            <a:off x="386092" y="1700733"/>
            <a:ext cx="11445921" cy="4701053"/>
            <a:chOff x="386092" y="1744714"/>
            <a:chExt cx="11445921" cy="4362237"/>
          </a:xfrm>
        </p:grpSpPr>
        <p:sp>
          <p:nvSpPr>
            <p:cNvPr id="282" name="Google Shape;282;p7"/>
            <p:cNvSpPr/>
            <p:nvPr/>
          </p:nvSpPr>
          <p:spPr>
            <a:xfrm>
              <a:off x="393754" y="2575969"/>
              <a:ext cx="11438259" cy="353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86092" y="1744714"/>
              <a:ext cx="11289972" cy="4253947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585338" y="1931440"/>
              <a:ext cx="4239685" cy="3859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ru-RU" sz="24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Телеграм-бот написан на языке программирования </a:t>
              </a:r>
              <a:r>
                <a:rPr lang="en-US" sz="24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Python3 </a:t>
              </a:r>
              <a:r>
                <a:rPr lang="ru-RU" sz="24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 использованием библиотеки </a:t>
              </a:r>
              <a:r>
                <a:rPr lang="en-US" sz="24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Telebot</a:t>
              </a:r>
              <a:r>
                <a:rPr lang="en-US" sz="24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ru-RU" sz="24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Бот выгружен на облачную платформу </a:t>
              </a:r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PythonAnywhere</a:t>
              </a:r>
              <a:endPara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85" name="Google Shape;285;p7"/>
          <p:cNvPicPr preferRelativeResize="0"/>
          <p:nvPr/>
        </p:nvPicPr>
        <p:blipFill rotWithShape="1">
          <a:blip r:embed="rId5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электроника, текст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6019A58A-E8B7-C502-961D-9144345433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93" t="10743" r="15770" b="40895"/>
          <a:stretch/>
        </p:blipFill>
        <p:spPr>
          <a:xfrm>
            <a:off x="4809611" y="3294229"/>
            <a:ext cx="6866454" cy="29741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A16F53-DC34-90A4-03AF-3C2AB0A0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203" y="1950451"/>
            <a:ext cx="5347980" cy="9925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072F3A-FA35-1D24-01D7-DE7095685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636" y="4176470"/>
            <a:ext cx="2815929" cy="1583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6280542" y="814867"/>
            <a:ext cx="4923127" cy="3064399"/>
            <a:chOff x="5971309" y="734291"/>
            <a:chExt cx="5920654" cy="3685309"/>
          </a:xfrm>
        </p:grpSpPr>
        <p:cxnSp>
          <p:nvCxnSpPr>
            <p:cNvPr id="293" name="Google Shape;293;p8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8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8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8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8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8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8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8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02" name="Google Shape;3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8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8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 txBox="1">
            <a:spLocks noGrp="1"/>
          </p:cNvSpPr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latin typeface="Arial"/>
                <a:ea typeface="Arial"/>
                <a:cs typeface="Arial"/>
                <a:sym typeface="Arial"/>
              </a:rPr>
              <a:t>Результат проекта</a:t>
            </a:r>
            <a:endParaRPr/>
          </a:p>
        </p:txBody>
      </p:sp>
      <p:sp>
        <p:nvSpPr>
          <p:cNvPr id="307" name="Google Shape;307;p8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>
            <a:spLocks noGrp="1"/>
          </p:cNvSpPr>
          <p:nvPr>
            <p:ph type="body" idx="4294967295"/>
          </p:nvPr>
        </p:nvSpPr>
        <p:spPr>
          <a:xfrm>
            <a:off x="350780" y="1777107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заказчика</a:t>
            </a:r>
            <a:endParaRPr/>
          </a:p>
        </p:txBody>
      </p:sp>
      <p:grpSp>
        <p:nvGrpSpPr>
          <p:cNvPr id="309" name="Google Shape;309;p8"/>
          <p:cNvGrpSpPr/>
          <p:nvPr/>
        </p:nvGrpSpPr>
        <p:grpSpPr>
          <a:xfrm>
            <a:off x="386093" y="1700733"/>
            <a:ext cx="5726008" cy="4701053"/>
            <a:chOff x="386092" y="1744714"/>
            <a:chExt cx="11624812" cy="4362237"/>
          </a:xfrm>
        </p:grpSpPr>
        <p:sp>
          <p:nvSpPr>
            <p:cNvPr id="310" name="Google Shape;310;p8"/>
            <p:cNvSpPr/>
            <p:nvPr/>
          </p:nvSpPr>
          <p:spPr>
            <a:xfrm>
              <a:off x="393754" y="2575969"/>
              <a:ext cx="11617150" cy="353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86092" y="1744714"/>
              <a:ext cx="11289972" cy="4253947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585338" y="1931440"/>
              <a:ext cx="10920988" cy="3859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dirty="0"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4923127" y="806784"/>
            <a:ext cx="615326" cy="615326"/>
            <a:chOff x="10792224" y="4918039"/>
            <a:chExt cx="748145" cy="748145"/>
          </a:xfrm>
        </p:grpSpPr>
        <p:sp>
          <p:nvSpPr>
            <p:cNvPr id="314" name="Google Shape;314;p8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8"/>
          <p:cNvGrpSpPr/>
          <p:nvPr/>
        </p:nvGrpSpPr>
        <p:grpSpPr>
          <a:xfrm>
            <a:off x="6072615" y="1695159"/>
            <a:ext cx="5729518" cy="4701053"/>
            <a:chOff x="386092" y="1744714"/>
            <a:chExt cx="11631938" cy="4362237"/>
          </a:xfrm>
        </p:grpSpPr>
        <p:sp>
          <p:nvSpPr>
            <p:cNvPr id="317" name="Google Shape;317;p8"/>
            <p:cNvSpPr/>
            <p:nvPr/>
          </p:nvSpPr>
          <p:spPr>
            <a:xfrm>
              <a:off x="393752" y="2575969"/>
              <a:ext cx="11624278" cy="353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86092" y="1744714"/>
              <a:ext cx="11289972" cy="4253947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585338" y="1931440"/>
              <a:ext cx="10920988" cy="3859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dirty="0"/>
            </a:p>
          </p:txBody>
        </p:sp>
      </p:grpSp>
      <p:pic>
        <p:nvPicPr>
          <p:cNvPr id="320" name="Google Shape;320;p8"/>
          <p:cNvPicPr preferRelativeResize="0"/>
          <p:nvPr/>
        </p:nvPicPr>
        <p:blipFill rotWithShape="1">
          <a:blip r:embed="rId5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53531-2C0C-BA66-F186-8C77BCFC59E7}"/>
              </a:ext>
            </a:extLst>
          </p:cNvPr>
          <p:cNvSpPr txBox="1"/>
          <p:nvPr/>
        </p:nvSpPr>
        <p:spPr>
          <a:xfrm>
            <a:off x="558308" y="2051785"/>
            <a:ext cx="5069367" cy="2282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Наше решение:</a:t>
            </a:r>
            <a:endParaRPr lang="ru-RU" sz="2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-бот, позволяющий экономить время правового блока и давать актуальные справочные данные остальным сотрудникам.</a:t>
            </a:r>
            <a:br>
              <a:rPr lang="ru-RU" dirty="0"/>
            </a:br>
            <a:endParaRPr lang="ru-RU" dirty="0"/>
          </a:p>
        </p:txBody>
      </p:sp>
      <p:pic>
        <p:nvPicPr>
          <p:cNvPr id="11" name="Рисунок 10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32E99D9-B574-A19E-1921-C68EC343E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200" y="1756780"/>
            <a:ext cx="2175510" cy="449137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F08F888-3DDF-C673-0757-9A3A6B3A5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005" y="1746390"/>
            <a:ext cx="2189544" cy="4491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A3F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10533119" y="-240594"/>
            <a:ext cx="1658880" cy="3803374"/>
          </a:xfrm>
          <a:prstGeom prst="rect">
            <a:avLst/>
          </a:prstGeom>
          <a:solidFill>
            <a:srgbClr val="EE4F4E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6"/>
          <p:cNvGrpSpPr/>
          <p:nvPr/>
        </p:nvGrpSpPr>
        <p:grpSpPr>
          <a:xfrm>
            <a:off x="10533118" y="2293301"/>
            <a:ext cx="4923127" cy="3064399"/>
            <a:chOff x="5971309" y="734291"/>
            <a:chExt cx="5920654" cy="3685309"/>
          </a:xfrm>
        </p:grpSpPr>
        <p:cxnSp>
          <p:nvCxnSpPr>
            <p:cNvPr id="234" name="Google Shape;234;p6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6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6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6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6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43" name="Google Shape;2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6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6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 txBox="1">
            <a:spLocks noGrp="1"/>
          </p:cNvSpPr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QR-</a:t>
            </a:r>
            <a:r>
              <a:rPr lang="ru-RU" dirty="0"/>
              <a:t>код</a:t>
            </a:r>
            <a:endParaRPr dirty="0"/>
          </a:p>
        </p:txBody>
      </p:sp>
      <p:cxnSp>
        <p:nvCxnSpPr>
          <p:cNvPr id="248" name="Google Shape;248;p6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6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 txBox="1">
            <a:spLocks noGrp="1"/>
          </p:cNvSpPr>
          <p:nvPr>
            <p:ph type="body" idx="4294967295"/>
          </p:nvPr>
        </p:nvSpPr>
        <p:spPr>
          <a:xfrm>
            <a:off x="350780" y="1777107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заказчика</a:t>
            </a:r>
            <a:endParaRPr/>
          </a:p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4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ка, символ, графический дизай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EA45B92-506E-A123-6C22-E1B13DE0E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265" y="1029280"/>
            <a:ext cx="5437909" cy="54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10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p10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381" name="Google Shape;381;p10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b="1">
                <a:latin typeface="Arial"/>
                <a:ea typeface="Arial"/>
                <a:cs typeface="Arial"/>
                <a:sym typeface="Arial"/>
              </a:rPr>
              <a:t>Команда проекта</a:t>
            </a:r>
            <a:endParaRPr/>
          </a:p>
        </p:txBody>
      </p:sp>
      <p:cxnSp>
        <p:nvCxnSpPr>
          <p:cNvPr id="383" name="Google Shape;383;p10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10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0"/>
          <p:cNvPicPr preferRelativeResize="0"/>
          <p:nvPr/>
        </p:nvPicPr>
        <p:blipFill rotWithShape="1">
          <a:blip r:embed="rId4">
            <a:alphaModFix/>
          </a:blip>
          <a:srcRect t="57619"/>
          <a:stretch/>
        </p:blipFill>
        <p:spPr>
          <a:xfrm>
            <a:off x="10752689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0"/>
          <p:cNvGrpSpPr/>
          <p:nvPr/>
        </p:nvGrpSpPr>
        <p:grpSpPr>
          <a:xfrm>
            <a:off x="4513671" y="806784"/>
            <a:ext cx="615326" cy="615326"/>
            <a:chOff x="10792224" y="4918039"/>
            <a:chExt cx="748145" cy="748145"/>
          </a:xfrm>
        </p:grpSpPr>
        <p:sp>
          <p:nvSpPr>
            <p:cNvPr id="387" name="Google Shape;387;p10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8" name="Google Shape;388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10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1B365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0"/>
          <p:cNvGrpSpPr/>
          <p:nvPr/>
        </p:nvGrpSpPr>
        <p:grpSpPr>
          <a:xfrm>
            <a:off x="0" y="1504449"/>
            <a:ext cx="4923127" cy="3064399"/>
            <a:chOff x="5971309" y="734291"/>
            <a:chExt cx="5920654" cy="3685309"/>
          </a:xfrm>
        </p:grpSpPr>
        <p:cxnSp>
          <p:nvCxnSpPr>
            <p:cNvPr id="391" name="Google Shape;391;p10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2" name="Google Shape;392;p10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3" name="Google Shape;393;p10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4" name="Google Shape;394;p10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5" name="Google Shape;395;p10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6" name="Google Shape;396;p10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10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8" name="Google Shape;398;p10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9" name="Google Shape;399;p10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0" name="Google Shape;400;p10"/>
          <p:cNvGrpSpPr/>
          <p:nvPr/>
        </p:nvGrpSpPr>
        <p:grpSpPr>
          <a:xfrm>
            <a:off x="988680" y="1622726"/>
            <a:ext cx="10337622" cy="4861425"/>
            <a:chOff x="988680" y="1746509"/>
            <a:chExt cx="10337622" cy="4861425"/>
          </a:xfrm>
        </p:grpSpPr>
        <p:sp>
          <p:nvSpPr>
            <p:cNvPr id="401" name="Google Shape;401;p10"/>
            <p:cNvSpPr/>
            <p:nvPr/>
          </p:nvSpPr>
          <p:spPr>
            <a:xfrm>
              <a:off x="988680" y="2434232"/>
              <a:ext cx="10337622" cy="417370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10"/>
            <p:cNvGrpSpPr/>
            <p:nvPr/>
          </p:nvGrpSpPr>
          <p:grpSpPr>
            <a:xfrm>
              <a:off x="1025703" y="1746509"/>
              <a:ext cx="10140595" cy="4743192"/>
              <a:chOff x="1500543" y="1239097"/>
              <a:chExt cx="10140595" cy="4743192"/>
            </a:xfrm>
          </p:grpSpPr>
          <p:sp>
            <p:nvSpPr>
              <p:cNvPr id="403" name="Google Shape;403;p10"/>
              <p:cNvSpPr/>
              <p:nvPr/>
            </p:nvSpPr>
            <p:spPr>
              <a:xfrm>
                <a:off x="1500543" y="1948071"/>
                <a:ext cx="10140595" cy="4034218"/>
              </a:xfrm>
              <a:prstGeom prst="rect">
                <a:avLst/>
              </a:prstGeom>
              <a:solidFill>
                <a:srgbClr val="F4F8FB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>
                <a:off x="1500543" y="1239097"/>
                <a:ext cx="10140595" cy="543340"/>
              </a:xfrm>
              <a:prstGeom prst="rect">
                <a:avLst/>
              </a:prstGeom>
              <a:solidFill>
                <a:srgbClr val="FCD84A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3600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Название проекта</a:t>
                </a:r>
                <a:endParaRPr/>
              </a:p>
            </p:txBody>
          </p:sp>
        </p:grpSp>
      </p:grpSp>
      <p:sp>
        <p:nvSpPr>
          <p:cNvPr id="405" name="Google Shape;405;p10"/>
          <p:cNvSpPr/>
          <p:nvPr/>
        </p:nvSpPr>
        <p:spPr>
          <a:xfrm>
            <a:off x="4695281" y="3040384"/>
            <a:ext cx="2903593" cy="10471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Программист</a:t>
            </a:r>
            <a:endParaRPr dirty="0"/>
          </a:p>
        </p:txBody>
      </p:sp>
      <p:sp>
        <p:nvSpPr>
          <p:cNvPr id="406" name="Google Shape;406;p10"/>
          <p:cNvSpPr/>
          <p:nvPr/>
        </p:nvSpPr>
        <p:spPr>
          <a:xfrm>
            <a:off x="4973016" y="2720572"/>
            <a:ext cx="2348123" cy="618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Першикова Виктория</a:t>
            </a:r>
            <a:endParaRPr dirty="0"/>
          </a:p>
        </p:txBody>
      </p:sp>
      <p:sp>
        <p:nvSpPr>
          <p:cNvPr id="407" name="Google Shape;407;p10"/>
          <p:cNvSpPr/>
          <p:nvPr/>
        </p:nvSpPr>
        <p:spPr>
          <a:xfrm>
            <a:off x="8054142" y="3040384"/>
            <a:ext cx="2903593" cy="10471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Аналитик данных</a:t>
            </a:r>
            <a:endParaRPr dirty="0"/>
          </a:p>
        </p:txBody>
      </p:sp>
      <p:sp>
        <p:nvSpPr>
          <p:cNvPr id="408" name="Google Shape;408;p10"/>
          <p:cNvSpPr/>
          <p:nvPr/>
        </p:nvSpPr>
        <p:spPr>
          <a:xfrm>
            <a:off x="8331877" y="2734073"/>
            <a:ext cx="2348123" cy="618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Круглова Мария</a:t>
            </a:r>
            <a:endParaRPr dirty="0"/>
          </a:p>
        </p:txBody>
      </p:sp>
      <p:sp>
        <p:nvSpPr>
          <p:cNvPr id="409" name="Google Shape;409;p10"/>
          <p:cNvSpPr/>
          <p:nvPr/>
        </p:nvSpPr>
        <p:spPr>
          <a:xfrm>
            <a:off x="1336420" y="3040384"/>
            <a:ext cx="2903593" cy="10471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Лидер проекта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1614155" y="2734073"/>
            <a:ext cx="2348123" cy="618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Силюкова Анна</a:t>
            </a:r>
            <a:endParaRPr dirty="0"/>
          </a:p>
        </p:txBody>
      </p:sp>
      <p:sp>
        <p:nvSpPr>
          <p:cNvPr id="411" name="Google Shape;411;p10"/>
          <p:cNvSpPr/>
          <p:nvPr/>
        </p:nvSpPr>
        <p:spPr>
          <a:xfrm>
            <a:off x="4660694" y="4742914"/>
            <a:ext cx="2903593" cy="10471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Тестировщик </a:t>
            </a:r>
            <a:endParaRPr dirty="0"/>
          </a:p>
        </p:txBody>
      </p:sp>
      <p:sp>
        <p:nvSpPr>
          <p:cNvPr id="412" name="Google Shape;412;p10"/>
          <p:cNvSpPr/>
          <p:nvPr/>
        </p:nvSpPr>
        <p:spPr>
          <a:xfrm>
            <a:off x="4938428" y="4487046"/>
            <a:ext cx="2348123" cy="618374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Абдугофирова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Адиба</a:t>
            </a:r>
            <a:endParaRPr dirty="0"/>
          </a:p>
        </p:txBody>
      </p:sp>
      <p:pic>
        <p:nvPicPr>
          <p:cNvPr id="417" name="Google Shape;417;p10"/>
          <p:cNvPicPr preferRelativeResize="0"/>
          <p:nvPr/>
        </p:nvPicPr>
        <p:blipFill rotWithShape="1">
          <a:blip r:embed="rId6">
            <a:alphaModFix/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Широкоэкранный</PresentationFormat>
  <Paragraphs>86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Helvetica Neue</vt:lpstr>
      <vt:lpstr>Arial</vt:lpstr>
      <vt:lpstr>Calibri</vt:lpstr>
      <vt:lpstr>Тема Office</vt:lpstr>
      <vt:lpstr>Презентация PowerPoint</vt:lpstr>
      <vt:lpstr>Название проекта</vt:lpstr>
      <vt:lpstr>Презентация PowerPoint</vt:lpstr>
      <vt:lpstr>Анализ аналогов решения проблемы</vt:lpstr>
      <vt:lpstr>Цель проекта:</vt:lpstr>
      <vt:lpstr>Техническая реализация</vt:lpstr>
      <vt:lpstr>Результат проекта</vt:lpstr>
      <vt:lpstr>QR-код</vt:lpstr>
      <vt:lpstr>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Радченко</dc:creator>
  <cp:lastModifiedBy>Мария Круглова</cp:lastModifiedBy>
  <cp:revision>1</cp:revision>
  <dcterms:created xsi:type="dcterms:W3CDTF">2023-05-26T07:51:49Z</dcterms:created>
  <dcterms:modified xsi:type="dcterms:W3CDTF">2023-12-18T19:09:10Z</dcterms:modified>
</cp:coreProperties>
</file>