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5A5A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le\Desktop\warehouse%20capacit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Warehouse</a:t>
            </a:r>
            <a:r>
              <a:rPr lang="hu-HU" dirty="0"/>
              <a:t> </a:t>
            </a:r>
            <a:r>
              <a:rPr lang="hu-HU" dirty="0" err="1"/>
              <a:t>Capacity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20243883866368556"/>
          <c:y val="0.15490215188899434"/>
          <c:w val="0.59866789799423226"/>
          <c:h val="0.75818266690605041"/>
        </c:manualLayout>
      </c:layout>
      <c:doughnutChart>
        <c:varyColors val="1"/>
        <c:ser>
          <c:idx val="0"/>
          <c:order val="0"/>
          <c:tx>
            <c:strRef>
              <c:f>'warehouse capacity'!$C$1</c:f>
              <c:strCache>
                <c:ptCount val="1"/>
                <c:pt idx="0">
                  <c:v>warehousePctCap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38100">
                <a:solidFill>
                  <a:schemeClr val="tx1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79-47F8-884D-564F53BB5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79-47F8-884D-564F53BB5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79-47F8-884D-564F53BB5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79-47F8-884D-564F53BB5F7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979-47F8-884D-564F53BB5F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'warehouse capacity'!$B$2:$B$5</c:f>
              <c:strCache>
                <c:ptCount val="4"/>
                <c:pt idx="0">
                  <c:v>South (d)</c:v>
                </c:pt>
                <c:pt idx="1">
                  <c:v>North (a)</c:v>
                </c:pt>
                <c:pt idx="2">
                  <c:v>East (b)</c:v>
                </c:pt>
                <c:pt idx="3">
                  <c:v>West ( c )</c:v>
                </c:pt>
              </c:strCache>
            </c:strRef>
          </c:cat>
          <c:val>
            <c:numRef>
              <c:f>'warehouse capacity'!$C$2:$C$5</c:f>
              <c:numCache>
                <c:formatCode>General</c:formatCode>
                <c:ptCount val="4"/>
                <c:pt idx="0">
                  <c:v>75</c:v>
                </c:pt>
                <c:pt idx="1">
                  <c:v>72</c:v>
                </c:pt>
                <c:pt idx="2">
                  <c:v>67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79-47F8-884D-564F53BB5F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30293898447859"/>
          <c:y val="0.32356941701505554"/>
          <c:w val="0.16723615566572697"/>
          <c:h val="0.410424683885198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'total sales'!$C$11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0E-4849-862F-3C76ABF42129}"/>
              </c:ext>
            </c:extLst>
          </c:dPt>
          <c:dPt>
            <c:idx val="4"/>
            <c:invertIfNegative val="0"/>
            <c:bubble3D val="0"/>
            <c:spPr>
              <a:solidFill>
                <a:srgbClr val="ED7D31"/>
              </a:solidFill>
              <a:ln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B0E-4849-862F-3C76ABF42129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E-4849-862F-3C76ABF42129}"/>
              </c:ext>
            </c:extLst>
          </c:dPt>
          <c:dPt>
            <c:idx val="6"/>
            <c:invertIfNegative val="0"/>
            <c:bubble3D val="0"/>
            <c:spPr>
              <a:solidFill>
                <a:srgbClr val="A5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B0E-4849-862F-3C76ABF421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sales'!$B$12:$B$18</c:f>
              <c:strCache>
                <c:ptCount val="7"/>
                <c:pt idx="0">
                  <c:v>Trains</c:v>
                </c:pt>
                <c:pt idx="1">
                  <c:v>Ships</c:v>
                </c:pt>
                <c:pt idx="2">
                  <c:v>Planes</c:v>
                </c:pt>
                <c:pt idx="3">
                  <c:v>Trucks &amp; Buses</c:v>
                </c:pt>
                <c:pt idx="4">
                  <c:v>Motorcycles</c:v>
                </c:pt>
                <c:pt idx="5">
                  <c:v>Vintage Cars</c:v>
                </c:pt>
                <c:pt idx="6">
                  <c:v>Classics Cars</c:v>
                </c:pt>
              </c:strCache>
            </c:strRef>
          </c:cat>
          <c:val>
            <c:numRef>
              <c:f>'total sales'!$C$12:$C$18</c:f>
              <c:numCache>
                <c:formatCode>#,##0</c:formatCode>
                <c:ptCount val="7"/>
                <c:pt idx="0">
                  <c:v>5438.38</c:v>
                </c:pt>
                <c:pt idx="1">
                  <c:v>19049.25</c:v>
                </c:pt>
                <c:pt idx="2">
                  <c:v>26989.94</c:v>
                </c:pt>
                <c:pt idx="3">
                  <c:v>28554.45</c:v>
                </c:pt>
                <c:pt idx="4">
                  <c:v>31348.93</c:v>
                </c:pt>
                <c:pt idx="5">
                  <c:v>51479.95</c:v>
                </c:pt>
                <c:pt idx="6">
                  <c:v>109084.52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E-4849-862F-3C76ABF421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349414671"/>
        <c:axId val="1606995071"/>
      </c:barChart>
      <c:catAx>
        <c:axId val="134941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606995071"/>
        <c:crosses val="autoZero"/>
        <c:auto val="1"/>
        <c:lblAlgn val="ctr"/>
        <c:lblOffset val="100"/>
        <c:noMultiLvlLbl val="0"/>
      </c:catAx>
      <c:valAx>
        <c:axId val="1606995071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34941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A5A5A5"/>
      </a:solidFill>
    </a:ln>
    <a:effectLst/>
  </c:spPr>
  <c:txPr>
    <a:bodyPr/>
    <a:lstStyle/>
    <a:p>
      <a:pPr>
        <a:defRPr/>
      </a:pPr>
      <a:endParaRPr lang="hu-H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Warehouse Efficiency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D31"/>
              </a:solidFill>
              <a:ln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DC-4FC6-8F43-3AE431389BC1}"/>
              </c:ext>
            </c:extLst>
          </c:dPt>
          <c:dPt>
            <c:idx val="1"/>
            <c:invertIfNegative val="0"/>
            <c:bubble3D val="0"/>
            <c:spPr>
              <a:solidFill>
                <a:srgbClr val="A5A5A5"/>
              </a:solidFill>
              <a:ln>
                <a:solidFill>
                  <a:srgbClr val="A5A5A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0DC-4FC6-8F43-3AE431389BC1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DC-4FC6-8F43-3AE431389B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products2!$K$2:$K$5</c:f>
              <c:strCache>
                <c:ptCount val="4"/>
                <c:pt idx="0">
                  <c:v>North</c:v>
                </c:pt>
                <c:pt idx="1">
                  <c:v>East</c:v>
                </c:pt>
                <c:pt idx="2">
                  <c:v>West</c:v>
                </c:pt>
                <c:pt idx="3">
                  <c:v>South</c:v>
                </c:pt>
              </c:strCache>
            </c:strRef>
          </c:cat>
          <c:val>
            <c:numRef>
              <c:f>products2!$L$2:$L$5</c:f>
              <c:numCache>
                <c:formatCode>0.0%</c:formatCode>
                <c:ptCount val="4"/>
                <c:pt idx="0">
                  <c:v>4.1379310344827586E-2</c:v>
                </c:pt>
                <c:pt idx="1">
                  <c:v>1.9138755980861243E-2</c:v>
                </c:pt>
                <c:pt idx="2">
                  <c:v>1.6042780748663103E-2</c:v>
                </c:pt>
                <c:pt idx="3">
                  <c:v>1.0526315789473684E-2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C-4FC6-8F43-3AE431389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329329647"/>
        <c:axId val="1350867087"/>
      </c:barChart>
      <c:catAx>
        <c:axId val="132932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50867087"/>
        <c:crosses val="autoZero"/>
        <c:auto val="1"/>
        <c:lblAlgn val="ctr"/>
        <c:lblOffset val="100"/>
        <c:noMultiLvlLbl val="0"/>
      </c:catAx>
      <c:valAx>
        <c:axId val="135086708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329329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C5357E-A636-FAE6-092B-ECCACF0F6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40D5AF-EB70-67D6-094F-D8B19725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5805F8-6B67-E876-2B0E-395FDE2A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852232-A05F-EE85-4170-4614C8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F7E885-BED9-5AF9-2773-95F0105B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43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6A4065-FB3A-6798-2E7F-3F08BD9A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8630A3-7F7F-BDB9-76FB-77AD3A811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D9F145-5B56-183F-3639-3B9C64B7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5574FC-6086-623E-F2B0-24B0C923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655A04-25B9-2AA0-6F0B-F172442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2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7D1346-E47B-DB42-89F6-5C0FF91E6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325BE8-F96B-3D1F-0A6A-1A7B65A2E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6809D0-6839-3B45-BE64-FAB75E5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6F02BC-83D0-B653-C4CA-BC352404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137AA5-FA73-4185-D41F-20129D60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18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80526-70D0-EB08-CA2A-27E660C4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6A6C7B-5B54-2DDB-43AA-BA0F4792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3B2AA3-A6DB-72F4-45D6-36E415D3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119C1-CC22-18DD-CBBA-DF93ADF1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6E8557-1F74-ABD1-F17C-DCADB78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73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59005D-F40B-5728-2EF8-7D60A205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A19F7F-F41B-E980-4A33-37B890F6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7400FB-5221-A0E4-AC7C-EB2AF5FF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AC9901-8B93-6CDC-E26C-CA219D03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176BB8-6A7E-C796-92E4-DF9E8A4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7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CACD9-45FF-0310-E824-E66B620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E8E1D-D0FF-66FC-A03D-173D4D45E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CFC574C-02C5-23A7-0D2C-6D9AED33C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619543-4AD5-09F0-B330-AADB5EE0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60E0A-4397-A1EA-A264-A53DD1BE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8673A1-21B8-D356-9F06-98A815D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53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E74648-AF04-B0BC-A7E9-4597DD3F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ABAE55-40AF-67C0-1E72-51159857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F2834D-E06F-22EE-1070-297C2DF1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0350056-959A-3B80-8DC6-D39C854CB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F644CA4-23F8-ED39-8C25-328702C56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1A8808B-4B24-81EB-2977-8C23031A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E8CDE84-90EA-3E9D-1A95-4A9FE247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8BB3943-CBED-DE46-C19C-B2564FE8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78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2FF6F1-BE5D-D234-35E2-369BA2F8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EEEA97B-9396-BE09-42A9-394C4D84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DD65B8-AE0A-4C2D-853D-43448ACD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AF86F7E-CFE1-55D3-F3B2-4CC8F5BF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94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36A5B05-7FE8-8BAB-82EF-C74E46CB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EDF3799-93FB-C2CF-6E1E-F241B55D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FA5375-438A-3030-336E-2B4B5855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4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B19D9-F74A-03B0-54E8-083634C5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691E44-4816-76EE-6A91-A09ED40F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A4866A8-D648-A8D6-3591-6003E312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733CB0-A3BD-814A-BCE1-B7D1C3C1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6B3CE0-1500-D1E6-BECB-ADB8E2E4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1B9378-B786-8935-4B2F-05655D36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72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FC848-D669-8A94-D009-C8E6F594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B7D890D-64C2-D40E-035D-BA6F6B242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0C7459-3FEE-B2A0-DA48-EECD44DD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D47571-ADDB-2A0D-0883-B368646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B4705A-B176-E443-5D1E-DF2330CE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EEDA2E-B1B7-EBB5-8595-B2AE2736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3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A1F6DD8-B520-7EA6-D36D-C6249D5A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3BBFD2-732C-CDAA-D0B6-1CE877DC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782E3D-54DF-F041-CF27-D0A021E6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B1FF-F173-4F5B-ACB8-890D2331BE1C}" type="datetimeFigureOut">
              <a:rPr lang="hu-HU" smtClean="0"/>
              <a:t>2023. 12. 24.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1ABB42-9C9D-572C-3961-DC8444DEE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4E2FA6-01E4-DD46-C7B8-12C0D8DA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DB79-442F-4AF1-B865-4152557418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338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microsoft.com/office/2007/relationships/hdphoto" Target="../media/hdphoto5.wdp"/><Relationship Id="rId2" Type="http://schemas.openxmlformats.org/officeDocument/2006/relationships/image" Target="../media/image4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sv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16C6C-7F00-09D2-A3EB-A14505544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Model-Car</a:t>
            </a:r>
            <a:r>
              <a:rPr lang="hu-HU" sz="4800" dirty="0"/>
              <a:t> </a:t>
            </a:r>
            <a:r>
              <a:rPr lang="hu-HU" sz="4800" dirty="0" err="1"/>
              <a:t>Database</a:t>
            </a:r>
            <a:r>
              <a:rPr lang="hu-HU" sz="4800" dirty="0"/>
              <a:t> </a:t>
            </a:r>
            <a:r>
              <a:rPr lang="hu-HU" sz="4800" dirty="0" err="1"/>
              <a:t>Analysis</a:t>
            </a:r>
            <a:r>
              <a:rPr lang="hu-HU" sz="4800" dirty="0"/>
              <a:t> </a:t>
            </a:r>
            <a:r>
              <a:rPr lang="hu-HU" sz="4800" dirty="0" err="1"/>
              <a:t>with</a:t>
            </a:r>
            <a:r>
              <a:rPr lang="hu-HU" sz="4800" dirty="0"/>
              <a:t> </a:t>
            </a:r>
            <a:r>
              <a:rPr lang="hu-HU" sz="4800" dirty="0" err="1"/>
              <a:t>My</a:t>
            </a:r>
            <a:r>
              <a:rPr lang="hu-HU" sz="4800" dirty="0"/>
              <a:t> SQL </a:t>
            </a:r>
            <a:r>
              <a:rPr lang="hu-HU" sz="4800" dirty="0" err="1"/>
              <a:t>Workbench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25611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74DB4621-E267-6DA9-EBC4-6AAC2756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234497"/>
            <a:ext cx="10515600" cy="446638"/>
          </a:xfrm>
        </p:spPr>
        <p:txBody>
          <a:bodyPr>
            <a:normAutofit fontScale="90000"/>
          </a:bodyPr>
          <a:lstStyle/>
          <a:p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Building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database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get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familiar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with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and </a:t>
            </a:r>
            <a:r>
              <a:rPr lang="hu-HU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datamodel</a:t>
            </a:r>
            <a:r>
              <a:rPr lang="hu-HU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(EER diagram)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65EE0C1-D3BD-9EA2-E595-E805C827E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54" y="1399381"/>
            <a:ext cx="4994190" cy="4936203"/>
          </a:xfrm>
          <a:prstGeom prst="rect">
            <a:avLst/>
          </a:prstGeom>
        </p:spPr>
      </p:pic>
      <p:sp>
        <p:nvSpPr>
          <p:cNvPr id="7" name="Cím 5">
            <a:extLst>
              <a:ext uri="{FF2B5EF4-FFF2-40B4-BE49-F238E27FC236}">
                <a16:creationId xmlns:a16="http://schemas.microsoft.com/office/drawing/2014/main" id="{6CD09FA1-BAEF-32D3-C185-B8F5508649E6}"/>
              </a:ext>
            </a:extLst>
          </p:cNvPr>
          <p:cNvSpPr txBox="1">
            <a:spLocks/>
          </p:cNvSpPr>
          <p:nvPr/>
        </p:nvSpPr>
        <p:spPr>
          <a:xfrm>
            <a:off x="5869712" y="819838"/>
            <a:ext cx="4425820" cy="142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Business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Issue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relates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to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dashed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Tables</a:t>
            </a:r>
            <a:endParaRPr lang="hu-HU" sz="2400" spc="-1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this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analyses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Payments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customer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details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such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address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and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phone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number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officces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and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employes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has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been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considered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as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less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relevant</a:t>
            </a:r>
            <a:r>
              <a:rPr lang="hu-HU" sz="2400" spc="-1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hu-HU" sz="2400" spc="-1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factors</a:t>
            </a:r>
            <a:endParaRPr lang="hu-HU" sz="2400" spc="-1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CE15C694-D3E2-5471-6FD9-67F5B919AA40}"/>
              </a:ext>
            </a:extLst>
          </p:cNvPr>
          <p:cNvSpPr/>
          <p:nvPr/>
        </p:nvSpPr>
        <p:spPr>
          <a:xfrm>
            <a:off x="715765" y="1937209"/>
            <a:ext cx="1236267" cy="8117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4ABCC3A-CF6E-D178-EB23-F355A636BB9C}"/>
              </a:ext>
            </a:extLst>
          </p:cNvPr>
          <p:cNvSpPr/>
          <p:nvPr/>
        </p:nvSpPr>
        <p:spPr>
          <a:xfrm>
            <a:off x="2061686" y="1448459"/>
            <a:ext cx="1093197" cy="17892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E50391BD-B3A0-C996-B5A1-BD91C379A89B}"/>
              </a:ext>
            </a:extLst>
          </p:cNvPr>
          <p:cNvSpPr/>
          <p:nvPr/>
        </p:nvSpPr>
        <p:spPr>
          <a:xfrm>
            <a:off x="3264537" y="1569371"/>
            <a:ext cx="1125097" cy="9965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A9F154B8-6B4E-03CC-E8DE-526A6BBBDBBE}"/>
              </a:ext>
            </a:extLst>
          </p:cNvPr>
          <p:cNvSpPr/>
          <p:nvPr/>
        </p:nvSpPr>
        <p:spPr>
          <a:xfrm>
            <a:off x="4409093" y="2067645"/>
            <a:ext cx="1125097" cy="11047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A283CE70-522C-5BBC-1169-EA9EBABCF080}"/>
              </a:ext>
            </a:extLst>
          </p:cNvPr>
          <p:cNvSpPr/>
          <p:nvPr/>
        </p:nvSpPr>
        <p:spPr>
          <a:xfrm>
            <a:off x="4525725" y="3419670"/>
            <a:ext cx="891831" cy="142291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Ábra 16" descr="Nyíl: forgatás balra egyszínű kitöltéssel">
            <a:extLst>
              <a:ext uri="{FF2B5EF4-FFF2-40B4-BE49-F238E27FC236}">
                <a16:creationId xmlns:a16="http://schemas.microsoft.com/office/drawing/2014/main" id="{1F175E68-32DF-115E-4B0B-498FFB02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5157" y="681135"/>
            <a:ext cx="1144555" cy="914400"/>
          </a:xfrm>
          <a:prstGeom prst="rect">
            <a:avLst/>
          </a:prstGeom>
        </p:spPr>
      </p:pic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1DD19643-B83F-5776-5824-D2BC95DF6C23}"/>
              </a:ext>
            </a:extLst>
          </p:cNvPr>
          <p:cNvSpPr/>
          <p:nvPr/>
        </p:nvSpPr>
        <p:spPr>
          <a:xfrm>
            <a:off x="5772141" y="910571"/>
            <a:ext cx="4583642" cy="124394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84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utó matrica - iránytű fekete">
            <a:extLst>
              <a:ext uri="{FF2B5EF4-FFF2-40B4-BE49-F238E27FC236}">
                <a16:creationId xmlns:a16="http://schemas.microsoft.com/office/drawing/2014/main" id="{083EBD32-C931-C464-C604-D1C0B393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24" y="2837760"/>
            <a:ext cx="3002512" cy="30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9A174150-3417-034D-9C67-89423B6E312E}"/>
              </a:ext>
            </a:extLst>
          </p:cNvPr>
          <p:cNvSpPr/>
          <p:nvPr/>
        </p:nvSpPr>
        <p:spPr>
          <a:xfrm>
            <a:off x="7105319" y="3594142"/>
            <a:ext cx="694457" cy="534439"/>
          </a:xfrm>
          <a:prstGeom prst="round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DF706197-5509-93AF-F38F-5D43DFE14F77}"/>
              </a:ext>
            </a:extLst>
          </p:cNvPr>
          <p:cNvSpPr/>
          <p:nvPr/>
        </p:nvSpPr>
        <p:spPr>
          <a:xfrm>
            <a:off x="4571086" y="3594142"/>
            <a:ext cx="694457" cy="53443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DA957E1-F71D-9C6F-7ADA-8D355B4CCB6E}"/>
              </a:ext>
            </a:extLst>
          </p:cNvPr>
          <p:cNvSpPr/>
          <p:nvPr/>
        </p:nvSpPr>
        <p:spPr>
          <a:xfrm>
            <a:off x="5194445" y="5620353"/>
            <a:ext cx="2040867" cy="596855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1C15D5C-68E6-B944-E5B3-18E75AD42A22}"/>
              </a:ext>
            </a:extLst>
          </p:cNvPr>
          <p:cNvSpPr/>
          <p:nvPr/>
        </p:nvSpPr>
        <p:spPr>
          <a:xfrm>
            <a:off x="5194445" y="2414703"/>
            <a:ext cx="2040866" cy="596855"/>
          </a:xfrm>
          <a:prstGeom prst="round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A6B6D636-9CAD-9C92-2C1D-4D5697529E96}"/>
              </a:ext>
            </a:extLst>
          </p:cNvPr>
          <p:cNvSpPr/>
          <p:nvPr/>
        </p:nvSpPr>
        <p:spPr>
          <a:xfrm>
            <a:off x="942523" y="1509291"/>
            <a:ext cx="3387013" cy="749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South </a:t>
            </a:r>
            <a:r>
              <a:rPr lang="hu-HU" sz="1600" dirty="0" err="1">
                <a:solidFill>
                  <a:schemeClr val="tx1"/>
                </a:solidFill>
              </a:rPr>
              <a:t>Warehouse</a:t>
            </a:r>
            <a:r>
              <a:rPr lang="hu-HU" sz="1600" dirty="0">
                <a:solidFill>
                  <a:schemeClr val="tx1"/>
                </a:solidFill>
              </a:rPr>
              <a:t> has </a:t>
            </a:r>
            <a:r>
              <a:rPr lang="hu-HU" sz="1600" dirty="0" err="1">
                <a:solidFill>
                  <a:schemeClr val="tx1"/>
                </a:solidFill>
              </a:rPr>
              <a:t>the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biggest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capacity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5365B0E-10B5-1342-6EE1-14CA3E19B6A3}"/>
              </a:ext>
            </a:extLst>
          </p:cNvPr>
          <p:cNvSpPr/>
          <p:nvPr/>
        </p:nvSpPr>
        <p:spPr>
          <a:xfrm>
            <a:off x="4511782" y="1509291"/>
            <a:ext cx="3387013" cy="749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</a:rPr>
              <a:t>Ships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r>
              <a:rPr lang="hu-HU" sz="1600" dirty="0" err="1">
                <a:solidFill>
                  <a:schemeClr val="tx1"/>
                </a:solidFill>
              </a:rPr>
              <a:t>Trains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r>
              <a:rPr lang="hu-HU" sz="1600" dirty="0" err="1">
                <a:solidFill>
                  <a:schemeClr val="tx1"/>
                </a:solidFill>
              </a:rPr>
              <a:t>Trucks</a:t>
            </a:r>
            <a:r>
              <a:rPr lang="hu-HU" sz="1600" dirty="0">
                <a:solidFill>
                  <a:schemeClr val="tx1"/>
                </a:solidFill>
              </a:rPr>
              <a:t> &amp; </a:t>
            </a:r>
            <a:r>
              <a:rPr lang="hu-HU" sz="1600" dirty="0" err="1">
                <a:solidFill>
                  <a:schemeClr val="tx1"/>
                </a:solidFill>
              </a:rPr>
              <a:t>Buses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are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strored</a:t>
            </a:r>
            <a:r>
              <a:rPr lang="hu-HU" sz="1600" dirty="0">
                <a:solidFill>
                  <a:schemeClr val="tx1"/>
                </a:solidFill>
              </a:rPr>
              <a:t> in </a:t>
            </a:r>
            <a:r>
              <a:rPr lang="hu-HU" sz="1600" dirty="0" err="1">
                <a:solidFill>
                  <a:schemeClr val="tx1"/>
                </a:solidFill>
              </a:rPr>
              <a:t>biggest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warehouse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C441439-EC96-6A14-0205-3018DB1E6EC2}"/>
              </a:ext>
            </a:extLst>
          </p:cNvPr>
          <p:cNvSpPr/>
          <p:nvPr/>
        </p:nvSpPr>
        <p:spPr>
          <a:xfrm>
            <a:off x="8025289" y="1520687"/>
            <a:ext cx="3387013" cy="737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Classic </a:t>
            </a:r>
            <a:r>
              <a:rPr lang="hu-HU" sz="1600" dirty="0" err="1">
                <a:solidFill>
                  <a:schemeClr val="tx1"/>
                </a:solidFill>
              </a:rPr>
              <a:t>Cares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are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adding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the</a:t>
            </a:r>
            <a:r>
              <a:rPr lang="hu-HU" sz="1600" dirty="0">
                <a:solidFill>
                  <a:schemeClr val="tx1"/>
                </a:solidFill>
              </a:rPr>
              <a:t> most, </a:t>
            </a:r>
            <a:r>
              <a:rPr lang="hu-HU" sz="1600" dirty="0" err="1">
                <a:solidFill>
                  <a:schemeClr val="tx1"/>
                </a:solidFill>
              </a:rPr>
              <a:t>whilst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Ships</a:t>
            </a:r>
            <a:r>
              <a:rPr lang="hu-HU" sz="1600" dirty="0">
                <a:solidFill>
                  <a:schemeClr val="tx1"/>
                </a:solidFill>
              </a:rPr>
              <a:t> and </a:t>
            </a:r>
            <a:r>
              <a:rPr lang="hu-HU" sz="1600" dirty="0" err="1">
                <a:solidFill>
                  <a:schemeClr val="tx1"/>
                </a:solidFill>
              </a:rPr>
              <a:t>Trains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the</a:t>
            </a:r>
            <a:r>
              <a:rPr lang="hu-HU" sz="1600" dirty="0">
                <a:solidFill>
                  <a:schemeClr val="tx1"/>
                </a:solidFill>
              </a:rPr>
              <a:t> less </a:t>
            </a:r>
            <a:r>
              <a:rPr lang="hu-HU" sz="1600" dirty="0" err="1">
                <a:solidFill>
                  <a:schemeClr val="tx1"/>
                </a:solidFill>
              </a:rPr>
              <a:t>value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49CD794-3F4D-88B1-3C4A-4FCFC978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90" y="373549"/>
            <a:ext cx="10464814" cy="737767"/>
          </a:xfrm>
        </p:spPr>
        <p:txBody>
          <a:bodyPr>
            <a:noAutofit/>
          </a:bodyPr>
          <a:lstStyle/>
          <a:p>
            <a:pPr algn="ctr"/>
            <a:r>
              <a:rPr lang="hu-HU" sz="2400" spc="-100" dirty="0"/>
              <a:t>Overall, less </a:t>
            </a:r>
            <a:r>
              <a:rPr lang="hu-HU" sz="2400" spc="-100" dirty="0" err="1"/>
              <a:t>ordered</a:t>
            </a:r>
            <a:r>
              <a:rPr lang="hu-HU" sz="2400" spc="-100" dirty="0"/>
              <a:t> </a:t>
            </a:r>
            <a:r>
              <a:rPr lang="hu-HU" sz="2400" spc="-100" dirty="0" err="1"/>
              <a:t>sub-categories</a:t>
            </a:r>
            <a:r>
              <a:rPr lang="hu-HU" sz="2400" spc="-100" dirty="0"/>
              <a:t> </a:t>
            </a:r>
            <a:r>
              <a:rPr lang="hu-HU" sz="2400" spc="-100" dirty="0" err="1"/>
              <a:t>are</a:t>
            </a:r>
            <a:r>
              <a:rPr lang="hu-HU" sz="2400" spc="-100" dirty="0"/>
              <a:t> </a:t>
            </a:r>
            <a:r>
              <a:rPr lang="hu-HU" sz="2400" spc="-100" dirty="0" err="1"/>
              <a:t>placed</a:t>
            </a:r>
            <a:r>
              <a:rPr lang="hu-HU" sz="2400" spc="-100" dirty="0"/>
              <a:t> in </a:t>
            </a:r>
            <a:r>
              <a:rPr lang="hu-HU" sz="2400" spc="-100" dirty="0" err="1"/>
              <a:t>the</a:t>
            </a:r>
            <a:r>
              <a:rPr lang="hu-HU" sz="2400" spc="-100" dirty="0"/>
              <a:t> </a:t>
            </a:r>
            <a:r>
              <a:rPr lang="hu-HU" sz="2400" spc="-100" dirty="0" err="1"/>
              <a:t>highest</a:t>
            </a:r>
            <a:r>
              <a:rPr lang="hu-HU" sz="2400" spc="-100" dirty="0"/>
              <a:t> </a:t>
            </a:r>
            <a:r>
              <a:rPr lang="hu-HU" sz="2400" spc="-100" dirty="0" err="1"/>
              <a:t>capacity</a:t>
            </a:r>
            <a:r>
              <a:rPr lang="hu-HU" sz="2400" spc="-100" dirty="0"/>
              <a:t> </a:t>
            </a:r>
            <a:r>
              <a:rPr lang="hu-HU" sz="2400" spc="-100" dirty="0" err="1"/>
              <a:t>storage</a:t>
            </a:r>
            <a:endParaRPr lang="hu-HU" sz="2400" spc="-100" dirty="0"/>
          </a:p>
        </p:txBody>
      </p:sp>
      <p:graphicFrame>
        <p:nvGraphicFramePr>
          <p:cNvPr id="7" name="Tartalom helye 4">
            <a:extLst>
              <a:ext uri="{FF2B5EF4-FFF2-40B4-BE49-F238E27FC236}">
                <a16:creationId xmlns:a16="http://schemas.microsoft.com/office/drawing/2014/main" id="{04BFF4EF-7F96-ADB0-4173-55A7532C1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058735"/>
              </p:ext>
            </p:extLst>
          </p:nvPr>
        </p:nvGraphicFramePr>
        <p:xfrm>
          <a:off x="583026" y="2605864"/>
          <a:ext cx="3751508" cy="362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Ábra 7" descr="Otthon egyszínű kitöltéssel">
            <a:extLst>
              <a:ext uri="{FF2B5EF4-FFF2-40B4-BE49-F238E27FC236}">
                <a16:creationId xmlns:a16="http://schemas.microsoft.com/office/drawing/2014/main" id="{F35167B7-58DE-2FBB-4EE3-0C2BA0B28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8953" y="4158398"/>
            <a:ext cx="719654" cy="650155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9F922549-066F-F872-C235-37631A0281AB}"/>
              </a:ext>
            </a:extLst>
          </p:cNvPr>
          <p:cNvSpPr/>
          <p:nvPr/>
        </p:nvSpPr>
        <p:spPr>
          <a:xfrm>
            <a:off x="942523" y="2348127"/>
            <a:ext cx="3387013" cy="3959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7D5CAF0D-51CE-B913-CDA1-B3EEC21F3125}"/>
              </a:ext>
            </a:extLst>
          </p:cNvPr>
          <p:cNvSpPr/>
          <p:nvPr/>
        </p:nvSpPr>
        <p:spPr>
          <a:xfrm>
            <a:off x="4497804" y="2348127"/>
            <a:ext cx="3387013" cy="3959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47AA7FD4-73AC-E780-E620-CBFC56634D14}"/>
              </a:ext>
            </a:extLst>
          </p:cNvPr>
          <p:cNvSpPr/>
          <p:nvPr/>
        </p:nvSpPr>
        <p:spPr>
          <a:xfrm>
            <a:off x="8025290" y="2348127"/>
            <a:ext cx="3387013" cy="3959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30" name="Picture 6" descr="Motorbicikli Motorkerékpár Ikon - Ingyenes kép a Pixabay-en - Pixabay">
            <a:extLst>
              <a:ext uri="{FF2B5EF4-FFF2-40B4-BE49-F238E27FC236}">
                <a16:creationId xmlns:a16="http://schemas.microsoft.com/office/drawing/2014/main" id="{728E34C0-31CD-BCBA-A8B1-4D2C8AC9A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8" b="26973"/>
          <a:stretch/>
        </p:blipFill>
        <p:spPr bwMode="auto">
          <a:xfrm>
            <a:off x="5428002" y="2481976"/>
            <a:ext cx="853897" cy="3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pülőgép Ikon Repülőgép Repülési Piktogram Közlekedés Szimbólumutazás  témájú stock illusztráció – Kép letöltése most - iStock">
            <a:extLst>
              <a:ext uri="{FF2B5EF4-FFF2-40B4-BE49-F238E27FC236}">
                <a16:creationId xmlns:a16="http://schemas.microsoft.com/office/drawing/2014/main" id="{EF0804D4-1E62-123E-2034-BDF6B6854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144" b="74020" l="25817" r="74020">
                        <a14:foregroundMark x1="68954" y1="27778" x2="72222" y2="29902"/>
                        <a14:foregroundMark x1="72059" y1="26307" x2="74020" y2="27451"/>
                        <a14:foregroundMark x1="26961" y1="58497" x2="25817" y2="57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22890" r="23458" b="19896"/>
          <a:stretch/>
        </p:blipFill>
        <p:spPr bwMode="auto">
          <a:xfrm rot="2424469">
            <a:off x="6388374" y="2454235"/>
            <a:ext cx="495410" cy="5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Vintage car icon">
            <a:extLst>
              <a:ext uri="{FF2B5EF4-FFF2-40B4-BE49-F238E27FC236}">
                <a16:creationId xmlns:a16="http://schemas.microsoft.com/office/drawing/2014/main" id="{CAB76A27-7C02-9D18-0496-0852DC91D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0548" r="17864" b="24134"/>
          <a:stretch/>
        </p:blipFill>
        <p:spPr bwMode="auto">
          <a:xfrm>
            <a:off x="4582314" y="3574138"/>
            <a:ext cx="682664" cy="5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 icon - Free download on Iconfinder">
            <a:extLst>
              <a:ext uri="{FF2B5EF4-FFF2-40B4-BE49-F238E27FC236}">
                <a16:creationId xmlns:a16="http://schemas.microsoft.com/office/drawing/2014/main" id="{6D4B0F31-75B1-E555-75F0-CD2E3886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38" y="3653189"/>
            <a:ext cx="484618" cy="4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a ship icon Royalty Free Vector Image - VectorStock">
            <a:extLst>
              <a:ext uri="{FF2B5EF4-FFF2-40B4-BE49-F238E27FC236}">
                <a16:creationId xmlns:a16="http://schemas.microsoft.com/office/drawing/2014/main" id="{B5B29CB2-8462-54E2-197D-E49BC237B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7130" b="65741" l="17700" r="83400">
                        <a14:foregroundMark x1="29100" y1="27685" x2="33500" y2="27222"/>
                        <a14:foregroundMark x1="30100" y1="33333" x2="32700" y2="34815"/>
                        <a14:foregroundMark x1="25800" y1="43056" x2="35700" y2="42685"/>
                        <a14:foregroundMark x1="35700" y1="42685" x2="46800" y2="43611"/>
                        <a14:foregroundMark x1="17700" y1="49815" x2="19700" y2="55185"/>
                        <a14:foregroundMark x1="24700" y1="65370" x2="36300" y2="64352"/>
                        <a14:foregroundMark x1="36300" y1="64352" x2="58100" y2="65833"/>
                        <a14:foregroundMark x1="58100" y1="65833" x2="65100" y2="65185"/>
                        <a14:foregroundMark x1="81100" y1="50278" x2="79800" y2="53611"/>
                        <a14:foregroundMark x1="83400" y1="48519" x2="83400" y2="48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22703" r="14991" b="31160"/>
          <a:stretch/>
        </p:blipFill>
        <p:spPr bwMode="auto">
          <a:xfrm>
            <a:off x="5229087" y="5632147"/>
            <a:ext cx="721788" cy="5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rain icon in flat style Royalty Free Vector Image">
            <a:extLst>
              <a:ext uri="{FF2B5EF4-FFF2-40B4-BE49-F238E27FC236}">
                <a16:creationId xmlns:a16="http://schemas.microsoft.com/office/drawing/2014/main" id="{C908022D-CF93-45CC-C512-0A3F1CAA1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056" b="67963" l="31400" r="68000">
                        <a14:foregroundMark x1="44400" y1="23519" x2="52400" y2="23056"/>
                        <a14:foregroundMark x1="38400" y1="62685" x2="35800" y2="67963"/>
                        <a14:foregroundMark x1="40400" y1="65741" x2="40400" y2="65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34" t="19855" r="27246" b="27101"/>
          <a:stretch/>
        </p:blipFill>
        <p:spPr bwMode="auto">
          <a:xfrm>
            <a:off x="6041302" y="5658655"/>
            <a:ext cx="417014" cy="5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usz Ikon témájú stock illusztráció – Kép letöltése most - Városnéző busz,  Aranyos, Busz - iStock">
            <a:extLst>
              <a:ext uri="{FF2B5EF4-FFF2-40B4-BE49-F238E27FC236}">
                <a16:creationId xmlns:a16="http://schemas.microsoft.com/office/drawing/2014/main" id="{6B7D3F6E-06F3-BF88-3DD9-672EEF9F1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2876" b="78105" l="19771" r="81536">
                        <a14:foregroundMark x1="31046" y1="23856" x2="56536" y2="25980"/>
                        <a14:foregroundMark x1="56536" y1="25980" x2="63235" y2="22876"/>
                        <a14:foregroundMark x1="80556" y1="34967" x2="81536" y2="42810"/>
                        <a14:foregroundMark x1="20098" y1="34641" x2="19771" y2="41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7885" r="13910" b="15175"/>
          <a:stretch/>
        </p:blipFill>
        <p:spPr bwMode="auto">
          <a:xfrm>
            <a:off x="6568308" y="5674302"/>
            <a:ext cx="509461" cy="48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0F267284-9C07-AC2B-9012-7B264FA6E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706341"/>
              </p:ext>
            </p:extLst>
          </p:nvPr>
        </p:nvGraphicFramePr>
        <p:xfrm>
          <a:off x="8099238" y="2414703"/>
          <a:ext cx="3313064" cy="3816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193150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>
            <a:extLst>
              <a:ext uri="{FF2B5EF4-FFF2-40B4-BE49-F238E27FC236}">
                <a16:creationId xmlns:a16="http://schemas.microsoft.com/office/drawing/2014/main" id="{A6B6D636-9CAD-9C92-2C1D-4D5697529E96}"/>
              </a:ext>
            </a:extLst>
          </p:cNvPr>
          <p:cNvSpPr/>
          <p:nvPr/>
        </p:nvSpPr>
        <p:spPr>
          <a:xfrm>
            <a:off x="942523" y="1509291"/>
            <a:ext cx="4951381" cy="749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South </a:t>
            </a:r>
            <a:r>
              <a:rPr lang="hu-HU" sz="1600" dirty="0" err="1">
                <a:solidFill>
                  <a:schemeClr val="tx1"/>
                </a:solidFill>
              </a:rPr>
              <a:t>Warehouse</a:t>
            </a:r>
            <a:r>
              <a:rPr lang="hu-HU" sz="1600" dirty="0">
                <a:solidFill>
                  <a:schemeClr val="tx1"/>
                </a:solidFill>
              </a:rPr>
              <a:t> has </a:t>
            </a:r>
            <a:r>
              <a:rPr lang="hu-HU" sz="1600" dirty="0" err="1">
                <a:solidFill>
                  <a:schemeClr val="tx1"/>
                </a:solidFill>
              </a:rPr>
              <a:t>the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lowest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efficiency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C441439-EC96-6A14-0205-3018DB1E6EC2}"/>
              </a:ext>
            </a:extLst>
          </p:cNvPr>
          <p:cNvSpPr/>
          <p:nvPr/>
        </p:nvSpPr>
        <p:spPr>
          <a:xfrm>
            <a:off x="6221897" y="1520687"/>
            <a:ext cx="5190406" cy="737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</a:rPr>
              <a:t>Reccommendations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49CD794-3F4D-88B1-3C4A-4FCFC978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88" y="364543"/>
            <a:ext cx="10464814" cy="1023790"/>
          </a:xfrm>
        </p:spPr>
        <p:txBody>
          <a:bodyPr>
            <a:normAutofit/>
          </a:bodyPr>
          <a:lstStyle/>
          <a:p>
            <a:pPr algn="ctr"/>
            <a:r>
              <a:rPr lang="hu-HU" sz="2400" spc="-100" dirty="0" err="1"/>
              <a:t>Biggest</a:t>
            </a:r>
            <a:r>
              <a:rPr lang="hu-HU" sz="2400" spc="-100" dirty="0"/>
              <a:t> </a:t>
            </a:r>
            <a:r>
              <a:rPr lang="hu-HU" sz="2400" spc="-100" dirty="0" err="1"/>
              <a:t>capacity</a:t>
            </a:r>
            <a:r>
              <a:rPr lang="hu-HU" sz="2400" spc="-100" dirty="0"/>
              <a:t> </a:t>
            </a:r>
            <a:r>
              <a:rPr lang="hu-HU" sz="2400" spc="-100" dirty="0" err="1"/>
              <a:t>warehouse</a:t>
            </a:r>
            <a:r>
              <a:rPr lang="hu-HU" sz="2400" spc="-100" dirty="0"/>
              <a:t> has </a:t>
            </a:r>
            <a:r>
              <a:rPr lang="hu-HU" sz="2400" spc="-100" dirty="0" err="1"/>
              <a:t>the</a:t>
            </a:r>
            <a:r>
              <a:rPr lang="hu-HU" sz="2400" spc="-100" dirty="0"/>
              <a:t> </a:t>
            </a:r>
            <a:r>
              <a:rPr lang="hu-HU" sz="2400" spc="-100" dirty="0" err="1"/>
              <a:t>lowest</a:t>
            </a:r>
            <a:r>
              <a:rPr lang="hu-HU" sz="2400" spc="-100" dirty="0"/>
              <a:t> </a:t>
            </a:r>
            <a:r>
              <a:rPr lang="hu-HU" sz="2400" spc="-100" dirty="0" err="1"/>
              <a:t>efficiency</a:t>
            </a:r>
            <a:r>
              <a:rPr lang="hu-HU" sz="2400" spc="-100" dirty="0"/>
              <a:t> </a:t>
            </a:r>
            <a:r>
              <a:rPr lang="hu-HU" sz="2400" spc="-100" dirty="0" err="1"/>
              <a:t>rate</a:t>
            </a:r>
            <a:endParaRPr lang="hu-HU" sz="2400" spc="-100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F922549-066F-F872-C235-37631A0281AB}"/>
              </a:ext>
            </a:extLst>
          </p:cNvPr>
          <p:cNvSpPr/>
          <p:nvPr/>
        </p:nvSpPr>
        <p:spPr>
          <a:xfrm>
            <a:off x="942523" y="2348127"/>
            <a:ext cx="4951381" cy="3959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47AA7FD4-73AC-E780-E620-CBFC56634D14}"/>
              </a:ext>
            </a:extLst>
          </p:cNvPr>
          <p:cNvSpPr/>
          <p:nvPr/>
        </p:nvSpPr>
        <p:spPr>
          <a:xfrm>
            <a:off x="6221896" y="2348127"/>
            <a:ext cx="5190407" cy="3959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1985DE5-83DE-AFAC-803E-428898F7E6C7}"/>
              </a:ext>
            </a:extLst>
          </p:cNvPr>
          <p:cNvSpPr txBox="1"/>
          <p:nvPr/>
        </p:nvSpPr>
        <p:spPr>
          <a:xfrm>
            <a:off x="6221896" y="2713379"/>
            <a:ext cx="5190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Might</a:t>
            </a:r>
            <a:r>
              <a:rPr lang="hu-HU" sz="1600" dirty="0"/>
              <a:t> </a:t>
            </a:r>
            <a:r>
              <a:rPr lang="hu-HU" sz="1600" dirty="0" err="1"/>
              <a:t>worth</a:t>
            </a:r>
            <a:r>
              <a:rPr lang="hu-HU" sz="1600" dirty="0"/>
              <a:t> </a:t>
            </a:r>
            <a:r>
              <a:rPr lang="hu-HU" sz="1600" dirty="0" err="1"/>
              <a:t>consider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improve</a:t>
            </a:r>
            <a:r>
              <a:rPr lang="hu-HU" sz="1600" dirty="0"/>
              <a:t> </a:t>
            </a:r>
            <a:r>
              <a:rPr lang="hu-HU" sz="1600" dirty="0" err="1"/>
              <a:t>efficiency</a:t>
            </a:r>
            <a:r>
              <a:rPr lang="hu-HU" sz="1600" dirty="0"/>
              <a:t> </a:t>
            </a:r>
            <a:r>
              <a:rPr lang="hu-HU" sz="1600" dirty="0" err="1"/>
              <a:t>across</a:t>
            </a:r>
            <a:r>
              <a:rPr lang="hu-HU" sz="1600" dirty="0"/>
              <a:t> 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warehouses</a:t>
            </a:r>
            <a:r>
              <a:rPr lang="hu-HU" sz="1600" dirty="0"/>
              <a:t> </a:t>
            </a:r>
          </a:p>
          <a:p>
            <a:r>
              <a:rPr lang="hu-HU" sz="1600" dirty="0">
                <a:sym typeface="Wingdings" panose="05000000000000000000" pitchFamily="2" charset="2"/>
              </a:rPr>
              <a:t>	 </a:t>
            </a:r>
            <a:r>
              <a:rPr lang="hu-HU" sz="1600" dirty="0" err="1">
                <a:sym typeface="Wingdings" panose="05000000000000000000" pitchFamily="2" charset="2"/>
              </a:rPr>
              <a:t>on</a:t>
            </a:r>
            <a:r>
              <a:rPr lang="hu-HU" sz="1600" dirty="0">
                <a:sym typeface="Wingdings" panose="05000000000000000000" pitchFamily="2" charset="2"/>
              </a:rPr>
              <a:t> – </a:t>
            </a:r>
            <a:r>
              <a:rPr lang="hu-HU" sz="1600" dirty="0" err="1">
                <a:sym typeface="Wingdings" panose="05000000000000000000" pitchFamily="2" charset="2"/>
              </a:rPr>
              <a:t>time</a:t>
            </a:r>
            <a:r>
              <a:rPr lang="hu-HU" sz="1600" dirty="0">
                <a:sym typeface="Wingdings" panose="05000000000000000000" pitchFamily="2" charset="2"/>
              </a:rPr>
              <a:t> </a:t>
            </a:r>
            <a:r>
              <a:rPr lang="hu-HU" sz="1600" dirty="0" err="1">
                <a:sym typeface="Wingdings" panose="05000000000000000000" pitchFamily="2" charset="2"/>
              </a:rPr>
              <a:t>delivery</a:t>
            </a:r>
            <a:r>
              <a:rPr lang="hu-HU" sz="1600" dirty="0">
                <a:sym typeface="Wingdings" panose="05000000000000000000" pitchFamily="2" charset="2"/>
              </a:rPr>
              <a:t> </a:t>
            </a:r>
            <a:r>
              <a:rPr lang="hu-HU" sz="1600" dirty="0" err="1">
                <a:sym typeface="Wingdings" panose="05000000000000000000" pitchFamily="2" charset="2"/>
              </a:rPr>
              <a:t>rate</a:t>
            </a:r>
            <a:r>
              <a:rPr lang="hu-HU" sz="1600" dirty="0">
                <a:sym typeface="Wingdings" panose="05000000000000000000" pitchFamily="2" charset="2"/>
              </a:rPr>
              <a:t> is </a:t>
            </a:r>
            <a:r>
              <a:rPr lang="hu-HU" sz="1600" dirty="0" err="1">
                <a:sym typeface="Wingdings" panose="05000000000000000000" pitchFamily="2" charset="2"/>
              </a:rPr>
              <a:t>low</a:t>
            </a:r>
            <a:r>
              <a:rPr lang="hu-HU" sz="1600" dirty="0">
                <a:sym typeface="Wingdings" panose="05000000000000000000" pitchFamily="2" charset="2"/>
              </a:rPr>
              <a:t> in </a:t>
            </a:r>
            <a:r>
              <a:rPr lang="hu-HU" sz="1600" dirty="0" err="1">
                <a:sym typeface="Wingdings" panose="05000000000000000000" pitchFamily="2" charset="2"/>
              </a:rPr>
              <a:t>all</a:t>
            </a:r>
            <a:r>
              <a:rPr lang="hu-HU" sz="1600" dirty="0">
                <a:sym typeface="Wingdings" panose="05000000000000000000" pitchFamily="2" charset="2"/>
              </a:rPr>
              <a:t> </a:t>
            </a:r>
            <a:r>
              <a:rPr lang="hu-HU" sz="1600" dirty="0" err="1">
                <a:sym typeface="Wingdings" panose="05000000000000000000" pitchFamily="2" charset="2"/>
              </a:rPr>
              <a:t>storages</a:t>
            </a:r>
            <a:endParaRPr lang="hu-HU" sz="1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23BF269-F6B5-BE19-B506-4419C759EC12}"/>
              </a:ext>
            </a:extLst>
          </p:cNvPr>
          <p:cNvSpPr txBox="1"/>
          <p:nvPr/>
        </p:nvSpPr>
        <p:spPr>
          <a:xfrm>
            <a:off x="6179895" y="3966257"/>
            <a:ext cx="5190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Option</a:t>
            </a:r>
            <a:r>
              <a:rPr lang="hu-HU" sz="1600" dirty="0"/>
              <a:t> 1: </a:t>
            </a:r>
            <a:r>
              <a:rPr lang="en-US" sz="1600" dirty="0" err="1"/>
              <a:t>reorganise</a:t>
            </a:r>
            <a:r>
              <a:rPr lang="en-US" sz="1600" dirty="0"/>
              <a:t> and close South storage as it has the lowest efficiency. Low ordered sub-categories in-stock (Trains, Ships) can be reduced</a:t>
            </a:r>
            <a:endParaRPr lang="hu-HU" sz="16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082E59B-D788-E8AA-DB38-68FEA8B6257A}"/>
              </a:ext>
            </a:extLst>
          </p:cNvPr>
          <p:cNvSpPr txBox="1"/>
          <p:nvPr/>
        </p:nvSpPr>
        <p:spPr>
          <a:xfrm>
            <a:off x="6221896" y="2300168"/>
            <a:ext cx="51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Overall </a:t>
            </a:r>
            <a:r>
              <a:rPr lang="hu-HU" sz="1600" b="1" dirty="0" err="1"/>
              <a:t>Insight</a:t>
            </a:r>
            <a:r>
              <a:rPr lang="hu-HU" sz="1600" b="1" dirty="0"/>
              <a:t>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AE92FA7-7ADB-FA75-42A4-B104A0959C95}"/>
              </a:ext>
            </a:extLst>
          </p:cNvPr>
          <p:cNvSpPr txBox="1"/>
          <p:nvPr/>
        </p:nvSpPr>
        <p:spPr>
          <a:xfrm>
            <a:off x="6179895" y="3619033"/>
            <a:ext cx="51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Reorganization</a:t>
            </a:r>
            <a:r>
              <a:rPr lang="hu-HU" sz="1600" b="1" dirty="0"/>
              <a:t>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456264-02C6-5333-E704-C9F55CDDA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31224"/>
              </p:ext>
            </p:extLst>
          </p:nvPr>
        </p:nvGraphicFramePr>
        <p:xfrm>
          <a:off x="1132213" y="2416709"/>
          <a:ext cx="4572000" cy="374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5349D213-134F-ACDA-0BC4-66C518C7AA82}"/>
              </a:ext>
            </a:extLst>
          </p:cNvPr>
          <p:cNvSpPr txBox="1"/>
          <p:nvPr/>
        </p:nvSpPr>
        <p:spPr>
          <a:xfrm>
            <a:off x="6221896" y="4944079"/>
            <a:ext cx="5190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Option</a:t>
            </a:r>
            <a:r>
              <a:rPr lang="hu-HU" sz="1600" dirty="0"/>
              <a:t> 2: </a:t>
            </a:r>
            <a:r>
              <a:rPr lang="en-US" sz="1600" dirty="0" err="1"/>
              <a:t>reorganise</a:t>
            </a:r>
            <a:r>
              <a:rPr lang="en-US" sz="1600" dirty="0"/>
              <a:t> and close </a:t>
            </a:r>
            <a:r>
              <a:rPr lang="hu-HU" sz="1600" dirty="0"/>
              <a:t>West</a:t>
            </a:r>
            <a:r>
              <a:rPr lang="en-US" sz="1600" dirty="0"/>
              <a:t> storage as it has the lowest </a:t>
            </a:r>
            <a:r>
              <a:rPr lang="hu-HU" sz="1600" dirty="0" err="1"/>
              <a:t>capacity</a:t>
            </a:r>
            <a:r>
              <a:rPr lang="en-US" sz="1600" dirty="0"/>
              <a:t>. </a:t>
            </a:r>
            <a:r>
              <a:rPr lang="hu-HU" sz="1600" dirty="0" err="1"/>
              <a:t>Second</a:t>
            </a:r>
            <a:r>
              <a:rPr lang="hu-HU" sz="1600" dirty="0"/>
              <a:t> most</a:t>
            </a:r>
            <a:r>
              <a:rPr lang="en-US" sz="1600" dirty="0"/>
              <a:t> ordered </a:t>
            </a:r>
            <a:r>
              <a:rPr lang="hu-HU" sz="1600" dirty="0" err="1"/>
              <a:t>vintage</a:t>
            </a:r>
            <a:r>
              <a:rPr lang="hu-HU" sz="1600" dirty="0"/>
              <a:t> </a:t>
            </a:r>
            <a:r>
              <a:rPr lang="hu-HU" sz="1600" dirty="0" err="1"/>
              <a:t>cars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distribute</a:t>
            </a:r>
            <a:r>
              <a:rPr lang="hu-HU" sz="1600" dirty="0"/>
              <a:t> </a:t>
            </a:r>
            <a:r>
              <a:rPr lang="hu-HU" sz="1600" dirty="0" err="1"/>
              <a:t>across</a:t>
            </a:r>
            <a:r>
              <a:rPr lang="hu-HU" sz="1600" dirty="0"/>
              <a:t> </a:t>
            </a:r>
            <a:r>
              <a:rPr lang="hu-HU" sz="1600" dirty="0" err="1"/>
              <a:t>storages</a:t>
            </a:r>
            <a:r>
              <a:rPr lang="hu-HU" sz="1600" dirty="0"/>
              <a:t> </a:t>
            </a:r>
            <a:r>
              <a:rPr lang="hu-HU" sz="1600" dirty="0" err="1"/>
              <a:t>especially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most </a:t>
            </a:r>
            <a:r>
              <a:rPr lang="hu-HU" sz="1600" dirty="0" err="1"/>
              <a:t>efficient</a:t>
            </a:r>
            <a:r>
              <a:rPr lang="hu-HU" sz="1600" dirty="0"/>
              <a:t> </a:t>
            </a:r>
            <a:r>
              <a:rPr lang="hu-HU" sz="1600" dirty="0" err="1"/>
              <a:t>warehouse</a:t>
            </a:r>
            <a:r>
              <a:rPr lang="hu-HU" sz="1600" dirty="0"/>
              <a:t> (</a:t>
            </a:r>
            <a:r>
              <a:rPr lang="hu-HU" sz="1600" dirty="0" err="1"/>
              <a:t>North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87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209</Words>
  <Application>Microsoft Office PowerPoint</Application>
  <PresentationFormat>Szélesvásznú</PresentationFormat>
  <Paragraphs>21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Microsoft Himalaya</vt:lpstr>
      <vt:lpstr>Office-téma</vt:lpstr>
      <vt:lpstr>Model-Car Database Analysis with My SQL Workbench</vt:lpstr>
      <vt:lpstr>Building up the database, get familiar with the data and datamodel (EER diagram)</vt:lpstr>
      <vt:lpstr>Overall, less ordered sub-categories are placed in the highest capacity storage</vt:lpstr>
      <vt:lpstr>Biggest capacity warehouse has the lowest efficiency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Szilvia Tallér</dc:creator>
  <cp:lastModifiedBy>Szilvia Tallér</cp:lastModifiedBy>
  <cp:revision>11</cp:revision>
  <dcterms:created xsi:type="dcterms:W3CDTF">2023-12-23T23:31:24Z</dcterms:created>
  <dcterms:modified xsi:type="dcterms:W3CDTF">2023-12-25T22:09:35Z</dcterms:modified>
</cp:coreProperties>
</file>