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63" r:id="rId4"/>
    <p:sldId id="268" r:id="rId5"/>
    <p:sldId id="289" r:id="rId6"/>
    <p:sldId id="291" r:id="rId7"/>
    <p:sldId id="288" r:id="rId8"/>
    <p:sldId id="271" r:id="rId9"/>
    <p:sldId id="259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  <p:italic r:id="rId14"/>
      <p:boldItalic r:id="rId15"/>
    </p:embeddedFont>
    <p:embeddedFont>
      <p:font typeface="Manrope Medium" panose="020B0604020202020204" charset="0"/>
      <p:regular r:id="rId16"/>
      <p:bold r:id="rId17"/>
    </p:embeddedFont>
    <p:embeddedFont>
      <p:font typeface="Manrope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9048D-05AA-4AA5-8F5F-E80BEE5A99DF}">
  <a:tblStyle styleId="{F2D9048D-05AA-4AA5-8F5F-E80BEE5A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>
          <a:extLst>
            <a:ext uri="{FF2B5EF4-FFF2-40B4-BE49-F238E27FC236}">
              <a16:creationId xmlns:a16="http://schemas.microsoft.com/office/drawing/2014/main" id="{E934E5EF-0D82-400E-11BF-3553D6941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>
            <a:extLst>
              <a:ext uri="{FF2B5EF4-FFF2-40B4-BE49-F238E27FC236}">
                <a16:creationId xmlns:a16="http://schemas.microsoft.com/office/drawing/2014/main" id="{82F5C966-4B2D-06D2-7A43-67066A0C4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>
            <a:extLst>
              <a:ext uri="{FF2B5EF4-FFF2-40B4-BE49-F238E27FC236}">
                <a16:creationId xmlns:a16="http://schemas.microsoft.com/office/drawing/2014/main" id="{26992186-DEB3-1F86-C19B-3B17E9B6D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>
          <a:extLst>
            <a:ext uri="{FF2B5EF4-FFF2-40B4-BE49-F238E27FC236}">
              <a16:creationId xmlns:a16="http://schemas.microsoft.com/office/drawing/2014/main" id="{08EA2848-A09E-279D-3EC3-1B8DA56D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>
            <a:extLst>
              <a:ext uri="{FF2B5EF4-FFF2-40B4-BE49-F238E27FC236}">
                <a16:creationId xmlns:a16="http://schemas.microsoft.com/office/drawing/2014/main" id="{F8BB4800-1367-81C9-1EE5-B839292D11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>
            <a:extLst>
              <a:ext uri="{FF2B5EF4-FFF2-40B4-BE49-F238E27FC236}">
                <a16:creationId xmlns:a16="http://schemas.microsoft.com/office/drawing/2014/main" id="{277D0733-CCDC-0E66-D3BE-CE80D9338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57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>
          <a:extLst>
            <a:ext uri="{FF2B5EF4-FFF2-40B4-BE49-F238E27FC236}">
              <a16:creationId xmlns:a16="http://schemas.microsoft.com/office/drawing/2014/main" id="{FF8A3877-302F-D155-6BE4-ED14AE1E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>
            <a:extLst>
              <a:ext uri="{FF2B5EF4-FFF2-40B4-BE49-F238E27FC236}">
                <a16:creationId xmlns:a16="http://schemas.microsoft.com/office/drawing/2014/main" id="{30BB24DD-4F62-1B13-7172-75B3B66815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>
            <a:extLst>
              <a:ext uri="{FF2B5EF4-FFF2-40B4-BE49-F238E27FC236}">
                <a16:creationId xmlns:a16="http://schemas.microsoft.com/office/drawing/2014/main" id="{4BB9B7DE-C6B1-8D22-132E-AC6FA1F6F4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07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76" r:id="rId8"/>
    <p:sldLayoutId id="2147483679" r:id="rId9"/>
    <p:sldLayoutId id="2147483680" r:id="rId10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4" name="Google Shape;1624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6" name="Google Shape;1626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0" name="Google Shape;1640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77976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Week 14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SpendSense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1" name="Google Shape;1641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Viktoria Todorova</a:t>
            </a:r>
            <a:endParaRPr dirty="0"/>
          </a:p>
        </p:txBody>
      </p:sp>
      <p:cxnSp>
        <p:nvCxnSpPr>
          <p:cNvPr id="1642" name="Google Shape;1642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842156" y="3224098"/>
            <a:ext cx="2019513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SPRINT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PREVIOUS SPRINTS</a:t>
            </a:r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901615" y="3224098"/>
            <a:ext cx="1630561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</a:t>
            </a:r>
            <a:endParaRPr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3224098"/>
            <a:ext cx="928626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1031450" y="1644903"/>
            <a:ext cx="4045353" cy="251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Financial management system designed to help businesses and individuals track, manage, and analyze their finances.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Expense Tracking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Budget Creation and Management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Reports and Dashboards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/>
              <a:t>SpendSence</a:t>
            </a:r>
            <a:r>
              <a:rPr lang="en-US" sz="1400" dirty="0"/>
              <a:t> helps make managing finances easier in today's complicated financial world.</a:t>
            </a:r>
            <a:endParaRPr sz="1400" dirty="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4572B-1DE9-A933-2532-DFECB3D4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0" y="1339400"/>
            <a:ext cx="4528094" cy="3283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D1E98-6E07-397D-7B2A-1CE955037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547" y="1339399"/>
            <a:ext cx="4518907" cy="3283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163165-161E-8A61-3975-D21D162BBEAC}"/>
              </a:ext>
            </a:extLst>
          </p:cNvPr>
          <p:cNvSpPr txBox="1"/>
          <p:nvPr/>
        </p:nvSpPr>
        <p:spPr>
          <a:xfrm>
            <a:off x="245806" y="1422974"/>
            <a:ext cx="175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solidFill>
                  <a:schemeClr val="bg1">
                    <a:lumMod val="25000"/>
                  </a:schemeClr>
                </a:solidFill>
              </a:rPr>
              <a:t>Traefik</a:t>
            </a:r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 - Routes requests to the correct MS and provides a unified API layer, optimized for K8s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DEBC41-9B72-48A7-4EA0-75F028454C4B}"/>
              </a:ext>
            </a:extLst>
          </p:cNvPr>
          <p:cNvCxnSpPr>
            <a:cxnSpLocks/>
          </p:cNvCxnSpPr>
          <p:nvPr/>
        </p:nvCxnSpPr>
        <p:spPr>
          <a:xfrm>
            <a:off x="1966452" y="1592251"/>
            <a:ext cx="1887793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568D1A-C7DA-FF0C-7E9F-6857FED14952}"/>
              </a:ext>
            </a:extLst>
          </p:cNvPr>
          <p:cNvSpPr txBox="1"/>
          <p:nvPr/>
        </p:nvSpPr>
        <p:spPr>
          <a:xfrm>
            <a:off x="227447" y="3330433"/>
            <a:ext cx="153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AWS RDS – handles scaling, backups and fault tolerance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FBE3C8-E0EF-84DF-1DA1-8B1D261A3A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61280" y="349971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1A6848-3071-4C78-EE7B-01B4FE1F1776}"/>
              </a:ext>
            </a:extLst>
          </p:cNvPr>
          <p:cNvSpPr txBox="1"/>
          <p:nvPr/>
        </p:nvSpPr>
        <p:spPr>
          <a:xfrm>
            <a:off x="7114304" y="3099600"/>
            <a:ext cx="165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PostgreSQL for its advanced SQL features (complex queries, windows functions, etc.)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53FA95-8F98-3C13-11DB-25B5C50F1277}"/>
              </a:ext>
            </a:extLst>
          </p:cNvPr>
          <p:cNvCxnSpPr>
            <a:cxnSpLocks/>
          </p:cNvCxnSpPr>
          <p:nvPr/>
        </p:nvCxnSpPr>
        <p:spPr>
          <a:xfrm>
            <a:off x="6245456" y="3473556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3B0178-D278-7D0E-6D4F-9EEAD286461E}"/>
              </a:ext>
            </a:extLst>
          </p:cNvPr>
          <p:cNvSpPr txBox="1"/>
          <p:nvPr/>
        </p:nvSpPr>
        <p:spPr>
          <a:xfrm>
            <a:off x="272345" y="2376703"/>
            <a:ext cx="175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Always on, frequent API calls and need for stable DB connection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6CCB5-2177-F39F-352F-AD0096346A7A}"/>
              </a:ext>
            </a:extLst>
          </p:cNvPr>
          <p:cNvCxnSpPr>
            <a:cxnSpLocks/>
          </p:cNvCxnSpPr>
          <p:nvPr/>
        </p:nvCxnSpPr>
        <p:spPr>
          <a:xfrm>
            <a:off x="1966452" y="2563353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E9246-15C5-08FA-08D0-1D5BDB123A1A}"/>
              </a:ext>
            </a:extLst>
          </p:cNvPr>
          <p:cNvCxnSpPr>
            <a:cxnSpLocks/>
          </p:cNvCxnSpPr>
          <p:nvPr/>
        </p:nvCxnSpPr>
        <p:spPr>
          <a:xfrm>
            <a:off x="6433303" y="257175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D8A7B9-5434-CAC3-60E1-439FF01C0B51}"/>
              </a:ext>
            </a:extLst>
          </p:cNvPr>
          <p:cNvSpPr txBox="1"/>
          <p:nvPr/>
        </p:nvSpPr>
        <p:spPr>
          <a:xfrm>
            <a:off x="7302151" y="2203724"/>
            <a:ext cx="15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Runs only when needed, AWS Lambda works well with PostgreSQL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E13F-BD92-C7D0-8F3E-2D96258E857A}"/>
              </a:ext>
            </a:extLst>
          </p:cNvPr>
          <p:cNvSpPr txBox="1"/>
          <p:nvPr/>
        </p:nvSpPr>
        <p:spPr>
          <a:xfrm>
            <a:off x="7123223" y="3897739"/>
            <a:ext cx="18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Reliable transactions of messages, instead of broadcasting data – short-lived, simpler to set up,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67BA2-CB73-5F56-C8FB-7B762DBB7359}"/>
              </a:ext>
            </a:extLst>
          </p:cNvPr>
          <p:cNvCxnSpPr>
            <a:cxnSpLocks/>
          </p:cNvCxnSpPr>
          <p:nvPr/>
        </p:nvCxnSpPr>
        <p:spPr>
          <a:xfrm>
            <a:off x="5734373" y="4255376"/>
            <a:ext cx="1302191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>
          <a:extLst>
            <a:ext uri="{FF2B5EF4-FFF2-40B4-BE49-F238E27FC236}">
              <a16:creationId xmlns:a16="http://schemas.microsoft.com/office/drawing/2014/main" id="{88757BAA-91B0-0CCD-D0B7-58CA1FAC0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>
            <a:extLst>
              <a:ext uri="{FF2B5EF4-FFF2-40B4-BE49-F238E27FC236}">
                <a16:creationId xmlns:a16="http://schemas.microsoft.com/office/drawing/2014/main" id="{88A73874-14E8-4D85-7C08-DA1060CD81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1456" y="1133107"/>
            <a:ext cx="2246951" cy="815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week</a:t>
            </a:r>
            <a:endParaRPr dirty="0"/>
          </a:p>
        </p:txBody>
      </p:sp>
      <p:cxnSp>
        <p:nvCxnSpPr>
          <p:cNvPr id="2478" name="Google Shape;2478;p67">
            <a:extLst>
              <a:ext uri="{FF2B5EF4-FFF2-40B4-BE49-F238E27FC236}">
                <a16:creationId xmlns:a16="http://schemas.microsoft.com/office/drawing/2014/main" id="{1BC77806-982A-7CCF-52D2-91E6B3948514}"/>
              </a:ext>
            </a:extLst>
          </p:cNvPr>
          <p:cNvCxnSpPr>
            <a:cxnSpLocks/>
          </p:cNvCxnSpPr>
          <p:nvPr/>
        </p:nvCxnSpPr>
        <p:spPr>
          <a:xfrm>
            <a:off x="1059509" y="1984138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2F100A-1370-B8DD-2A1E-F79E6528A2D6}"/>
              </a:ext>
            </a:extLst>
          </p:cNvPr>
          <p:cNvSpPr txBox="1"/>
          <p:nvPr/>
        </p:nvSpPr>
        <p:spPr>
          <a:xfrm>
            <a:off x="650942" y="2151158"/>
            <a:ext cx="41225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Graphana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Prometheus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Static quality checks with </a:t>
            </a:r>
            <a:r>
              <a:rPr lang="en-US" sz="14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Snyk</a:t>
            </a: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HTTPS with TLS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Almost working 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login</a:t>
            </a: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Google Shape;2476;p67">
            <a:extLst>
              <a:ext uri="{FF2B5EF4-FFF2-40B4-BE49-F238E27FC236}">
                <a16:creationId xmlns:a16="http://schemas.microsoft.com/office/drawing/2014/main" id="{21EBB0A8-B7AC-0394-168F-6D064A44FD27}"/>
              </a:ext>
            </a:extLst>
          </p:cNvPr>
          <p:cNvSpPr txBox="1">
            <a:spLocks/>
          </p:cNvSpPr>
          <p:nvPr/>
        </p:nvSpPr>
        <p:spPr>
          <a:xfrm>
            <a:off x="4951708" y="1150336"/>
            <a:ext cx="2246951" cy="81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 b="0" i="0" u="none" strike="noStrike" cap="none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r>
              <a:rPr lang="en-US" dirty="0"/>
              <a:t>This week</a:t>
            </a:r>
          </a:p>
        </p:txBody>
      </p:sp>
      <p:cxnSp>
        <p:nvCxnSpPr>
          <p:cNvPr id="3" name="Google Shape;2478;p67">
            <a:extLst>
              <a:ext uri="{FF2B5EF4-FFF2-40B4-BE49-F238E27FC236}">
                <a16:creationId xmlns:a16="http://schemas.microsoft.com/office/drawing/2014/main" id="{4F5E18E7-905F-C499-61A1-44D73FDE423E}"/>
              </a:ext>
            </a:extLst>
          </p:cNvPr>
          <p:cNvCxnSpPr>
            <a:cxnSpLocks/>
          </p:cNvCxnSpPr>
          <p:nvPr/>
        </p:nvCxnSpPr>
        <p:spPr>
          <a:xfrm>
            <a:off x="5037619" y="1965453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C30328-98E2-F116-30E6-38B71F47FD23}"/>
              </a:ext>
            </a:extLst>
          </p:cNvPr>
          <p:cNvSpPr txBox="1"/>
          <p:nvPr/>
        </p:nvSpPr>
        <p:spPr>
          <a:xfrm>
            <a:off x="4850971" y="2195794"/>
            <a:ext cx="41225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Monitoring + Alerts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Working login (Finally 🎉🥂)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SAGA Orchestration for GDPR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2 MS + 2DBS in </a:t>
            </a:r>
            <a:r>
              <a:rPr lang="en-US" dirty="0" err="1"/>
              <a:t>Minikube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857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>
          <a:extLst>
            <a:ext uri="{FF2B5EF4-FFF2-40B4-BE49-F238E27FC236}">
              <a16:creationId xmlns:a16="http://schemas.microsoft.com/office/drawing/2014/main" id="{F25992D6-CC61-7B98-7743-FCA75B7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>
            <a:extLst>
              <a:ext uri="{FF2B5EF4-FFF2-40B4-BE49-F238E27FC236}">
                <a16:creationId xmlns:a16="http://schemas.microsoft.com/office/drawing/2014/main" id="{CB0B4533-5509-344A-8C8A-29EAB8D47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MONITORING</a:t>
            </a:r>
            <a:endParaRPr dirty="0"/>
          </a:p>
        </p:txBody>
      </p:sp>
      <p:cxnSp>
        <p:nvCxnSpPr>
          <p:cNvPr id="2478" name="Google Shape;2478;p67">
            <a:extLst>
              <a:ext uri="{FF2B5EF4-FFF2-40B4-BE49-F238E27FC236}">
                <a16:creationId xmlns:a16="http://schemas.microsoft.com/office/drawing/2014/main" id="{C29F1F7E-8594-767B-54B5-F4997750D8CD}"/>
              </a:ext>
            </a:extLst>
          </p:cNvPr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>
            <a:extLst>
              <a:ext uri="{FF2B5EF4-FFF2-40B4-BE49-F238E27FC236}">
                <a16:creationId xmlns:a16="http://schemas.microsoft.com/office/drawing/2014/main" id="{EC868A89-1FD0-DC40-EC42-0B183EF4F221}"/>
              </a:ext>
            </a:extLst>
          </p:cNvPr>
          <p:cNvSpPr txBox="1"/>
          <p:nvPr/>
        </p:nvSpPr>
        <p:spPr>
          <a:xfrm>
            <a:off x="652559" y="3761263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8C5E2-66CC-6F38-B9FD-421E33939CF9}"/>
              </a:ext>
            </a:extLst>
          </p:cNvPr>
          <p:cNvSpPr txBox="1"/>
          <p:nvPr/>
        </p:nvSpPr>
        <p:spPr>
          <a:xfrm>
            <a:off x="713225" y="1818792"/>
            <a:ext cx="41225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Requests </a:t>
            </a:r>
            <a:r>
              <a:rPr lang="en-US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Traefik</a:t>
            </a: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handled per service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Average number of successful GET requests per second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lang="en-US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 slowest /</a:t>
            </a:r>
            <a:r>
              <a:rPr lang="en-US" sz="14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  <a:r>
              <a:rPr lang="en-US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/expenses request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 Deletion Attempts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Deletion Fails</a:t>
            </a: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8692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>
          <a:extLst>
            <a:ext uri="{FF2B5EF4-FFF2-40B4-BE49-F238E27FC236}">
              <a16:creationId xmlns:a16="http://schemas.microsoft.com/office/drawing/2014/main" id="{00AF01A8-4261-A98D-7319-48820C1A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>
            <a:extLst>
              <a:ext uri="{FF2B5EF4-FFF2-40B4-BE49-F238E27FC236}">
                <a16:creationId xmlns:a16="http://schemas.microsoft.com/office/drawing/2014/main" id="{B90A26A6-70E2-C66D-1377-E19E47097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SPRINT</a:t>
            </a:r>
            <a:endParaRPr dirty="0"/>
          </a:p>
        </p:txBody>
      </p:sp>
      <p:sp>
        <p:nvSpPr>
          <p:cNvPr id="2477" name="Google Shape;2477;p67">
            <a:extLst>
              <a:ext uri="{FF2B5EF4-FFF2-40B4-BE49-F238E27FC236}">
                <a16:creationId xmlns:a16="http://schemas.microsoft.com/office/drawing/2014/main" id="{693438A7-4FA4-DDE9-F80F-CC5001729588}"/>
              </a:ext>
            </a:extLst>
          </p:cNvPr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>
            <a:extLst>
              <a:ext uri="{FF2B5EF4-FFF2-40B4-BE49-F238E27FC236}">
                <a16:creationId xmlns:a16="http://schemas.microsoft.com/office/drawing/2014/main" id="{7A7F0882-3015-FB24-D255-4C0565AB0D4F}"/>
              </a:ext>
            </a:extLst>
          </p:cNvPr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ED81FA-DADD-2153-36A4-3947AB946260}"/>
              </a:ext>
            </a:extLst>
          </p:cNvPr>
          <p:cNvSpPr txBox="1"/>
          <p:nvPr/>
        </p:nvSpPr>
        <p:spPr>
          <a:xfrm>
            <a:off x="860170" y="1821405"/>
            <a:ext cx="6315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Finish K8s Implementation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Move databases to the cloud</a:t>
            </a:r>
            <a:endParaRPr lang="en-US" sz="1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CD pipeline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Documentation – OWASP Report, Load test Report, Research Doc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3831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</a:t>
            </a:r>
            <a:r>
              <a:rPr lang="en" dirty="0">
                <a:solidFill>
                  <a:schemeClr val="lt2"/>
                </a:solidFill>
              </a:rPr>
              <a:t>ANSWERS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56" name="Google Shape;2256;p53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756" name="Google Shape;1756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7" name="Google Shape;1757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758" name="Google Shape;1758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1"/>
          <p:cNvSpPr txBox="1">
            <a:spLocks noGrp="1"/>
          </p:cNvSpPr>
          <p:nvPr>
            <p:ph type="title"/>
          </p:nvPr>
        </p:nvSpPr>
        <p:spPr>
          <a:xfrm>
            <a:off x="3984639" y="1310875"/>
            <a:ext cx="419893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3" name="Google Shape;1773;p41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 any further questions, don’t hesitate to contact me at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v.todorova@fontysict.nl</a:t>
            </a:r>
            <a:endParaRPr dirty="0"/>
          </a:p>
        </p:txBody>
      </p:sp>
      <p:cxnSp>
        <p:nvCxnSpPr>
          <p:cNvPr id="1774" name="Google Shape;1774;p41"/>
          <p:cNvCxnSpPr/>
          <p:nvPr/>
        </p:nvCxnSpPr>
        <p:spPr>
          <a:xfrm>
            <a:off x="5077275" y="2556950"/>
            <a:ext cx="290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5" name="Google Shape;1775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76" name="Google Shape;1776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254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Inter</vt:lpstr>
      <vt:lpstr>Red Hat Display</vt:lpstr>
      <vt:lpstr>Manrope Medium</vt:lpstr>
      <vt:lpstr>Manrope SemiBold</vt:lpstr>
      <vt:lpstr>Wingdings</vt:lpstr>
      <vt:lpstr>Arial</vt:lpstr>
      <vt:lpstr>Business Cost Analysis by Slidesgo</vt:lpstr>
      <vt:lpstr>Week 14 SpendSense</vt:lpstr>
      <vt:lpstr>TABLE OF CONTENTS</vt:lpstr>
      <vt:lpstr>DESCRIPTION</vt:lpstr>
      <vt:lpstr>ARCHITECTURE</vt:lpstr>
      <vt:lpstr>Last week</vt:lpstr>
      <vt:lpstr>MONITORING</vt:lpstr>
      <vt:lpstr>NEXT SPRINT</vt:lpstr>
      <vt:lpstr>QUESTIONS &amp; ANSWERS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Bisser Todorov</dc:creator>
  <cp:lastModifiedBy>Bisser Todorov</cp:lastModifiedBy>
  <cp:revision>21</cp:revision>
  <dcterms:modified xsi:type="dcterms:W3CDTF">2025-05-26T07:46:25Z</dcterms:modified>
</cp:coreProperties>
</file>