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5"/>
  </p:notesMasterIdLst>
  <p:sldIdLst>
    <p:sldId id="256" r:id="rId2"/>
    <p:sldId id="280" r:id="rId3"/>
    <p:sldId id="257" r:id="rId4"/>
    <p:sldId id="258" r:id="rId5"/>
    <p:sldId id="269" r:id="rId6"/>
    <p:sldId id="259" r:id="rId7"/>
    <p:sldId id="281" r:id="rId8"/>
    <p:sldId id="270" r:id="rId9"/>
    <p:sldId id="272" r:id="rId10"/>
    <p:sldId id="271" r:id="rId11"/>
    <p:sldId id="282" r:id="rId12"/>
    <p:sldId id="273" r:id="rId13"/>
    <p:sldId id="274" r:id="rId14"/>
    <p:sldId id="278" r:id="rId15"/>
    <p:sldId id="283" r:id="rId16"/>
    <p:sldId id="285" r:id="rId17"/>
    <p:sldId id="286" r:id="rId18"/>
    <p:sldId id="275" r:id="rId19"/>
    <p:sldId id="276" r:id="rId20"/>
    <p:sldId id="277" r:id="rId21"/>
    <p:sldId id="284" r:id="rId22"/>
    <p:sldId id="268" r:id="rId23"/>
    <p:sldId id="279" r:id="rId2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0" d="100"/>
          <a:sy n="50" d="100"/>
        </p:scale>
        <p:origin x="-10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&#1091;&#1085;&#1080;&#1074;&#1077;&#1088;&#1089;&#1080;&#1090;&#1077;&#1090;\&#1076;&#1080;&#1087;&#1083;&#1086;&#1084;\&#1080;&#1089;&#1089;&#1083;&#1077;&#1076;\&#1084;&#1072;&#1088;&#1090;\&#1087;&#1088;&#1086;&#1073;&#1072;%20&#1085;&#1086;&#1074;&#1086;&#1075;&#1086;%20&#1087;&#1086;&#1076;&#1093;&#1086;&#1076;&#1072;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D:\&#1091;&#1085;&#1080;&#1074;&#1077;&#1088;&#1089;&#1080;&#1090;&#1077;&#1090;\&#1076;&#1080;&#1087;&#1083;&#1086;&#1084;\&#1073;&#1091;&#1084;&#1072;&#1078;&#1082;&#1080;\&#1074;%20&#1076;&#1080;&#1087;&#1083;&#1086;&#1084;\&#1080;&#1089;&#1089;&#1083;&#1077;&#1076;&#1086;&#1074;&#1072;&#1085;&#1080;&#1103;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D:\&#1091;&#1085;&#1080;&#1074;&#1077;&#1088;&#1089;&#1080;&#1090;&#1077;&#1090;\&#1076;&#1080;&#1087;&#1083;&#1086;&#1084;\&#1073;&#1091;&#1084;&#1072;&#1078;&#1082;&#1080;\&#1074;%20&#1076;&#1080;&#1087;&#1083;&#1086;&#1084;\&#1080;&#1089;&#1089;&#1083;&#1077;&#1076;&#1086;&#1074;&#1072;&#1085;&#1080;&#1103;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D:\&#1091;&#1085;&#1080;&#1074;&#1077;&#1088;&#1089;&#1080;&#1090;&#1077;&#1090;\&#1076;&#1080;&#1087;&#1083;&#1086;&#1084;\&#1073;&#1091;&#1084;&#1072;&#1078;&#1082;&#1080;\&#1074;%20&#1076;&#1080;&#1087;&#1083;&#1086;&#1084;\&#1080;&#1089;&#1089;&#1083;&#1077;&#1076;&#1086;&#1074;&#1072;&#1085;&#1080;&#1103;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D:\&#1091;&#1085;&#1080;&#1074;&#1077;&#1088;&#1089;&#1080;&#1090;&#1077;&#1090;\&#1076;&#1080;&#1087;&#1083;&#1086;&#1084;\&#1073;&#1091;&#1084;&#1072;&#1078;&#1082;&#1080;\&#1074;%20&#1076;&#1080;&#1087;&#1083;&#1086;&#1084;\&#1080;&#1089;&#1089;&#1083;&#1077;&#1076;&#1086;&#1074;&#1072;&#1085;&#1080;&#1103;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D:\&#1091;&#1085;&#1080;&#1074;&#1077;&#1088;&#1089;&#1080;&#1090;&#1077;&#1090;\&#1076;&#1080;&#1087;&#1083;&#1086;&#1084;\&#1080;&#1089;&#1089;&#1083;&#1077;&#1076;\&#1094;&#1074;&#1077;&#1090;\&#1094;&#1074;&#1077;&#1090;&#1072;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D:\&#1091;&#1085;&#1080;&#1074;&#1077;&#1088;&#1089;&#1080;&#1090;&#1077;&#1090;\&#1076;&#1080;&#1087;&#1083;&#1086;&#1084;\&#1073;&#1091;&#1084;&#1072;&#1078;&#1082;&#1080;\&#1074;%20&#1076;&#1080;&#1087;&#1083;&#1086;&#1084;\&#1080;&#1089;&#1089;&#1083;&#1077;&#1076;&#1086;&#1074;&#1072;&#1085;&#1080;&#1103;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ru-RU"/>
  <c:chart>
    <c:plotArea>
      <c:layout>
        <c:manualLayout>
          <c:layoutTarget val="inner"/>
          <c:xMode val="edge"/>
          <c:yMode val="edge"/>
          <c:x val="0.21884834155125171"/>
          <c:y val="7.3648555124639276E-2"/>
          <c:w val="0.50831729526216407"/>
          <c:h val="0.70692833412247746"/>
        </c:manualLayout>
      </c:layout>
      <c:barChart>
        <c:barDir val="col"/>
        <c:grouping val="clustered"/>
        <c:ser>
          <c:idx val="0"/>
          <c:order val="0"/>
          <c:tx>
            <c:strRef>
              <c:f>Лист1!$Z$20</c:f>
              <c:strCache>
                <c:ptCount val="1"/>
                <c:pt idx="0">
                  <c:v>Размер рангового блока 8 пикселей</c:v>
                </c:pt>
              </c:strCache>
            </c:strRef>
          </c:tx>
          <c:cat>
            <c:strRef>
              <c:f>Лист1!$AA$18:$AC$18</c:f>
              <c:strCache>
                <c:ptCount val="3"/>
                <c:pt idx="0">
                  <c:v>Минимальный доменный блок</c:v>
                </c:pt>
                <c:pt idx="1">
                  <c:v>Классификация центром масс</c:v>
                </c:pt>
                <c:pt idx="2">
                  <c:v>Метод эталонного блока</c:v>
                </c:pt>
              </c:strCache>
            </c:strRef>
          </c:cat>
          <c:val>
            <c:numRef>
              <c:f>Лист1!$AA$20:$AC$20</c:f>
              <c:numCache>
                <c:formatCode>General</c:formatCode>
                <c:ptCount val="3"/>
                <c:pt idx="0">
                  <c:v>32.809999999999995</c:v>
                </c:pt>
                <c:pt idx="1">
                  <c:v>14.57</c:v>
                </c:pt>
                <c:pt idx="2">
                  <c:v>29.66</c:v>
                </c:pt>
              </c:numCache>
            </c:numRef>
          </c:val>
        </c:ser>
        <c:ser>
          <c:idx val="1"/>
          <c:order val="1"/>
          <c:tx>
            <c:strRef>
              <c:f>Лист1!$Z$19</c:f>
              <c:strCache>
                <c:ptCount val="1"/>
                <c:pt idx="0">
                  <c:v>Размер рангового блока 4 пикселя</c:v>
                </c:pt>
              </c:strCache>
            </c:strRef>
          </c:tx>
          <c:val>
            <c:numRef>
              <c:f>Лист1!$AA$19:$AC$19</c:f>
              <c:numCache>
                <c:formatCode>General</c:formatCode>
                <c:ptCount val="3"/>
                <c:pt idx="0">
                  <c:v>209.88000000000002</c:v>
                </c:pt>
                <c:pt idx="1">
                  <c:v>84.55</c:v>
                </c:pt>
                <c:pt idx="2">
                  <c:v>82.02</c:v>
                </c:pt>
              </c:numCache>
            </c:numRef>
          </c:val>
        </c:ser>
        <c:axId val="74792320"/>
        <c:axId val="75216000"/>
      </c:barChart>
      <c:catAx>
        <c:axId val="74792320"/>
        <c:scaling>
          <c:orientation val="minMax"/>
        </c:scaling>
        <c:axPos val="b"/>
        <c:numFmt formatCode="General" sourceLinked="1"/>
        <c:tickLblPos val="nextTo"/>
        <c:crossAx val="75216000"/>
        <c:crosses val="autoZero"/>
        <c:auto val="1"/>
        <c:lblAlgn val="ctr"/>
        <c:lblOffset val="100"/>
      </c:catAx>
      <c:valAx>
        <c:axId val="75216000"/>
        <c:scaling>
          <c:orientation val="minMax"/>
        </c:scaling>
        <c:axPos val="l"/>
        <c:majorGridlines/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en-US"/>
                  <a:t>t</a:t>
                </a:r>
                <a:r>
                  <a:rPr lang="ru-RU" baseline="-25000"/>
                  <a:t>комп</a:t>
                </a:r>
                <a:r>
                  <a:rPr lang="ru-RU"/>
                  <a:t>, сек</a:t>
                </a:r>
              </a:p>
            </c:rich>
          </c:tx>
          <c:layout/>
        </c:title>
        <c:numFmt formatCode="General" sourceLinked="1"/>
        <c:tickLblPos val="nextTo"/>
        <c:crossAx val="74792320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3746773899913254"/>
          <c:y val="0.2998947519619754"/>
          <c:w val="0.2388651845064344"/>
          <c:h val="0.40020997375328082"/>
        </c:manualLayout>
      </c:layout>
    </c:legend>
    <c:plotVisOnly val="1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ru-RU"/>
  <c:chart>
    <c:plotArea>
      <c:layout>
        <c:manualLayout>
          <c:layoutTarget val="inner"/>
          <c:xMode val="edge"/>
          <c:yMode val="edge"/>
          <c:x val="0.24119362251930856"/>
          <c:y val="7.6778988485025221E-2"/>
          <c:w val="0.72205505972587414"/>
          <c:h val="0.66145274821522348"/>
        </c:manualLayout>
      </c:layout>
      <c:barChart>
        <c:barDir val="col"/>
        <c:grouping val="clustered"/>
        <c:ser>
          <c:idx val="0"/>
          <c:order val="0"/>
          <c:tx>
            <c:strRef>
              <c:f>портрет!$C$404</c:f>
              <c:strCache>
                <c:ptCount val="1"/>
                <c:pt idx="0">
                  <c:v>Первый подходящий (без разбиения)</c:v>
                </c:pt>
              </c:strCache>
            </c:strRef>
          </c:tx>
          <c:spPr>
            <a:pattFill prst="wdUpDiag"/>
            <a:ln w="15875">
              <a:solidFill>
                <a:prstClr val="black"/>
              </a:solidFill>
            </a:ln>
          </c:spPr>
          <c:cat>
            <c:strRef>
              <c:f>портрет!$D$403:$F$403</c:f>
              <c:strCache>
                <c:ptCount val="3"/>
                <c:pt idx="0">
                  <c:v>Без классификации</c:v>
                </c:pt>
                <c:pt idx="1">
                  <c:v>Центр масс</c:v>
                </c:pt>
                <c:pt idx="2">
                  <c:v>Разница граничных значений</c:v>
                </c:pt>
              </c:strCache>
            </c:strRef>
          </c:cat>
          <c:val>
            <c:numRef>
              <c:f>портрет!$D$404:$F$404</c:f>
              <c:numCache>
                <c:formatCode>General</c:formatCode>
                <c:ptCount val="3"/>
                <c:pt idx="0">
                  <c:v>9.2100000000000009</c:v>
                </c:pt>
                <c:pt idx="1">
                  <c:v>4.0599999999999996</c:v>
                </c:pt>
                <c:pt idx="2">
                  <c:v>2.9499999999999997</c:v>
                </c:pt>
              </c:numCache>
            </c:numRef>
          </c:val>
        </c:ser>
        <c:ser>
          <c:idx val="2"/>
          <c:order val="1"/>
          <c:tx>
            <c:strRef>
              <c:f>портрет!$C$405</c:f>
              <c:strCache>
                <c:ptCount val="1"/>
                <c:pt idx="0">
                  <c:v>Первый подходящий (с разбиением)</c:v>
                </c:pt>
              </c:strCache>
            </c:strRef>
          </c:tx>
          <c:spPr>
            <a:pattFill prst="pct5"/>
            <a:ln w="15875">
              <a:solidFill>
                <a:prstClr val="black"/>
              </a:solidFill>
            </a:ln>
          </c:spPr>
          <c:cat>
            <c:strRef>
              <c:f>портрет!$D$403:$F$403</c:f>
              <c:strCache>
                <c:ptCount val="3"/>
                <c:pt idx="0">
                  <c:v>Без классификации</c:v>
                </c:pt>
                <c:pt idx="1">
                  <c:v>Центр масс</c:v>
                </c:pt>
                <c:pt idx="2">
                  <c:v>Разница граничных значений</c:v>
                </c:pt>
              </c:strCache>
            </c:strRef>
          </c:cat>
          <c:val>
            <c:numRef>
              <c:f>портрет!$D$405:$F$405</c:f>
              <c:numCache>
                <c:formatCode>General</c:formatCode>
                <c:ptCount val="3"/>
                <c:pt idx="0">
                  <c:v>45.08</c:v>
                </c:pt>
                <c:pt idx="1">
                  <c:v>16.84</c:v>
                </c:pt>
                <c:pt idx="2">
                  <c:v>15.860000000000001</c:v>
                </c:pt>
              </c:numCache>
            </c:numRef>
          </c:val>
        </c:ser>
        <c:ser>
          <c:idx val="1"/>
          <c:order val="2"/>
          <c:tx>
            <c:strRef>
              <c:f>портрет!$C$406</c:f>
              <c:strCache>
                <c:ptCount val="1"/>
                <c:pt idx="0">
                  <c:v>Доменный блок с минимальным СКО</c:v>
                </c:pt>
              </c:strCache>
            </c:strRef>
          </c:tx>
          <c:spPr>
            <a:pattFill prst="dkHorz"/>
            <a:ln w="15875" cmpd="sng">
              <a:solidFill>
                <a:prstClr val="black"/>
              </a:solidFill>
            </a:ln>
          </c:spPr>
          <c:cat>
            <c:strRef>
              <c:f>портрет!$D$403:$F$403</c:f>
              <c:strCache>
                <c:ptCount val="3"/>
                <c:pt idx="0">
                  <c:v>Без классификации</c:v>
                </c:pt>
                <c:pt idx="1">
                  <c:v>Центр масс</c:v>
                </c:pt>
                <c:pt idx="2">
                  <c:v>Разница граничных значений</c:v>
                </c:pt>
              </c:strCache>
            </c:strRef>
          </c:cat>
          <c:val>
            <c:numRef>
              <c:f>портрет!$D$406:$F$406</c:f>
              <c:numCache>
                <c:formatCode>General</c:formatCode>
                <c:ptCount val="3"/>
                <c:pt idx="0">
                  <c:v>35.720000000000006</c:v>
                </c:pt>
                <c:pt idx="1">
                  <c:v>15.75</c:v>
                </c:pt>
                <c:pt idx="2">
                  <c:v>13.43</c:v>
                </c:pt>
              </c:numCache>
            </c:numRef>
          </c:val>
        </c:ser>
        <c:ser>
          <c:idx val="3"/>
          <c:order val="3"/>
          <c:tx>
            <c:strRef>
              <c:f>портрет!$C$407</c:f>
              <c:strCache>
                <c:ptCount val="1"/>
              </c:strCache>
            </c:strRef>
          </c:tx>
          <c:spPr>
            <a:noFill/>
          </c:spPr>
          <c:cat>
            <c:strRef>
              <c:f>портрет!$D$403:$F$403</c:f>
              <c:strCache>
                <c:ptCount val="3"/>
                <c:pt idx="0">
                  <c:v>Без классификации</c:v>
                </c:pt>
                <c:pt idx="1">
                  <c:v>Центр масс</c:v>
                </c:pt>
                <c:pt idx="2">
                  <c:v>Разница граничных значений</c:v>
                </c:pt>
              </c:strCache>
            </c:strRef>
          </c:cat>
          <c:val>
            <c:numRef>
              <c:f>портрет!$D$407:$F$407</c:f>
              <c:numCache>
                <c:formatCode>General</c:formatCode>
                <c:ptCount val="3"/>
              </c:numCache>
            </c:numRef>
          </c:val>
        </c:ser>
        <c:axId val="75842688"/>
        <c:axId val="75844608"/>
      </c:barChart>
      <c:catAx>
        <c:axId val="75842688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ru-RU" sz="1000" b="1" i="0" u="none" strike="noStrike" baseline="0"/>
                  <a:t>Метод классификации</a:t>
                </a:r>
                <a:endParaRPr lang="ru-RU"/>
              </a:p>
            </c:rich>
          </c:tx>
          <c:layout>
            <c:manualLayout>
              <c:xMode val="edge"/>
              <c:yMode val="edge"/>
              <c:x val="0.38737799709497317"/>
              <c:y val="0.91339177801793059"/>
            </c:manualLayout>
          </c:layout>
        </c:title>
        <c:tickLblPos val="nextTo"/>
        <c:crossAx val="75844608"/>
        <c:crosses val="autoZero"/>
        <c:auto val="1"/>
        <c:lblAlgn val="ctr"/>
        <c:lblOffset val="100"/>
      </c:catAx>
      <c:valAx>
        <c:axId val="75844608"/>
        <c:scaling>
          <c:orientation val="minMax"/>
        </c:scaling>
        <c:axPos val="l"/>
        <c:majorGridlines/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en-US" sz="1200" b="1" i="0" u="none" strike="noStrike" baseline="0"/>
                  <a:t>t</a:t>
                </a:r>
                <a:r>
                  <a:rPr lang="ru-RU" sz="1200" b="1" i="0" u="none" strike="noStrike" baseline="-25000"/>
                  <a:t>комп</a:t>
                </a:r>
                <a:r>
                  <a:rPr lang="ru-RU" sz="1200" b="1" i="0" u="none" strike="noStrike" baseline="0"/>
                  <a:t>, сек</a:t>
                </a:r>
                <a:endParaRPr lang="ru-RU" sz="1200"/>
              </a:p>
            </c:rich>
          </c:tx>
          <c:layout/>
        </c:title>
        <c:numFmt formatCode="General" sourceLinked="1"/>
        <c:tickLblPos val="nextTo"/>
        <c:crossAx val="75842688"/>
        <c:crosses val="autoZero"/>
        <c:crossBetween val="between"/>
      </c:valAx>
    </c:plotArea>
    <c:plotVisOnly val="1"/>
  </c:chart>
  <c:spPr>
    <a:ln>
      <a:noFill/>
    </a:ln>
  </c:sp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ru-RU"/>
  <c:chart>
    <c:plotArea>
      <c:layout>
        <c:manualLayout>
          <c:layoutTarget val="inner"/>
          <c:xMode val="edge"/>
          <c:yMode val="edge"/>
          <c:x val="0.23679919402894628"/>
          <c:y val="6.4391657338194408E-2"/>
          <c:w val="0.72059922634858786"/>
          <c:h val="0.6631460437710438"/>
        </c:manualLayout>
      </c:layout>
      <c:barChart>
        <c:barDir val="col"/>
        <c:grouping val="clustered"/>
        <c:ser>
          <c:idx val="0"/>
          <c:order val="0"/>
          <c:tx>
            <c:strRef>
              <c:f>'мало деталей'!$C$407</c:f>
              <c:strCache>
                <c:ptCount val="1"/>
                <c:pt idx="0">
                  <c:v>Первый подходящий (без разбиения)</c:v>
                </c:pt>
              </c:strCache>
            </c:strRef>
          </c:tx>
          <c:spPr>
            <a:pattFill prst="wdUpDiag"/>
            <a:ln w="15875">
              <a:solidFill>
                <a:prstClr val="black"/>
              </a:solidFill>
            </a:ln>
          </c:spPr>
          <c:cat>
            <c:strRef>
              <c:f>'мало деталей'!$D$406:$F$406</c:f>
              <c:strCache>
                <c:ptCount val="3"/>
                <c:pt idx="0">
                  <c:v>Без классификации</c:v>
                </c:pt>
                <c:pt idx="1">
                  <c:v>Центр масс</c:v>
                </c:pt>
                <c:pt idx="2">
                  <c:v>Разница граничных значений</c:v>
                </c:pt>
              </c:strCache>
            </c:strRef>
          </c:cat>
          <c:val>
            <c:numRef>
              <c:f>'мало деталей'!$D$407:$F$407</c:f>
              <c:numCache>
                <c:formatCode>General</c:formatCode>
                <c:ptCount val="3"/>
                <c:pt idx="0">
                  <c:v>2.12</c:v>
                </c:pt>
                <c:pt idx="1">
                  <c:v>1.04</c:v>
                </c:pt>
                <c:pt idx="2">
                  <c:v>0.94000000000000006</c:v>
                </c:pt>
              </c:numCache>
            </c:numRef>
          </c:val>
        </c:ser>
        <c:ser>
          <c:idx val="2"/>
          <c:order val="1"/>
          <c:tx>
            <c:strRef>
              <c:f>'мало деталей'!$C$408</c:f>
              <c:strCache>
                <c:ptCount val="1"/>
                <c:pt idx="0">
                  <c:v>Первый подходящий (с разбиением)</c:v>
                </c:pt>
              </c:strCache>
            </c:strRef>
          </c:tx>
          <c:spPr>
            <a:pattFill prst="pct5"/>
            <a:ln w="15875">
              <a:solidFill>
                <a:prstClr val="black"/>
              </a:solidFill>
            </a:ln>
          </c:spPr>
          <c:cat>
            <c:strRef>
              <c:f>'мало деталей'!$D$406:$F$406</c:f>
              <c:strCache>
                <c:ptCount val="3"/>
                <c:pt idx="0">
                  <c:v>Без классификации</c:v>
                </c:pt>
                <c:pt idx="1">
                  <c:v>Центр масс</c:v>
                </c:pt>
                <c:pt idx="2">
                  <c:v>Разница граничных значений</c:v>
                </c:pt>
              </c:strCache>
            </c:strRef>
          </c:cat>
          <c:val>
            <c:numRef>
              <c:f>'мало деталей'!$D$408:$F$408</c:f>
              <c:numCache>
                <c:formatCode>General</c:formatCode>
                <c:ptCount val="3"/>
                <c:pt idx="0">
                  <c:v>27.5</c:v>
                </c:pt>
                <c:pt idx="1">
                  <c:v>8.84</c:v>
                </c:pt>
                <c:pt idx="2">
                  <c:v>8.9</c:v>
                </c:pt>
              </c:numCache>
            </c:numRef>
          </c:val>
        </c:ser>
        <c:ser>
          <c:idx val="1"/>
          <c:order val="2"/>
          <c:tx>
            <c:strRef>
              <c:f>'мало деталей'!$C$409</c:f>
              <c:strCache>
                <c:ptCount val="1"/>
                <c:pt idx="0">
                  <c:v>Доменный блок с минимальным СКО</c:v>
                </c:pt>
              </c:strCache>
            </c:strRef>
          </c:tx>
          <c:spPr>
            <a:pattFill prst="dkHorz"/>
            <a:ln w="15875" cmpd="sng">
              <a:solidFill>
                <a:prstClr val="black"/>
              </a:solidFill>
            </a:ln>
          </c:spPr>
          <c:cat>
            <c:strRef>
              <c:f>'мало деталей'!$D$406:$F$406</c:f>
              <c:strCache>
                <c:ptCount val="3"/>
                <c:pt idx="0">
                  <c:v>Без классификации</c:v>
                </c:pt>
                <c:pt idx="1">
                  <c:v>Центр масс</c:v>
                </c:pt>
                <c:pt idx="2">
                  <c:v>Разница граничных значений</c:v>
                </c:pt>
              </c:strCache>
            </c:strRef>
          </c:cat>
          <c:val>
            <c:numRef>
              <c:f>'мало деталей'!$D$409:$F$409</c:f>
              <c:numCache>
                <c:formatCode>General</c:formatCode>
                <c:ptCount val="3"/>
                <c:pt idx="0">
                  <c:v>46.89</c:v>
                </c:pt>
                <c:pt idx="1">
                  <c:v>14.34</c:v>
                </c:pt>
                <c:pt idx="2">
                  <c:v>30.45</c:v>
                </c:pt>
              </c:numCache>
            </c:numRef>
          </c:val>
        </c:ser>
        <c:ser>
          <c:idx val="3"/>
          <c:order val="3"/>
          <c:tx>
            <c:strRef>
              <c:f>'мало деталей'!$C$410</c:f>
              <c:strCache>
                <c:ptCount val="1"/>
              </c:strCache>
            </c:strRef>
          </c:tx>
          <c:spPr>
            <a:noFill/>
          </c:spPr>
          <c:cat>
            <c:strRef>
              <c:f>'мало деталей'!$D$406:$F$406</c:f>
              <c:strCache>
                <c:ptCount val="3"/>
                <c:pt idx="0">
                  <c:v>Без классификации</c:v>
                </c:pt>
                <c:pt idx="1">
                  <c:v>Центр масс</c:v>
                </c:pt>
                <c:pt idx="2">
                  <c:v>Разница граничных значений</c:v>
                </c:pt>
              </c:strCache>
            </c:strRef>
          </c:cat>
          <c:val>
            <c:numRef>
              <c:f>'мало деталей'!$D$410:$F$410</c:f>
              <c:numCache>
                <c:formatCode>General</c:formatCode>
                <c:ptCount val="3"/>
              </c:numCache>
            </c:numRef>
          </c:val>
        </c:ser>
        <c:axId val="75887360"/>
        <c:axId val="75889280"/>
      </c:barChart>
      <c:catAx>
        <c:axId val="75887360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ru-RU" sz="1000" b="1" i="0" u="none" strike="noStrike" baseline="0"/>
                  <a:t>Метод классификации</a:t>
                </a:r>
                <a:endParaRPr lang="ru-RU"/>
              </a:p>
            </c:rich>
          </c:tx>
          <c:layout>
            <c:manualLayout>
              <c:xMode val="edge"/>
              <c:yMode val="edge"/>
              <c:x val="0.38844032921810706"/>
              <c:y val="0.91338215488215468"/>
            </c:manualLayout>
          </c:layout>
        </c:title>
        <c:tickLblPos val="nextTo"/>
        <c:crossAx val="75889280"/>
        <c:crosses val="autoZero"/>
        <c:auto val="1"/>
        <c:lblAlgn val="ctr"/>
        <c:lblOffset val="100"/>
      </c:catAx>
      <c:valAx>
        <c:axId val="75889280"/>
        <c:scaling>
          <c:orientation val="minMax"/>
        </c:scaling>
        <c:axPos val="l"/>
        <c:majorGridlines/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en-US" sz="1200" b="1" i="0" u="none" strike="noStrike" baseline="0" dirty="0"/>
                  <a:t>t</a:t>
                </a:r>
                <a:r>
                  <a:rPr lang="ru-RU" sz="1200" b="1" i="0" u="none" strike="noStrike" baseline="-25000" dirty="0" err="1"/>
                  <a:t>комп</a:t>
                </a:r>
                <a:r>
                  <a:rPr lang="ru-RU" sz="1200" b="1" i="0" u="none" strike="noStrike" baseline="0" dirty="0"/>
                  <a:t>, сек</a:t>
                </a:r>
                <a:endParaRPr lang="ru-RU" sz="1200" dirty="0"/>
              </a:p>
            </c:rich>
          </c:tx>
          <c:layout/>
        </c:title>
        <c:numFmt formatCode="General" sourceLinked="1"/>
        <c:tickLblPos val="nextTo"/>
        <c:crossAx val="75887360"/>
        <c:crosses val="autoZero"/>
        <c:crossBetween val="between"/>
      </c:valAx>
    </c:plotArea>
    <c:plotVisOnly val="1"/>
  </c:chart>
  <c:spPr>
    <a:ln>
      <a:noFill/>
    </a:ln>
  </c:spPr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ru-RU"/>
  <c:chart>
    <c:plotArea>
      <c:layout>
        <c:manualLayout>
          <c:layoutTarget val="inner"/>
          <c:xMode val="edge"/>
          <c:yMode val="edge"/>
          <c:x val="0.24120087448559671"/>
          <c:y val="7.6778988485025221E-2"/>
          <c:w val="0.71719701646090561"/>
          <c:h val="0.67803852210781679"/>
        </c:manualLayout>
      </c:layout>
      <c:barChart>
        <c:barDir val="col"/>
        <c:grouping val="clustered"/>
        <c:ser>
          <c:idx val="0"/>
          <c:order val="0"/>
          <c:tx>
            <c:strRef>
              <c:f>текст!$D$411</c:f>
              <c:strCache>
                <c:ptCount val="1"/>
                <c:pt idx="0">
                  <c:v>Первый подходящий (без разбиения)</c:v>
                </c:pt>
              </c:strCache>
            </c:strRef>
          </c:tx>
          <c:spPr>
            <a:pattFill prst="wdUpDiag"/>
            <a:ln w="15875">
              <a:solidFill>
                <a:prstClr val="black"/>
              </a:solidFill>
            </a:ln>
          </c:spPr>
          <c:cat>
            <c:strRef>
              <c:f>текст!$E$410:$G$410</c:f>
              <c:strCache>
                <c:ptCount val="3"/>
                <c:pt idx="0">
                  <c:v>Без классификации</c:v>
                </c:pt>
                <c:pt idx="1">
                  <c:v>Центр масс</c:v>
                </c:pt>
                <c:pt idx="2">
                  <c:v>Разница граничных значений</c:v>
                </c:pt>
              </c:strCache>
            </c:strRef>
          </c:cat>
          <c:val>
            <c:numRef>
              <c:f>текст!$E$411:$G$411</c:f>
              <c:numCache>
                <c:formatCode>General</c:formatCode>
                <c:ptCount val="3"/>
                <c:pt idx="0">
                  <c:v>148.96</c:v>
                </c:pt>
                <c:pt idx="1">
                  <c:v>64.169999999999987</c:v>
                </c:pt>
                <c:pt idx="2">
                  <c:v>43.260000000000005</c:v>
                </c:pt>
              </c:numCache>
            </c:numRef>
          </c:val>
        </c:ser>
        <c:ser>
          <c:idx val="2"/>
          <c:order val="1"/>
          <c:tx>
            <c:strRef>
              <c:f>текст!$D$412</c:f>
              <c:strCache>
                <c:ptCount val="1"/>
                <c:pt idx="0">
                  <c:v>Первый подходящий (с разбиением)</c:v>
                </c:pt>
              </c:strCache>
            </c:strRef>
          </c:tx>
          <c:spPr>
            <a:pattFill prst="pct5"/>
            <a:ln w="15875">
              <a:solidFill>
                <a:prstClr val="black"/>
              </a:solidFill>
            </a:ln>
          </c:spPr>
          <c:cat>
            <c:strRef>
              <c:f>текст!$E$410:$G$410</c:f>
              <c:strCache>
                <c:ptCount val="3"/>
                <c:pt idx="0">
                  <c:v>Без классификации</c:v>
                </c:pt>
                <c:pt idx="1">
                  <c:v>Центр масс</c:v>
                </c:pt>
                <c:pt idx="2">
                  <c:v>Разница граничных значений</c:v>
                </c:pt>
              </c:strCache>
            </c:strRef>
          </c:cat>
          <c:val>
            <c:numRef>
              <c:f>текст!$E$412:$G$412</c:f>
              <c:numCache>
                <c:formatCode>General</c:formatCode>
                <c:ptCount val="3"/>
                <c:pt idx="0">
                  <c:v>120.94000000000001</c:v>
                </c:pt>
                <c:pt idx="1">
                  <c:v>71.209999999999994</c:v>
                </c:pt>
                <c:pt idx="2">
                  <c:v>52.24</c:v>
                </c:pt>
              </c:numCache>
            </c:numRef>
          </c:val>
        </c:ser>
        <c:ser>
          <c:idx val="1"/>
          <c:order val="2"/>
          <c:tx>
            <c:strRef>
              <c:f>текст!$D$413</c:f>
              <c:strCache>
                <c:ptCount val="1"/>
                <c:pt idx="0">
                  <c:v>Доменный блок с минимальным СКО</c:v>
                </c:pt>
              </c:strCache>
            </c:strRef>
          </c:tx>
          <c:spPr>
            <a:pattFill prst="dkHorz"/>
            <a:ln w="15875" cmpd="sng">
              <a:solidFill>
                <a:prstClr val="black"/>
              </a:solidFill>
            </a:ln>
          </c:spPr>
          <c:cat>
            <c:strRef>
              <c:f>текст!$E$410:$G$410</c:f>
              <c:strCache>
                <c:ptCount val="3"/>
                <c:pt idx="0">
                  <c:v>Без классификации</c:v>
                </c:pt>
                <c:pt idx="1">
                  <c:v>Центр масс</c:v>
                </c:pt>
                <c:pt idx="2">
                  <c:v>Разница граничных значений</c:v>
                </c:pt>
              </c:strCache>
            </c:strRef>
          </c:cat>
          <c:val>
            <c:numRef>
              <c:f>текст!$E$413:$G$413</c:f>
              <c:numCache>
                <c:formatCode>General</c:formatCode>
                <c:ptCount val="3"/>
                <c:pt idx="0">
                  <c:v>136.16999999999999</c:v>
                </c:pt>
                <c:pt idx="1">
                  <c:v>96.77</c:v>
                </c:pt>
                <c:pt idx="2">
                  <c:v>37.190000000000005</c:v>
                </c:pt>
              </c:numCache>
            </c:numRef>
          </c:val>
        </c:ser>
        <c:ser>
          <c:idx val="3"/>
          <c:order val="3"/>
          <c:tx>
            <c:strRef>
              <c:f>текст!$D$414</c:f>
              <c:strCache>
                <c:ptCount val="1"/>
              </c:strCache>
            </c:strRef>
          </c:tx>
          <c:spPr>
            <a:noFill/>
          </c:spPr>
          <c:cat>
            <c:strRef>
              <c:f>текст!$E$410:$G$410</c:f>
              <c:strCache>
                <c:ptCount val="3"/>
                <c:pt idx="0">
                  <c:v>Без классификации</c:v>
                </c:pt>
                <c:pt idx="1">
                  <c:v>Центр масс</c:v>
                </c:pt>
                <c:pt idx="2">
                  <c:v>Разница граничных значений</c:v>
                </c:pt>
              </c:strCache>
            </c:strRef>
          </c:cat>
          <c:val>
            <c:numRef>
              <c:f>текст!$E$414:$G$414</c:f>
              <c:numCache>
                <c:formatCode>General</c:formatCode>
                <c:ptCount val="3"/>
              </c:numCache>
            </c:numRef>
          </c:val>
        </c:ser>
        <c:axId val="75796864"/>
        <c:axId val="75798784"/>
      </c:barChart>
      <c:catAx>
        <c:axId val="75796864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ru-RU" sz="1000" b="1" i="0" u="none" strike="noStrike" baseline="0"/>
                  <a:t>Метод классификации</a:t>
                </a:r>
                <a:endParaRPr lang="ru-RU"/>
              </a:p>
            </c:rich>
          </c:tx>
          <c:layout>
            <c:manualLayout>
              <c:xMode val="edge"/>
              <c:yMode val="edge"/>
              <c:x val="0.38839068930041171"/>
              <c:y val="0.91338215488215468"/>
            </c:manualLayout>
          </c:layout>
        </c:title>
        <c:tickLblPos val="nextTo"/>
        <c:crossAx val="75798784"/>
        <c:crosses val="autoZero"/>
        <c:auto val="1"/>
        <c:lblAlgn val="ctr"/>
        <c:lblOffset val="100"/>
      </c:catAx>
      <c:valAx>
        <c:axId val="75798784"/>
        <c:scaling>
          <c:orientation val="minMax"/>
        </c:scaling>
        <c:axPos val="l"/>
        <c:majorGridlines/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en-US" sz="1200" b="1" i="0" u="none" strike="noStrike" baseline="0"/>
                  <a:t>t</a:t>
                </a:r>
                <a:r>
                  <a:rPr lang="ru-RU" sz="1200" b="1" i="0" u="none" strike="noStrike" baseline="-25000"/>
                  <a:t>комп</a:t>
                </a:r>
                <a:r>
                  <a:rPr lang="ru-RU" sz="1200" b="1" i="0" u="none" strike="noStrike" baseline="0"/>
                  <a:t>, сек</a:t>
                </a:r>
                <a:endParaRPr lang="ru-RU" sz="1200"/>
              </a:p>
            </c:rich>
          </c:tx>
          <c:layout/>
        </c:title>
        <c:numFmt formatCode="General" sourceLinked="1"/>
        <c:tickLblPos val="nextTo"/>
        <c:crossAx val="75796864"/>
        <c:crosses val="autoZero"/>
        <c:crossBetween val="between"/>
      </c:valAx>
    </c:plotArea>
    <c:plotVisOnly val="1"/>
  </c:chart>
  <c:spPr>
    <a:ln>
      <a:noFill/>
    </a:ln>
  </c:spPr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ru-RU"/>
  <c:chart>
    <c:plotArea>
      <c:layout>
        <c:manualLayout>
          <c:layoutTarget val="inner"/>
          <c:xMode val="edge"/>
          <c:yMode val="edge"/>
          <c:x val="0.26079963991769545"/>
          <c:y val="7.6778988485025221E-2"/>
          <c:w val="0.69202160493827181"/>
          <c:h val="0.68139537103316661"/>
        </c:manualLayout>
      </c:layout>
      <c:barChart>
        <c:barDir val="col"/>
        <c:grouping val="clustered"/>
        <c:ser>
          <c:idx val="0"/>
          <c:order val="0"/>
          <c:tx>
            <c:strRef>
              <c:f>'много деталей'!$C$409</c:f>
              <c:strCache>
                <c:ptCount val="1"/>
                <c:pt idx="0">
                  <c:v>Первый подходящий (без разбиения)</c:v>
                </c:pt>
              </c:strCache>
            </c:strRef>
          </c:tx>
          <c:spPr>
            <a:pattFill prst="wdUpDiag"/>
            <a:ln w="15875">
              <a:solidFill>
                <a:prstClr val="black"/>
              </a:solidFill>
            </a:ln>
          </c:spPr>
          <c:cat>
            <c:strRef>
              <c:f>'много деталей'!$D$408:$F$408</c:f>
              <c:strCache>
                <c:ptCount val="3"/>
                <c:pt idx="0">
                  <c:v>Без классификации</c:v>
                </c:pt>
                <c:pt idx="1">
                  <c:v>Центр масс</c:v>
                </c:pt>
                <c:pt idx="2">
                  <c:v>Разница граничных значений</c:v>
                </c:pt>
              </c:strCache>
            </c:strRef>
          </c:cat>
          <c:val>
            <c:numRef>
              <c:f>'много деталей'!$D$409:$F$409</c:f>
              <c:numCache>
                <c:formatCode>General</c:formatCode>
                <c:ptCount val="3"/>
                <c:pt idx="0">
                  <c:v>131.23999999999998</c:v>
                </c:pt>
                <c:pt idx="1">
                  <c:v>69.36</c:v>
                </c:pt>
                <c:pt idx="2">
                  <c:v>56.09</c:v>
                </c:pt>
              </c:numCache>
            </c:numRef>
          </c:val>
        </c:ser>
        <c:ser>
          <c:idx val="2"/>
          <c:order val="1"/>
          <c:tx>
            <c:strRef>
              <c:f>'много деталей'!$C$410</c:f>
              <c:strCache>
                <c:ptCount val="1"/>
                <c:pt idx="0">
                  <c:v>Первый подходящий (с разбиением)</c:v>
                </c:pt>
              </c:strCache>
            </c:strRef>
          </c:tx>
          <c:spPr>
            <a:pattFill prst="pct5"/>
            <a:ln w="15875">
              <a:solidFill>
                <a:prstClr val="black"/>
              </a:solidFill>
            </a:ln>
          </c:spPr>
          <c:cat>
            <c:strRef>
              <c:f>'много деталей'!$D$408:$F$408</c:f>
              <c:strCache>
                <c:ptCount val="3"/>
                <c:pt idx="0">
                  <c:v>Без классификации</c:v>
                </c:pt>
                <c:pt idx="1">
                  <c:v>Центр масс</c:v>
                </c:pt>
                <c:pt idx="2">
                  <c:v>Разница граничных значений</c:v>
                </c:pt>
              </c:strCache>
            </c:strRef>
          </c:cat>
          <c:val>
            <c:numRef>
              <c:f>'много деталей'!$D$410:$F$410</c:f>
              <c:numCache>
                <c:formatCode>General</c:formatCode>
                <c:ptCount val="3"/>
                <c:pt idx="0">
                  <c:v>109.66999999999999</c:v>
                </c:pt>
                <c:pt idx="1">
                  <c:v>43.27</c:v>
                </c:pt>
                <c:pt idx="2">
                  <c:v>37.42</c:v>
                </c:pt>
              </c:numCache>
            </c:numRef>
          </c:val>
        </c:ser>
        <c:ser>
          <c:idx val="1"/>
          <c:order val="2"/>
          <c:tx>
            <c:strRef>
              <c:f>'много деталей'!$C$411</c:f>
              <c:strCache>
                <c:ptCount val="1"/>
                <c:pt idx="0">
                  <c:v>Доменный блок с минимальным СКО</c:v>
                </c:pt>
              </c:strCache>
            </c:strRef>
          </c:tx>
          <c:spPr>
            <a:pattFill prst="dkHorz"/>
            <a:ln w="15875" cmpd="sng">
              <a:solidFill>
                <a:prstClr val="black"/>
              </a:solidFill>
            </a:ln>
          </c:spPr>
          <c:cat>
            <c:strRef>
              <c:f>'много деталей'!$D$408:$F$408</c:f>
              <c:strCache>
                <c:ptCount val="3"/>
                <c:pt idx="0">
                  <c:v>Без классификации</c:v>
                </c:pt>
                <c:pt idx="1">
                  <c:v>Центр масс</c:v>
                </c:pt>
                <c:pt idx="2">
                  <c:v>Разница граничных значений</c:v>
                </c:pt>
              </c:strCache>
            </c:strRef>
          </c:cat>
          <c:val>
            <c:numRef>
              <c:f>'много деталей'!$D$411:$F$411</c:f>
              <c:numCache>
                <c:formatCode>General</c:formatCode>
                <c:ptCount val="3"/>
                <c:pt idx="0">
                  <c:v>225.10999999999999</c:v>
                </c:pt>
                <c:pt idx="1">
                  <c:v>57.06</c:v>
                </c:pt>
                <c:pt idx="2">
                  <c:v>31.310000000000002</c:v>
                </c:pt>
              </c:numCache>
            </c:numRef>
          </c:val>
        </c:ser>
        <c:ser>
          <c:idx val="3"/>
          <c:order val="3"/>
          <c:tx>
            <c:strRef>
              <c:f>'много деталей'!$C$412</c:f>
              <c:strCache>
                <c:ptCount val="1"/>
              </c:strCache>
            </c:strRef>
          </c:tx>
          <c:spPr>
            <a:noFill/>
          </c:spPr>
          <c:cat>
            <c:strRef>
              <c:f>'много деталей'!$D$408:$F$408</c:f>
              <c:strCache>
                <c:ptCount val="3"/>
                <c:pt idx="0">
                  <c:v>Без классификации</c:v>
                </c:pt>
                <c:pt idx="1">
                  <c:v>Центр масс</c:v>
                </c:pt>
                <c:pt idx="2">
                  <c:v>Разница граничных значений</c:v>
                </c:pt>
              </c:strCache>
            </c:strRef>
          </c:cat>
          <c:val>
            <c:numRef>
              <c:f>'много деталей'!$D$412:$F$412</c:f>
              <c:numCache>
                <c:formatCode>General</c:formatCode>
                <c:ptCount val="3"/>
              </c:numCache>
            </c:numRef>
          </c:val>
        </c:ser>
        <c:axId val="76173312"/>
        <c:axId val="76175232"/>
      </c:barChart>
      <c:catAx>
        <c:axId val="76173312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ru-RU" sz="1000" b="1" i="0" u="none" strike="noStrike" baseline="0"/>
                  <a:t>Метод классификации</a:t>
                </a:r>
                <a:endParaRPr lang="ru-RU"/>
              </a:p>
            </c:rich>
          </c:tx>
          <c:layout>
            <c:manualLayout>
              <c:xMode val="edge"/>
              <c:yMode val="edge"/>
              <c:x val="0.40653960905349795"/>
              <c:y val="0.91338215488215468"/>
            </c:manualLayout>
          </c:layout>
        </c:title>
        <c:tickLblPos val="nextTo"/>
        <c:crossAx val="76175232"/>
        <c:crosses val="autoZero"/>
        <c:auto val="1"/>
        <c:lblAlgn val="ctr"/>
        <c:lblOffset val="100"/>
      </c:catAx>
      <c:valAx>
        <c:axId val="76175232"/>
        <c:scaling>
          <c:orientation val="minMax"/>
        </c:scaling>
        <c:axPos val="l"/>
        <c:majorGridlines/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en-US" sz="1200" b="1" i="0" u="none" strike="noStrike" baseline="0"/>
                  <a:t>t</a:t>
                </a:r>
                <a:r>
                  <a:rPr lang="ru-RU" sz="1200" b="1" i="0" u="none" strike="noStrike" baseline="-25000"/>
                  <a:t>комп</a:t>
                </a:r>
                <a:r>
                  <a:rPr lang="ru-RU" sz="1200" b="1" i="0" u="none" strike="noStrike" baseline="0"/>
                  <a:t>, сек</a:t>
                </a:r>
                <a:endParaRPr lang="ru-RU" sz="1200"/>
              </a:p>
            </c:rich>
          </c:tx>
          <c:layout/>
        </c:title>
        <c:numFmt formatCode="General" sourceLinked="1"/>
        <c:tickLblPos val="nextTo"/>
        <c:crossAx val="76173312"/>
        <c:crosses val="autoZero"/>
        <c:crossBetween val="between"/>
      </c:valAx>
    </c:plotArea>
    <c:plotVisOnly val="1"/>
  </c:chart>
  <c:spPr>
    <a:ln>
      <a:noFill/>
    </a:ln>
  </c:spPr>
  <c:externalData r:id="rId1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ru-RU"/>
  <c:chart>
    <c:plotArea>
      <c:layout>
        <c:manualLayout>
          <c:layoutTarget val="inner"/>
          <c:xMode val="edge"/>
          <c:yMode val="edge"/>
          <c:x val="0.26033420529032131"/>
          <c:y val="4.208764352579368E-2"/>
          <c:w val="0.64310135412304625"/>
          <c:h val="0.71646967520510574"/>
        </c:manualLayout>
      </c:layout>
      <c:barChart>
        <c:barDir val="col"/>
        <c:grouping val="clustered"/>
        <c:ser>
          <c:idx val="0"/>
          <c:order val="0"/>
          <c:tx>
            <c:strRef>
              <c:f>Лист1!$C$4</c:f>
              <c:strCache>
                <c:ptCount val="1"/>
                <c:pt idx="0">
                  <c:v>В оттенках серого</c:v>
                </c:pt>
              </c:strCache>
            </c:strRef>
          </c:tx>
          <c:cat>
            <c:numRef>
              <c:f>Лист1!$D$3:$F$3</c:f>
              <c:numCache>
                <c:formatCode>General</c:formatCode>
                <c:ptCount val="3"/>
                <c:pt idx="0">
                  <c:v>16</c:v>
                </c:pt>
                <c:pt idx="1">
                  <c:v>8</c:v>
                </c:pt>
                <c:pt idx="2">
                  <c:v>4</c:v>
                </c:pt>
              </c:numCache>
            </c:numRef>
          </c:cat>
          <c:val>
            <c:numRef>
              <c:f>Лист1!$D$4:$F$4</c:f>
              <c:numCache>
                <c:formatCode>General</c:formatCode>
                <c:ptCount val="3"/>
                <c:pt idx="0">
                  <c:v>6.44</c:v>
                </c:pt>
                <c:pt idx="1">
                  <c:v>37.06</c:v>
                </c:pt>
                <c:pt idx="2">
                  <c:v>216.87</c:v>
                </c:pt>
              </c:numCache>
            </c:numRef>
          </c:val>
        </c:ser>
        <c:ser>
          <c:idx val="1"/>
          <c:order val="1"/>
          <c:tx>
            <c:strRef>
              <c:f>Лист1!$C$5</c:f>
              <c:strCache>
                <c:ptCount val="1"/>
                <c:pt idx="0">
                  <c:v>Цветное</c:v>
                </c:pt>
              </c:strCache>
            </c:strRef>
          </c:tx>
          <c:cat>
            <c:numRef>
              <c:f>Лист1!$D$3:$F$3</c:f>
              <c:numCache>
                <c:formatCode>General</c:formatCode>
                <c:ptCount val="3"/>
                <c:pt idx="0">
                  <c:v>16</c:v>
                </c:pt>
                <c:pt idx="1">
                  <c:v>8</c:v>
                </c:pt>
                <c:pt idx="2">
                  <c:v>4</c:v>
                </c:pt>
              </c:numCache>
            </c:numRef>
          </c:cat>
          <c:val>
            <c:numRef>
              <c:f>Лист1!$D$5:$F$5</c:f>
              <c:numCache>
                <c:formatCode>General</c:formatCode>
                <c:ptCount val="3"/>
                <c:pt idx="0">
                  <c:v>11.68</c:v>
                </c:pt>
                <c:pt idx="1">
                  <c:v>53.309999999999995</c:v>
                </c:pt>
                <c:pt idx="2">
                  <c:v>308.94</c:v>
                </c:pt>
              </c:numCache>
            </c:numRef>
          </c:val>
        </c:ser>
        <c:axId val="76208768"/>
        <c:axId val="75256576"/>
      </c:barChart>
      <c:catAx>
        <c:axId val="76208768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ru-RU"/>
                  <a:t>Размер рангового блока, пиксели</a:t>
                </a:r>
              </a:p>
            </c:rich>
          </c:tx>
          <c:layout/>
        </c:title>
        <c:numFmt formatCode="General" sourceLinked="1"/>
        <c:tickLblPos val="nextTo"/>
        <c:crossAx val="75256576"/>
        <c:crosses val="autoZero"/>
        <c:auto val="1"/>
        <c:lblAlgn val="ctr"/>
        <c:lblOffset val="100"/>
      </c:catAx>
      <c:valAx>
        <c:axId val="75256576"/>
        <c:scaling>
          <c:orientation val="minMax"/>
        </c:scaling>
        <c:axPos val="l"/>
        <c:majorGridlines/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en-US"/>
                  <a:t>t</a:t>
                </a:r>
                <a:r>
                  <a:rPr lang="ru-RU" sz="1000" baseline="-25000"/>
                  <a:t>комп</a:t>
                </a:r>
                <a:r>
                  <a:rPr lang="ru-RU"/>
                  <a:t>, сек</a:t>
                </a:r>
              </a:p>
            </c:rich>
          </c:tx>
          <c:layout/>
        </c:title>
        <c:numFmt formatCode="General" sourceLinked="1"/>
        <c:tickLblPos val="nextTo"/>
        <c:crossAx val="76208768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18050645887830649"/>
          <c:y val="0.91139119997686224"/>
          <c:w val="0.67198467847006904"/>
          <c:h val="8.7841159967992924E-2"/>
        </c:manualLayout>
      </c:layout>
    </c:legend>
    <c:plotVisOnly val="1"/>
  </c:chart>
  <c:externalData r:id="rId1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ru-RU"/>
  <c:chart>
    <c:plotArea>
      <c:layout>
        <c:manualLayout>
          <c:layoutTarget val="inner"/>
          <c:xMode val="edge"/>
          <c:yMode val="edge"/>
          <c:x val="0.24732484349247796"/>
          <c:y val="7.6778988485025221E-2"/>
          <c:w val="0.73397586257497827"/>
          <c:h val="0.59670316787877742"/>
        </c:manualLayout>
      </c:layout>
      <c:barChart>
        <c:barDir val="col"/>
        <c:grouping val="clustered"/>
        <c:ser>
          <c:idx val="0"/>
          <c:order val="0"/>
          <c:tx>
            <c:strRef>
              <c:f>цвет!$D$111</c:f>
              <c:strCache>
                <c:ptCount val="1"/>
                <c:pt idx="0">
                  <c:v>В оттенках серого</c:v>
                </c:pt>
              </c:strCache>
            </c:strRef>
          </c:tx>
          <c:spPr>
            <a:pattFill prst="wdUpDiag"/>
            <a:ln w="15875">
              <a:solidFill>
                <a:prstClr val="black"/>
              </a:solidFill>
            </a:ln>
          </c:spPr>
          <c:cat>
            <c:strRef>
              <c:f>цвет!$E$110:$G$110</c:f>
              <c:strCache>
                <c:ptCount val="3"/>
                <c:pt idx="0">
                  <c:v>Первый подходящий (без разбиения)</c:v>
                </c:pt>
                <c:pt idx="1">
                  <c:v>Первый подходящий (с разбиением)</c:v>
                </c:pt>
                <c:pt idx="2">
                  <c:v>Доменный блок с минимальным СКО</c:v>
                </c:pt>
              </c:strCache>
            </c:strRef>
          </c:cat>
          <c:val>
            <c:numRef>
              <c:f>цвет!$E$111:$G$111</c:f>
              <c:numCache>
                <c:formatCode>General</c:formatCode>
                <c:ptCount val="3"/>
                <c:pt idx="0">
                  <c:v>9.2100000000000009</c:v>
                </c:pt>
                <c:pt idx="1">
                  <c:v>45.08</c:v>
                </c:pt>
                <c:pt idx="2">
                  <c:v>35.720000000000006</c:v>
                </c:pt>
              </c:numCache>
            </c:numRef>
          </c:val>
        </c:ser>
        <c:ser>
          <c:idx val="2"/>
          <c:order val="1"/>
          <c:tx>
            <c:strRef>
              <c:f>цвет!$D$112</c:f>
              <c:strCache>
                <c:ptCount val="1"/>
                <c:pt idx="0">
                  <c:v>RGB</c:v>
                </c:pt>
              </c:strCache>
            </c:strRef>
          </c:tx>
          <c:spPr>
            <a:pattFill prst="pct5"/>
            <a:ln w="15875">
              <a:solidFill>
                <a:prstClr val="black"/>
              </a:solidFill>
            </a:ln>
          </c:spPr>
          <c:cat>
            <c:strRef>
              <c:f>цвет!$E$110:$G$110</c:f>
              <c:strCache>
                <c:ptCount val="3"/>
                <c:pt idx="0">
                  <c:v>Первый подходящий (без разбиения)</c:v>
                </c:pt>
                <c:pt idx="1">
                  <c:v>Первый подходящий (с разбиением)</c:v>
                </c:pt>
                <c:pt idx="2">
                  <c:v>Доменный блок с минимальным СКО</c:v>
                </c:pt>
              </c:strCache>
            </c:strRef>
          </c:cat>
          <c:val>
            <c:numRef>
              <c:f>цвет!$E$112:$G$112</c:f>
              <c:numCache>
                <c:formatCode>General</c:formatCode>
                <c:ptCount val="3"/>
                <c:pt idx="0">
                  <c:v>18.989999999999991</c:v>
                </c:pt>
                <c:pt idx="1">
                  <c:v>154.73999999999998</c:v>
                </c:pt>
                <c:pt idx="2">
                  <c:v>55.91</c:v>
                </c:pt>
              </c:numCache>
            </c:numRef>
          </c:val>
        </c:ser>
        <c:ser>
          <c:idx val="1"/>
          <c:order val="2"/>
          <c:tx>
            <c:strRef>
              <c:f>цвет!$D$113</c:f>
              <c:strCache>
                <c:ptCount val="1"/>
                <c:pt idx="0">
                  <c:v>YIQ</c:v>
                </c:pt>
              </c:strCache>
            </c:strRef>
          </c:tx>
          <c:spPr>
            <a:pattFill prst="dkHorz"/>
            <a:ln w="15875" cmpd="sng">
              <a:solidFill>
                <a:prstClr val="black"/>
              </a:solidFill>
            </a:ln>
          </c:spPr>
          <c:cat>
            <c:strRef>
              <c:f>цвет!$E$110:$G$110</c:f>
              <c:strCache>
                <c:ptCount val="3"/>
                <c:pt idx="0">
                  <c:v>Первый подходящий (без разбиения)</c:v>
                </c:pt>
                <c:pt idx="1">
                  <c:v>Первый подходящий (с разбиением)</c:v>
                </c:pt>
                <c:pt idx="2">
                  <c:v>Доменный блок с минимальным СКО</c:v>
                </c:pt>
              </c:strCache>
            </c:strRef>
          </c:cat>
          <c:val>
            <c:numRef>
              <c:f>цвет!$E$113:$G$113</c:f>
              <c:numCache>
                <c:formatCode>General</c:formatCode>
                <c:ptCount val="3"/>
                <c:pt idx="0">
                  <c:v>96.38</c:v>
                </c:pt>
                <c:pt idx="1">
                  <c:v>220.31</c:v>
                </c:pt>
                <c:pt idx="2">
                  <c:v>200.37</c:v>
                </c:pt>
              </c:numCache>
            </c:numRef>
          </c:val>
        </c:ser>
        <c:ser>
          <c:idx val="3"/>
          <c:order val="3"/>
          <c:tx>
            <c:strRef>
              <c:f>цвет!$D$114</c:f>
              <c:strCache>
                <c:ptCount val="1"/>
              </c:strCache>
            </c:strRef>
          </c:tx>
          <c:spPr>
            <a:noFill/>
          </c:spPr>
          <c:cat>
            <c:strRef>
              <c:f>цвет!$E$110:$G$110</c:f>
              <c:strCache>
                <c:ptCount val="3"/>
                <c:pt idx="0">
                  <c:v>Первый подходящий (без разбиения)</c:v>
                </c:pt>
                <c:pt idx="1">
                  <c:v>Первый подходящий (с разбиением)</c:v>
                </c:pt>
                <c:pt idx="2">
                  <c:v>Доменный блок с минимальным СКО</c:v>
                </c:pt>
              </c:strCache>
            </c:strRef>
          </c:cat>
          <c:val>
            <c:numRef>
              <c:f>цвет!$E$114:$G$114</c:f>
              <c:numCache>
                <c:formatCode>General</c:formatCode>
                <c:ptCount val="3"/>
              </c:numCache>
            </c:numRef>
          </c:val>
        </c:ser>
        <c:axId val="75292672"/>
        <c:axId val="75294592"/>
      </c:barChart>
      <c:catAx>
        <c:axId val="75292672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ru-RU" sz="1000" b="1" i="0" u="none" strike="noStrike" baseline="0"/>
                  <a:t>Метод классификации</a:t>
                </a:r>
                <a:endParaRPr lang="ru-RU"/>
              </a:p>
            </c:rich>
          </c:tx>
          <c:layout/>
        </c:title>
        <c:tickLblPos val="nextTo"/>
        <c:crossAx val="75294592"/>
        <c:crosses val="autoZero"/>
        <c:auto val="1"/>
        <c:lblAlgn val="ctr"/>
        <c:lblOffset val="100"/>
      </c:catAx>
      <c:valAx>
        <c:axId val="75294592"/>
        <c:scaling>
          <c:orientation val="minMax"/>
        </c:scaling>
        <c:axPos val="l"/>
        <c:majorGridlines/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en-US" sz="1200" b="1" i="0" u="none" strike="noStrike" baseline="0"/>
                  <a:t>t</a:t>
                </a:r>
                <a:r>
                  <a:rPr lang="ru-RU" sz="1200" b="1" i="0" u="none" strike="noStrike" baseline="-25000"/>
                  <a:t>комп</a:t>
                </a:r>
                <a:r>
                  <a:rPr lang="ru-RU" sz="1200" b="1" i="0" u="none" strike="noStrike" baseline="0"/>
                  <a:t>, сек</a:t>
                </a:r>
                <a:endParaRPr lang="ru-RU" sz="1200"/>
              </a:p>
            </c:rich>
          </c:tx>
          <c:layout/>
        </c:title>
        <c:numFmt formatCode="General" sourceLinked="1"/>
        <c:tickLblPos val="nextTo"/>
        <c:crossAx val="75292672"/>
        <c:crosses val="autoZero"/>
        <c:crossBetween val="between"/>
      </c:valAx>
    </c:plotArea>
    <c:legend>
      <c:legendPos val="r"/>
      <c:legendEntry>
        <c:idx val="3"/>
        <c:txPr>
          <a:bodyPr/>
          <a:lstStyle/>
          <a:p>
            <a:pPr>
              <a:defRPr sz="2000"/>
            </a:pPr>
            <a:endParaRPr lang="ru-RU"/>
          </a:p>
        </c:txPr>
      </c:legendEntry>
      <c:layout>
        <c:manualLayout>
          <c:xMode val="edge"/>
          <c:yMode val="edge"/>
          <c:x val="0.1957219221942807"/>
          <c:y val="0.90258139661202907"/>
          <c:w val="0.71818151003375874"/>
          <c:h val="9.7418603387970884E-2"/>
        </c:manualLayout>
      </c:layout>
    </c:legend>
    <c:plotVisOnly val="1"/>
  </c:chart>
  <c:spPr>
    <a:ln>
      <a:noFill/>
    </a:ln>
  </c:spPr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AB11DC-6867-4096-965C-2AEE33BDBF6E}" type="datetimeFigureOut">
              <a:rPr lang="ru-RU" smtClean="0"/>
              <a:pPr/>
              <a:t>26.05.2018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E28B1F-5B8C-45ED-BF0B-E03B0214851C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2" name="Подзаголовок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C5CE5B1-E640-48C8-BC5F-011C2BBD09CA}" type="datetime1">
              <a:rPr lang="ru-RU" smtClean="0"/>
              <a:pPr/>
              <a:t>26.05.2018</a:t>
            </a:fld>
            <a:endParaRPr lang="ru-RU"/>
          </a:p>
        </p:txBody>
      </p:sp>
      <p:sp>
        <p:nvSpPr>
          <p:cNvPr id="20" name="Нижний колонтитул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Овал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908F6E1-9441-4DDA-95AC-E29769AA1C4F}" type="datetime1">
              <a:rPr lang="ru-RU" smtClean="0"/>
              <a:pPr/>
              <a:t>26.05.2018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D696E63-F84D-41EE-9FE8-03AAC096D0DC}" type="datetime1">
              <a:rPr lang="ru-RU" smtClean="0"/>
              <a:pPr/>
              <a:t>26.05.2018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79831A1-1230-48E1-A5B7-27D250DCB573}" type="datetime1">
              <a:rPr lang="ru-RU" smtClean="0"/>
              <a:pPr/>
              <a:t>26.05.2018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563D98-FCFF-4998-86E8-51C5468E9B8C}" type="datetime1">
              <a:rPr lang="ru-RU" smtClean="0"/>
              <a:pPr/>
              <a:t>26.05.2018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Прямоугольник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Овал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Овал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5DAD7E7-A528-4137-97EE-A962BF1C917B}" type="datetime1">
              <a:rPr lang="ru-RU" smtClean="0"/>
              <a:pPr/>
              <a:t>26.05.2018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AD5968E-E7EA-4079-9C3B-152798F08CD1}" type="datetime1">
              <a:rPr lang="ru-RU" smtClean="0"/>
              <a:pPr/>
              <a:t>26.05.2018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7F1A4BA-8F59-4165-9BF7-DE019B6C11D1}" type="datetime1">
              <a:rPr lang="ru-RU" smtClean="0"/>
              <a:pPr/>
              <a:t>26.05.2018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E31537D-7D7F-43D1-BF57-F3F6D339DBE8}" type="datetime1">
              <a:rPr lang="ru-RU" smtClean="0"/>
              <a:pPr/>
              <a:t>26.05.2018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Прямоугольник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C1AECA4-DC7D-4BFE-B131-48D8260CCE03}" type="datetime1">
              <a:rPr lang="ru-RU" smtClean="0"/>
              <a:pPr/>
              <a:t>26.05.2018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5EAD0C3-3C5F-4928-96AB-343BAB3F5EA9}" type="datetime1">
              <a:rPr lang="ru-RU" smtClean="0"/>
              <a:pPr/>
              <a:t>26.05.2018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9" name="Блок-схема: процесс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Блок-схема: процесс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ирог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Овал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Кольцо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Текст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24" name="Дата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4DE3B94C-16A6-4DE7-B933-066EAA81B95A}" type="datetime1">
              <a:rPr lang="ru-RU" smtClean="0"/>
              <a:pPr/>
              <a:t>26.05.2018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ru-RU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5" name="Прямоугольник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.xml"/><Relationship Id="rId4" Type="http://schemas.openxmlformats.org/officeDocument/2006/relationships/image" Target="../media/image4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5.xml"/><Relationship Id="rId5" Type="http://schemas.openxmlformats.org/officeDocument/2006/relationships/image" Target="../media/image45.png"/><Relationship Id="rId4" Type="http://schemas.openxmlformats.org/officeDocument/2006/relationships/chart" Target="../charts/char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7" Type="http://schemas.openxmlformats.org/officeDocument/2006/relationships/chart" Target="../charts/chart7.xml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6.xml"/><Relationship Id="rId5" Type="http://schemas.openxmlformats.org/officeDocument/2006/relationships/image" Target="../media/image47.png"/><Relationship Id="rId4" Type="http://schemas.openxmlformats.org/officeDocument/2006/relationships/image" Target="../media/image4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59632" y="1772816"/>
            <a:ext cx="7406640" cy="1728192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 </a:t>
            </a:r>
            <a:r>
              <a:rPr lang="ru-RU" sz="4000" dirty="0" smtClean="0"/>
              <a:t>Исследование алгоритмов фрактального сжатия изображений</a:t>
            </a:r>
            <a:endParaRPr lang="ru-RU" sz="4000" dirty="0"/>
          </a:p>
        </p:txBody>
      </p:sp>
      <p:pic>
        <p:nvPicPr>
          <p:cNvPr id="4" name="Picture 2" descr="C:\Roman\Магистратура\Диплом\Презентация\svgtopng\logo_eng1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=""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444126"/>
            <a:ext cx="1652380" cy="82463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Заголовок 1"/>
          <p:cNvSpPr txBox="1">
            <a:spLocks/>
          </p:cNvSpPr>
          <p:nvPr/>
        </p:nvSpPr>
        <p:spPr>
          <a:xfrm>
            <a:off x="5940152" y="4077072"/>
            <a:ext cx="3024336" cy="2088232"/>
          </a:xfrm>
          <a:prstGeom prst="rect">
            <a:avLst/>
          </a:prstGeom>
        </p:spPr>
        <p:txBody>
          <a:bodyPr anchor="b">
            <a:normAutofit fontScale="975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Выполнил: 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студент группы 6222-090401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D</a:t>
            </a:r>
            <a:r>
              <a:rPr lang="ru-RU" sz="1600" dirty="0" smtClean="0">
                <a:solidFill>
                  <a:schemeClr val="tx2">
                    <a:satMod val="130000"/>
                  </a:schemeClr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: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Сахибназарова</a:t>
            </a:r>
            <a:r>
              <a:rPr kumimoji="0" lang="ru-RU" sz="1600" b="0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Виктория </a:t>
            </a:r>
            <a:r>
              <a:rPr kumimoji="0" lang="ru-RU" sz="1600" b="0" i="0" u="none" strike="noStrike" kern="1200" cap="none" spc="0" normalizeH="0" noProof="0" dirty="0" err="1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Бахтиёровна</a:t>
            </a:r>
            <a:endParaRPr kumimoji="0" lang="ru-RU" sz="1600" b="0" i="0" u="none" strike="noStrike" kern="1200" cap="none" spc="0" normalizeH="0" noProof="0" dirty="0" smtClean="0">
              <a:ln>
                <a:noFill/>
              </a:ln>
              <a:solidFill>
                <a:schemeClr val="tx2">
                  <a:satMod val="130000"/>
                </a:schemeClr>
              </a:solidFill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600" baseline="0" dirty="0" smtClean="0">
              <a:solidFill>
                <a:schemeClr val="tx2">
                  <a:satMod val="130000"/>
                </a:schemeClr>
              </a:solidFill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600" dirty="0" smtClean="0">
                <a:solidFill>
                  <a:schemeClr val="tx2">
                    <a:satMod val="130000"/>
                  </a:schemeClr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Руководитель: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600" dirty="0" smtClean="0">
                <a:solidFill>
                  <a:schemeClr val="tx2">
                    <a:satMod val="130000"/>
                  </a:schemeClr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Доцент кафедры ИСТ, к.т.н.,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Кудрина</a:t>
            </a:r>
            <a:r>
              <a:rPr kumimoji="0" lang="ru-RU" sz="1600" b="0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Мария Александровна</a:t>
            </a:r>
            <a:endParaRPr kumimoji="0" lang="ru-RU" sz="16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atMod val="130000"/>
                </a:schemeClr>
              </a:solidFill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7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195736" y="3573016"/>
            <a:ext cx="5174392" cy="360040"/>
          </a:xfrm>
        </p:spPr>
        <p:txBody>
          <a:bodyPr/>
          <a:lstStyle/>
          <a:p>
            <a:pPr algn="ctr">
              <a:spcBef>
                <a:spcPts val="0"/>
              </a:spcBef>
            </a:pPr>
            <a:r>
              <a:rPr lang="ru-RU" sz="1400" dirty="0" smtClean="0"/>
              <a:t>Выпускная квалификационная работа магистра</a:t>
            </a:r>
          </a:p>
          <a:p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4139952" y="6165304"/>
            <a:ext cx="12877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>
                <a:solidFill>
                  <a:schemeClr val="bg2">
                    <a:shade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Самара </a:t>
            </a:r>
            <a:r>
              <a:rPr lang="ru-RU" sz="1600" dirty="0" smtClean="0">
                <a:solidFill>
                  <a:schemeClr val="bg2">
                    <a:shade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2018</a:t>
            </a:r>
            <a:endParaRPr lang="ru-RU" sz="1600" dirty="0">
              <a:solidFill>
                <a:schemeClr val="bg2">
                  <a:shade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Поиск подходящего доменного блока. </a:t>
            </a:r>
            <a:br>
              <a:rPr lang="ru-RU" sz="2400" dirty="0" smtClean="0"/>
            </a:br>
            <a:r>
              <a:rPr lang="ru-RU" sz="2400" dirty="0" smtClean="0"/>
              <a:t>Алгоритм поиска блока с минимальным СКО.</a:t>
            </a:r>
            <a:endParaRPr lang="ru-RU" sz="2400" dirty="0"/>
          </a:p>
        </p:txBody>
      </p:sp>
      <p:pic>
        <p:nvPicPr>
          <p:cNvPr id="33793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43808" y="1195611"/>
            <a:ext cx="3947260" cy="56623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316416" y="6305550"/>
            <a:ext cx="754432" cy="476250"/>
          </a:xfrm>
        </p:spPr>
        <p:txBody>
          <a:bodyPr anchor="b"/>
          <a:lstStyle/>
          <a:p>
            <a:fld id="{725C68B6-61C2-468F-89AB-4B9F7531AA68}" type="slidenum">
              <a:rPr lang="ru-RU" sz="3200" smtClean="0"/>
              <a:pPr/>
              <a:t>10</a:t>
            </a:fld>
            <a:endParaRPr lang="ru-RU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388424" y="6305550"/>
            <a:ext cx="682424" cy="476250"/>
          </a:xfrm>
        </p:spPr>
        <p:txBody>
          <a:bodyPr anchor="b"/>
          <a:lstStyle/>
          <a:p>
            <a:fld id="{725C68B6-61C2-468F-89AB-4B9F7531AA68}" type="slidenum">
              <a:rPr lang="ru-RU" sz="3200" smtClean="0"/>
              <a:pPr/>
              <a:t>11</a:t>
            </a:fld>
            <a:endParaRPr lang="ru-RU" sz="3200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</p:spPr>
        <p:txBody>
          <a:bodyPr>
            <a:normAutofit/>
          </a:bodyPr>
          <a:lstStyle/>
          <a:p>
            <a:r>
              <a:rPr lang="ru-RU" sz="2400" dirty="0" smtClean="0"/>
              <a:t>Разбиение сжимаемого изображения на ранговые блоки</a:t>
            </a:r>
            <a:endParaRPr lang="ru-RU" sz="2400" dirty="0"/>
          </a:p>
        </p:txBody>
      </p:sp>
      <p:pic>
        <p:nvPicPr>
          <p:cNvPr id="6" name="Рисунок 5"/>
          <p:cNvPicPr/>
          <p:nvPr/>
        </p:nvPicPr>
        <p:blipFill>
          <a:blip r:embed="rId2" cstate="print"/>
          <a:srcRect t="3804" b="4905"/>
          <a:stretch>
            <a:fillRect/>
          </a:stretch>
        </p:blipFill>
        <p:spPr bwMode="auto">
          <a:xfrm>
            <a:off x="1547664" y="1916832"/>
            <a:ext cx="6624894" cy="3168352"/>
          </a:xfrm>
          <a:prstGeom prst="rect">
            <a:avLst/>
          </a:prstGeom>
          <a:noFill/>
          <a:ln w="1">
            <a:noFill/>
            <a:miter lim="800000"/>
            <a:headEnd/>
            <a:tailEnd type="none" w="med" len="med"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Методы ускорения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4800600"/>
          </a:xfrm>
        </p:spPr>
        <p:txBody>
          <a:bodyPr/>
          <a:lstStyle/>
          <a:p>
            <a:r>
              <a:rPr lang="ru-RU" dirty="0" smtClean="0"/>
              <a:t>Предварительная классификация блоков</a:t>
            </a:r>
          </a:p>
          <a:p>
            <a:pPr lvl="1">
              <a:lnSpc>
                <a:spcPct val="150000"/>
              </a:lnSpc>
            </a:pPr>
            <a:r>
              <a:rPr lang="ru-RU" dirty="0" smtClean="0"/>
              <a:t>Центр масс</a:t>
            </a:r>
          </a:p>
          <a:p>
            <a:pPr lvl="1">
              <a:lnSpc>
                <a:spcPct val="150000"/>
              </a:lnSpc>
              <a:buNone/>
            </a:pPr>
            <a:endParaRPr lang="ru-RU" dirty="0" smtClean="0"/>
          </a:p>
          <a:p>
            <a:pPr lvl="1">
              <a:lnSpc>
                <a:spcPct val="150000"/>
              </a:lnSpc>
            </a:pPr>
            <a:r>
              <a:rPr lang="ru-RU" dirty="0" smtClean="0"/>
              <a:t>Разница граничных значение блоков</a:t>
            </a:r>
          </a:p>
          <a:p>
            <a:pPr lvl="1">
              <a:lnSpc>
                <a:spcPct val="150000"/>
              </a:lnSpc>
              <a:buNone/>
            </a:pPr>
            <a:endParaRPr lang="ru-RU" dirty="0" smtClean="0"/>
          </a:p>
          <a:p>
            <a:pPr>
              <a:lnSpc>
                <a:spcPct val="150000"/>
              </a:lnSpc>
            </a:pPr>
            <a:r>
              <a:rPr lang="ru-RU" dirty="0" smtClean="0"/>
              <a:t>Метод эталонного блока</a:t>
            </a:r>
            <a:endParaRPr lang="ru-RU" dirty="0"/>
          </a:p>
        </p:txBody>
      </p:sp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316416" y="6305550"/>
            <a:ext cx="754432" cy="476250"/>
          </a:xfrm>
        </p:spPr>
        <p:txBody>
          <a:bodyPr anchor="b"/>
          <a:lstStyle/>
          <a:p>
            <a:fld id="{725C68B6-61C2-468F-89AB-4B9F7531AA68}" type="slidenum">
              <a:rPr lang="ru-RU" sz="3200" smtClean="0"/>
              <a:pPr/>
              <a:t>12</a:t>
            </a:fld>
            <a:endParaRPr lang="ru-RU" sz="3200" dirty="0"/>
          </a:p>
        </p:txBody>
      </p:sp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6145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65359"/>
          <a:stretch>
            <a:fillRect/>
          </a:stretch>
        </p:blipFill>
        <p:spPr bwMode="auto">
          <a:xfrm>
            <a:off x="3635896" y="3068960"/>
            <a:ext cx="2376264" cy="1155948"/>
          </a:xfrm>
          <a:prstGeom prst="rect">
            <a:avLst/>
          </a:prstGeom>
          <a:noFill/>
        </p:spPr>
      </p:pic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0" y="11811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-4271" t="-65738" r="3899" b="-31476"/>
          <a:stretch>
            <a:fillRect/>
          </a:stretch>
        </p:blipFill>
        <p:spPr bwMode="auto">
          <a:xfrm>
            <a:off x="3563888" y="4581128"/>
            <a:ext cx="3384377" cy="86409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188640"/>
            <a:ext cx="7498080" cy="508918"/>
          </a:xfrm>
        </p:spPr>
        <p:txBody>
          <a:bodyPr>
            <a:normAutofit/>
          </a:bodyPr>
          <a:lstStyle/>
          <a:p>
            <a:r>
              <a:rPr lang="ru-RU" sz="2400" dirty="0" smtClean="0"/>
              <a:t>Метод эталонного блока</a:t>
            </a:r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316416" y="6305550"/>
            <a:ext cx="754432" cy="476250"/>
          </a:xfrm>
        </p:spPr>
        <p:txBody>
          <a:bodyPr anchor="b"/>
          <a:lstStyle/>
          <a:p>
            <a:fld id="{725C68B6-61C2-468F-89AB-4B9F7531AA68}" type="slidenum">
              <a:rPr lang="ru-RU" sz="3200" smtClean="0"/>
              <a:pPr/>
              <a:t>13</a:t>
            </a:fld>
            <a:endParaRPr lang="ru-RU" sz="3200" dirty="0"/>
          </a:p>
        </p:txBody>
      </p:sp>
      <p:sp>
        <p:nvSpPr>
          <p:cNvPr id="5211" name="Rectangle 9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329" name="Rectangle 20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5357" name="Picture 237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259632" y="620688"/>
            <a:ext cx="3816424" cy="6129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358" name="Picture 238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3280"/>
          <a:stretch>
            <a:fillRect/>
          </a:stretch>
        </p:blipFill>
        <p:spPr bwMode="auto">
          <a:xfrm>
            <a:off x="4499992" y="622816"/>
            <a:ext cx="3960440" cy="5678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188640"/>
            <a:ext cx="7498080" cy="508918"/>
          </a:xfrm>
        </p:spPr>
        <p:txBody>
          <a:bodyPr>
            <a:normAutofit/>
          </a:bodyPr>
          <a:lstStyle/>
          <a:p>
            <a:r>
              <a:rPr lang="ru-RU" sz="2400" dirty="0" smtClean="0"/>
              <a:t>Алгоритм декомпрессии</a:t>
            </a:r>
            <a:endParaRPr lang="ru-RU" sz="2400" dirty="0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45831" y="620688"/>
            <a:ext cx="4316932" cy="6192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460432" y="6305550"/>
            <a:ext cx="610416" cy="476250"/>
          </a:xfrm>
        </p:spPr>
        <p:txBody>
          <a:bodyPr anchor="b"/>
          <a:lstStyle/>
          <a:p>
            <a:fld id="{725C68B6-61C2-468F-89AB-4B9F7531AA68}" type="slidenum">
              <a:rPr lang="ru-RU" sz="3200" smtClean="0"/>
              <a:pPr/>
              <a:t>14</a:t>
            </a:fld>
            <a:endParaRPr lang="ru-RU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388424" y="6305550"/>
            <a:ext cx="682424" cy="476250"/>
          </a:xfrm>
        </p:spPr>
        <p:txBody>
          <a:bodyPr anchor="b"/>
          <a:lstStyle/>
          <a:p>
            <a:fld id="{725C68B6-61C2-468F-89AB-4B9F7531AA68}" type="slidenum">
              <a:rPr lang="ru-RU" sz="3200" smtClean="0"/>
              <a:pPr/>
              <a:t>15</a:t>
            </a:fld>
            <a:endParaRPr lang="ru-RU" sz="3200"/>
          </a:p>
        </p:txBody>
      </p:sp>
      <p:pic>
        <p:nvPicPr>
          <p:cNvPr id="5" name="Рисунок 4"/>
          <p:cNvPicPr/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21149"/>
          <a:stretch>
            <a:fillRect/>
          </a:stretch>
        </p:blipFill>
        <p:spPr bwMode="auto">
          <a:xfrm>
            <a:off x="1619672" y="44624"/>
            <a:ext cx="5906737" cy="1918547"/>
          </a:xfrm>
          <a:prstGeom prst="rect">
            <a:avLst/>
          </a:prstGeom>
          <a:noFill/>
          <a:ln w="1">
            <a:noFill/>
            <a:miter lim="800000"/>
            <a:headEnd/>
            <a:tailEnd type="none" w="med" len="med"/>
          </a:ln>
          <a:effectLst/>
        </p:spPr>
      </p:pic>
      <p:pic>
        <p:nvPicPr>
          <p:cNvPr id="6" name="Рисунок 5"/>
          <p:cNvPicPr/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22115"/>
          <a:stretch>
            <a:fillRect/>
          </a:stretch>
        </p:blipFill>
        <p:spPr bwMode="auto">
          <a:xfrm>
            <a:off x="1617591" y="1700808"/>
            <a:ext cx="5906737" cy="1927730"/>
          </a:xfrm>
          <a:prstGeom prst="rect">
            <a:avLst/>
          </a:prstGeom>
          <a:noFill/>
          <a:ln w="1">
            <a:noFill/>
            <a:miter lim="800000"/>
            <a:headEnd/>
            <a:tailEnd type="none" w="med" len="med"/>
          </a:ln>
          <a:effectLst/>
        </p:spPr>
      </p:pic>
      <p:pic>
        <p:nvPicPr>
          <p:cNvPr id="7" name="Рисунок 6"/>
          <p:cNvPicPr/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19985"/>
          <a:stretch>
            <a:fillRect/>
          </a:stretch>
        </p:blipFill>
        <p:spPr bwMode="auto">
          <a:xfrm>
            <a:off x="1619672" y="3356992"/>
            <a:ext cx="5989864" cy="1844619"/>
          </a:xfrm>
          <a:prstGeom prst="rect">
            <a:avLst/>
          </a:prstGeom>
          <a:noFill/>
          <a:ln w="1">
            <a:noFill/>
            <a:miter lim="800000"/>
            <a:headEnd/>
            <a:tailEnd type="none" w="med" len="med"/>
          </a:ln>
          <a:effectLst/>
        </p:spPr>
      </p:pic>
      <p:pic>
        <p:nvPicPr>
          <p:cNvPr id="8" name="Рисунок 7"/>
          <p:cNvPicPr/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21701"/>
          <a:stretch>
            <a:fillRect/>
          </a:stretch>
        </p:blipFill>
        <p:spPr bwMode="auto">
          <a:xfrm>
            <a:off x="1619672" y="4972516"/>
            <a:ext cx="5989864" cy="1912868"/>
          </a:xfrm>
          <a:prstGeom prst="rect">
            <a:avLst/>
          </a:prstGeom>
          <a:noFill/>
          <a:ln w="1">
            <a:noFill/>
            <a:miter lim="800000"/>
            <a:headEnd/>
            <a:tailEnd type="none" w="med" len="med"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Программная система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316416" y="6305550"/>
            <a:ext cx="754432" cy="476250"/>
          </a:xfrm>
        </p:spPr>
        <p:txBody>
          <a:bodyPr anchor="b"/>
          <a:lstStyle/>
          <a:p>
            <a:fld id="{725C68B6-61C2-468F-89AB-4B9F7531AA68}" type="slidenum">
              <a:rPr lang="ru-RU" sz="3200" smtClean="0"/>
              <a:pPr/>
              <a:t>16</a:t>
            </a:fld>
            <a:endParaRPr lang="ru-RU" sz="3200" dirty="0"/>
          </a:p>
        </p:txBody>
      </p:sp>
      <p:pic>
        <p:nvPicPr>
          <p:cNvPr id="5" name="Рисунок 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1340768"/>
            <a:ext cx="6048000" cy="4674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316416" y="6305550"/>
            <a:ext cx="754432" cy="476250"/>
          </a:xfrm>
        </p:spPr>
        <p:txBody>
          <a:bodyPr anchor="b"/>
          <a:lstStyle/>
          <a:p>
            <a:fld id="{725C68B6-61C2-468F-89AB-4B9F7531AA68}" type="slidenum">
              <a:rPr lang="ru-RU" sz="3200" smtClean="0"/>
              <a:pPr/>
              <a:t>17</a:t>
            </a:fld>
            <a:endParaRPr lang="ru-RU" sz="3200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</p:spPr>
        <p:txBody>
          <a:bodyPr/>
          <a:lstStyle/>
          <a:p>
            <a:r>
              <a:rPr lang="ru-RU" dirty="0" smtClean="0"/>
              <a:t>Программная система</a:t>
            </a:r>
            <a:endParaRPr lang="ru-RU" dirty="0"/>
          </a:p>
        </p:txBody>
      </p:sp>
      <p:pic>
        <p:nvPicPr>
          <p:cNvPr id="6" name="Рисунок 5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2708920"/>
            <a:ext cx="4417353" cy="34139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Прямоугольник 9"/>
          <p:cNvSpPr/>
          <p:nvPr/>
        </p:nvSpPr>
        <p:spPr>
          <a:xfrm>
            <a:off x="5256488" y="2420888"/>
            <a:ext cx="3708000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9" name="Рисунок 8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64088" y="2492896"/>
            <a:ext cx="3531672" cy="904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Прямоугольник 10"/>
          <p:cNvSpPr/>
          <p:nvPr/>
        </p:nvSpPr>
        <p:spPr>
          <a:xfrm>
            <a:off x="3707904" y="4941280"/>
            <a:ext cx="4932000" cy="100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8" name="Рисунок 7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79912" y="5013176"/>
            <a:ext cx="4811032" cy="8649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Прямоугольник 11"/>
          <p:cNvSpPr/>
          <p:nvPr/>
        </p:nvSpPr>
        <p:spPr>
          <a:xfrm>
            <a:off x="395536" y="1340768"/>
            <a:ext cx="5472608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7" name="Рисунок 6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67544" y="1412776"/>
            <a:ext cx="5336721" cy="7132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5" name="Прямая соединительная линия 14"/>
          <p:cNvCxnSpPr/>
          <p:nvPr/>
        </p:nvCxnSpPr>
        <p:spPr>
          <a:xfrm flipV="1">
            <a:off x="2051720" y="2204936"/>
            <a:ext cx="360040" cy="6840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>
            <a:off x="4788024" y="2996952"/>
            <a:ext cx="43204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2411760" y="3068960"/>
            <a:ext cx="3024336" cy="187220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>
          <a:xfrm>
            <a:off x="8460432" y="6305550"/>
            <a:ext cx="610416" cy="476250"/>
          </a:xfrm>
        </p:spPr>
        <p:txBody>
          <a:bodyPr/>
          <a:lstStyle/>
          <a:p>
            <a:fld id="{725C68B6-61C2-468F-89AB-4B9F7531AA68}" type="slidenum">
              <a:rPr lang="ru-RU" sz="3200" smtClean="0"/>
              <a:pPr/>
              <a:t>18</a:t>
            </a:fld>
            <a:endParaRPr lang="ru-RU" sz="3200" dirty="0"/>
          </a:p>
        </p:txBody>
      </p:sp>
      <p:sp>
        <p:nvSpPr>
          <p:cNvPr id="12" name="Заголовок 1"/>
          <p:cNvSpPr>
            <a:spLocks noGrp="1"/>
          </p:cNvSpPr>
          <p:nvPr>
            <p:ph type="title"/>
          </p:nvPr>
        </p:nvSpPr>
        <p:spPr>
          <a:xfrm>
            <a:off x="1403648" y="188640"/>
            <a:ext cx="7498080" cy="1143000"/>
          </a:xfrm>
        </p:spPr>
        <p:txBody>
          <a:bodyPr>
            <a:normAutofit fontScale="90000"/>
          </a:bodyPr>
          <a:lstStyle/>
          <a:p>
            <a:r>
              <a:rPr lang="ru-RU" sz="2400" dirty="0" smtClean="0"/>
              <a:t>Результаты исследований.</a:t>
            </a:r>
            <a:br>
              <a:rPr lang="ru-RU" sz="2400" dirty="0" smtClean="0"/>
            </a:br>
            <a:r>
              <a:rPr lang="ru-RU" sz="2400" dirty="0" smtClean="0"/>
              <a:t>Зависимость времени сжатия от размера рангового блока</a:t>
            </a:r>
            <a:endParaRPr lang="ru-RU" sz="2400" dirty="0"/>
          </a:p>
        </p:txBody>
      </p:sp>
      <p:pic>
        <p:nvPicPr>
          <p:cNvPr id="14" name="Рисунок 13" descr="сер 16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07704" y="4797152"/>
            <a:ext cx="1524213" cy="1524213"/>
          </a:xfrm>
          <a:prstGeom prst="rect">
            <a:avLst/>
          </a:prstGeom>
        </p:spPr>
      </p:pic>
      <p:pic>
        <p:nvPicPr>
          <p:cNvPr id="15" name="Рисунок 14" descr="сер 4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228184" y="4797152"/>
            <a:ext cx="1524213" cy="1524213"/>
          </a:xfrm>
          <a:prstGeom prst="rect">
            <a:avLst/>
          </a:prstGeom>
        </p:spPr>
      </p:pic>
      <p:pic>
        <p:nvPicPr>
          <p:cNvPr id="16" name="Рисунок 15" descr="сер 8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95936" y="4797152"/>
            <a:ext cx="1524213" cy="1524213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979712" y="6309320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16 пикселей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139952" y="6309320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8 пикселей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300192" y="6309320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4 пикселя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0" name="Диаграмма 19"/>
          <p:cNvGraphicFramePr/>
          <p:nvPr/>
        </p:nvGraphicFramePr>
        <p:xfrm>
          <a:off x="1957388" y="1340768"/>
          <a:ext cx="5566940" cy="32403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Номер слайда 13"/>
          <p:cNvSpPr>
            <a:spLocks noGrp="1"/>
          </p:cNvSpPr>
          <p:nvPr>
            <p:ph type="sldNum" sz="quarter" idx="12"/>
          </p:nvPr>
        </p:nvSpPr>
        <p:spPr>
          <a:xfrm>
            <a:off x="8316416" y="6305550"/>
            <a:ext cx="754432" cy="476250"/>
          </a:xfrm>
        </p:spPr>
        <p:txBody>
          <a:bodyPr anchor="b"/>
          <a:lstStyle/>
          <a:p>
            <a:fld id="{725C68B6-61C2-468F-89AB-4B9F7531AA68}" type="slidenum">
              <a:rPr lang="ru-RU" sz="3200" smtClean="0"/>
              <a:pPr/>
              <a:t>19</a:t>
            </a:fld>
            <a:endParaRPr lang="ru-RU" sz="3200"/>
          </a:p>
        </p:txBody>
      </p:sp>
      <p:sp>
        <p:nvSpPr>
          <p:cNvPr id="17" name="Заголовок 1"/>
          <p:cNvSpPr>
            <a:spLocks noGrp="1"/>
          </p:cNvSpPr>
          <p:nvPr>
            <p:ph type="title"/>
          </p:nvPr>
        </p:nvSpPr>
        <p:spPr>
          <a:xfrm>
            <a:off x="1187624" y="-99392"/>
            <a:ext cx="7498080" cy="1143000"/>
          </a:xfrm>
        </p:spPr>
        <p:txBody>
          <a:bodyPr>
            <a:normAutofit fontScale="90000"/>
          </a:bodyPr>
          <a:lstStyle/>
          <a:p>
            <a:r>
              <a:rPr lang="ru-RU" sz="2400" dirty="0" smtClean="0"/>
              <a:t>Результаты исследований.</a:t>
            </a:r>
            <a:br>
              <a:rPr lang="ru-RU" sz="2400" dirty="0" smtClean="0"/>
            </a:br>
            <a:r>
              <a:rPr lang="ru-RU" sz="2400" dirty="0" smtClean="0"/>
              <a:t>Зависимость времени сжатия от выбранного алгоритма</a:t>
            </a:r>
            <a:endParaRPr lang="ru-RU" sz="2400" dirty="0"/>
          </a:p>
        </p:txBody>
      </p:sp>
      <p:graphicFrame>
        <p:nvGraphicFramePr>
          <p:cNvPr id="18" name="Диаграмма 17"/>
          <p:cNvGraphicFramePr/>
          <p:nvPr/>
        </p:nvGraphicFramePr>
        <p:xfrm>
          <a:off x="1115616" y="1052736"/>
          <a:ext cx="3888432" cy="23762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9" name="Диаграмма 18"/>
          <p:cNvGraphicFramePr/>
          <p:nvPr/>
        </p:nvGraphicFramePr>
        <p:xfrm>
          <a:off x="5004048" y="1052736"/>
          <a:ext cx="3888000" cy="237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1" name="Диаграмма 20"/>
          <p:cNvGraphicFramePr/>
          <p:nvPr/>
        </p:nvGraphicFramePr>
        <p:xfrm>
          <a:off x="5004048" y="3789304"/>
          <a:ext cx="3888000" cy="237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23" name="Picture 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43608" y="6237312"/>
            <a:ext cx="7324725" cy="542925"/>
          </a:xfrm>
          <a:prstGeom prst="rect">
            <a:avLst/>
          </a:prstGeom>
          <a:noFill/>
          <a:ln w="1">
            <a:noFill/>
            <a:miter lim="800000"/>
            <a:headEnd/>
            <a:tailEnd type="none" w="med" len="med"/>
          </a:ln>
          <a:effectLst/>
        </p:spPr>
      </p:pic>
      <p:graphicFrame>
        <p:nvGraphicFramePr>
          <p:cNvPr id="24" name="Диаграмма 23"/>
          <p:cNvGraphicFramePr/>
          <p:nvPr/>
        </p:nvGraphicFramePr>
        <p:xfrm>
          <a:off x="1187624" y="3789304"/>
          <a:ext cx="3888000" cy="237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2627784" y="836712"/>
            <a:ext cx="9400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b="1" dirty="0" smtClean="0"/>
              <a:t>Портрет</a:t>
            </a:r>
            <a:endParaRPr lang="ru-RU" sz="16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6588224" y="786190"/>
            <a:ext cx="14634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b="1" dirty="0" smtClean="0"/>
              <a:t>Мало деталей</a:t>
            </a:r>
            <a:endParaRPr lang="ru-RU" sz="16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2699792" y="3573016"/>
            <a:ext cx="15579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b="1" dirty="0" smtClean="0"/>
              <a:t>Много деталей</a:t>
            </a:r>
            <a:endParaRPr lang="ru-RU" sz="16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6948264" y="3573016"/>
            <a:ext cx="6721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b="1" dirty="0" smtClean="0"/>
              <a:t>Текст</a:t>
            </a:r>
            <a:endParaRPr lang="ru-RU" sz="1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 anchor="b"/>
          <a:lstStyle/>
          <a:p>
            <a:fld id="{725C68B6-61C2-468F-89AB-4B9F7531AA68}" type="slidenum">
              <a:rPr lang="ru-RU" sz="3200" smtClean="0"/>
              <a:pPr/>
              <a:t>2</a:t>
            </a:fld>
            <a:endParaRPr lang="ru-RU" sz="3200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</p:spPr>
        <p:txBody>
          <a:bodyPr/>
          <a:lstStyle/>
          <a:p>
            <a:r>
              <a:rPr lang="ru-RU" dirty="0" smtClean="0"/>
              <a:t>Цели и задачи</a:t>
            </a:r>
            <a:endParaRPr lang="ru-RU" dirty="0"/>
          </a:p>
        </p:txBody>
      </p:sp>
      <p:sp>
        <p:nvSpPr>
          <p:cNvPr id="6" name="Содержимое 2"/>
          <p:cNvSpPr>
            <a:spLocks noGrp="1"/>
          </p:cNvSpPr>
          <p:nvPr>
            <p:ph idx="1"/>
          </p:nvPr>
        </p:nvSpPr>
        <p:spPr>
          <a:xfrm>
            <a:off x="1202706" y="1447800"/>
            <a:ext cx="7498080" cy="757064"/>
          </a:xfrm>
        </p:spPr>
        <p:txBody>
          <a:bodyPr>
            <a:normAutofit/>
          </a:bodyPr>
          <a:lstStyle/>
          <a:p>
            <a:pPr algn="just">
              <a:buNone/>
              <a:tabLst>
                <a:tab pos="0" algn="l"/>
              </a:tabLst>
            </a:pPr>
            <a:r>
              <a:rPr lang="ru-RU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Цель: </a:t>
            </a:r>
            <a:r>
              <a:rPr lang="ru-RU" sz="2000" dirty="0" smtClean="0"/>
              <a:t>исследовать алгоритмы фрактального сжатия изображений</a:t>
            </a:r>
            <a:endParaRPr lang="ru-RU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Содержимое 2"/>
          <p:cNvSpPr txBox="1">
            <a:spLocks/>
          </p:cNvSpPr>
          <p:nvPr/>
        </p:nvSpPr>
        <p:spPr>
          <a:xfrm>
            <a:off x="1228502" y="2204864"/>
            <a:ext cx="7498080" cy="4104456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ru-RU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Задачи:</a:t>
            </a:r>
            <a:endParaRPr kumimoji="0" lang="ru-RU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tabLst/>
              <a:defRPr/>
            </a:pPr>
            <a:r>
              <a:rPr kumimoji="0" lang="ru-RU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</a:rPr>
              <a:t>Произвести</a:t>
            </a:r>
            <a:r>
              <a:rPr kumimoji="0" lang="ru-RU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</a:rPr>
              <a:t> анализ предметной области: изучить основной алгоритм фрактального сжатия, варианты его реализации и методы ускорения фрактального сжатия;</a:t>
            </a: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tabLst/>
              <a:defRPr/>
            </a:pPr>
            <a:r>
              <a:rPr kumimoji="0" lang="ru-RU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</a:rPr>
              <a:t>Разработать информационно-логический проект по методологии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</a:rPr>
              <a:t>UML</a:t>
            </a:r>
            <a:r>
              <a:rPr kumimoji="0" lang="ru-RU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</a:rPr>
              <a:t>;</a:t>
            </a: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tabLst/>
              <a:defRPr/>
            </a:pPr>
            <a:r>
              <a:rPr kumimoji="0" lang="ru-RU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</a:rPr>
              <a:t>Разработать и реализовать программное и информационное обеспечение,</a:t>
            </a:r>
            <a:r>
              <a:rPr kumimoji="0" lang="ru-RU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</a:rPr>
              <a:t> реализующее исследованные алгоритмы и методы;</a:t>
            </a: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tabLst/>
              <a:defRPr/>
            </a:pPr>
            <a:r>
              <a:rPr lang="ru-RU" sz="2000" dirty="0" smtClean="0"/>
              <a:t>Провести исследование зависимости времени сжатия изображения от примененного алгоритма;</a:t>
            </a:r>
            <a:endParaRPr kumimoji="0" lang="ru-RU" sz="20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tabLst/>
              <a:defRPr/>
            </a:pPr>
            <a:r>
              <a:rPr lang="ru-RU" sz="2000" baseline="0" dirty="0" smtClean="0"/>
              <a:t>Оформить</a:t>
            </a:r>
            <a:r>
              <a:rPr lang="ru-RU" sz="2000" dirty="0" smtClean="0"/>
              <a:t> документацию выпускной квалификационной работы</a:t>
            </a:r>
            <a:endParaRPr kumimoji="0" lang="ru-RU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tabLst/>
              <a:defRPr/>
            </a:pPr>
            <a:endParaRPr kumimoji="0" lang="ru-RU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 descr="сер 16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15616" y="4725144"/>
            <a:ext cx="1524213" cy="1524213"/>
          </a:xfrm>
          <a:prstGeom prst="rect">
            <a:avLst/>
          </a:prstGeom>
        </p:spPr>
      </p:pic>
      <p:pic>
        <p:nvPicPr>
          <p:cNvPr id="8" name="Рисунок 7" descr="цвет 1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36096" y="4725144"/>
            <a:ext cx="1524213" cy="1524213"/>
          </a:xfrm>
          <a:prstGeom prst="rect">
            <a:avLst/>
          </a:prstGeom>
        </p:spPr>
      </p:pic>
      <p:pic>
        <p:nvPicPr>
          <p:cNvPr id="9" name="Рисунок 8" descr="сер 4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915816" y="4725144"/>
            <a:ext cx="1524213" cy="1524213"/>
          </a:xfrm>
          <a:prstGeom prst="rect">
            <a:avLst/>
          </a:prstGeom>
        </p:spPr>
      </p:pic>
      <p:pic>
        <p:nvPicPr>
          <p:cNvPr id="10" name="Рисунок 9" descr="цвет 4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092280" y="4725144"/>
            <a:ext cx="1524213" cy="152421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115616" y="6237312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16 пикселей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436096" y="6237312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16 пикселей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164288" y="6237312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4 пикселя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987824" y="6237312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4 пикселя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2"/>
          </p:nvPr>
        </p:nvSpPr>
        <p:spPr>
          <a:xfrm>
            <a:off x="8316416" y="6305550"/>
            <a:ext cx="754432" cy="476250"/>
          </a:xfrm>
        </p:spPr>
        <p:txBody>
          <a:bodyPr anchor="b"/>
          <a:lstStyle/>
          <a:p>
            <a:fld id="{725C68B6-61C2-468F-89AB-4B9F7531AA68}" type="slidenum">
              <a:rPr lang="ru-RU" sz="3200" smtClean="0"/>
              <a:pPr/>
              <a:t>20</a:t>
            </a:fld>
            <a:endParaRPr lang="ru-RU" sz="3200" dirty="0"/>
          </a:p>
        </p:txBody>
      </p:sp>
      <p:sp>
        <p:nvSpPr>
          <p:cNvPr id="17" name="Заголовок 1"/>
          <p:cNvSpPr>
            <a:spLocks noGrp="1"/>
          </p:cNvSpPr>
          <p:nvPr>
            <p:ph type="title"/>
          </p:nvPr>
        </p:nvSpPr>
        <p:spPr>
          <a:xfrm>
            <a:off x="1115616" y="0"/>
            <a:ext cx="7498080" cy="1143000"/>
          </a:xfrm>
        </p:spPr>
        <p:txBody>
          <a:bodyPr>
            <a:normAutofit/>
          </a:bodyPr>
          <a:lstStyle/>
          <a:p>
            <a:r>
              <a:rPr lang="ru-RU" sz="2400" dirty="0" smtClean="0"/>
              <a:t>Результаты исследований.</a:t>
            </a:r>
            <a:br>
              <a:rPr lang="ru-RU" sz="2400" dirty="0" smtClean="0"/>
            </a:br>
            <a:r>
              <a:rPr lang="ru-RU" sz="2400" dirty="0" smtClean="0"/>
              <a:t>Сжатие цветных изображений.</a:t>
            </a:r>
            <a:endParaRPr lang="ru-RU" sz="2400" dirty="0"/>
          </a:p>
        </p:txBody>
      </p:sp>
      <p:graphicFrame>
        <p:nvGraphicFramePr>
          <p:cNvPr id="19" name="Диаграмма 18"/>
          <p:cNvGraphicFramePr/>
          <p:nvPr/>
        </p:nvGraphicFramePr>
        <p:xfrm>
          <a:off x="1043608" y="1124744"/>
          <a:ext cx="3744416" cy="33192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21" name="Диаграмма 20"/>
          <p:cNvGraphicFramePr/>
          <p:nvPr/>
        </p:nvGraphicFramePr>
        <p:xfrm>
          <a:off x="4716016" y="980728"/>
          <a:ext cx="3945657" cy="34206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490066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Апробация работы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388424" y="6305550"/>
            <a:ext cx="682424" cy="476250"/>
          </a:xfrm>
        </p:spPr>
        <p:txBody>
          <a:bodyPr anchor="b"/>
          <a:lstStyle/>
          <a:p>
            <a:fld id="{725C68B6-61C2-468F-89AB-4B9F7531AA68}" type="slidenum">
              <a:rPr lang="ru-RU" sz="3200" smtClean="0"/>
              <a:pPr/>
              <a:t>21</a:t>
            </a:fld>
            <a:endParaRPr lang="ru-RU" sz="3200"/>
          </a:p>
        </p:txBody>
      </p:sp>
      <p:sp>
        <p:nvSpPr>
          <p:cNvPr id="5" name="TextBox 4"/>
          <p:cNvSpPr txBox="1"/>
          <p:nvPr/>
        </p:nvSpPr>
        <p:spPr>
          <a:xfrm>
            <a:off x="1403648" y="980728"/>
            <a:ext cx="6984776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ru-RU" sz="2000" dirty="0" smtClean="0">
                <a:latin typeface="Calibri" pitchFamily="34" charset="0"/>
              </a:rPr>
              <a:t>Международная научно-техническая конференция «Перспективные информационные технологии – 2017» (Самара, 2017)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ru-RU" sz="2000" dirty="0" smtClean="0">
                <a:latin typeface="Calibri" pitchFamily="34" charset="0"/>
              </a:rPr>
              <a:t>Международная заочная научно-практическая конференция «Научное сообщество студентов </a:t>
            </a:r>
            <a:r>
              <a:rPr lang="en-US" sz="2000" dirty="0" smtClean="0">
                <a:latin typeface="Calibri" pitchFamily="34" charset="0"/>
              </a:rPr>
              <a:t>XXI</a:t>
            </a:r>
            <a:r>
              <a:rPr lang="ru-RU" sz="2000" dirty="0" smtClean="0">
                <a:latin typeface="Calibri" pitchFamily="34" charset="0"/>
              </a:rPr>
              <a:t> века» (Москва, 2018)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ru-RU" sz="2000" dirty="0" smtClean="0">
                <a:latin typeface="Calibri" pitchFamily="34" charset="0"/>
              </a:rPr>
              <a:t> Международная заочная научно-практическая конференция «Технические и математические науки. Студенческий научный форум» (Новосибирск, 2018) 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ru-RU" sz="2000" dirty="0" smtClean="0">
                <a:latin typeface="Calibri" pitchFamily="34" charset="0"/>
              </a:rPr>
              <a:t>Международная научно-техническая конференция «Перспективные информационные технологии – 2018» (Самара, 2018) 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ru-RU" sz="2000" dirty="0" smtClean="0">
                <a:latin typeface="Calibri" pitchFamily="34" charset="0"/>
              </a:rPr>
              <a:t>«</a:t>
            </a:r>
            <a:r>
              <a:rPr lang="en-US" sz="2000" dirty="0" smtClean="0">
                <a:latin typeface="Calibri" pitchFamily="34" charset="0"/>
              </a:rPr>
              <a:t>The Best Paper Special award Certificate</a:t>
            </a:r>
            <a:r>
              <a:rPr lang="ru-RU" sz="2000" dirty="0" smtClean="0">
                <a:latin typeface="Calibri" pitchFamily="34" charset="0"/>
              </a:rPr>
              <a:t>»</a:t>
            </a:r>
            <a:r>
              <a:rPr lang="en-US" sz="2000" dirty="0" smtClean="0">
                <a:latin typeface="Calibri" pitchFamily="34" charset="0"/>
              </a:rPr>
              <a:t> (</a:t>
            </a:r>
            <a:r>
              <a:rPr lang="ru-RU" sz="2000" dirty="0" smtClean="0">
                <a:latin typeface="Calibri" pitchFamily="34" charset="0"/>
              </a:rPr>
              <a:t>ПИТ 2018)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ru-RU" sz="2000" dirty="0" smtClean="0">
                <a:latin typeface="Calibri" pitchFamily="34" charset="0"/>
              </a:rPr>
              <a:t>Международный симпозиум «Надежность и качество» (Пенза, 2018) </a:t>
            </a:r>
            <a:endParaRPr lang="ru-RU" sz="20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403648" y="1484784"/>
            <a:ext cx="6984776" cy="432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5760" lvl="0" indent="-283464">
              <a:spcBef>
                <a:spcPts val="6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/>
            </a:pPr>
            <a:r>
              <a:rPr lang="ru-RU" sz="2000" dirty="0" smtClean="0"/>
              <a:t>Проведен анализ предметной области: </a:t>
            </a:r>
          </a:p>
          <a:p>
            <a:pPr marL="822960" lvl="1" indent="-283464">
              <a:spcBef>
                <a:spcPts val="6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/>
            </a:pPr>
            <a:r>
              <a:rPr lang="ru-RU" sz="2000" dirty="0" smtClean="0"/>
              <a:t>основной алгоритм фрактального сжатия;</a:t>
            </a:r>
          </a:p>
          <a:p>
            <a:pPr marL="822960" lvl="1" indent="-283464">
              <a:spcBef>
                <a:spcPts val="6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/>
            </a:pPr>
            <a:r>
              <a:rPr lang="ru-RU" sz="2000" dirty="0" smtClean="0"/>
              <a:t>варианты реализации основного алгоритма;</a:t>
            </a:r>
          </a:p>
          <a:p>
            <a:pPr marL="822960" lvl="1" indent="-283464">
              <a:spcBef>
                <a:spcPts val="6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/>
            </a:pPr>
            <a:r>
              <a:rPr lang="ru-RU" sz="2000" dirty="0" smtClean="0"/>
              <a:t>методы ускорения фрактального сжатия;</a:t>
            </a:r>
          </a:p>
          <a:p>
            <a:pPr marL="365760" lvl="0" indent="-283464">
              <a:spcBef>
                <a:spcPts val="6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/>
            </a:pPr>
            <a:endParaRPr lang="ru-RU" sz="2000" dirty="0" smtClean="0"/>
          </a:p>
          <a:p>
            <a:pPr marL="365760" lvl="0" indent="-283464">
              <a:spcBef>
                <a:spcPts val="6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/>
            </a:pPr>
            <a:r>
              <a:rPr lang="ru-RU" sz="2000" dirty="0" smtClean="0"/>
              <a:t>Разработано и реализовано программное и информационное обеспечение, реализующее исследованные алгоритмы и методы;</a:t>
            </a:r>
          </a:p>
          <a:p>
            <a:pPr marL="365760" lvl="0" indent="-283464">
              <a:spcBef>
                <a:spcPts val="6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/>
            </a:pPr>
            <a:endParaRPr lang="ru-RU" sz="2000" dirty="0" smtClean="0"/>
          </a:p>
          <a:p>
            <a:pPr marL="365760" lvl="0" indent="-283464">
              <a:spcBef>
                <a:spcPts val="6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/>
            </a:pPr>
            <a:r>
              <a:rPr lang="ru-RU" sz="2000" dirty="0" smtClean="0"/>
              <a:t>Проведено исследование зависимости времени сжатия изображения от примененного алгоритма.</a:t>
            </a:r>
          </a:p>
          <a:p>
            <a:endParaRPr lang="ru-RU" sz="2000" dirty="0">
              <a:latin typeface="Calibri" pitchFamily="34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8316416" y="6305550"/>
            <a:ext cx="754432" cy="476250"/>
          </a:xfrm>
        </p:spPr>
        <p:txBody>
          <a:bodyPr anchor="b"/>
          <a:lstStyle/>
          <a:p>
            <a:fld id="{725C68B6-61C2-468F-89AB-4B9F7531AA68}" type="slidenum">
              <a:rPr lang="ru-RU" sz="3200" smtClean="0"/>
              <a:pPr/>
              <a:t>22</a:t>
            </a:fld>
            <a:endParaRPr lang="ru-RU" sz="3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79712" y="2636912"/>
            <a:ext cx="5904656" cy="1143000"/>
          </a:xfrm>
        </p:spPr>
        <p:txBody>
          <a:bodyPr/>
          <a:lstStyle/>
          <a:p>
            <a:r>
              <a:rPr lang="ru-RU" dirty="0" smtClean="0"/>
              <a:t>Спасибо за внимание!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460432" y="6305550"/>
            <a:ext cx="610416" cy="476250"/>
          </a:xfrm>
        </p:spPr>
        <p:txBody>
          <a:bodyPr anchor="b"/>
          <a:lstStyle/>
          <a:p>
            <a:fld id="{725C68B6-61C2-468F-89AB-4B9F7531AA68}" type="slidenum">
              <a:rPr lang="ru-RU" sz="3200" smtClean="0"/>
              <a:pPr/>
              <a:t>23</a:t>
            </a:fld>
            <a:endParaRPr lang="ru-RU" sz="3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Фракталы</a:t>
            </a:r>
            <a:endParaRPr lang="ru-RU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36511"/>
          <a:stretch>
            <a:fillRect/>
          </a:stretch>
        </p:blipFill>
        <p:spPr bwMode="auto">
          <a:xfrm>
            <a:off x="1187624" y="1196752"/>
            <a:ext cx="2232248" cy="11154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Рисунок 4" descr="1920px-Sierpinsky_triangle_(evolution).png"/>
          <p:cNvPicPr>
            <a:picLocks noChangeAspect="1"/>
          </p:cNvPicPr>
          <p:nvPr/>
        </p:nvPicPr>
        <p:blipFill>
          <a:blip r:embed="rId3" cstate="print"/>
          <a:srcRect l="40162"/>
          <a:stretch>
            <a:fillRect/>
          </a:stretch>
        </p:blipFill>
        <p:spPr>
          <a:xfrm>
            <a:off x="3563888" y="1297621"/>
            <a:ext cx="3024336" cy="979251"/>
          </a:xfrm>
          <a:prstGeom prst="rect">
            <a:avLst/>
          </a:prstGeom>
        </p:spPr>
      </p:pic>
      <p:pic>
        <p:nvPicPr>
          <p:cNvPr id="6" name="Рисунок 5" descr="i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91680" y="2924944"/>
            <a:ext cx="2200275" cy="2733675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1709606" y="5867980"/>
            <a:ext cx="23583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/>
              <a:t>Папоротник </a:t>
            </a:r>
            <a:r>
              <a:rPr lang="ru-RU" b="1" dirty="0" err="1" smtClean="0"/>
              <a:t>Брансли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2987824" y="2420888"/>
            <a:ext cx="28588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/>
              <a:t>Треугольник </a:t>
            </a:r>
            <a:r>
              <a:rPr lang="ru-RU" b="1" dirty="0" err="1" smtClean="0"/>
              <a:t>Серпинского</a:t>
            </a:r>
            <a:endParaRPr lang="ru-RU" dirty="0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64088" y="2996952"/>
            <a:ext cx="3114675" cy="275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Прямоугольник 9"/>
          <p:cNvSpPr/>
          <p:nvPr/>
        </p:nvSpPr>
        <p:spPr>
          <a:xfrm>
            <a:off x="5669211" y="5877272"/>
            <a:ext cx="24288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/>
              <a:t>Изображение</a:t>
            </a:r>
            <a:r>
              <a:rPr lang="en-US" dirty="0" smtClean="0"/>
              <a:t> "</a:t>
            </a:r>
            <a:r>
              <a:rPr lang="ru-RU" b="1" dirty="0" smtClean="0"/>
              <a:t>Лена</a:t>
            </a:r>
            <a:r>
              <a:rPr lang="en-US" dirty="0" smtClean="0"/>
              <a:t>"</a:t>
            </a:r>
            <a:endParaRPr lang="ru-RU" dirty="0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z="3200" smtClean="0"/>
              <a:pPr/>
              <a:t>3</a:t>
            </a:fld>
            <a:endParaRPr lang="ru-RU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</p:spPr>
        <p:txBody>
          <a:bodyPr/>
          <a:lstStyle/>
          <a:p>
            <a:r>
              <a:rPr lang="ru-RU" dirty="0" smtClean="0"/>
              <a:t>Аффинные преобразования</a:t>
            </a:r>
            <a:endParaRPr lang="ru-RU" dirty="0"/>
          </a:p>
        </p:txBody>
      </p:sp>
      <p:pic>
        <p:nvPicPr>
          <p:cNvPr id="12296" name="Рисунок 2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5856" y="1916832"/>
            <a:ext cx="895350" cy="914400"/>
          </a:xfrm>
          <a:prstGeom prst="rect">
            <a:avLst/>
          </a:prstGeom>
          <a:noFill/>
        </p:spPr>
      </p:pic>
      <p:pic>
        <p:nvPicPr>
          <p:cNvPr id="12295" name="Рисунок 2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88618" y="2956173"/>
            <a:ext cx="895350" cy="904875"/>
          </a:xfrm>
          <a:prstGeom prst="rect">
            <a:avLst/>
          </a:prstGeom>
          <a:noFill/>
        </p:spPr>
      </p:pic>
      <p:pic>
        <p:nvPicPr>
          <p:cNvPr id="12294" name="Рисунок 2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19872" y="4005064"/>
            <a:ext cx="895350" cy="904875"/>
          </a:xfrm>
          <a:prstGeom prst="rect">
            <a:avLst/>
          </a:prstGeom>
          <a:noFill/>
        </p:spPr>
      </p:pic>
      <p:pic>
        <p:nvPicPr>
          <p:cNvPr id="12293" name="Рисунок 2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491880" y="5085184"/>
            <a:ext cx="895350" cy="904875"/>
          </a:xfrm>
          <a:prstGeom prst="rect">
            <a:avLst/>
          </a:prstGeom>
          <a:noFill/>
        </p:spPr>
      </p:pic>
      <p:pic>
        <p:nvPicPr>
          <p:cNvPr id="12292" name="Рисунок 3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236296" y="1916832"/>
            <a:ext cx="895350" cy="904875"/>
          </a:xfrm>
          <a:prstGeom prst="rect">
            <a:avLst/>
          </a:prstGeom>
          <a:noFill/>
        </p:spPr>
      </p:pic>
      <p:pic>
        <p:nvPicPr>
          <p:cNvPr id="12291" name="Рисунок 3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236296" y="2996952"/>
            <a:ext cx="895350" cy="914400"/>
          </a:xfrm>
          <a:prstGeom prst="rect">
            <a:avLst/>
          </a:prstGeom>
          <a:noFill/>
        </p:spPr>
      </p:pic>
      <p:pic>
        <p:nvPicPr>
          <p:cNvPr id="12290" name="Рисунок 3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308304" y="4005064"/>
            <a:ext cx="895350" cy="895350"/>
          </a:xfrm>
          <a:prstGeom prst="rect">
            <a:avLst/>
          </a:prstGeom>
          <a:noFill/>
        </p:spPr>
      </p:pic>
      <p:pic>
        <p:nvPicPr>
          <p:cNvPr id="12289" name="Рисунок 41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308304" y="5085184"/>
            <a:ext cx="895350" cy="904875"/>
          </a:xfrm>
          <a:prstGeom prst="rect">
            <a:avLst/>
          </a:prstGeom>
          <a:noFill/>
        </p:spPr>
      </p:pic>
      <p:graphicFrame>
        <p:nvGraphicFramePr>
          <p:cNvPr id="17" name="Таблица 16"/>
          <p:cNvGraphicFramePr>
            <a:graphicFrameLocks noGrp="1"/>
          </p:cNvGraphicFramePr>
          <p:nvPr/>
        </p:nvGraphicFramePr>
        <p:xfrm>
          <a:off x="1187624" y="1484784"/>
          <a:ext cx="3456384" cy="45653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8606"/>
                <a:gridCol w="1563602"/>
                <a:gridCol w="1584176"/>
              </a:tblGrid>
              <a:tr h="360040">
                <a:tc>
                  <a:txBody>
                    <a:bodyPr/>
                    <a:lstStyle/>
                    <a:p>
                      <a:r>
                        <a:rPr kumimoji="0" lang="ru-RU" sz="13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№</a:t>
                      </a:r>
                      <a:endParaRPr lang="ru-RU" sz="1300" dirty="0"/>
                    </a:p>
                  </a:txBody>
                  <a:tcPr marL="64309" marR="64309" marT="32155" marB="32155"/>
                </a:tc>
                <a:tc>
                  <a:txBody>
                    <a:bodyPr/>
                    <a:lstStyle/>
                    <a:p>
                      <a:r>
                        <a:rPr kumimoji="0" lang="ru-RU" sz="13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Название</a:t>
                      </a:r>
                      <a:endParaRPr lang="ru-RU" sz="1300" dirty="0"/>
                    </a:p>
                  </a:txBody>
                  <a:tcPr marL="64309" marR="64309" marT="32155" marB="32155"/>
                </a:tc>
                <a:tc>
                  <a:txBody>
                    <a:bodyPr/>
                    <a:lstStyle/>
                    <a:p>
                      <a:r>
                        <a:rPr kumimoji="0" lang="ru-RU" sz="13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Пример</a:t>
                      </a:r>
                      <a:endParaRPr lang="ru-RU" sz="1300" dirty="0"/>
                    </a:p>
                  </a:txBody>
                  <a:tcPr marL="64309" marR="64309" marT="32155" marB="32155"/>
                </a:tc>
              </a:tr>
              <a:tr h="1051317">
                <a:tc>
                  <a:txBody>
                    <a:bodyPr/>
                    <a:lstStyle/>
                    <a:p>
                      <a:r>
                        <a:rPr lang="ru-RU" sz="1300" dirty="0" smtClean="0"/>
                        <a:t>1</a:t>
                      </a:r>
                      <a:endParaRPr lang="ru-RU" sz="1300" dirty="0"/>
                    </a:p>
                  </a:txBody>
                  <a:tcPr marL="64309" marR="64309" marT="32155" marB="32155"/>
                </a:tc>
                <a:tc>
                  <a:txBody>
                    <a:bodyPr/>
                    <a:lstStyle/>
                    <a:p>
                      <a:r>
                        <a:rPr kumimoji="0" lang="ru-RU" sz="13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Поворот на 0</a:t>
                      </a:r>
                      <a:r>
                        <a:rPr kumimoji="0" lang="ru-RU" sz="1300" kern="1200" baseline="30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о</a:t>
                      </a:r>
                      <a:endParaRPr lang="ru-RU" sz="1300" dirty="0"/>
                    </a:p>
                  </a:txBody>
                  <a:tcPr marL="64309" marR="64309" marT="32155" marB="32155"/>
                </a:tc>
                <a:tc>
                  <a:txBody>
                    <a:bodyPr/>
                    <a:lstStyle/>
                    <a:p>
                      <a:endParaRPr lang="ru-RU" sz="1300"/>
                    </a:p>
                  </a:txBody>
                  <a:tcPr marL="64309" marR="64309" marT="32155" marB="32155"/>
                </a:tc>
              </a:tr>
              <a:tr h="1051317">
                <a:tc>
                  <a:txBody>
                    <a:bodyPr/>
                    <a:lstStyle/>
                    <a:p>
                      <a:r>
                        <a:rPr lang="ru-RU" sz="1300" dirty="0" smtClean="0"/>
                        <a:t>2</a:t>
                      </a:r>
                      <a:endParaRPr lang="ru-RU" sz="1300" dirty="0"/>
                    </a:p>
                  </a:txBody>
                  <a:tcPr marL="64309" marR="64309" marT="32155" marB="32155"/>
                </a:tc>
                <a:tc>
                  <a:txBody>
                    <a:bodyPr/>
                    <a:lstStyle/>
                    <a:p>
                      <a:r>
                        <a:rPr kumimoji="0" lang="ru-RU" sz="13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Поворот на 90</a:t>
                      </a:r>
                      <a:r>
                        <a:rPr kumimoji="0" lang="ru-RU" sz="1300" kern="1200" baseline="30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о</a:t>
                      </a:r>
                      <a:endParaRPr lang="ru-RU" sz="1300" dirty="0"/>
                    </a:p>
                  </a:txBody>
                  <a:tcPr marL="64309" marR="64309" marT="32155" marB="32155"/>
                </a:tc>
                <a:tc>
                  <a:txBody>
                    <a:bodyPr/>
                    <a:lstStyle/>
                    <a:p>
                      <a:endParaRPr lang="ru-RU" sz="1300" dirty="0"/>
                    </a:p>
                  </a:txBody>
                  <a:tcPr marL="64309" marR="64309" marT="32155" marB="32155"/>
                </a:tc>
              </a:tr>
              <a:tr h="1051317">
                <a:tc>
                  <a:txBody>
                    <a:bodyPr/>
                    <a:lstStyle/>
                    <a:p>
                      <a:r>
                        <a:rPr lang="ru-RU" sz="1300" dirty="0" smtClean="0"/>
                        <a:t>3</a:t>
                      </a:r>
                      <a:endParaRPr lang="ru-RU" sz="1300" dirty="0"/>
                    </a:p>
                  </a:txBody>
                  <a:tcPr marL="64309" marR="64309" marT="32155" marB="32155"/>
                </a:tc>
                <a:tc>
                  <a:txBody>
                    <a:bodyPr/>
                    <a:lstStyle/>
                    <a:p>
                      <a:r>
                        <a:rPr kumimoji="0" lang="ru-RU" sz="13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Поворот на 180</a:t>
                      </a:r>
                      <a:r>
                        <a:rPr kumimoji="0" lang="ru-RU" sz="1300" kern="1200" baseline="30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о</a:t>
                      </a:r>
                      <a:endParaRPr lang="ru-RU" sz="1300" dirty="0"/>
                    </a:p>
                  </a:txBody>
                  <a:tcPr marL="64309" marR="64309" marT="32155" marB="32155"/>
                </a:tc>
                <a:tc>
                  <a:txBody>
                    <a:bodyPr/>
                    <a:lstStyle/>
                    <a:p>
                      <a:endParaRPr lang="ru-RU" sz="1300"/>
                    </a:p>
                  </a:txBody>
                  <a:tcPr marL="64309" marR="64309" marT="32155" marB="32155"/>
                </a:tc>
              </a:tr>
              <a:tr h="1051317">
                <a:tc>
                  <a:txBody>
                    <a:bodyPr/>
                    <a:lstStyle/>
                    <a:p>
                      <a:r>
                        <a:rPr lang="ru-RU" sz="1300" dirty="0" smtClean="0"/>
                        <a:t>4</a:t>
                      </a:r>
                      <a:endParaRPr lang="ru-RU" sz="1300" dirty="0"/>
                    </a:p>
                  </a:txBody>
                  <a:tcPr marL="64309" marR="64309" marT="32155" marB="32155"/>
                </a:tc>
                <a:tc>
                  <a:txBody>
                    <a:bodyPr/>
                    <a:lstStyle/>
                    <a:p>
                      <a:r>
                        <a:rPr kumimoji="0" lang="ru-RU" sz="13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Поворот на 270</a:t>
                      </a:r>
                      <a:r>
                        <a:rPr kumimoji="0" lang="ru-RU" sz="1300" kern="1200" baseline="30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о</a:t>
                      </a:r>
                      <a:endParaRPr lang="ru-RU" sz="1300" dirty="0"/>
                    </a:p>
                  </a:txBody>
                  <a:tcPr marL="64309" marR="64309" marT="32155" marB="32155"/>
                </a:tc>
                <a:tc>
                  <a:txBody>
                    <a:bodyPr/>
                    <a:lstStyle/>
                    <a:p>
                      <a:endParaRPr lang="ru-RU" sz="1300" dirty="0"/>
                    </a:p>
                  </a:txBody>
                  <a:tcPr marL="64309" marR="64309" marT="32155" marB="32155"/>
                </a:tc>
              </a:tr>
            </a:tbl>
          </a:graphicData>
        </a:graphic>
      </p:graphicFrame>
      <p:graphicFrame>
        <p:nvGraphicFramePr>
          <p:cNvPr id="19" name="Таблица 18"/>
          <p:cNvGraphicFramePr>
            <a:graphicFrameLocks noGrp="1"/>
          </p:cNvGraphicFramePr>
          <p:nvPr/>
        </p:nvGraphicFramePr>
        <p:xfrm>
          <a:off x="5076056" y="1484784"/>
          <a:ext cx="3456384" cy="45653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8606"/>
                <a:gridCol w="1563602"/>
                <a:gridCol w="1584176"/>
              </a:tblGrid>
              <a:tr h="360040">
                <a:tc>
                  <a:txBody>
                    <a:bodyPr/>
                    <a:lstStyle/>
                    <a:p>
                      <a:r>
                        <a:rPr kumimoji="0" lang="ru-RU" sz="13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№</a:t>
                      </a:r>
                      <a:endParaRPr lang="ru-RU" sz="1300" dirty="0"/>
                    </a:p>
                  </a:txBody>
                  <a:tcPr marL="64309" marR="64309" marT="32155" marB="32155"/>
                </a:tc>
                <a:tc>
                  <a:txBody>
                    <a:bodyPr/>
                    <a:lstStyle/>
                    <a:p>
                      <a:r>
                        <a:rPr kumimoji="0" lang="ru-RU" sz="13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Название</a:t>
                      </a:r>
                      <a:endParaRPr lang="ru-RU" sz="1300" dirty="0"/>
                    </a:p>
                  </a:txBody>
                  <a:tcPr marL="64309" marR="64309" marT="32155" marB="32155"/>
                </a:tc>
                <a:tc>
                  <a:txBody>
                    <a:bodyPr/>
                    <a:lstStyle/>
                    <a:p>
                      <a:r>
                        <a:rPr kumimoji="0" lang="ru-RU" sz="13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Пример</a:t>
                      </a:r>
                      <a:endParaRPr lang="ru-RU" sz="1300" dirty="0"/>
                    </a:p>
                  </a:txBody>
                  <a:tcPr marL="64309" marR="64309" marT="32155" marB="32155"/>
                </a:tc>
              </a:tr>
              <a:tr h="1051317">
                <a:tc>
                  <a:txBody>
                    <a:bodyPr/>
                    <a:lstStyle/>
                    <a:p>
                      <a:r>
                        <a:rPr lang="ru-RU" sz="1300" dirty="0" smtClean="0"/>
                        <a:t>5</a:t>
                      </a:r>
                      <a:endParaRPr lang="ru-RU" sz="1300" dirty="0"/>
                    </a:p>
                  </a:txBody>
                  <a:tcPr marL="64309" marR="64309" marT="32155" marB="32155"/>
                </a:tc>
                <a:tc>
                  <a:txBody>
                    <a:bodyPr/>
                    <a:lstStyle/>
                    <a:p>
                      <a:r>
                        <a:rPr kumimoji="0" lang="ru-RU" sz="13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Отражение относительно оси </a:t>
                      </a:r>
                      <a:r>
                        <a:rPr kumimoji="0" lang="en-US" sz="13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endParaRPr lang="ru-RU" sz="1300" dirty="0"/>
                    </a:p>
                  </a:txBody>
                  <a:tcPr marL="64309" marR="64309" marT="32155" marB="32155"/>
                </a:tc>
                <a:tc>
                  <a:txBody>
                    <a:bodyPr/>
                    <a:lstStyle/>
                    <a:p>
                      <a:endParaRPr lang="ru-RU" sz="1300"/>
                    </a:p>
                  </a:txBody>
                  <a:tcPr marL="64309" marR="64309" marT="32155" marB="32155"/>
                </a:tc>
              </a:tr>
              <a:tr h="1051317">
                <a:tc>
                  <a:txBody>
                    <a:bodyPr/>
                    <a:lstStyle/>
                    <a:p>
                      <a:r>
                        <a:rPr lang="ru-RU" sz="1300" dirty="0" smtClean="0"/>
                        <a:t>6</a:t>
                      </a:r>
                      <a:endParaRPr lang="ru-RU" sz="1300" dirty="0"/>
                    </a:p>
                  </a:txBody>
                  <a:tcPr marL="64309" marR="64309" marT="32155" marB="32155"/>
                </a:tc>
                <a:tc>
                  <a:txBody>
                    <a:bodyPr/>
                    <a:lstStyle/>
                    <a:p>
                      <a:r>
                        <a:rPr kumimoji="0" lang="ru-RU" sz="13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Отражение относительно оси </a:t>
                      </a:r>
                      <a:r>
                        <a:rPr kumimoji="0" lang="en-US" sz="13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ru-RU" sz="1300" dirty="0"/>
                    </a:p>
                  </a:txBody>
                  <a:tcPr marL="64309" marR="64309" marT="32155" marB="32155"/>
                </a:tc>
                <a:tc>
                  <a:txBody>
                    <a:bodyPr/>
                    <a:lstStyle/>
                    <a:p>
                      <a:endParaRPr lang="ru-RU" sz="1300" dirty="0"/>
                    </a:p>
                  </a:txBody>
                  <a:tcPr marL="64309" marR="64309" marT="32155" marB="32155"/>
                </a:tc>
              </a:tr>
              <a:tr h="1051317">
                <a:tc>
                  <a:txBody>
                    <a:bodyPr/>
                    <a:lstStyle/>
                    <a:p>
                      <a:r>
                        <a:rPr lang="ru-RU" sz="1300" dirty="0" smtClean="0"/>
                        <a:t>7</a:t>
                      </a:r>
                      <a:endParaRPr lang="ru-RU" sz="1300" dirty="0"/>
                    </a:p>
                  </a:txBody>
                  <a:tcPr marL="64309" marR="64309" marT="32155" marB="32155"/>
                </a:tc>
                <a:tc>
                  <a:txBody>
                    <a:bodyPr/>
                    <a:lstStyle/>
                    <a:p>
                      <a:r>
                        <a:rPr kumimoji="0" lang="ru-RU" sz="13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Поворот на 90</a:t>
                      </a:r>
                      <a:r>
                        <a:rPr kumimoji="0" lang="ru-RU" sz="1300" kern="1200" baseline="30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о</a:t>
                      </a:r>
                      <a:r>
                        <a:rPr kumimoji="0" lang="ru-RU" sz="13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и отражение относительно оси </a:t>
                      </a:r>
                      <a:r>
                        <a:rPr kumimoji="0" lang="en-US" sz="13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endParaRPr lang="ru-RU" sz="1300" dirty="0"/>
                    </a:p>
                  </a:txBody>
                  <a:tcPr marL="64309" marR="64309" marT="32155" marB="32155"/>
                </a:tc>
                <a:tc>
                  <a:txBody>
                    <a:bodyPr/>
                    <a:lstStyle/>
                    <a:p>
                      <a:endParaRPr lang="ru-RU" sz="1300" dirty="0"/>
                    </a:p>
                  </a:txBody>
                  <a:tcPr marL="64309" marR="64309" marT="32155" marB="32155"/>
                </a:tc>
              </a:tr>
              <a:tr h="1051317">
                <a:tc>
                  <a:txBody>
                    <a:bodyPr/>
                    <a:lstStyle/>
                    <a:p>
                      <a:r>
                        <a:rPr lang="ru-RU" sz="1300" dirty="0" smtClean="0"/>
                        <a:t>8</a:t>
                      </a:r>
                      <a:endParaRPr lang="ru-RU" sz="1300" dirty="0"/>
                    </a:p>
                  </a:txBody>
                  <a:tcPr marL="64309" marR="64309" marT="32155" marB="32155"/>
                </a:tc>
                <a:tc>
                  <a:txBody>
                    <a:bodyPr/>
                    <a:lstStyle/>
                    <a:p>
                      <a:r>
                        <a:rPr kumimoji="0" lang="ru-RU" sz="13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Поворот на 90</a:t>
                      </a:r>
                      <a:r>
                        <a:rPr kumimoji="0" lang="ru-RU" sz="1300" kern="1200" baseline="30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о</a:t>
                      </a:r>
                      <a:r>
                        <a:rPr kumimoji="0" lang="ru-RU" sz="13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и отражение относительно оси </a:t>
                      </a:r>
                      <a:r>
                        <a:rPr kumimoji="0" lang="en-US" sz="13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ru-RU" sz="1300" dirty="0"/>
                    </a:p>
                  </a:txBody>
                  <a:tcPr marL="64309" marR="64309" marT="32155" marB="32155"/>
                </a:tc>
                <a:tc>
                  <a:txBody>
                    <a:bodyPr/>
                    <a:lstStyle/>
                    <a:p>
                      <a:endParaRPr lang="ru-RU" sz="1300" dirty="0"/>
                    </a:p>
                  </a:txBody>
                  <a:tcPr marL="64309" marR="64309" marT="32155" marB="32155"/>
                </a:tc>
              </a:tr>
            </a:tbl>
          </a:graphicData>
        </a:graphic>
      </p:graphicFrame>
      <p:sp>
        <p:nvSpPr>
          <p:cNvPr id="13" name="Номер слайда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z="3200" smtClean="0"/>
              <a:pPr/>
              <a:t>4</a:t>
            </a:fld>
            <a:endParaRPr lang="ru-RU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Преобразования яркости</a:t>
            </a:r>
            <a:endParaRPr lang="ru-RU" dirty="0"/>
          </a:p>
        </p:txBody>
      </p:sp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4499992" y="1700808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4499992" y="1628800"/>
            <a:ext cx="720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(1)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4499992" y="3573016"/>
            <a:ext cx="648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(2)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681" name="Rectangle 9"/>
          <p:cNvSpPr>
            <a:spLocks noChangeArrowheads="1"/>
          </p:cNvSpPr>
          <p:nvPr/>
        </p:nvSpPr>
        <p:spPr bwMode="auto">
          <a:xfrm>
            <a:off x="1115616" y="5353471"/>
            <a:ext cx="72008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           и          - соответственно значения </a:t>
            </a:r>
            <a:r>
              <a:rPr lang="ru-RU" sz="1400" dirty="0" err="1" smtClean="0">
                <a:latin typeface="Times New Roman" pitchFamily="18" charset="0"/>
                <a:cs typeface="Times New Roman" pitchFamily="18" charset="0"/>
              </a:rPr>
              <a:t>пискелей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 ранговой и доменной областей</a:t>
            </a: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683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28682" name="Picture 10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438697" y="5384328"/>
            <a:ext cx="180975" cy="257175"/>
          </a:xfrm>
          <a:prstGeom prst="rect">
            <a:avLst/>
          </a:prstGeom>
          <a:noFill/>
        </p:spPr>
      </p:pic>
      <p:sp>
        <p:nvSpPr>
          <p:cNvPr id="28685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28684" name="Picture 1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904653" y="5384328"/>
            <a:ext cx="219075" cy="257175"/>
          </a:xfrm>
          <a:prstGeom prst="rect">
            <a:avLst/>
          </a:prstGeom>
          <a:noFill/>
        </p:spPr>
      </p:pic>
      <p:sp>
        <p:nvSpPr>
          <p:cNvPr id="28687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8689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8694" name="Rectangle 2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8695" name="Rectangle 23"/>
          <p:cNvSpPr>
            <a:spLocks noChangeArrowheads="1"/>
          </p:cNvSpPr>
          <p:nvPr/>
        </p:nvSpPr>
        <p:spPr bwMode="auto">
          <a:xfrm>
            <a:off x="0" y="9048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8696" name="Rectangle 24"/>
          <p:cNvSpPr>
            <a:spLocks noChangeArrowheads="1"/>
          </p:cNvSpPr>
          <p:nvPr/>
        </p:nvSpPr>
        <p:spPr bwMode="auto">
          <a:xfrm>
            <a:off x="0" y="13525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8697" name="Rectangle 25"/>
          <p:cNvSpPr>
            <a:spLocks noChangeArrowheads="1"/>
          </p:cNvSpPr>
          <p:nvPr/>
        </p:nvSpPr>
        <p:spPr bwMode="auto">
          <a:xfrm>
            <a:off x="0" y="1838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Rectangle 9"/>
          <p:cNvSpPr>
            <a:spLocks noChangeArrowheads="1"/>
          </p:cNvSpPr>
          <p:nvPr/>
        </p:nvSpPr>
        <p:spPr bwMode="auto">
          <a:xfrm>
            <a:off x="1403648" y="5661248"/>
            <a:ext cx="72008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 – размер стороны рангового (доменного) блока</a:t>
            </a: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Номер слайда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z="3200" smtClean="0"/>
              <a:pPr/>
              <a:t>5</a:t>
            </a:fld>
            <a:endParaRPr lang="ru-RU" sz="3200" dirty="0"/>
          </a:p>
        </p:txBody>
      </p:sp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1265" name="Picture 1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331640" y="3429000"/>
            <a:ext cx="3257922" cy="820426"/>
          </a:xfrm>
          <a:prstGeom prst="rect">
            <a:avLst/>
          </a:prstGeom>
          <a:noFill/>
        </p:spPr>
      </p:pic>
      <p:sp>
        <p:nvSpPr>
          <p:cNvPr id="31" name="Rectangle 9"/>
          <p:cNvSpPr>
            <a:spLocks noChangeArrowheads="1"/>
          </p:cNvSpPr>
          <p:nvPr/>
        </p:nvSpPr>
        <p:spPr bwMode="auto">
          <a:xfrm>
            <a:off x="1403648" y="6021288"/>
            <a:ext cx="72008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  <a:sym typeface="Symbol"/>
              </a:rPr>
              <a:t>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 – коэффициент компрессии</a:t>
            </a: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012160" y="2204864"/>
            <a:ext cx="2304256" cy="676249"/>
          </a:xfrm>
          <a:prstGeom prst="rect">
            <a:avLst/>
          </a:prstGeom>
          <a:noFill/>
        </p:spPr>
      </p:pic>
      <p:sp>
        <p:nvSpPr>
          <p:cNvPr id="1127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228184" y="2996952"/>
            <a:ext cx="1728192" cy="666588"/>
          </a:xfrm>
          <a:prstGeom prst="rect">
            <a:avLst/>
          </a:prstGeom>
          <a:noFill/>
        </p:spPr>
      </p:pic>
      <p:sp>
        <p:nvSpPr>
          <p:cNvPr id="1127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1271" name="Picture 7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444208" y="3717032"/>
            <a:ext cx="1368152" cy="648072"/>
          </a:xfrm>
          <a:prstGeom prst="rect">
            <a:avLst/>
          </a:prstGeom>
          <a:noFill/>
        </p:spPr>
      </p:pic>
      <p:sp>
        <p:nvSpPr>
          <p:cNvPr id="1127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1273" name="Picture 9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444208" y="4437112"/>
            <a:ext cx="1328922" cy="658365"/>
          </a:xfrm>
          <a:prstGeom prst="rect">
            <a:avLst/>
          </a:prstGeom>
          <a:noFill/>
        </p:spPr>
      </p:pic>
      <p:sp>
        <p:nvSpPr>
          <p:cNvPr id="1127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1275" name="Picture 11"/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587683" y="1268760"/>
            <a:ext cx="936645" cy="334516"/>
          </a:xfrm>
          <a:prstGeom prst="rect">
            <a:avLst/>
          </a:prstGeom>
          <a:noFill/>
        </p:spPr>
      </p:pic>
      <p:sp>
        <p:nvSpPr>
          <p:cNvPr id="11278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1277" name="Picture 13"/>
          <p:cNvPicPr>
            <a:picLocks noChangeAspect="1" noChangeArrowheads="1"/>
          </p:cNvPicPr>
          <p:nvPr/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444208" y="1628800"/>
            <a:ext cx="1152128" cy="525021"/>
          </a:xfrm>
          <a:prstGeom prst="rect">
            <a:avLst/>
          </a:prstGeom>
          <a:noFill/>
        </p:spPr>
      </p:pic>
      <p:sp>
        <p:nvSpPr>
          <p:cNvPr id="11280" name="Rectangle 1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1279" name="Picture 15"/>
          <p:cNvPicPr>
            <a:picLocks noChangeAspect="1" noChangeArrowheads="1"/>
          </p:cNvPicPr>
          <p:nvPr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2632"/>
          <a:stretch>
            <a:fillRect/>
          </a:stretch>
        </p:blipFill>
        <p:spPr bwMode="auto">
          <a:xfrm>
            <a:off x="1691680" y="1484784"/>
            <a:ext cx="2664296" cy="103790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Общий алгоритм фрактального сжатия</a:t>
            </a:r>
            <a:endParaRPr lang="ru-RU" dirty="0"/>
          </a:p>
        </p:txBody>
      </p:sp>
      <p:sp>
        <p:nvSpPr>
          <p:cNvPr id="11295" name="Rectangle 3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pSp>
        <p:nvGrpSpPr>
          <p:cNvPr id="11265" name="Group 1"/>
          <p:cNvGrpSpPr>
            <a:grpSpLocks noChangeAspect="1"/>
          </p:cNvGrpSpPr>
          <p:nvPr/>
        </p:nvGrpSpPr>
        <p:grpSpPr bwMode="auto">
          <a:xfrm>
            <a:off x="2882356" y="908720"/>
            <a:ext cx="4582093" cy="5949280"/>
            <a:chOff x="2777" y="7096"/>
            <a:chExt cx="7391" cy="9595"/>
          </a:xfrm>
        </p:grpSpPr>
        <p:sp>
          <p:nvSpPr>
            <p:cNvPr id="11294" name="AutoShape 30"/>
            <p:cNvSpPr>
              <a:spLocks noChangeAspect="1" noChangeArrowheads="1" noTextEdit="1"/>
            </p:cNvSpPr>
            <p:nvPr/>
          </p:nvSpPr>
          <p:spPr bwMode="auto">
            <a:xfrm>
              <a:off x="2777" y="7096"/>
              <a:ext cx="7391" cy="959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grpSp>
          <p:nvGrpSpPr>
            <p:cNvPr id="11289" name="Group 25"/>
            <p:cNvGrpSpPr>
              <a:grpSpLocks/>
            </p:cNvGrpSpPr>
            <p:nvPr/>
          </p:nvGrpSpPr>
          <p:grpSpPr bwMode="auto">
            <a:xfrm rot="10800000">
              <a:off x="4894" y="14615"/>
              <a:ext cx="3402" cy="780"/>
              <a:chOff x="2585" y="9064"/>
              <a:chExt cx="2635" cy="709"/>
            </a:xfrm>
          </p:grpSpPr>
          <p:sp>
            <p:nvSpPr>
              <p:cNvPr id="11293" name="Freeform 29"/>
              <p:cNvSpPr>
                <a:spLocks/>
              </p:cNvSpPr>
              <p:nvPr/>
            </p:nvSpPr>
            <p:spPr bwMode="auto">
              <a:xfrm>
                <a:off x="2585" y="9065"/>
                <a:ext cx="1317" cy="708"/>
              </a:xfrm>
              <a:custGeom>
                <a:avLst/>
                <a:gdLst/>
                <a:ahLst/>
                <a:cxnLst>
                  <a:cxn ang="0">
                    <a:pos x="0" y="989"/>
                  </a:cxn>
                  <a:cxn ang="0">
                    <a:pos x="0" y="283"/>
                  </a:cxn>
                  <a:cxn ang="0">
                    <a:pos x="283" y="0"/>
                  </a:cxn>
                  <a:cxn ang="0">
                    <a:pos x="1023" y="0"/>
                  </a:cxn>
                </a:cxnLst>
                <a:rect l="0" t="0" r="r" b="b"/>
                <a:pathLst>
                  <a:path w="1023" h="989">
                    <a:moveTo>
                      <a:pt x="0" y="989"/>
                    </a:moveTo>
                    <a:lnTo>
                      <a:pt x="0" y="283"/>
                    </a:lnTo>
                    <a:lnTo>
                      <a:pt x="283" y="0"/>
                    </a:lnTo>
                    <a:lnTo>
                      <a:pt x="1023" y="0"/>
                    </a:lnTo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1292" name="Freeform 28"/>
              <p:cNvSpPr>
                <a:spLocks/>
              </p:cNvSpPr>
              <p:nvPr/>
            </p:nvSpPr>
            <p:spPr bwMode="auto">
              <a:xfrm flipH="1">
                <a:off x="3902" y="9064"/>
                <a:ext cx="1318" cy="708"/>
              </a:xfrm>
              <a:custGeom>
                <a:avLst/>
                <a:gdLst/>
                <a:ahLst/>
                <a:cxnLst>
                  <a:cxn ang="0">
                    <a:pos x="0" y="989"/>
                  </a:cxn>
                  <a:cxn ang="0">
                    <a:pos x="0" y="283"/>
                  </a:cxn>
                  <a:cxn ang="0">
                    <a:pos x="283" y="0"/>
                  </a:cxn>
                  <a:cxn ang="0">
                    <a:pos x="1023" y="0"/>
                  </a:cxn>
                </a:cxnLst>
                <a:rect l="0" t="0" r="r" b="b"/>
                <a:pathLst>
                  <a:path w="1023" h="989">
                    <a:moveTo>
                      <a:pt x="0" y="989"/>
                    </a:moveTo>
                    <a:lnTo>
                      <a:pt x="0" y="283"/>
                    </a:lnTo>
                    <a:lnTo>
                      <a:pt x="283" y="0"/>
                    </a:lnTo>
                    <a:lnTo>
                      <a:pt x="1023" y="0"/>
                    </a:lnTo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1291" name="AutoShape 27"/>
              <p:cNvSpPr>
                <a:spLocks noChangeShapeType="1"/>
              </p:cNvSpPr>
              <p:nvPr/>
            </p:nvSpPr>
            <p:spPr bwMode="auto">
              <a:xfrm>
                <a:off x="2585" y="9772"/>
                <a:ext cx="1317" cy="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1290" name="AutoShape 26"/>
              <p:cNvSpPr>
                <a:spLocks noChangeShapeType="1"/>
              </p:cNvSpPr>
              <p:nvPr/>
            </p:nvSpPr>
            <p:spPr bwMode="auto">
              <a:xfrm>
                <a:off x="3902" y="9771"/>
                <a:ext cx="1317" cy="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</p:grpSp>
        <p:sp>
          <p:nvSpPr>
            <p:cNvPr id="11288" name="Rectangle 24"/>
            <p:cNvSpPr>
              <a:spLocks noChangeArrowheads="1"/>
            </p:cNvSpPr>
            <p:nvPr/>
          </p:nvSpPr>
          <p:spPr bwMode="auto">
            <a:xfrm>
              <a:off x="5534" y="10022"/>
              <a:ext cx="2097" cy="4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i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287" name="Rectangle 23"/>
            <p:cNvSpPr>
              <a:spLocks noChangeArrowheads="1"/>
            </p:cNvSpPr>
            <p:nvPr/>
          </p:nvSpPr>
          <p:spPr bwMode="auto">
            <a:xfrm>
              <a:off x="4874" y="12455"/>
              <a:ext cx="3402" cy="104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Сохранение параметров  преобразования из доменного блока в ранговый блок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286" name="AutoShape 22"/>
            <p:cNvSpPr>
              <a:spLocks noChangeShapeType="1"/>
            </p:cNvSpPr>
            <p:nvPr/>
          </p:nvSpPr>
          <p:spPr bwMode="auto">
            <a:xfrm flipH="1">
              <a:off x="6534" y="7825"/>
              <a:ext cx="4" cy="27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1285" name="AutoShape 21"/>
            <p:cNvSpPr>
              <a:spLocks noChangeShapeType="1"/>
            </p:cNvSpPr>
            <p:nvPr/>
          </p:nvSpPr>
          <p:spPr bwMode="auto">
            <a:xfrm>
              <a:off x="6535" y="9673"/>
              <a:ext cx="7" cy="27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grpSp>
          <p:nvGrpSpPr>
            <p:cNvPr id="11280" name="Group 16"/>
            <p:cNvGrpSpPr>
              <a:grpSpLocks/>
            </p:cNvGrpSpPr>
            <p:nvPr/>
          </p:nvGrpSpPr>
          <p:grpSpPr bwMode="auto">
            <a:xfrm>
              <a:off x="4842" y="9949"/>
              <a:ext cx="3402" cy="709"/>
              <a:chOff x="5080" y="9796"/>
              <a:chExt cx="2635" cy="709"/>
            </a:xfrm>
          </p:grpSpPr>
          <p:sp>
            <p:nvSpPr>
              <p:cNvPr id="11284" name="Freeform 20"/>
              <p:cNvSpPr>
                <a:spLocks/>
              </p:cNvSpPr>
              <p:nvPr/>
            </p:nvSpPr>
            <p:spPr bwMode="auto">
              <a:xfrm>
                <a:off x="5080" y="9797"/>
                <a:ext cx="1317" cy="708"/>
              </a:xfrm>
              <a:custGeom>
                <a:avLst/>
                <a:gdLst/>
                <a:ahLst/>
                <a:cxnLst>
                  <a:cxn ang="0">
                    <a:pos x="0" y="989"/>
                  </a:cxn>
                  <a:cxn ang="0">
                    <a:pos x="0" y="283"/>
                  </a:cxn>
                  <a:cxn ang="0">
                    <a:pos x="283" y="0"/>
                  </a:cxn>
                  <a:cxn ang="0">
                    <a:pos x="1023" y="0"/>
                  </a:cxn>
                </a:cxnLst>
                <a:rect l="0" t="0" r="r" b="b"/>
                <a:pathLst>
                  <a:path w="1023" h="989">
                    <a:moveTo>
                      <a:pt x="0" y="989"/>
                    </a:moveTo>
                    <a:lnTo>
                      <a:pt x="0" y="283"/>
                    </a:lnTo>
                    <a:lnTo>
                      <a:pt x="283" y="0"/>
                    </a:lnTo>
                    <a:lnTo>
                      <a:pt x="1023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1283" name="Freeform 19"/>
              <p:cNvSpPr>
                <a:spLocks/>
              </p:cNvSpPr>
              <p:nvPr/>
            </p:nvSpPr>
            <p:spPr bwMode="auto">
              <a:xfrm flipH="1">
                <a:off x="6397" y="9796"/>
                <a:ext cx="1318" cy="708"/>
              </a:xfrm>
              <a:custGeom>
                <a:avLst/>
                <a:gdLst/>
                <a:ahLst/>
                <a:cxnLst>
                  <a:cxn ang="0">
                    <a:pos x="0" y="989"/>
                  </a:cxn>
                  <a:cxn ang="0">
                    <a:pos x="0" y="283"/>
                  </a:cxn>
                  <a:cxn ang="0">
                    <a:pos x="283" y="0"/>
                  </a:cxn>
                  <a:cxn ang="0">
                    <a:pos x="1023" y="0"/>
                  </a:cxn>
                </a:cxnLst>
                <a:rect l="0" t="0" r="r" b="b"/>
                <a:pathLst>
                  <a:path w="1023" h="989">
                    <a:moveTo>
                      <a:pt x="0" y="989"/>
                    </a:moveTo>
                    <a:lnTo>
                      <a:pt x="0" y="283"/>
                    </a:lnTo>
                    <a:lnTo>
                      <a:pt x="283" y="0"/>
                    </a:lnTo>
                    <a:lnTo>
                      <a:pt x="1023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1282" name="AutoShape 18"/>
              <p:cNvSpPr>
                <a:spLocks noChangeShapeType="1"/>
              </p:cNvSpPr>
              <p:nvPr/>
            </p:nvSpPr>
            <p:spPr bwMode="auto">
              <a:xfrm>
                <a:off x="5080" y="10504"/>
                <a:ext cx="1317" cy="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1281" name="AutoShape 17"/>
              <p:cNvSpPr>
                <a:spLocks noChangeShapeType="1"/>
              </p:cNvSpPr>
              <p:nvPr/>
            </p:nvSpPr>
            <p:spPr bwMode="auto">
              <a:xfrm>
                <a:off x="6397" y="10503"/>
                <a:ext cx="1317" cy="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</p:grpSp>
        <p:sp>
          <p:nvSpPr>
            <p:cNvPr id="11279" name="AutoShape 15"/>
            <p:cNvSpPr>
              <a:spLocks noChangeShapeType="1"/>
            </p:cNvSpPr>
            <p:nvPr/>
          </p:nvSpPr>
          <p:spPr bwMode="auto">
            <a:xfrm>
              <a:off x="6571" y="12128"/>
              <a:ext cx="4" cy="32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1278" name="AutoShape 14"/>
            <p:cNvSpPr>
              <a:spLocks noChangeShapeType="1"/>
            </p:cNvSpPr>
            <p:nvPr/>
          </p:nvSpPr>
          <p:spPr bwMode="auto">
            <a:xfrm flipH="1">
              <a:off x="6589" y="15395"/>
              <a:ext cx="6" cy="34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1277" name="AutoShape 13"/>
            <p:cNvSpPr>
              <a:spLocks noChangeShapeType="1"/>
            </p:cNvSpPr>
            <p:nvPr/>
          </p:nvSpPr>
          <p:spPr bwMode="auto">
            <a:xfrm>
              <a:off x="6575" y="13496"/>
              <a:ext cx="5" cy="34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1276" name="AutoShape 12"/>
            <p:cNvSpPr>
              <a:spLocks noChangeShapeType="1"/>
            </p:cNvSpPr>
            <p:nvPr/>
          </p:nvSpPr>
          <p:spPr bwMode="auto">
            <a:xfrm>
              <a:off x="6570" y="10678"/>
              <a:ext cx="1" cy="34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1275" name="AutoShape 11"/>
            <p:cNvSpPr>
              <a:spLocks noChangeArrowheads="1"/>
            </p:cNvSpPr>
            <p:nvPr/>
          </p:nvSpPr>
          <p:spPr bwMode="auto">
            <a:xfrm>
              <a:off x="4837" y="7314"/>
              <a:ext cx="3402" cy="511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Начало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274" name="AutoShape 10"/>
            <p:cNvSpPr>
              <a:spLocks noChangeArrowheads="1"/>
            </p:cNvSpPr>
            <p:nvPr/>
          </p:nvSpPr>
          <p:spPr bwMode="auto">
            <a:xfrm>
              <a:off x="4888" y="15735"/>
              <a:ext cx="3402" cy="511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Конец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273" name="AutoShape 9"/>
            <p:cNvSpPr>
              <a:spLocks noChangeArrowheads="1"/>
            </p:cNvSpPr>
            <p:nvPr/>
          </p:nvSpPr>
          <p:spPr bwMode="auto">
            <a:xfrm>
              <a:off x="4833" y="8100"/>
              <a:ext cx="3402" cy="614"/>
            </a:xfrm>
            <a:prstGeom prst="parallelogram">
              <a:avLst>
                <a:gd name="adj" fmla="val 7834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272" name="Rectangle 8"/>
            <p:cNvSpPr>
              <a:spLocks noChangeArrowheads="1"/>
            </p:cNvSpPr>
            <p:nvPr/>
          </p:nvSpPr>
          <p:spPr bwMode="auto">
            <a:xfrm>
              <a:off x="4879" y="13838"/>
              <a:ext cx="3402" cy="45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i </a:t>
              </a: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 = </a:t>
              </a:r>
              <a:r>
                <a:rPr kumimoji="0" lang="en-US" sz="11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i</a:t>
              </a: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 + 1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271" name="AutoShape 7"/>
            <p:cNvSpPr>
              <a:spLocks noChangeShapeType="1"/>
            </p:cNvSpPr>
            <p:nvPr/>
          </p:nvSpPr>
          <p:spPr bwMode="auto">
            <a:xfrm>
              <a:off x="6580" y="14289"/>
              <a:ext cx="3" cy="34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1270" name="Rectangle 6"/>
            <p:cNvSpPr>
              <a:spLocks noChangeArrowheads="1"/>
            </p:cNvSpPr>
            <p:nvPr/>
          </p:nvSpPr>
          <p:spPr bwMode="auto">
            <a:xfrm>
              <a:off x="4834" y="9014"/>
              <a:ext cx="3402" cy="65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Расчет </a:t>
              </a: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N  (количество ранговых блоков)</a:t>
              </a:r>
              <a:endParaRPr kumimoji="0" 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269" name="AutoShape 5"/>
            <p:cNvSpPr>
              <a:spLocks noChangeShapeType="1"/>
            </p:cNvSpPr>
            <p:nvPr/>
          </p:nvSpPr>
          <p:spPr bwMode="auto">
            <a:xfrm>
              <a:off x="6534" y="8714"/>
              <a:ext cx="1" cy="3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1268" name="Rectangle 4"/>
            <p:cNvSpPr>
              <a:spLocks noChangeArrowheads="1"/>
            </p:cNvSpPr>
            <p:nvPr/>
          </p:nvSpPr>
          <p:spPr bwMode="auto">
            <a:xfrm>
              <a:off x="5146" y="8168"/>
              <a:ext cx="2707" cy="4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Исходное изображение</a:t>
              </a:r>
              <a:endParaRPr kumimoji="0" lang="ru-RU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267" name="AutoShape 3"/>
            <p:cNvSpPr>
              <a:spLocks noChangeArrowheads="1"/>
            </p:cNvSpPr>
            <p:nvPr/>
          </p:nvSpPr>
          <p:spPr bwMode="auto">
            <a:xfrm>
              <a:off x="4870" y="11018"/>
              <a:ext cx="3402" cy="1110"/>
            </a:xfrm>
            <a:prstGeom prst="flowChartPredefinedProcess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Поиск подходящего доменного блока для рангового блока </a:t>
              </a:r>
              <a:r>
                <a:rPr kumimoji="0" lang="en-US" sz="1100" b="0" i="1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i</a:t>
              </a:r>
              <a:endPara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266" name="Rectangle 2"/>
            <p:cNvSpPr>
              <a:spLocks noChangeArrowheads="1"/>
            </p:cNvSpPr>
            <p:nvPr/>
          </p:nvSpPr>
          <p:spPr bwMode="auto">
            <a:xfrm>
              <a:off x="5534" y="14632"/>
              <a:ext cx="2097" cy="6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i</a:t>
              </a:r>
              <a:endParaRPr kumimoji="0" 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i &gt; N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34" name="Номер слайда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z="3200" smtClean="0"/>
              <a:pPr/>
              <a:t>6</a:t>
            </a:fld>
            <a:endParaRPr lang="ru-RU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 anchor="b"/>
          <a:lstStyle/>
          <a:p>
            <a:fld id="{725C68B6-61C2-468F-89AB-4B9F7531AA68}" type="slidenum">
              <a:rPr lang="ru-RU" sz="3200" smtClean="0"/>
              <a:pPr/>
              <a:t>7</a:t>
            </a:fld>
            <a:endParaRPr lang="ru-RU" sz="3200"/>
          </a:p>
        </p:txBody>
      </p:sp>
      <p:sp>
        <p:nvSpPr>
          <p:cNvPr id="7" name="Заголовок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Поиск подходящего доменного блока</a:t>
            </a:r>
          </a:p>
        </p:txBody>
      </p:sp>
      <p:sp>
        <p:nvSpPr>
          <p:cNvPr id="8" name="Содержимое 2"/>
          <p:cNvSpPr>
            <a:spLocks noGrp="1"/>
          </p:cNvSpPr>
          <p:nvPr>
            <p:ph idx="1"/>
          </p:nvPr>
        </p:nvSpPr>
        <p:spPr>
          <a:xfrm>
            <a:off x="1403648" y="1556792"/>
            <a:ext cx="7498080" cy="3565376"/>
          </a:xfrm>
        </p:spPr>
        <p:txBody>
          <a:bodyPr>
            <a:normAutofit/>
          </a:bodyPr>
          <a:lstStyle/>
          <a:p>
            <a:r>
              <a:rPr lang="ru-RU" dirty="0" smtClean="0"/>
              <a:t>Первый подходящий доменный блока без разбиения</a:t>
            </a:r>
          </a:p>
          <a:p>
            <a:r>
              <a:rPr lang="ru-RU" dirty="0" smtClean="0"/>
              <a:t>Первый подходящий доменный блока с разбиением</a:t>
            </a:r>
          </a:p>
          <a:p>
            <a:r>
              <a:rPr lang="ru-RU" dirty="0" smtClean="0"/>
              <a:t>Поиск доменного блока с минимальным СКО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Поиск подходящего доменного блока. </a:t>
            </a:r>
            <a:br>
              <a:rPr lang="ru-RU" sz="2400" dirty="0" smtClean="0"/>
            </a:br>
            <a:r>
              <a:rPr lang="ru-RU" sz="2400" dirty="0" smtClean="0"/>
              <a:t>Алгоритм без разбиения.</a:t>
            </a:r>
            <a:endParaRPr lang="ru-RU" sz="2400" dirty="0"/>
          </a:p>
        </p:txBody>
      </p:sp>
      <p:sp>
        <p:nvSpPr>
          <p:cNvPr id="29743" name="Rectangle 4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29766" name="Picture 70"/>
          <p:cNvPicPr>
            <a:picLocks noChangeAspect="1" noChangeArrowheads="1"/>
          </p:cNvPicPr>
          <p:nvPr/>
        </p:nvPicPr>
        <p:blipFill>
          <a:blip r:embed="rId2" cstate="print"/>
          <a:srcRect b="1424"/>
          <a:stretch>
            <a:fillRect/>
          </a:stretch>
        </p:blipFill>
        <p:spPr bwMode="auto">
          <a:xfrm>
            <a:off x="3203848" y="1196752"/>
            <a:ext cx="3960440" cy="5527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anchor="b"/>
          <a:lstStyle/>
          <a:p>
            <a:fld id="{725C68B6-61C2-468F-89AB-4B9F7531AA68}" type="slidenum">
              <a:rPr lang="ru-RU" sz="3200" smtClean="0"/>
              <a:pPr/>
              <a:t>8</a:t>
            </a:fld>
            <a:endParaRPr lang="ru-RU" sz="3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Поиск подходящего доменного блока. </a:t>
            </a:r>
            <a:br>
              <a:rPr lang="ru-RU" sz="2400" dirty="0" smtClean="0"/>
            </a:br>
            <a:r>
              <a:rPr lang="ru-RU" sz="2400" dirty="0" smtClean="0"/>
              <a:t>Алгоритм с разбиением.</a:t>
            </a:r>
            <a:endParaRPr lang="ru-RU" sz="2400" dirty="0"/>
          </a:p>
        </p:txBody>
      </p:sp>
      <p:pic>
        <p:nvPicPr>
          <p:cNvPr id="32769" name="Picture 1"/>
          <p:cNvPicPr>
            <a:picLocks noChangeAspect="1" noChangeArrowheads="1"/>
          </p:cNvPicPr>
          <p:nvPr/>
        </p:nvPicPr>
        <p:blipFill>
          <a:blip r:embed="rId2" cstate="print"/>
          <a:srcRect b="2413"/>
          <a:stretch>
            <a:fillRect/>
          </a:stretch>
        </p:blipFill>
        <p:spPr bwMode="auto">
          <a:xfrm>
            <a:off x="3059832" y="1180133"/>
            <a:ext cx="3945900" cy="55612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 anchor="b"/>
          <a:lstStyle/>
          <a:p>
            <a:fld id="{725C68B6-61C2-468F-89AB-4B9F7531AA68}" type="slidenum">
              <a:rPr lang="ru-RU" sz="3200" smtClean="0"/>
              <a:pPr/>
              <a:t>9</a:t>
            </a:fld>
            <a:endParaRPr lang="ru-RU" sz="3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лнцестояние">
  <a:themeElements>
    <a:clrScheme name="Солнцестояние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Солнцестояние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Солнцестояние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916</TotalTime>
  <Words>491</Words>
  <Application>Microsoft Office PowerPoint</Application>
  <PresentationFormat>Экран (4:3)</PresentationFormat>
  <Paragraphs>147</Paragraphs>
  <Slides>23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4" baseType="lpstr">
      <vt:lpstr>Солнцестояние</vt:lpstr>
      <vt:lpstr>  Исследование алгоритмов фрактального сжатия изображений</vt:lpstr>
      <vt:lpstr>Цели и задачи</vt:lpstr>
      <vt:lpstr>Фракталы</vt:lpstr>
      <vt:lpstr>Аффинные преобразования</vt:lpstr>
      <vt:lpstr>Преобразования яркости</vt:lpstr>
      <vt:lpstr>Общий алгоритм фрактального сжатия</vt:lpstr>
      <vt:lpstr>Поиск подходящего доменного блока</vt:lpstr>
      <vt:lpstr>Поиск подходящего доменного блока.  Алгоритм без разбиения.</vt:lpstr>
      <vt:lpstr>Поиск подходящего доменного блока.  Алгоритм с разбиением.</vt:lpstr>
      <vt:lpstr>Поиск подходящего доменного блока.  Алгоритм поиска блока с минимальным СКО.</vt:lpstr>
      <vt:lpstr>Разбиение сжимаемого изображения на ранговые блоки</vt:lpstr>
      <vt:lpstr>Методы ускорения</vt:lpstr>
      <vt:lpstr>Метод эталонного блока</vt:lpstr>
      <vt:lpstr>Алгоритм декомпрессии</vt:lpstr>
      <vt:lpstr>Слайд 15</vt:lpstr>
      <vt:lpstr>Программная система</vt:lpstr>
      <vt:lpstr>Программная система</vt:lpstr>
      <vt:lpstr>Результаты исследований. Зависимость времени сжатия от размера рангового блока</vt:lpstr>
      <vt:lpstr>Результаты исследований. Зависимость времени сжатия от выбранного алгоритма</vt:lpstr>
      <vt:lpstr>Результаты исследований. Сжатие цветных изображений.</vt:lpstr>
      <vt:lpstr>Апробация работы</vt:lpstr>
      <vt:lpstr>Заключение</vt:lpstr>
      <vt:lpstr>Спасибо за внимание!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Fractal based digital image compression </dc:title>
  <dc:creator>User</dc:creator>
  <cp:lastModifiedBy>User</cp:lastModifiedBy>
  <cp:revision>114</cp:revision>
  <dcterms:created xsi:type="dcterms:W3CDTF">2017-06-25T08:28:56Z</dcterms:created>
  <dcterms:modified xsi:type="dcterms:W3CDTF">2018-05-26T13:49:59Z</dcterms:modified>
</cp:coreProperties>
</file>