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9" r:id="rId5"/>
    <p:sldId id="259" r:id="rId6"/>
    <p:sldId id="270" r:id="rId7"/>
    <p:sldId id="272" r:id="rId8"/>
    <p:sldId id="271" r:id="rId9"/>
    <p:sldId id="273" r:id="rId10"/>
    <p:sldId id="274" r:id="rId11"/>
    <p:sldId id="278" r:id="rId12"/>
    <p:sldId id="275" r:id="rId13"/>
    <p:sldId id="276" r:id="rId14"/>
    <p:sldId id="277" r:id="rId15"/>
    <p:sldId id="268" r:id="rId16"/>
    <p:sldId id="279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73;&#1091;&#1084;&#1072;&#1078;&#1082;&#1080;\&#1089;&#1090;&#1072;&#1090;&#1080;&#1089;&#1090;&#1080;&#1082;&#107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80;&#1089;&#1089;&#1083;&#1077;&#1076;\&#1084;&#1072;&#1088;&#1090;\&#1087;&#1088;&#1086;&#1073;&#1072;%20&#1085;&#1086;&#1074;&#1086;&#1075;&#1086;%20&#1087;&#1086;&#1076;&#1093;&#1086;&#1076;&#107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91;&#1085;&#1080;&#1074;&#1077;&#1088;&#1089;&#1080;&#1090;&#1077;&#1090;\&#1076;&#1080;&#1087;&#1083;&#1086;&#1084;\&#1080;&#1089;&#1089;&#1083;&#1077;&#1076;\&#1094;&#1074;&#1077;&#1090;\&#1094;&#1074;&#1077;&#1090;&#107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Лист3!$C$5</c:f>
              <c:strCache>
                <c:ptCount val="1"/>
                <c:pt idx="0">
                  <c:v>Первый подходящий (без разбиения)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accent1"/>
              </a:solidFill>
            </a:ln>
          </c:spPr>
          <c:cat>
            <c:strRef>
              <c:f>Лист3!$D$4:$F$4</c:f>
              <c:strCache>
                <c:ptCount val="3"/>
                <c:pt idx="0">
                  <c:v>Без классификации</c:v>
                </c:pt>
                <c:pt idx="1">
                  <c:v>Классификация центром масс</c:v>
                </c:pt>
                <c:pt idx="2">
                  <c:v>Классификация разницей граничных значений яркости</c:v>
                </c:pt>
              </c:strCache>
            </c:strRef>
          </c:cat>
          <c:val>
            <c:numRef>
              <c:f>Лист3!$D$5:$F$5</c:f>
              <c:numCache>
                <c:formatCode>General</c:formatCode>
                <c:ptCount val="3"/>
                <c:pt idx="0">
                  <c:v>27.85</c:v>
                </c:pt>
                <c:pt idx="1">
                  <c:v>11.61</c:v>
                </c:pt>
                <c:pt idx="2">
                  <c:v>10.220000000000001</c:v>
                </c:pt>
              </c:numCache>
            </c:numRef>
          </c:val>
        </c:ser>
        <c:ser>
          <c:idx val="1"/>
          <c:order val="1"/>
          <c:tx>
            <c:strRef>
              <c:f>Лист3!$C$6</c:f>
              <c:strCache>
                <c:ptCount val="1"/>
                <c:pt idx="0">
                  <c:v>Минимальный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cat>
            <c:strRef>
              <c:f>Лист3!$D$4:$F$4</c:f>
              <c:strCache>
                <c:ptCount val="3"/>
                <c:pt idx="0">
                  <c:v>Без классификации</c:v>
                </c:pt>
                <c:pt idx="1">
                  <c:v>Классификация центром масс</c:v>
                </c:pt>
                <c:pt idx="2">
                  <c:v>Классификация разницей граничных значений яркости</c:v>
                </c:pt>
              </c:strCache>
            </c:strRef>
          </c:cat>
          <c:val>
            <c:numRef>
              <c:f>Лист3!$D$6:$F$6</c:f>
              <c:numCache>
                <c:formatCode>General</c:formatCode>
                <c:ptCount val="3"/>
                <c:pt idx="0">
                  <c:v>35.46</c:v>
                </c:pt>
                <c:pt idx="1">
                  <c:v>15.51</c:v>
                </c:pt>
                <c:pt idx="2">
                  <c:v>11.48</c:v>
                </c:pt>
              </c:numCache>
            </c:numRef>
          </c:val>
        </c:ser>
        <c:ser>
          <c:idx val="2"/>
          <c:order val="2"/>
          <c:tx>
            <c:strRef>
              <c:f>Лист3!$C$7</c:f>
              <c:strCache>
                <c:ptCount val="1"/>
                <c:pt idx="0">
                  <c:v>Первый подходящий (с разбиением)</c:v>
                </c:pt>
              </c:strCache>
            </c:strRef>
          </c:tx>
          <c:cat>
            <c:strRef>
              <c:f>Лист3!$D$4:$F$4</c:f>
              <c:strCache>
                <c:ptCount val="3"/>
                <c:pt idx="0">
                  <c:v>Без классификации</c:v>
                </c:pt>
                <c:pt idx="1">
                  <c:v>Классификация центром масс</c:v>
                </c:pt>
                <c:pt idx="2">
                  <c:v>Классификация разницей граничных значений яркости</c:v>
                </c:pt>
              </c:strCache>
            </c:strRef>
          </c:cat>
          <c:val>
            <c:numRef>
              <c:f>Лист3!$D$7:$F$7</c:f>
              <c:numCache>
                <c:formatCode>General</c:formatCode>
                <c:ptCount val="3"/>
                <c:pt idx="0">
                  <c:v>163.61000000000001</c:v>
                </c:pt>
                <c:pt idx="1">
                  <c:v>68.16</c:v>
                </c:pt>
                <c:pt idx="2">
                  <c:v>66.94</c:v>
                </c:pt>
              </c:numCache>
            </c:numRef>
          </c:val>
        </c:ser>
        <c:axId val="89400448"/>
        <c:axId val="89416064"/>
      </c:barChart>
      <c:catAx>
        <c:axId val="894004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Тип классификации</a:t>
                </a:r>
              </a:p>
            </c:rich>
          </c:tx>
          <c:layout/>
        </c:title>
        <c:tickLblPos val="nextTo"/>
        <c:crossAx val="89416064"/>
        <c:crosses val="autoZero"/>
        <c:auto val="1"/>
        <c:lblAlgn val="ctr"/>
        <c:lblOffset val="100"/>
      </c:catAx>
      <c:valAx>
        <c:axId val="8941606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Время, сек</a:t>
                </a:r>
              </a:p>
            </c:rich>
          </c:tx>
          <c:layout/>
        </c:title>
        <c:numFmt formatCode="General" sourceLinked="1"/>
        <c:tickLblPos val="nextTo"/>
        <c:crossAx val="89400448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>
        <c:manualLayout>
          <c:layoutTarget val="inner"/>
          <c:xMode val="edge"/>
          <c:yMode val="edge"/>
          <c:x val="0.21884834155125171"/>
          <c:y val="7.3648555124639276E-2"/>
          <c:w val="0.50831729526216407"/>
          <c:h val="0.62769668716783611"/>
        </c:manualLayout>
      </c:layout>
      <c:barChart>
        <c:barDir val="col"/>
        <c:grouping val="clustered"/>
        <c:ser>
          <c:idx val="0"/>
          <c:order val="0"/>
          <c:tx>
            <c:strRef>
              <c:f>Лист1!$Z$20</c:f>
              <c:strCache>
                <c:ptCount val="1"/>
                <c:pt idx="0">
                  <c:v>Размер раногового блока 8 пикселей</c:v>
                </c:pt>
              </c:strCache>
            </c:strRef>
          </c:tx>
          <c:cat>
            <c:strRef>
              <c:f>Лист1!$AA$18:$AC$18</c:f>
              <c:strCache>
                <c:ptCount val="3"/>
                <c:pt idx="0">
                  <c:v>Минимпльный доменный блок</c:v>
                </c:pt>
                <c:pt idx="1">
                  <c:v>Классификация центром масс</c:v>
                </c:pt>
                <c:pt idx="2">
                  <c:v>"Эталонный" метод</c:v>
                </c:pt>
              </c:strCache>
            </c:strRef>
          </c:cat>
          <c:val>
            <c:numRef>
              <c:f>Лист1!$AA$20:$AC$20</c:f>
              <c:numCache>
                <c:formatCode>General</c:formatCode>
                <c:ptCount val="3"/>
                <c:pt idx="0">
                  <c:v>32.81</c:v>
                </c:pt>
                <c:pt idx="1">
                  <c:v>14.57</c:v>
                </c:pt>
                <c:pt idx="2">
                  <c:v>29.66</c:v>
                </c:pt>
              </c:numCache>
            </c:numRef>
          </c:val>
        </c:ser>
        <c:ser>
          <c:idx val="1"/>
          <c:order val="1"/>
          <c:tx>
            <c:strRef>
              <c:f>Лист1!$Z$19</c:f>
              <c:strCache>
                <c:ptCount val="1"/>
                <c:pt idx="0">
                  <c:v>Размер раногового блока 4 пикселя</c:v>
                </c:pt>
              </c:strCache>
            </c:strRef>
          </c:tx>
          <c:val>
            <c:numRef>
              <c:f>Лист1!$AA$19:$AC$19</c:f>
              <c:numCache>
                <c:formatCode>General</c:formatCode>
                <c:ptCount val="3"/>
                <c:pt idx="0">
                  <c:v>209.88000000000011</c:v>
                </c:pt>
                <c:pt idx="1">
                  <c:v>84.55</c:v>
                </c:pt>
                <c:pt idx="2">
                  <c:v>82.02</c:v>
                </c:pt>
              </c:numCache>
            </c:numRef>
          </c:val>
        </c:ser>
        <c:axId val="117192192"/>
        <c:axId val="117214208"/>
      </c:barChart>
      <c:catAx>
        <c:axId val="117192192"/>
        <c:scaling>
          <c:orientation val="minMax"/>
        </c:scaling>
        <c:axPos val="b"/>
        <c:numFmt formatCode="General" sourceLinked="1"/>
        <c:tickLblPos val="nextTo"/>
        <c:crossAx val="117214208"/>
        <c:crosses val="autoZero"/>
        <c:auto val="1"/>
        <c:lblAlgn val="ctr"/>
        <c:lblOffset val="100"/>
      </c:catAx>
      <c:valAx>
        <c:axId val="1172142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Время, сек</a:t>
                </a:r>
              </a:p>
            </c:rich>
          </c:tx>
          <c:layout/>
        </c:title>
        <c:numFmt formatCode="General" sourceLinked="1"/>
        <c:tickLblPos val="nextTo"/>
        <c:crossAx val="11719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746773899913254"/>
          <c:y val="0.2998947519619754"/>
          <c:w val="0.2388651845064344"/>
          <c:h val="0.40020997375328082"/>
        </c:manualLayout>
      </c:layout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plotArea>
      <c:layout/>
      <c:barChart>
        <c:barDir val="col"/>
        <c:grouping val="clustered"/>
        <c:ser>
          <c:idx val="0"/>
          <c:order val="0"/>
          <c:tx>
            <c:strRef>
              <c:f>Лист1!$C$4</c:f>
              <c:strCache>
                <c:ptCount val="1"/>
                <c:pt idx="0">
                  <c:v>В оттенках серого</c:v>
                </c:pt>
              </c:strCache>
            </c:strRef>
          </c:tx>
          <c:cat>
            <c:numRef>
              <c:f>Лист1!$D$3:$F$3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4</c:v>
                </c:pt>
              </c:numCache>
            </c:numRef>
          </c:cat>
          <c:val>
            <c:numRef>
              <c:f>Лист1!$D$4:$F$4</c:f>
              <c:numCache>
                <c:formatCode>General</c:formatCode>
                <c:ptCount val="3"/>
                <c:pt idx="0">
                  <c:v>6.44</c:v>
                </c:pt>
                <c:pt idx="1">
                  <c:v>37.06</c:v>
                </c:pt>
                <c:pt idx="2">
                  <c:v>216.87</c:v>
                </c:pt>
              </c:numCache>
            </c:numRef>
          </c:val>
        </c:ser>
        <c:ser>
          <c:idx val="1"/>
          <c:order val="1"/>
          <c:tx>
            <c:strRef>
              <c:f>Лист1!$C$5</c:f>
              <c:strCache>
                <c:ptCount val="1"/>
                <c:pt idx="0">
                  <c:v>Цветное</c:v>
                </c:pt>
              </c:strCache>
            </c:strRef>
          </c:tx>
          <c:cat>
            <c:numRef>
              <c:f>Лист1!$D$3:$F$3</c:f>
              <c:numCache>
                <c:formatCode>General</c:formatCode>
                <c:ptCount val="3"/>
                <c:pt idx="0">
                  <c:v>16</c:v>
                </c:pt>
                <c:pt idx="1">
                  <c:v>8</c:v>
                </c:pt>
                <c:pt idx="2">
                  <c:v>4</c:v>
                </c:pt>
              </c:numCache>
            </c:numRef>
          </c:cat>
          <c:val>
            <c:numRef>
              <c:f>Лист1!$D$5:$F$5</c:f>
              <c:numCache>
                <c:formatCode>General</c:formatCode>
                <c:ptCount val="3"/>
                <c:pt idx="0">
                  <c:v>11.68</c:v>
                </c:pt>
                <c:pt idx="1">
                  <c:v>53.31</c:v>
                </c:pt>
                <c:pt idx="2">
                  <c:v>308.94</c:v>
                </c:pt>
              </c:numCache>
            </c:numRef>
          </c:val>
        </c:ser>
        <c:axId val="84069376"/>
        <c:axId val="87489152"/>
      </c:barChart>
      <c:catAx>
        <c:axId val="84069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Размер рангового блока, пиксели</a:t>
                </a:r>
              </a:p>
            </c:rich>
          </c:tx>
          <c:layout/>
        </c:title>
        <c:numFmt formatCode="General" sourceLinked="1"/>
        <c:tickLblPos val="nextTo"/>
        <c:crossAx val="87489152"/>
        <c:crosses val="autoZero"/>
        <c:auto val="1"/>
        <c:lblAlgn val="ctr"/>
        <c:lblOffset val="100"/>
      </c:catAx>
      <c:valAx>
        <c:axId val="8748915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ru-RU"/>
                  <a:t>Время, сек</a:t>
                </a:r>
              </a:p>
            </c:rich>
          </c:tx>
          <c:layout/>
        </c:title>
        <c:numFmt formatCode="General" sourceLinked="1"/>
        <c:tickLblPos val="nextTo"/>
        <c:crossAx val="84069376"/>
        <c:crosses val="autoZero"/>
        <c:crossBetween val="between"/>
      </c:valAx>
    </c:plotArea>
    <c:legend>
      <c:legendPos val="r"/>
      <c:layout/>
    </c:legend>
    <c:plotVisOnly val="1"/>
  </c:chart>
  <c:spPr>
    <a:ln>
      <a:noFill/>
    </a:ln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B11DC-6867-4096-965C-2AEE33BDBF6E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28B1F-5B8C-45ED-BF0B-E03B021485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15.04.2018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1772816"/>
            <a:ext cx="7406640" cy="172819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 </a:t>
            </a:r>
            <a:r>
              <a:rPr lang="ru-RU" sz="4000" dirty="0" smtClean="0"/>
              <a:t>Исследование алгоритмов фрактального сжатия изображений</a:t>
            </a:r>
            <a:endParaRPr lang="ru-RU" sz="4000" dirty="0"/>
          </a:p>
        </p:txBody>
      </p:sp>
      <p:pic>
        <p:nvPicPr>
          <p:cNvPr id="4" name="Picture 2" descr="C:\Roman\Магистратура\Диплом\Презентация\svgtopng\logo_eng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44126"/>
            <a:ext cx="1652380" cy="8246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355976" y="4725144"/>
            <a:ext cx="4067944" cy="1472184"/>
          </a:xfrm>
          <a:prstGeom prst="rect">
            <a:avLst/>
          </a:prstGeom>
        </p:spPr>
        <p:txBody>
          <a:bodyPr anchor="b">
            <a:normAutofit fontScale="82500"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Магистрант группы 6222-090401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</a:t>
            </a:r>
            <a:r>
              <a:rPr lang="ru-RU" sz="24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Сахибназарова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Виктория </a:t>
            </a:r>
            <a:r>
              <a:rPr kumimoji="0" lang="ru-RU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Бахтиёровна</a:t>
            </a:r>
            <a:endParaRPr kumimoji="0" lang="ru-RU" sz="2400" b="0" i="0" u="none" strike="noStrike" kern="1200" cap="none" spc="0" normalizeH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baseline="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Научные</a:t>
            </a:r>
            <a:r>
              <a:rPr lang="ru-RU" sz="24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руководитель: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Кудрина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Мария Александровна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89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Метод эталонного блока</a:t>
            </a:r>
            <a:endParaRPr lang="ru-RU" sz="2400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592958"/>
            <a:ext cx="4320480" cy="631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188640"/>
            <a:ext cx="7498080" cy="50891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Алгоритм декомпрессии</a:t>
            </a:r>
            <a:endParaRPr lang="ru-RU" sz="24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5831" y="620688"/>
            <a:ext cx="431693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/>
        </p:nvGraphicFramePr>
        <p:xfrm>
          <a:off x="1475656" y="1196752"/>
          <a:ext cx="7049723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1640" y="6309320"/>
            <a:ext cx="320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Изображение сжатое 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2000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4048" y="6309320"/>
            <a:ext cx="325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Изображение сжатое с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sym typeface="Symbol"/>
              </a:rPr>
              <a:t>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= 4000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149080"/>
            <a:ext cx="2160240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121207"/>
            <a:ext cx="2160240" cy="214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/>
        </p:nvGraphicFramePr>
        <p:xfrm>
          <a:off x="1619672" y="1412776"/>
          <a:ext cx="6509493" cy="37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pic>
        <p:nvPicPr>
          <p:cNvPr id="8" name="Рисунок 7" descr="сер 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4797152"/>
            <a:ext cx="1524213" cy="1524213"/>
          </a:xfrm>
          <a:prstGeom prst="rect">
            <a:avLst/>
          </a:prstGeom>
        </p:spPr>
      </p:pic>
      <p:pic>
        <p:nvPicPr>
          <p:cNvPr id="9" name="Рисунок 8" descr="сер 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28184" y="4797152"/>
            <a:ext cx="1524213" cy="1524213"/>
          </a:xfrm>
          <a:prstGeom prst="rect">
            <a:avLst/>
          </a:prstGeom>
        </p:spPr>
      </p:pic>
      <p:pic>
        <p:nvPicPr>
          <p:cNvPr id="10" name="Рисунок 9" descr="сер 8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95936" y="4797152"/>
            <a:ext cx="1524213" cy="1524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79712" y="63093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8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0192" y="63093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исследований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/>
        </p:nvGraphicFramePr>
        <p:xfrm>
          <a:off x="1979712" y="1268760"/>
          <a:ext cx="5754276" cy="3114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Рисунок 6" descr="сер 1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725144"/>
            <a:ext cx="1524213" cy="1524213"/>
          </a:xfrm>
          <a:prstGeom prst="rect">
            <a:avLst/>
          </a:prstGeom>
        </p:spPr>
      </p:pic>
      <p:pic>
        <p:nvPicPr>
          <p:cNvPr id="8" name="Рисунок 7" descr="цвет 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4725144"/>
            <a:ext cx="1524213" cy="1524213"/>
          </a:xfrm>
          <a:prstGeom prst="rect">
            <a:avLst/>
          </a:prstGeom>
        </p:spPr>
      </p:pic>
      <p:pic>
        <p:nvPicPr>
          <p:cNvPr id="9" name="Рисунок 8" descr="сер 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5816" y="4725144"/>
            <a:ext cx="1524213" cy="1524213"/>
          </a:xfrm>
          <a:prstGeom prst="rect">
            <a:avLst/>
          </a:prstGeom>
        </p:spPr>
      </p:pic>
      <p:pic>
        <p:nvPicPr>
          <p:cNvPr id="10" name="Рисунок 9" descr="цвет 4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2280" y="4725144"/>
            <a:ext cx="1524213" cy="15242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561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623731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16 пикселей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62373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пикселя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484784"/>
            <a:ext cx="69847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Поиск подходящего доменного блока: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Первый встречный доменный блок, удовлетворяющий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условию.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ни один доменный блок не удовлетворяет условию: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Берем доменный блок с минимальный СКО;</a:t>
            </a:r>
          </a:p>
          <a:p>
            <a:pPr marL="800100" lvl="1" indent="-342900">
              <a:buFont typeface="+mj-lt"/>
              <a:buAutoNum type="alphaL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Разбиваем ранговый блок на 4 блока и для каждого из них ищем подходящий доменный блок.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Доменный блок с минимальным СКО;</a:t>
            </a:r>
          </a:p>
          <a:p>
            <a:pPr marL="342900" indent="-342900">
              <a:buFont typeface="+mj-lt"/>
              <a:buAutoNum type="arabicParenR"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ускорения процесса сжатия можно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используют: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Предварительная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классификация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блоков;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Метод эталонного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блока.</a:t>
            </a:r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36912"/>
            <a:ext cx="749808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Фракталы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6511"/>
          <a:stretch>
            <a:fillRect/>
          </a:stretch>
        </p:blipFill>
        <p:spPr bwMode="auto">
          <a:xfrm>
            <a:off x="1187624" y="1196752"/>
            <a:ext cx="2232248" cy="1115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1920px-Sierpinsky_triangle_(evolution).png"/>
          <p:cNvPicPr>
            <a:picLocks noChangeAspect="1"/>
          </p:cNvPicPr>
          <p:nvPr/>
        </p:nvPicPr>
        <p:blipFill>
          <a:blip r:embed="rId3" cstate="print"/>
          <a:srcRect l="40162"/>
          <a:stretch>
            <a:fillRect/>
          </a:stretch>
        </p:blipFill>
        <p:spPr>
          <a:xfrm>
            <a:off x="3563888" y="1297621"/>
            <a:ext cx="3024336" cy="979251"/>
          </a:xfrm>
          <a:prstGeom prst="rect">
            <a:avLst/>
          </a:prstGeom>
        </p:spPr>
      </p:pic>
      <p:pic>
        <p:nvPicPr>
          <p:cNvPr id="6" name="Рисунок 5" descr="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1680" y="2924944"/>
            <a:ext cx="2200275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09606" y="5867980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Папоротник </a:t>
            </a:r>
            <a:r>
              <a:rPr lang="ru-RU" b="1" dirty="0" err="1" smtClean="0"/>
              <a:t>Брансли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987824" y="2420888"/>
            <a:ext cx="285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Треугольник </a:t>
            </a:r>
            <a:r>
              <a:rPr lang="ru-RU" b="1" dirty="0" err="1" smtClean="0"/>
              <a:t>Серпинского</a:t>
            </a:r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2996952"/>
            <a:ext cx="31146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5669211" y="5877272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/>
              <a:t>Изображение</a:t>
            </a:r>
            <a:r>
              <a:rPr lang="en-US" dirty="0" smtClean="0"/>
              <a:t> </a:t>
            </a:r>
            <a:r>
              <a:rPr lang="en-US" dirty="0" smtClean="0"/>
              <a:t>"</a:t>
            </a:r>
            <a:r>
              <a:rPr lang="ru-RU" b="1" dirty="0" smtClean="0"/>
              <a:t>Лена</a:t>
            </a:r>
            <a:r>
              <a:rPr lang="en-US" dirty="0" smtClean="0"/>
              <a:t>"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ru-RU" dirty="0" smtClean="0"/>
              <a:t>Аффинные преобразования</a:t>
            </a:r>
            <a:endParaRPr lang="ru-RU" dirty="0"/>
          </a:p>
        </p:txBody>
      </p:sp>
      <p:pic>
        <p:nvPicPr>
          <p:cNvPr id="12296" name="Рисунок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916832"/>
            <a:ext cx="895350" cy="914400"/>
          </a:xfrm>
          <a:prstGeom prst="rect">
            <a:avLst/>
          </a:prstGeom>
          <a:noFill/>
        </p:spPr>
      </p:pic>
      <p:pic>
        <p:nvPicPr>
          <p:cNvPr id="12295" name="Рисунок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8618" y="2956173"/>
            <a:ext cx="895350" cy="904875"/>
          </a:xfrm>
          <a:prstGeom prst="rect">
            <a:avLst/>
          </a:prstGeom>
          <a:noFill/>
        </p:spPr>
      </p:pic>
      <p:pic>
        <p:nvPicPr>
          <p:cNvPr id="12294" name="Рисунок 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4005064"/>
            <a:ext cx="895350" cy="904875"/>
          </a:xfrm>
          <a:prstGeom prst="rect">
            <a:avLst/>
          </a:prstGeom>
          <a:noFill/>
        </p:spPr>
      </p:pic>
      <p:pic>
        <p:nvPicPr>
          <p:cNvPr id="12293" name="Рисунок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5085184"/>
            <a:ext cx="895350" cy="904875"/>
          </a:xfrm>
          <a:prstGeom prst="rect">
            <a:avLst/>
          </a:prstGeom>
          <a:noFill/>
        </p:spPr>
      </p:pic>
      <p:pic>
        <p:nvPicPr>
          <p:cNvPr id="12292" name="Рисунок 3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1916832"/>
            <a:ext cx="895350" cy="904875"/>
          </a:xfrm>
          <a:prstGeom prst="rect">
            <a:avLst/>
          </a:prstGeom>
          <a:noFill/>
        </p:spPr>
      </p:pic>
      <p:pic>
        <p:nvPicPr>
          <p:cNvPr id="12291" name="Рисунок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2996952"/>
            <a:ext cx="895350" cy="914400"/>
          </a:xfrm>
          <a:prstGeom prst="rect">
            <a:avLst/>
          </a:prstGeom>
          <a:noFill/>
        </p:spPr>
      </p:pic>
      <p:pic>
        <p:nvPicPr>
          <p:cNvPr id="12290" name="Рисунок 3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08304" y="4005064"/>
            <a:ext cx="895350" cy="895350"/>
          </a:xfrm>
          <a:prstGeom prst="rect">
            <a:avLst/>
          </a:prstGeom>
          <a:noFill/>
        </p:spPr>
      </p:pic>
      <p:pic>
        <p:nvPicPr>
          <p:cNvPr id="12289" name="Рисунок 4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08304" y="5085184"/>
            <a:ext cx="895350" cy="904875"/>
          </a:xfrm>
          <a:prstGeom prst="rect">
            <a:avLst/>
          </a:prstGeom>
          <a:noFill/>
        </p:spPr>
      </p:pic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1187624" y="1484784"/>
          <a:ext cx="3456384" cy="456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06"/>
                <a:gridCol w="1563602"/>
                <a:gridCol w="1584176"/>
              </a:tblGrid>
              <a:tr h="360040"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1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2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3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180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4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270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/>
        </p:nvGraphicFramePr>
        <p:xfrm>
          <a:off x="5076056" y="1484784"/>
          <a:ext cx="3456384" cy="45653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606"/>
                <a:gridCol w="1563602"/>
                <a:gridCol w="1584176"/>
              </a:tblGrid>
              <a:tr h="360040"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Название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5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Вертикальное отражение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6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Горизонтальное отражение 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7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вертикальное отражение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  <a:tr h="1051317">
                <a:tc>
                  <a:txBody>
                    <a:bodyPr/>
                    <a:lstStyle/>
                    <a:p>
                      <a:r>
                        <a:rPr lang="ru-RU" sz="1300" dirty="0" smtClean="0"/>
                        <a:t>8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Поворот на 90</a:t>
                      </a:r>
                      <a:r>
                        <a:rPr kumimoji="0" lang="ru-RU" sz="13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</a:t>
                      </a:r>
                      <a:r>
                        <a:rPr kumimoji="0" lang="ru-RU" sz="13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и горизонтальное отражение</a:t>
                      </a:r>
                      <a:endParaRPr lang="ru-RU" sz="1300" dirty="0"/>
                    </a:p>
                  </a:txBody>
                  <a:tcPr marL="64309" marR="64309" marT="32155" marB="32155"/>
                </a:tc>
                <a:tc>
                  <a:txBody>
                    <a:bodyPr/>
                    <a:lstStyle/>
                    <a:p>
                      <a:endParaRPr lang="ru-RU" sz="1300" dirty="0"/>
                    </a:p>
                  </a:txBody>
                  <a:tcPr marL="64309" marR="64309" marT="32155" marB="3215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Преобразования яркости</a:t>
            </a:r>
            <a:endParaRPr lang="ru-RU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4398" b="3491"/>
          <a:stretch>
            <a:fillRect/>
          </a:stretch>
        </p:blipFill>
        <p:spPr bwMode="auto">
          <a:xfrm>
            <a:off x="1403648" y="1988840"/>
            <a:ext cx="2213558" cy="63244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499992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206084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3501008"/>
            <a:ext cx="2656315" cy="591691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4283968" y="357301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115616" y="5661248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          и          -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соответственно значения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пискелей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ранговой и доменной областей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8697" y="5692105"/>
            <a:ext cx="180975" cy="257175"/>
          </a:xfrm>
          <a:prstGeom prst="rect">
            <a:avLst/>
          </a:prstGeom>
          <a:noFill/>
        </p:spPr>
      </p:pic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4653" y="5692105"/>
            <a:ext cx="219075" cy="257175"/>
          </a:xfrm>
          <a:prstGeom prst="rect">
            <a:avLst/>
          </a:prstGeom>
          <a:noFill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1700808"/>
            <a:ext cx="752475" cy="238125"/>
          </a:xfrm>
          <a:prstGeom prst="rect">
            <a:avLst/>
          </a:prstGeom>
          <a:noFill/>
        </p:spPr>
      </p:pic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8688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4208" y="2204864"/>
            <a:ext cx="923925" cy="428625"/>
          </a:xfrm>
          <a:prstGeom prst="rect">
            <a:avLst/>
          </a:prstGeom>
          <a:noFill/>
        </p:spPr>
      </p:pic>
      <p:pic>
        <p:nvPicPr>
          <p:cNvPr id="28693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42384" y="2871217"/>
            <a:ext cx="2286000" cy="447675"/>
          </a:xfrm>
          <a:prstGeom prst="rect">
            <a:avLst/>
          </a:prstGeom>
          <a:noFill/>
        </p:spPr>
      </p:pic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2424" y="3519289"/>
            <a:ext cx="1743075" cy="447675"/>
          </a:xfrm>
          <a:prstGeom prst="rect">
            <a:avLst/>
          </a:prstGeom>
          <a:noFill/>
        </p:spPr>
      </p:pic>
      <p:pic>
        <p:nvPicPr>
          <p:cNvPr id="28691" name="Picture 19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90456" y="4095353"/>
            <a:ext cx="1457325" cy="485775"/>
          </a:xfrm>
          <a:prstGeom prst="rect">
            <a:avLst/>
          </a:prstGeom>
          <a:noFill/>
        </p:spPr>
      </p:pic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62464" y="4725144"/>
            <a:ext cx="1390650" cy="485775"/>
          </a:xfrm>
          <a:prstGeom prst="rect">
            <a:avLst/>
          </a:prstGeom>
          <a:noFill/>
        </p:spPr>
      </p:pic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1403648" y="6021288"/>
            <a:ext cx="72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– размер стороны рангового (доменного) блока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Общий алгоритм фрактального сжатия</a:t>
            </a:r>
            <a:endParaRPr lang="ru-RU" dirty="0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1265" name="Group 1"/>
          <p:cNvGrpSpPr>
            <a:grpSpLocks noChangeAspect="1"/>
          </p:cNvGrpSpPr>
          <p:nvPr/>
        </p:nvGrpSpPr>
        <p:grpSpPr bwMode="auto">
          <a:xfrm>
            <a:off x="2882356" y="908720"/>
            <a:ext cx="4582093" cy="5949280"/>
            <a:chOff x="2777" y="7096"/>
            <a:chExt cx="7391" cy="9595"/>
          </a:xfrm>
        </p:grpSpPr>
        <p:sp>
          <p:nvSpPr>
            <p:cNvPr id="11294" name="AutoShape 30"/>
            <p:cNvSpPr>
              <a:spLocks noChangeAspect="1" noChangeArrowheads="1" noTextEdit="1"/>
            </p:cNvSpPr>
            <p:nvPr/>
          </p:nvSpPr>
          <p:spPr bwMode="auto">
            <a:xfrm>
              <a:off x="2777" y="7096"/>
              <a:ext cx="7391" cy="959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289" name="Group 25"/>
            <p:cNvGrpSpPr>
              <a:grpSpLocks/>
            </p:cNvGrpSpPr>
            <p:nvPr/>
          </p:nvGrpSpPr>
          <p:grpSpPr bwMode="auto">
            <a:xfrm rot="10800000">
              <a:off x="4894" y="14615"/>
              <a:ext cx="3402" cy="780"/>
              <a:chOff x="2585" y="9064"/>
              <a:chExt cx="2635" cy="709"/>
            </a:xfrm>
          </p:grpSpPr>
          <p:sp>
            <p:nvSpPr>
              <p:cNvPr id="11293" name="Freeform 29"/>
              <p:cNvSpPr>
                <a:spLocks/>
              </p:cNvSpPr>
              <p:nvPr/>
            </p:nvSpPr>
            <p:spPr bwMode="auto">
              <a:xfrm>
                <a:off x="2585" y="9065"/>
                <a:ext cx="1317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2" name="Freeform 28"/>
              <p:cNvSpPr>
                <a:spLocks/>
              </p:cNvSpPr>
              <p:nvPr/>
            </p:nvSpPr>
            <p:spPr bwMode="auto">
              <a:xfrm flipH="1">
                <a:off x="3902" y="9064"/>
                <a:ext cx="1318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1" name="AutoShape 27"/>
              <p:cNvSpPr>
                <a:spLocks noChangeShapeType="1"/>
              </p:cNvSpPr>
              <p:nvPr/>
            </p:nvSpPr>
            <p:spPr bwMode="auto">
              <a:xfrm>
                <a:off x="2585" y="9772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90" name="AutoShape 26"/>
              <p:cNvSpPr>
                <a:spLocks noChangeShapeType="1"/>
              </p:cNvSpPr>
              <p:nvPr/>
            </p:nvSpPr>
            <p:spPr bwMode="auto">
              <a:xfrm>
                <a:off x="3902" y="9771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5534" y="10022"/>
              <a:ext cx="2097" cy="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4874" y="12455"/>
              <a:ext cx="3402" cy="10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Сохранение параметров  преобразования из доменного блока в ранговый блок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86" name="AutoShape 22"/>
            <p:cNvSpPr>
              <a:spLocks noChangeShapeType="1"/>
            </p:cNvSpPr>
            <p:nvPr/>
          </p:nvSpPr>
          <p:spPr bwMode="auto">
            <a:xfrm flipH="1">
              <a:off x="6534" y="7825"/>
              <a:ext cx="4" cy="2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85" name="AutoShape 21"/>
            <p:cNvSpPr>
              <a:spLocks noChangeShapeType="1"/>
            </p:cNvSpPr>
            <p:nvPr/>
          </p:nvSpPr>
          <p:spPr bwMode="auto">
            <a:xfrm>
              <a:off x="6535" y="9673"/>
              <a:ext cx="7" cy="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4842" y="9949"/>
              <a:ext cx="3402" cy="709"/>
              <a:chOff x="5080" y="9796"/>
              <a:chExt cx="2635" cy="709"/>
            </a:xfrm>
          </p:grpSpPr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5080" y="9797"/>
                <a:ext cx="1317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3" name="Freeform 19"/>
              <p:cNvSpPr>
                <a:spLocks/>
              </p:cNvSpPr>
              <p:nvPr/>
            </p:nvSpPr>
            <p:spPr bwMode="auto">
              <a:xfrm flipH="1">
                <a:off x="6397" y="9796"/>
                <a:ext cx="1318" cy="708"/>
              </a:xfrm>
              <a:custGeom>
                <a:avLst/>
                <a:gdLst/>
                <a:ahLst/>
                <a:cxnLst>
                  <a:cxn ang="0">
                    <a:pos x="0" y="989"/>
                  </a:cxn>
                  <a:cxn ang="0">
                    <a:pos x="0" y="283"/>
                  </a:cxn>
                  <a:cxn ang="0">
                    <a:pos x="283" y="0"/>
                  </a:cxn>
                  <a:cxn ang="0">
                    <a:pos x="1023" y="0"/>
                  </a:cxn>
                </a:cxnLst>
                <a:rect l="0" t="0" r="r" b="b"/>
                <a:pathLst>
                  <a:path w="1023" h="989">
                    <a:moveTo>
                      <a:pt x="0" y="989"/>
                    </a:moveTo>
                    <a:lnTo>
                      <a:pt x="0" y="283"/>
                    </a:lnTo>
                    <a:lnTo>
                      <a:pt x="283" y="0"/>
                    </a:lnTo>
                    <a:lnTo>
                      <a:pt x="1023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2" name="AutoShape 18"/>
              <p:cNvSpPr>
                <a:spLocks noChangeShapeType="1"/>
              </p:cNvSpPr>
              <p:nvPr/>
            </p:nvSpPr>
            <p:spPr bwMode="auto">
              <a:xfrm>
                <a:off x="5080" y="10504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281" name="AutoShape 17"/>
              <p:cNvSpPr>
                <a:spLocks noChangeShapeType="1"/>
              </p:cNvSpPr>
              <p:nvPr/>
            </p:nvSpPr>
            <p:spPr bwMode="auto">
              <a:xfrm>
                <a:off x="6397" y="10503"/>
                <a:ext cx="1317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1279" name="AutoShape 15"/>
            <p:cNvSpPr>
              <a:spLocks noChangeShapeType="1"/>
            </p:cNvSpPr>
            <p:nvPr/>
          </p:nvSpPr>
          <p:spPr bwMode="auto">
            <a:xfrm>
              <a:off x="6571" y="12128"/>
              <a:ext cx="4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8" name="AutoShape 14"/>
            <p:cNvSpPr>
              <a:spLocks noChangeShapeType="1"/>
            </p:cNvSpPr>
            <p:nvPr/>
          </p:nvSpPr>
          <p:spPr bwMode="auto">
            <a:xfrm flipH="1">
              <a:off x="6589" y="15395"/>
              <a:ext cx="6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7" name="AutoShape 13"/>
            <p:cNvSpPr>
              <a:spLocks noChangeShapeType="1"/>
            </p:cNvSpPr>
            <p:nvPr/>
          </p:nvSpPr>
          <p:spPr bwMode="auto">
            <a:xfrm>
              <a:off x="6575" y="13496"/>
              <a:ext cx="5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6" name="AutoShape 12"/>
            <p:cNvSpPr>
              <a:spLocks noChangeShapeType="1"/>
            </p:cNvSpPr>
            <p:nvPr/>
          </p:nvSpPr>
          <p:spPr bwMode="auto">
            <a:xfrm>
              <a:off x="6570" y="10678"/>
              <a:ext cx="1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4837" y="7314"/>
              <a:ext cx="3402" cy="5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Начало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4" name="AutoShape 10"/>
            <p:cNvSpPr>
              <a:spLocks noChangeArrowheads="1"/>
            </p:cNvSpPr>
            <p:nvPr/>
          </p:nvSpPr>
          <p:spPr bwMode="auto">
            <a:xfrm>
              <a:off x="4888" y="15735"/>
              <a:ext cx="3402" cy="5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Конец</a:t>
              </a: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4833" y="8100"/>
              <a:ext cx="3402" cy="614"/>
            </a:xfrm>
            <a:prstGeom prst="parallelogram">
              <a:avLst>
                <a:gd name="adj" fmla="val 7834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79" y="13838"/>
              <a:ext cx="3402" cy="4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= </a:t>
              </a: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 + 1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71" name="AutoShape 7"/>
            <p:cNvSpPr>
              <a:spLocks noChangeShapeType="1"/>
            </p:cNvSpPr>
            <p:nvPr/>
          </p:nvSpPr>
          <p:spPr bwMode="auto">
            <a:xfrm>
              <a:off x="6580" y="14289"/>
              <a:ext cx="3" cy="3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834" y="9014"/>
              <a:ext cx="3402" cy="6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Расчет </a:t>
              </a: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N  (количество ранговых блоков)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9" name="AutoShape 5"/>
            <p:cNvSpPr>
              <a:spLocks noChangeShapeType="1"/>
            </p:cNvSpPr>
            <p:nvPr/>
          </p:nvSpPr>
          <p:spPr bwMode="auto">
            <a:xfrm>
              <a:off x="6534" y="8714"/>
              <a:ext cx="1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146" y="8168"/>
              <a:ext cx="2707" cy="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Исходное изображение</a:t>
              </a:r>
              <a:endParaRPr kumimoji="0" lang="ru-RU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7" name="AutoShape 3"/>
            <p:cNvSpPr>
              <a:spLocks noChangeArrowheads="1"/>
            </p:cNvSpPr>
            <p:nvPr/>
          </p:nvSpPr>
          <p:spPr bwMode="auto">
            <a:xfrm>
              <a:off x="4870" y="11018"/>
              <a:ext cx="3402" cy="1110"/>
            </a:xfrm>
            <a:prstGeom prst="flowChartPredefined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Поиск подходящего доменного блока для рангового блока </a:t>
              </a:r>
              <a:r>
                <a:rPr kumimoji="0" lang="en-US" sz="11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5534" y="14632"/>
              <a:ext cx="2097" cy="6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</a:t>
              </a: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i &gt; N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без разбиения.</a:t>
            </a:r>
            <a:endParaRPr lang="ru-RU" sz="2400" dirty="0"/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9766" name="Picture 70"/>
          <p:cNvPicPr>
            <a:picLocks noChangeAspect="1" noChangeArrowheads="1"/>
          </p:cNvPicPr>
          <p:nvPr/>
        </p:nvPicPr>
        <p:blipFill>
          <a:blip r:embed="rId2" cstate="print"/>
          <a:srcRect b="1424"/>
          <a:stretch>
            <a:fillRect/>
          </a:stretch>
        </p:blipFill>
        <p:spPr bwMode="auto">
          <a:xfrm>
            <a:off x="3203848" y="1196752"/>
            <a:ext cx="3960440" cy="5527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с разбиением.</a:t>
            </a:r>
            <a:endParaRPr lang="ru-RU" sz="2400" dirty="0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/>
          <a:srcRect b="2413"/>
          <a:stretch>
            <a:fillRect/>
          </a:stretch>
        </p:blipFill>
        <p:spPr bwMode="auto">
          <a:xfrm>
            <a:off x="3059832" y="1180133"/>
            <a:ext cx="3945900" cy="556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Поиск подходящего доменного блока. </a:t>
            </a:r>
            <a:br>
              <a:rPr lang="ru-RU" sz="2400" dirty="0" smtClean="0"/>
            </a:br>
            <a:r>
              <a:rPr lang="ru-RU" sz="2400" dirty="0" smtClean="0"/>
              <a:t>Алгоритм поиска блока с минимальным СКО.</a:t>
            </a:r>
            <a:endParaRPr lang="ru-RU" sz="2400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195611"/>
            <a:ext cx="3947260" cy="56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Модификация</a:t>
            </a:r>
            <a:r>
              <a:rPr lang="ru-RU" sz="2400" dirty="0" smtClean="0"/>
              <a:t> </a:t>
            </a:r>
            <a:r>
              <a:rPr lang="ru-RU" dirty="0" smtClean="0"/>
              <a:t>алгоритма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r>
              <a:rPr lang="ru-RU" dirty="0" smtClean="0"/>
              <a:t>Предварительная классификация блоков</a:t>
            </a:r>
          </a:p>
          <a:p>
            <a:pPr lvl="1">
              <a:lnSpc>
                <a:spcPct val="150000"/>
              </a:lnSpc>
            </a:pPr>
            <a:r>
              <a:rPr lang="ru-RU" dirty="0" smtClean="0"/>
              <a:t>Центр масс</a:t>
            </a:r>
          </a:p>
          <a:p>
            <a:pPr lvl="1">
              <a:lnSpc>
                <a:spcPct val="150000"/>
              </a:lnSpc>
              <a:buNone/>
            </a:pPr>
            <a:endParaRPr lang="ru-RU" dirty="0" smtClean="0"/>
          </a:p>
          <a:p>
            <a:pPr lvl="1">
              <a:lnSpc>
                <a:spcPct val="150000"/>
              </a:lnSpc>
            </a:pPr>
            <a:r>
              <a:rPr lang="ru-RU" dirty="0" smtClean="0"/>
              <a:t>Граничное значение блоков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Метод эталонного блока</a:t>
            </a:r>
            <a:endParaRPr lang="ru-RU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245" b="-3763"/>
          <a:stretch>
            <a:fillRect/>
          </a:stretch>
        </p:blipFill>
        <p:spPr bwMode="auto">
          <a:xfrm>
            <a:off x="2195735" y="3212976"/>
            <a:ext cx="1810487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714</TotalTime>
  <Words>288</Words>
  <Application>Microsoft Office PowerPoint</Application>
  <PresentationFormat>Экран (4:3)</PresentationFormat>
  <Paragraphs>87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  Исследование алгоритмов фрактального сжатия изображений</vt:lpstr>
      <vt:lpstr>Фракталы</vt:lpstr>
      <vt:lpstr>Аффинные преобразования</vt:lpstr>
      <vt:lpstr>Преобразования яркости</vt:lpstr>
      <vt:lpstr>Общий алгоритм фрактального сжатия</vt:lpstr>
      <vt:lpstr>Поиск подходящего доменного блока.  Алгоритм без разбиения.</vt:lpstr>
      <vt:lpstr>Поиск подходящего доменного блока.  Алгоритм с разбиением.</vt:lpstr>
      <vt:lpstr>Поиск подходящего доменного блока.  Алгоритм поиска блока с минимальным СКО.</vt:lpstr>
      <vt:lpstr>Модификация алгоритма</vt:lpstr>
      <vt:lpstr>Метод эталонного блока</vt:lpstr>
      <vt:lpstr>Алгоритм декомпрессии</vt:lpstr>
      <vt:lpstr>Результаты исследований</vt:lpstr>
      <vt:lpstr>Результаты исследований</vt:lpstr>
      <vt:lpstr>Результаты исследований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Fractal based digital image compression </dc:title>
  <dc:creator>User</dc:creator>
  <cp:lastModifiedBy>User</cp:lastModifiedBy>
  <cp:revision>83</cp:revision>
  <dcterms:created xsi:type="dcterms:W3CDTF">2017-06-25T08:28:56Z</dcterms:created>
  <dcterms:modified xsi:type="dcterms:W3CDTF">2018-04-15T14:12:33Z</dcterms:modified>
</cp:coreProperties>
</file>