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69" r:id="rId6"/>
    <p:sldId id="259" r:id="rId7"/>
    <p:sldId id="281" r:id="rId8"/>
    <p:sldId id="270" r:id="rId9"/>
    <p:sldId id="272" r:id="rId10"/>
    <p:sldId id="271" r:id="rId11"/>
    <p:sldId id="282" r:id="rId12"/>
    <p:sldId id="273" r:id="rId13"/>
    <p:sldId id="274" r:id="rId14"/>
    <p:sldId id="278" r:id="rId15"/>
    <p:sldId id="283" r:id="rId16"/>
    <p:sldId id="285" r:id="rId17"/>
    <p:sldId id="286" r:id="rId18"/>
    <p:sldId id="275" r:id="rId19"/>
    <p:sldId id="276" r:id="rId20"/>
    <p:sldId id="277" r:id="rId21"/>
    <p:sldId id="284" r:id="rId22"/>
    <p:sldId id="26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80;&#1089;&#1089;&#1083;&#1077;&#1076;\&#1084;&#1072;&#1088;&#1090;\&#1087;&#1088;&#1086;&#1073;&#1072;%20&#1085;&#1086;&#1074;&#1086;&#1075;&#1086;%20&#1087;&#1086;&#1076;&#1093;&#1086;&#1076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80;&#1089;&#1089;&#1083;&#1077;&#1076;\&#1094;&#1074;&#1077;&#1090;\&#1094;&#1074;&#1077;&#1090;&#1072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1884834155125177"/>
          <c:y val="7.3648555124639276E-2"/>
          <c:w val="0.50831729526216396"/>
          <c:h val="0.70692833412247769"/>
        </c:manualLayout>
      </c:layout>
      <c:barChart>
        <c:barDir val="col"/>
        <c:grouping val="clustered"/>
        <c:ser>
          <c:idx val="0"/>
          <c:order val="0"/>
          <c:tx>
            <c:strRef>
              <c:f>Лист1!$Z$20</c:f>
              <c:strCache>
                <c:ptCount val="1"/>
                <c:pt idx="0">
                  <c:v>Размер рангового блока 8 пикселей</c:v>
                </c:pt>
              </c:strCache>
            </c:strRef>
          </c:tx>
          <c:cat>
            <c:strRef>
              <c:f>Лист1!$AA$18:$AC$18</c:f>
              <c:strCache>
                <c:ptCount val="3"/>
                <c:pt idx="0">
                  <c:v>Минимальный доменный блок</c:v>
                </c:pt>
                <c:pt idx="1">
                  <c:v>Классификация центром масс</c:v>
                </c:pt>
                <c:pt idx="2">
                  <c:v>Метод эталонного блока</c:v>
                </c:pt>
              </c:strCache>
            </c:strRef>
          </c:cat>
          <c:val>
            <c:numRef>
              <c:f>Лист1!$AA$20:$AC$20</c:f>
              <c:numCache>
                <c:formatCode>General</c:formatCode>
                <c:ptCount val="3"/>
                <c:pt idx="0">
                  <c:v>32.81</c:v>
                </c:pt>
                <c:pt idx="1">
                  <c:v>14.57</c:v>
                </c:pt>
                <c:pt idx="2">
                  <c:v>29.66</c:v>
                </c:pt>
              </c:numCache>
            </c:numRef>
          </c:val>
        </c:ser>
        <c:ser>
          <c:idx val="1"/>
          <c:order val="1"/>
          <c:tx>
            <c:strRef>
              <c:f>Лист1!$Z$19</c:f>
              <c:strCache>
                <c:ptCount val="1"/>
                <c:pt idx="0">
                  <c:v>Размер рангового блока 4 пикселя</c:v>
                </c:pt>
              </c:strCache>
            </c:strRef>
          </c:tx>
          <c:val>
            <c:numRef>
              <c:f>Лист1!$AA$19:$AC$19</c:f>
              <c:numCache>
                <c:formatCode>General</c:formatCode>
                <c:ptCount val="3"/>
                <c:pt idx="0">
                  <c:v>209.88000000000005</c:v>
                </c:pt>
                <c:pt idx="1">
                  <c:v>84.55</c:v>
                </c:pt>
                <c:pt idx="2">
                  <c:v>82.02</c:v>
                </c:pt>
              </c:numCache>
            </c:numRef>
          </c:val>
        </c:ser>
        <c:axId val="70405504"/>
        <c:axId val="70820992"/>
      </c:barChart>
      <c:catAx>
        <c:axId val="70405504"/>
        <c:scaling>
          <c:orientation val="minMax"/>
        </c:scaling>
        <c:axPos val="b"/>
        <c:numFmt formatCode="General" sourceLinked="1"/>
        <c:tickLblPos val="nextTo"/>
        <c:crossAx val="70820992"/>
        <c:crosses val="autoZero"/>
        <c:auto val="1"/>
        <c:lblAlgn val="ctr"/>
        <c:lblOffset val="100"/>
      </c:catAx>
      <c:valAx>
        <c:axId val="7082099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ru-RU" baseline="-25000"/>
                  <a:t>комп</a:t>
                </a:r>
                <a:r>
                  <a:rPr lang="ru-RU"/>
                  <a:t>, сек</a:t>
                </a:r>
              </a:p>
            </c:rich>
          </c:tx>
          <c:layout/>
        </c:title>
        <c:numFmt formatCode="General" sourceLinked="1"/>
        <c:tickLblPos val="nextTo"/>
        <c:crossAx val="70405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746773899913254"/>
          <c:y val="0.29989475196197546"/>
          <c:w val="0.23886518450643446"/>
          <c:h val="0.4002099737532808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4119362251930856"/>
          <c:y val="7.6778988485025221E-2"/>
          <c:w val="0.72205505972587425"/>
          <c:h val="0.66145274821522348"/>
        </c:manualLayout>
      </c:layout>
      <c:barChart>
        <c:barDir val="col"/>
        <c:grouping val="clustered"/>
        <c:ser>
          <c:idx val="0"/>
          <c:order val="0"/>
          <c:tx>
            <c:strRef>
              <c:f>портрет!$C$404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портрет!$D$404:$F$404</c:f>
              <c:numCache>
                <c:formatCode>General</c:formatCode>
                <c:ptCount val="3"/>
                <c:pt idx="0">
                  <c:v>9.2100000000000009</c:v>
                </c:pt>
                <c:pt idx="1">
                  <c:v>4.0599999999999996</c:v>
                </c:pt>
                <c:pt idx="2">
                  <c:v>2.9499999999999997</c:v>
                </c:pt>
              </c:numCache>
            </c:numRef>
          </c:val>
        </c:ser>
        <c:ser>
          <c:idx val="2"/>
          <c:order val="1"/>
          <c:tx>
            <c:strRef>
              <c:f>портрет!$C$405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портрет!$D$405:$F$405</c:f>
              <c:numCache>
                <c:formatCode>General</c:formatCode>
                <c:ptCount val="3"/>
                <c:pt idx="0">
                  <c:v>45.08</c:v>
                </c:pt>
                <c:pt idx="1">
                  <c:v>16.84</c:v>
                </c:pt>
                <c:pt idx="2">
                  <c:v>15.860000000000003</c:v>
                </c:pt>
              </c:numCache>
            </c:numRef>
          </c:val>
        </c:ser>
        <c:ser>
          <c:idx val="1"/>
          <c:order val="2"/>
          <c:tx>
            <c:strRef>
              <c:f>портрет!$C$406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портрет!$D$406:$F$406</c:f>
              <c:numCache>
                <c:formatCode>General</c:formatCode>
                <c:ptCount val="3"/>
                <c:pt idx="0">
                  <c:v>35.720000000000013</c:v>
                </c:pt>
                <c:pt idx="1">
                  <c:v>15.75</c:v>
                </c:pt>
                <c:pt idx="2">
                  <c:v>13.43</c:v>
                </c:pt>
              </c:numCache>
            </c:numRef>
          </c:val>
        </c:ser>
        <c:ser>
          <c:idx val="3"/>
          <c:order val="3"/>
          <c:tx>
            <c:strRef>
              <c:f>портрет!$C$407</c:f>
              <c:strCache>
                <c:ptCount val="1"/>
              </c:strCache>
            </c:strRef>
          </c:tx>
          <c:spPr>
            <a:noFill/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портрет!$D$407:$F$407</c:f>
              <c:numCache>
                <c:formatCode>General</c:formatCode>
                <c:ptCount val="3"/>
              </c:numCache>
            </c:numRef>
          </c:val>
        </c:ser>
        <c:axId val="75646080"/>
        <c:axId val="75648000"/>
      </c:barChart>
      <c:catAx>
        <c:axId val="75646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38737799709497334"/>
              <c:y val="0.91339177801793059"/>
            </c:manualLayout>
          </c:layout>
        </c:title>
        <c:tickLblPos val="nextTo"/>
        <c:crossAx val="75648000"/>
        <c:crosses val="autoZero"/>
        <c:auto val="1"/>
        <c:lblAlgn val="ctr"/>
        <c:lblOffset val="100"/>
      </c:catAx>
      <c:valAx>
        <c:axId val="7564800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564608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3679919402894631"/>
          <c:y val="6.4391657338194422E-2"/>
          <c:w val="0.7205992263485882"/>
          <c:h val="0.6631460437710438"/>
        </c:manualLayout>
      </c:layout>
      <c:barChart>
        <c:barDir val="col"/>
        <c:grouping val="clustered"/>
        <c:ser>
          <c:idx val="0"/>
          <c:order val="0"/>
          <c:tx>
            <c:strRef>
              <c:f>'мало деталей'!$C$407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деталей'!$D$407:$F$407</c:f>
              <c:numCache>
                <c:formatCode>General</c:formatCode>
                <c:ptCount val="3"/>
                <c:pt idx="0">
                  <c:v>2.12</c:v>
                </c:pt>
                <c:pt idx="1">
                  <c:v>1.04</c:v>
                </c:pt>
                <c:pt idx="2">
                  <c:v>0.94000000000000017</c:v>
                </c:pt>
              </c:numCache>
            </c:numRef>
          </c:val>
        </c:ser>
        <c:ser>
          <c:idx val="2"/>
          <c:order val="1"/>
          <c:tx>
            <c:strRef>
              <c:f>'мало деталей'!$C$408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деталей'!$D$408:$F$408</c:f>
              <c:numCache>
                <c:formatCode>General</c:formatCode>
                <c:ptCount val="3"/>
                <c:pt idx="0">
                  <c:v>27.5</c:v>
                </c:pt>
                <c:pt idx="1">
                  <c:v>8.84</c:v>
                </c:pt>
                <c:pt idx="2">
                  <c:v>8.9</c:v>
                </c:pt>
              </c:numCache>
            </c:numRef>
          </c:val>
        </c:ser>
        <c:ser>
          <c:idx val="1"/>
          <c:order val="2"/>
          <c:tx>
            <c:strRef>
              <c:f>'мало деталей'!$C$409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деталей'!$D$409:$F$409</c:f>
              <c:numCache>
                <c:formatCode>General</c:formatCode>
                <c:ptCount val="3"/>
                <c:pt idx="0">
                  <c:v>46.89</c:v>
                </c:pt>
                <c:pt idx="1">
                  <c:v>14.34</c:v>
                </c:pt>
                <c:pt idx="2">
                  <c:v>30.45</c:v>
                </c:pt>
              </c:numCache>
            </c:numRef>
          </c:val>
        </c:ser>
        <c:ser>
          <c:idx val="3"/>
          <c:order val="3"/>
          <c:tx>
            <c:strRef>
              <c:f>'мало деталей'!$C$410</c:f>
              <c:strCache>
                <c:ptCount val="1"/>
              </c:strCache>
            </c:strRef>
          </c:tx>
          <c:spPr>
            <a:noFill/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деталей'!$D$410:$F$410</c:f>
              <c:numCache>
                <c:formatCode>General</c:formatCode>
                <c:ptCount val="3"/>
              </c:numCache>
            </c:numRef>
          </c:val>
        </c:ser>
        <c:axId val="75690752"/>
        <c:axId val="75692672"/>
      </c:barChart>
      <c:catAx>
        <c:axId val="75690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38844032921810712"/>
              <c:y val="0.91338215488215446"/>
            </c:manualLayout>
          </c:layout>
        </c:title>
        <c:tickLblPos val="nextTo"/>
        <c:crossAx val="75692672"/>
        <c:crosses val="autoZero"/>
        <c:auto val="1"/>
        <c:lblAlgn val="ctr"/>
        <c:lblOffset val="100"/>
      </c:catAx>
      <c:valAx>
        <c:axId val="7569267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 dirty="0"/>
                  <a:t>t</a:t>
                </a:r>
                <a:r>
                  <a:rPr lang="ru-RU" sz="1200" b="1" i="0" u="none" strike="noStrike" baseline="-25000" dirty="0" err="1"/>
                  <a:t>комп</a:t>
                </a:r>
                <a:r>
                  <a:rPr lang="ru-RU" sz="1200" b="1" i="0" u="none" strike="noStrike" baseline="0" dirty="0"/>
                  <a:t>, сек</a:t>
                </a:r>
                <a:endParaRPr lang="ru-RU" sz="1200" dirty="0"/>
              </a:p>
            </c:rich>
          </c:tx>
          <c:layout/>
        </c:title>
        <c:numFmt formatCode="General" sourceLinked="1"/>
        <c:tickLblPos val="nextTo"/>
        <c:crossAx val="7569075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4120087448559671"/>
          <c:y val="7.6778988485025221E-2"/>
          <c:w val="0.71719701646090572"/>
          <c:h val="0.6780385221078169"/>
        </c:manualLayout>
      </c:layout>
      <c:barChart>
        <c:barDir val="col"/>
        <c:grouping val="clustered"/>
        <c:ser>
          <c:idx val="0"/>
          <c:order val="0"/>
          <c:tx>
            <c:strRef>
              <c:f>текст!$D$411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текст!$E$411:$G$411</c:f>
              <c:numCache>
                <c:formatCode>General</c:formatCode>
                <c:ptCount val="3"/>
                <c:pt idx="0">
                  <c:v>148.96</c:v>
                </c:pt>
                <c:pt idx="1">
                  <c:v>64.169999999999987</c:v>
                </c:pt>
                <c:pt idx="2">
                  <c:v>43.260000000000012</c:v>
                </c:pt>
              </c:numCache>
            </c:numRef>
          </c:val>
        </c:ser>
        <c:ser>
          <c:idx val="2"/>
          <c:order val="1"/>
          <c:tx>
            <c:strRef>
              <c:f>текст!$D$412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текст!$E$412:$G$412</c:f>
              <c:numCache>
                <c:formatCode>General</c:formatCode>
                <c:ptCount val="3"/>
                <c:pt idx="0">
                  <c:v>120.94000000000003</c:v>
                </c:pt>
                <c:pt idx="1">
                  <c:v>71.209999999999994</c:v>
                </c:pt>
                <c:pt idx="2">
                  <c:v>52.24</c:v>
                </c:pt>
              </c:numCache>
            </c:numRef>
          </c:val>
        </c:ser>
        <c:ser>
          <c:idx val="1"/>
          <c:order val="2"/>
          <c:tx>
            <c:strRef>
              <c:f>текст!$D$413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текст!$E$413:$G$413</c:f>
              <c:numCache>
                <c:formatCode>General</c:formatCode>
                <c:ptCount val="3"/>
                <c:pt idx="0">
                  <c:v>136.16999999999999</c:v>
                </c:pt>
                <c:pt idx="1">
                  <c:v>96.77</c:v>
                </c:pt>
                <c:pt idx="2">
                  <c:v>37.190000000000012</c:v>
                </c:pt>
              </c:numCache>
            </c:numRef>
          </c:val>
        </c:ser>
        <c:ser>
          <c:idx val="3"/>
          <c:order val="3"/>
          <c:tx>
            <c:strRef>
              <c:f>текст!$D$414</c:f>
              <c:strCache>
                <c:ptCount val="1"/>
              </c:strCache>
            </c:strRef>
          </c:tx>
          <c:spPr>
            <a:noFill/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текст!$E$414:$G$414</c:f>
              <c:numCache>
                <c:formatCode>General</c:formatCode>
                <c:ptCount val="3"/>
              </c:numCache>
            </c:numRef>
          </c:val>
        </c:ser>
        <c:axId val="75084160"/>
        <c:axId val="75086080"/>
      </c:barChart>
      <c:catAx>
        <c:axId val="75084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38839068930041187"/>
              <c:y val="0.91338215488215446"/>
            </c:manualLayout>
          </c:layout>
        </c:title>
        <c:tickLblPos val="nextTo"/>
        <c:crossAx val="75086080"/>
        <c:crosses val="autoZero"/>
        <c:auto val="1"/>
        <c:lblAlgn val="ctr"/>
        <c:lblOffset val="100"/>
      </c:catAx>
      <c:valAx>
        <c:axId val="7508608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508416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6079963991769545"/>
          <c:y val="7.6778988485025221E-2"/>
          <c:w val="0.69202160493827192"/>
          <c:h val="0.68139537103316661"/>
        </c:manualLayout>
      </c:layout>
      <c:barChart>
        <c:barDir val="col"/>
        <c:grouping val="clustered"/>
        <c:ser>
          <c:idx val="0"/>
          <c:order val="0"/>
          <c:tx>
            <c:strRef>
              <c:f>'много деталей'!$C$409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деталей'!$D$409:$F$409</c:f>
              <c:numCache>
                <c:formatCode>General</c:formatCode>
                <c:ptCount val="3"/>
                <c:pt idx="0">
                  <c:v>131.23999999999998</c:v>
                </c:pt>
                <c:pt idx="1">
                  <c:v>69.36</c:v>
                </c:pt>
                <c:pt idx="2">
                  <c:v>56.09</c:v>
                </c:pt>
              </c:numCache>
            </c:numRef>
          </c:val>
        </c:ser>
        <c:ser>
          <c:idx val="2"/>
          <c:order val="1"/>
          <c:tx>
            <c:strRef>
              <c:f>'много деталей'!$C$410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деталей'!$D$410:$F$410</c:f>
              <c:numCache>
                <c:formatCode>General</c:formatCode>
                <c:ptCount val="3"/>
                <c:pt idx="0">
                  <c:v>109.66999999999999</c:v>
                </c:pt>
                <c:pt idx="1">
                  <c:v>43.27</c:v>
                </c:pt>
                <c:pt idx="2">
                  <c:v>37.42</c:v>
                </c:pt>
              </c:numCache>
            </c:numRef>
          </c:val>
        </c:ser>
        <c:ser>
          <c:idx val="1"/>
          <c:order val="2"/>
          <c:tx>
            <c:strRef>
              <c:f>'много деталей'!$C$411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деталей'!$D$411:$F$411</c:f>
              <c:numCache>
                <c:formatCode>General</c:formatCode>
                <c:ptCount val="3"/>
                <c:pt idx="0">
                  <c:v>225.10999999999999</c:v>
                </c:pt>
                <c:pt idx="1">
                  <c:v>57.06</c:v>
                </c:pt>
                <c:pt idx="2">
                  <c:v>31.310000000000006</c:v>
                </c:pt>
              </c:numCache>
            </c:numRef>
          </c:val>
        </c:ser>
        <c:ser>
          <c:idx val="3"/>
          <c:order val="3"/>
          <c:tx>
            <c:strRef>
              <c:f>'много деталей'!$C$412</c:f>
              <c:strCache>
                <c:ptCount val="1"/>
              </c:strCache>
            </c:strRef>
          </c:tx>
          <c:spPr>
            <a:noFill/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деталей'!$D$412:$F$412</c:f>
              <c:numCache>
                <c:formatCode>General</c:formatCode>
                <c:ptCount val="3"/>
              </c:numCache>
            </c:numRef>
          </c:val>
        </c:ser>
        <c:axId val="75714560"/>
        <c:axId val="75716480"/>
      </c:barChart>
      <c:catAx>
        <c:axId val="75714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40653960905349795"/>
              <c:y val="0.91338215488215446"/>
            </c:manualLayout>
          </c:layout>
        </c:title>
        <c:tickLblPos val="nextTo"/>
        <c:crossAx val="75716480"/>
        <c:crosses val="autoZero"/>
        <c:auto val="1"/>
        <c:lblAlgn val="ctr"/>
        <c:lblOffset val="100"/>
      </c:catAx>
      <c:valAx>
        <c:axId val="7571648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571456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6033420529032131"/>
          <c:y val="4.2087643525793694E-2"/>
          <c:w val="0.64310135412304636"/>
          <c:h val="0.71646967520510574"/>
        </c:manualLayout>
      </c:layout>
      <c:barChart>
        <c:barDir val="col"/>
        <c:grouping val="clustered"/>
        <c:ser>
          <c:idx val="0"/>
          <c:order val="0"/>
          <c:tx>
            <c:strRef>
              <c:f>Лист1!$C$4</c:f>
              <c:strCache>
                <c:ptCount val="1"/>
                <c:pt idx="0">
                  <c:v>В оттенках серого</c:v>
                </c:pt>
              </c:strCache>
            </c:strRef>
          </c:tx>
          <c:cat>
            <c:numRef>
              <c:f>Лист1!$D$3:$F$3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4</c:v>
                </c:pt>
              </c:numCache>
            </c:numRef>
          </c:cat>
          <c:val>
            <c:numRef>
              <c:f>Лист1!$D$4:$F$4</c:f>
              <c:numCache>
                <c:formatCode>General</c:formatCode>
                <c:ptCount val="3"/>
                <c:pt idx="0">
                  <c:v>6.44</c:v>
                </c:pt>
                <c:pt idx="1">
                  <c:v>37.06</c:v>
                </c:pt>
                <c:pt idx="2">
                  <c:v>216.87</c:v>
                </c:pt>
              </c:numCache>
            </c:numRef>
          </c:val>
        </c:ser>
        <c:ser>
          <c:idx val="1"/>
          <c:order val="1"/>
          <c:tx>
            <c:strRef>
              <c:f>Лист1!$C$5</c:f>
              <c:strCache>
                <c:ptCount val="1"/>
                <c:pt idx="0">
                  <c:v>Цветное</c:v>
                </c:pt>
              </c:strCache>
            </c:strRef>
          </c:tx>
          <c:cat>
            <c:numRef>
              <c:f>Лист1!$D$3:$F$3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4</c:v>
                </c:pt>
              </c:numCache>
            </c:numRef>
          </c:cat>
          <c:val>
            <c:numRef>
              <c:f>Лист1!$D$5:$F$5</c:f>
              <c:numCache>
                <c:formatCode>General</c:formatCode>
                <c:ptCount val="3"/>
                <c:pt idx="0">
                  <c:v>11.68</c:v>
                </c:pt>
                <c:pt idx="1">
                  <c:v>53.31</c:v>
                </c:pt>
                <c:pt idx="2">
                  <c:v>308.94</c:v>
                </c:pt>
              </c:numCache>
            </c:numRef>
          </c:val>
        </c:ser>
        <c:axId val="75745920"/>
        <c:axId val="74789632"/>
      </c:barChart>
      <c:catAx>
        <c:axId val="75745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Размер рангового блока, пиксели</a:t>
                </a:r>
              </a:p>
            </c:rich>
          </c:tx>
          <c:layout/>
        </c:title>
        <c:numFmt formatCode="General" sourceLinked="1"/>
        <c:tickLblPos val="nextTo"/>
        <c:crossAx val="74789632"/>
        <c:crosses val="autoZero"/>
        <c:auto val="1"/>
        <c:lblAlgn val="ctr"/>
        <c:lblOffset val="100"/>
      </c:catAx>
      <c:valAx>
        <c:axId val="7478963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ru-RU" sz="1000" baseline="-25000"/>
                  <a:t>комп</a:t>
                </a:r>
                <a:r>
                  <a:rPr lang="ru-RU"/>
                  <a:t>, сек</a:t>
                </a:r>
              </a:p>
            </c:rich>
          </c:tx>
          <c:layout/>
        </c:title>
        <c:numFmt formatCode="General" sourceLinked="1"/>
        <c:tickLblPos val="nextTo"/>
        <c:crossAx val="75745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050645887830652"/>
          <c:y val="0.91139119997686213"/>
          <c:w val="0.67198467847006915"/>
          <c:h val="8.7841159967992924E-2"/>
        </c:manualLayout>
      </c:layout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4732484349247799"/>
          <c:y val="7.6778988485025221E-2"/>
          <c:w val="0.7339758625749786"/>
          <c:h val="0.59670316787877742"/>
        </c:manualLayout>
      </c:layout>
      <c:barChart>
        <c:barDir val="col"/>
        <c:grouping val="clustered"/>
        <c:ser>
          <c:idx val="0"/>
          <c:order val="0"/>
          <c:tx>
            <c:strRef>
              <c:f>цвет!$D$111</c:f>
              <c:strCache>
                <c:ptCount val="1"/>
                <c:pt idx="0">
                  <c:v>В оттенках серого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цвет!$E$111:$G$111</c:f>
              <c:numCache>
                <c:formatCode>General</c:formatCode>
                <c:ptCount val="3"/>
                <c:pt idx="0">
                  <c:v>9.2100000000000009</c:v>
                </c:pt>
                <c:pt idx="1">
                  <c:v>45.08</c:v>
                </c:pt>
                <c:pt idx="2">
                  <c:v>35.720000000000013</c:v>
                </c:pt>
              </c:numCache>
            </c:numRef>
          </c:val>
        </c:ser>
        <c:ser>
          <c:idx val="2"/>
          <c:order val="1"/>
          <c:tx>
            <c:strRef>
              <c:f>цвет!$D$112</c:f>
              <c:strCache>
                <c:ptCount val="1"/>
                <c:pt idx="0">
                  <c:v>RGB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цвет!$E$112:$G$112</c:f>
              <c:numCache>
                <c:formatCode>General</c:formatCode>
                <c:ptCount val="3"/>
                <c:pt idx="0">
                  <c:v>18.989999999999984</c:v>
                </c:pt>
                <c:pt idx="1">
                  <c:v>154.73999999999998</c:v>
                </c:pt>
                <c:pt idx="2">
                  <c:v>55.91</c:v>
                </c:pt>
              </c:numCache>
            </c:numRef>
          </c:val>
        </c:ser>
        <c:ser>
          <c:idx val="1"/>
          <c:order val="2"/>
          <c:tx>
            <c:strRef>
              <c:f>цвет!$D$113</c:f>
              <c:strCache>
                <c:ptCount val="1"/>
                <c:pt idx="0">
                  <c:v>YIQ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цвет!$E$113:$G$113</c:f>
              <c:numCache>
                <c:formatCode>General</c:formatCode>
                <c:ptCount val="3"/>
                <c:pt idx="0">
                  <c:v>96.38</c:v>
                </c:pt>
                <c:pt idx="1">
                  <c:v>220.31</c:v>
                </c:pt>
                <c:pt idx="2">
                  <c:v>200.37</c:v>
                </c:pt>
              </c:numCache>
            </c:numRef>
          </c:val>
        </c:ser>
        <c:ser>
          <c:idx val="3"/>
          <c:order val="3"/>
          <c:tx>
            <c:strRef>
              <c:f>цвет!$D$114</c:f>
              <c:strCache>
                <c:ptCount val="1"/>
              </c:strCache>
            </c:strRef>
          </c:tx>
          <c:spPr>
            <a:noFill/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цвет!$E$114:$G$114</c:f>
              <c:numCache>
                <c:formatCode>General</c:formatCode>
                <c:ptCount val="3"/>
              </c:numCache>
            </c:numRef>
          </c:val>
        </c:ser>
        <c:axId val="74825728"/>
        <c:axId val="74827648"/>
      </c:barChart>
      <c:catAx>
        <c:axId val="74825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/>
        </c:title>
        <c:tickLblPos val="nextTo"/>
        <c:crossAx val="74827648"/>
        <c:crosses val="autoZero"/>
        <c:auto val="1"/>
        <c:lblAlgn val="ctr"/>
        <c:lblOffset val="100"/>
      </c:catAx>
      <c:valAx>
        <c:axId val="7482764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4825728"/>
        <c:crosses val="autoZero"/>
        <c:crossBetween val="between"/>
      </c:valAx>
    </c:plotArea>
    <c:legend>
      <c:legendPos val="r"/>
      <c:legendEntry>
        <c:idx val="3"/>
        <c:txPr>
          <a:bodyPr/>
          <a:lstStyle/>
          <a:p>
            <a:pPr>
              <a:defRPr sz="2000"/>
            </a:pPr>
            <a:endParaRPr lang="ru-RU"/>
          </a:p>
        </c:txPr>
      </c:legendEntry>
      <c:layout>
        <c:manualLayout>
          <c:xMode val="edge"/>
          <c:yMode val="edge"/>
          <c:x val="0.1957219221942807"/>
          <c:y val="0.90258139661202907"/>
          <c:w val="0.71818151003375874"/>
          <c:h val="9.7418603387970884E-2"/>
        </c:manualLayout>
      </c:layout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B11DC-6867-4096-965C-2AEE33BDBF6E}" type="datetimeFigureOut">
              <a:rPr lang="ru-RU" smtClean="0"/>
              <a:pPr/>
              <a:t>01.06.2018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8B1F-5B8C-45ED-BF0B-E03B021485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5CE5B1-E640-48C8-BC5F-011C2BBD09CA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8F6E1-9441-4DDA-95AC-E29769AA1C4F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6E63-F84D-41EE-9FE8-03AAC096D0DC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831A1-1230-48E1-A5B7-27D250DCB573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63D98-FCFF-4998-86E8-51C5468E9B8C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AD7E7-A528-4137-97EE-A962BF1C917B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968E-E7EA-4079-9C3B-152798F08CD1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1A4BA-8F59-4165-9BF7-DE019B6C11D1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31537D-7D7F-43D1-BF57-F3F6D339DBE8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AECA4-DC7D-4BFE-B131-48D8260CCE03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EAD0C3-3C5F-4928-96AB-343BAB3F5EA9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E3B94C-16A6-4DE7-B933-066EAA81B95A}" type="datetime1">
              <a:rPr lang="ru-RU" smtClean="0"/>
              <a:pPr/>
              <a:t>01.06.2018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44.png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chart" Target="../charts/chart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772816"/>
            <a:ext cx="7406640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sz="4000" dirty="0" smtClean="0"/>
              <a:t>Исследование алгоритмов фрактального сжатия изображений</a:t>
            </a:r>
            <a:endParaRPr lang="ru-RU" sz="4000" dirty="0"/>
          </a:p>
        </p:txBody>
      </p:sp>
      <p:pic>
        <p:nvPicPr>
          <p:cNvPr id="4" name="Picture 2" descr="C:\Roman\Магистратура\Диплом\Презентация\svgtopng\logo_eng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464"/>
          <a:stretch>
            <a:fillRect/>
          </a:stretch>
        </p:blipFill>
        <p:spPr bwMode="auto">
          <a:xfrm>
            <a:off x="3995936" y="188640"/>
            <a:ext cx="139854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652120" y="4077072"/>
            <a:ext cx="3312368" cy="2088232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Выполнил: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студент группы 6222-090401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ru-RU" sz="16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Сахибназарова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Виктория </a:t>
            </a:r>
            <a:r>
              <a:rPr kumimoji="0" lang="ru-RU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Бахтиёровна</a:t>
            </a:r>
            <a:endParaRPr kumimoji="0" lang="ru-RU" sz="16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baseline="0" dirty="0" smtClean="0">
              <a:solidFill>
                <a:schemeClr val="tx2">
                  <a:satMod val="13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Руководитель: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Доцент кафедры ИСТ, к.т.н</a:t>
            </a:r>
            <a:r>
              <a:rPr lang="ru-RU" sz="16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., доцент</a:t>
            </a:r>
            <a:endParaRPr lang="ru-RU" sz="1600" dirty="0" smtClean="0">
              <a:solidFill>
                <a:schemeClr val="tx2">
                  <a:satMod val="13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Кудрина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Мария Александровна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5174392" cy="3600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1400" dirty="0" smtClean="0"/>
              <a:t>Выпускная квалификационная работа магистра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6165304"/>
            <a:ext cx="1287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2">
                    <a:shade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Самара </a:t>
            </a:r>
            <a:r>
              <a:rPr lang="ru-RU" sz="1600" dirty="0" smtClean="0">
                <a:solidFill>
                  <a:schemeClr val="bg2">
                    <a:shade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ru-RU" sz="1600" dirty="0">
              <a:solidFill>
                <a:schemeClr val="bg2">
                  <a:shade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7E54D70F-1F12-4442-AB10-8AD524577E40}"/>
              </a:ext>
            </a:extLst>
          </p:cNvPr>
          <p:cNvSpPr txBox="1">
            <a:spLocks/>
          </p:cNvSpPr>
          <p:nvPr/>
        </p:nvSpPr>
        <p:spPr>
          <a:xfrm>
            <a:off x="899592" y="692696"/>
            <a:ext cx="8172400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70000"/>
              </a:lnSpc>
              <a:spcAft>
                <a:spcPts val="0"/>
              </a:spcAft>
              <a:defRPr/>
            </a:pPr>
            <a:r>
              <a:rPr lang="ru-RU" sz="1200" dirty="0"/>
              <a:t>ФЕДЕРАЛЬНОЕ ГОСУДАРСТВЕННОЕ АВТОНОМНОЕ ОБРАЗОВАТЕЛЬНОЕ УЧРЕЖДЕНИЕ ВЫСШЕГО ОБРАЗОВАНИЯ</a:t>
            </a:r>
            <a:br>
              <a:rPr lang="ru-RU" sz="1200" dirty="0"/>
            </a:br>
            <a:r>
              <a:rPr lang="ru-RU" sz="1200" dirty="0"/>
              <a:t>«САМАРСКИЙ НАЦИОНАЛЬНЫЙ ИССЛЕДОВАТЕЛЬСКИЙ УНИВЕРСИТЕТ ИМЕНИ АКАДЕМИКА С.П. КОРОЛЕВА (САМАРСКИЙ УНИВЕРСИТЕТ)»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поиска блока с минимальным СКО.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10</a:t>
            </a:fld>
            <a:endParaRPr lang="ru-RU" sz="32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25727" y="1124744"/>
            <a:ext cx="3656844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11</a:t>
            </a:fld>
            <a:endParaRPr lang="ru-RU" sz="32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Разбиение сжимаемого изображения на ранговые блоки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t="3804" b="4905"/>
          <a:stretch>
            <a:fillRect/>
          </a:stretch>
        </p:blipFill>
        <p:spPr bwMode="auto">
          <a:xfrm>
            <a:off x="1547664" y="1916832"/>
            <a:ext cx="6624894" cy="316835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ускорения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dirty="0" smtClean="0"/>
              <a:t>Предварительная классификация блоков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Центр масс</a:t>
            </a:r>
          </a:p>
          <a:p>
            <a:pPr lvl="1">
              <a:lnSpc>
                <a:spcPct val="150000"/>
              </a:lnSpc>
              <a:buNone/>
            </a:pPr>
            <a:endParaRPr lang="ru-RU" dirty="0" smtClean="0"/>
          </a:p>
          <a:p>
            <a:pPr lvl="1">
              <a:lnSpc>
                <a:spcPct val="150000"/>
              </a:lnSpc>
            </a:pPr>
            <a:r>
              <a:rPr lang="ru-RU" dirty="0" smtClean="0"/>
              <a:t>Разница граничных значение блоков</a:t>
            </a:r>
          </a:p>
          <a:p>
            <a:pPr lvl="1"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Метод эталонного блока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12</a:t>
            </a:fld>
            <a:endParaRPr lang="ru-RU" sz="32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359"/>
          <a:stretch>
            <a:fillRect/>
          </a:stretch>
        </p:blipFill>
        <p:spPr bwMode="auto">
          <a:xfrm>
            <a:off x="3635896" y="3068960"/>
            <a:ext cx="2376264" cy="1155948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271" t="-65738" r="3899" b="-31476"/>
          <a:stretch>
            <a:fillRect/>
          </a:stretch>
        </p:blipFill>
        <p:spPr bwMode="auto">
          <a:xfrm>
            <a:off x="3563888" y="4581128"/>
            <a:ext cx="3384377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0891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Метод эталонного блока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13</a:t>
            </a:fld>
            <a:endParaRPr lang="ru-RU" sz="3200" dirty="0"/>
          </a:p>
        </p:txBody>
      </p:sp>
      <p:sp>
        <p:nvSpPr>
          <p:cNvPr id="5211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29" name="Rectangle 2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57"/>
          <a:stretch>
            <a:fillRect/>
          </a:stretch>
        </p:blipFill>
        <p:spPr bwMode="auto">
          <a:xfrm>
            <a:off x="1907704" y="550718"/>
            <a:ext cx="5896893" cy="61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0891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Алгоритм декомпрессии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14</a:t>
            </a:fld>
            <a:endParaRPr lang="ru-RU" sz="32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461689"/>
            <a:ext cx="3605205" cy="639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15</a:t>
            </a:fld>
            <a:endParaRPr lang="ru-RU" sz="320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149"/>
          <a:stretch>
            <a:fillRect/>
          </a:stretch>
        </p:blipFill>
        <p:spPr bwMode="auto">
          <a:xfrm>
            <a:off x="1619672" y="44624"/>
            <a:ext cx="5906737" cy="191854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6" name="Рисунок 5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115"/>
          <a:stretch>
            <a:fillRect/>
          </a:stretch>
        </p:blipFill>
        <p:spPr bwMode="auto">
          <a:xfrm>
            <a:off x="1617591" y="1700808"/>
            <a:ext cx="5906737" cy="192773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7" name="Рисунок 6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985"/>
          <a:stretch>
            <a:fillRect/>
          </a:stretch>
        </p:blipFill>
        <p:spPr bwMode="auto">
          <a:xfrm>
            <a:off x="1619672" y="3356992"/>
            <a:ext cx="5989864" cy="184461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8" name="Рисунок 7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701"/>
          <a:stretch>
            <a:fillRect/>
          </a:stretch>
        </p:blipFill>
        <p:spPr bwMode="auto">
          <a:xfrm>
            <a:off x="1619672" y="4972516"/>
            <a:ext cx="5989864" cy="191286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система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16</a:t>
            </a:fld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40768"/>
            <a:ext cx="6048000" cy="46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17</a:t>
            </a:fld>
            <a:endParaRPr lang="ru-RU" sz="32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Программная система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4417353" cy="341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256488" y="2420888"/>
            <a:ext cx="37080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492896"/>
            <a:ext cx="3531672" cy="9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3707904" y="4941280"/>
            <a:ext cx="493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5013176"/>
            <a:ext cx="4811032" cy="8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95536" y="1340768"/>
            <a:ext cx="54726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412776"/>
            <a:ext cx="5336721" cy="71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Прямая соединительная линия 14"/>
          <p:cNvCxnSpPr/>
          <p:nvPr/>
        </p:nvCxnSpPr>
        <p:spPr>
          <a:xfrm flipV="1">
            <a:off x="2051720" y="2204936"/>
            <a:ext cx="360040" cy="68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788024" y="2996952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411760" y="3068960"/>
            <a:ext cx="3024336" cy="187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725C68B6-61C2-468F-89AB-4B9F7531AA68}" type="slidenum">
              <a:rPr lang="ru-RU" sz="3200" smtClean="0"/>
              <a:pPr/>
              <a:t>18</a:t>
            </a:fld>
            <a:endParaRPr lang="ru-RU" sz="3200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Результаты исследований.</a:t>
            </a:r>
            <a:br>
              <a:rPr lang="ru-RU" sz="2400" dirty="0" smtClean="0"/>
            </a:br>
            <a:r>
              <a:rPr lang="ru-RU" sz="2400" dirty="0" smtClean="0"/>
              <a:t>Зависимость времени сжатия от размера рангового блока</a:t>
            </a:r>
            <a:endParaRPr lang="ru-RU" sz="2400" dirty="0"/>
          </a:p>
        </p:txBody>
      </p:sp>
      <p:pic>
        <p:nvPicPr>
          <p:cNvPr id="14" name="Рисунок 13" descr="сер 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797152"/>
            <a:ext cx="1524213" cy="1524213"/>
          </a:xfrm>
          <a:prstGeom prst="rect">
            <a:avLst/>
          </a:prstGeom>
        </p:spPr>
      </p:pic>
      <p:pic>
        <p:nvPicPr>
          <p:cNvPr id="15" name="Рисунок 14" descr="сер 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4797152"/>
            <a:ext cx="1524213" cy="1524213"/>
          </a:xfrm>
          <a:prstGeom prst="rect">
            <a:avLst/>
          </a:prstGeom>
        </p:spPr>
      </p:pic>
      <p:pic>
        <p:nvPicPr>
          <p:cNvPr id="16" name="Рисунок 15" descr="сер 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797152"/>
            <a:ext cx="1524213" cy="15242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9712" y="63093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Диаграмма 19"/>
          <p:cNvGraphicFramePr/>
          <p:nvPr/>
        </p:nvGraphicFramePr>
        <p:xfrm>
          <a:off x="1957388" y="1340768"/>
          <a:ext cx="5566940" cy="324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19</a:t>
            </a:fld>
            <a:endParaRPr lang="ru-RU" sz="320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Результаты исследований.</a:t>
            </a:r>
            <a:br>
              <a:rPr lang="ru-RU" sz="2400" dirty="0" smtClean="0"/>
            </a:br>
            <a:r>
              <a:rPr lang="ru-RU" sz="2400" dirty="0" smtClean="0"/>
              <a:t>Зависимость времени сжатия от выбранного алгоритма</a:t>
            </a:r>
            <a:endParaRPr lang="ru-RU" sz="2400" dirty="0"/>
          </a:p>
        </p:txBody>
      </p:sp>
      <p:graphicFrame>
        <p:nvGraphicFramePr>
          <p:cNvPr id="18" name="Диаграмма 17"/>
          <p:cNvGraphicFramePr/>
          <p:nvPr/>
        </p:nvGraphicFramePr>
        <p:xfrm>
          <a:off x="1115616" y="1052736"/>
          <a:ext cx="388843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Диаграмма 18"/>
          <p:cNvGraphicFramePr/>
          <p:nvPr/>
        </p:nvGraphicFramePr>
        <p:xfrm>
          <a:off x="5004048" y="1052736"/>
          <a:ext cx="3888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Диаграмма 20"/>
          <p:cNvGraphicFramePr/>
          <p:nvPr/>
        </p:nvGraphicFramePr>
        <p:xfrm>
          <a:off x="5004048" y="3789304"/>
          <a:ext cx="3888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6237312"/>
            <a:ext cx="7324725" cy="5429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graphicFrame>
        <p:nvGraphicFramePr>
          <p:cNvPr id="24" name="Диаграмма 23"/>
          <p:cNvGraphicFramePr/>
          <p:nvPr/>
        </p:nvGraphicFramePr>
        <p:xfrm>
          <a:off x="1187624" y="3789304"/>
          <a:ext cx="3888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27784" y="836712"/>
            <a:ext cx="940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Портрет</a:t>
            </a:r>
            <a:endParaRPr lang="ru-R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88224" y="786190"/>
            <a:ext cx="146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Мало деталей</a:t>
            </a:r>
            <a:endParaRPr lang="ru-RU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99792" y="3573016"/>
            <a:ext cx="1557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Много деталей</a:t>
            </a:r>
            <a:endParaRPr lang="ru-R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3573016"/>
            <a:ext cx="672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Текст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2</a:t>
            </a:fld>
            <a:endParaRPr lang="ru-RU" sz="32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202706" y="1447800"/>
            <a:ext cx="7498080" cy="757064"/>
          </a:xfrm>
        </p:spPr>
        <p:txBody>
          <a:bodyPr>
            <a:normAutofit/>
          </a:bodyPr>
          <a:lstStyle/>
          <a:p>
            <a:pPr algn="just">
              <a:buNone/>
              <a:tabLst>
                <a:tab pos="0" algn="l"/>
              </a:tabLst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 </a:t>
            </a:r>
            <a:r>
              <a:rPr lang="ru-RU" sz="2000" dirty="0" smtClean="0"/>
              <a:t>исследовать алгоритмы фрактального сжатия изображений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228502" y="2204864"/>
            <a:ext cx="7498080" cy="41044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Задачи: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Произвести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анализ предметной области: изучить основной алгоритм фрактального сжатия, варианты его реализации и методы ускорения фрактального сжатия;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Разработать информационно-логический проект по методологии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Разработать и реализовать программное и информационное обеспечение,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реализующее исследованные алгоритмы и методы;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ru-RU" sz="2000" dirty="0" smtClean="0"/>
              <a:t>Провести исследование зависимости времени сжатия изображения от примененного алгоритма;</a:t>
            </a:r>
            <a:endParaRPr kumimoji="0" lang="ru-RU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ru-RU" sz="2000" baseline="0" dirty="0" smtClean="0"/>
              <a:t>Оформить</a:t>
            </a:r>
            <a:r>
              <a:rPr lang="ru-RU" sz="2000" dirty="0" smtClean="0"/>
              <a:t> документацию выпускной квалификационной работы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сер 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725144"/>
            <a:ext cx="1524213" cy="1524213"/>
          </a:xfrm>
          <a:prstGeom prst="rect">
            <a:avLst/>
          </a:prstGeom>
        </p:spPr>
      </p:pic>
      <p:pic>
        <p:nvPicPr>
          <p:cNvPr id="8" name="Рисунок 7" descr="цвет 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725144"/>
            <a:ext cx="1524213" cy="1524213"/>
          </a:xfrm>
          <a:prstGeom prst="rect">
            <a:avLst/>
          </a:prstGeom>
        </p:spPr>
      </p:pic>
      <p:pic>
        <p:nvPicPr>
          <p:cNvPr id="9" name="Рисунок 8" descr="сер 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4725144"/>
            <a:ext cx="1524213" cy="1524213"/>
          </a:xfrm>
          <a:prstGeom prst="rect">
            <a:avLst/>
          </a:prstGeom>
        </p:spPr>
      </p:pic>
      <p:pic>
        <p:nvPicPr>
          <p:cNvPr id="10" name="Рисунок 9" descr="цвет 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2280" y="4725144"/>
            <a:ext cx="1524213" cy="1524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61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62373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62373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20</a:t>
            </a:fld>
            <a:endParaRPr lang="ru-RU" sz="3200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115616" y="0"/>
            <a:ext cx="749808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Результаты исследований.</a:t>
            </a:r>
            <a:br>
              <a:rPr lang="ru-RU" sz="2400" dirty="0" smtClean="0"/>
            </a:br>
            <a:r>
              <a:rPr lang="ru-RU" sz="2400" dirty="0" smtClean="0"/>
              <a:t>Сжатие цветных изображений.</a:t>
            </a:r>
            <a:endParaRPr lang="ru-RU" sz="2400" dirty="0"/>
          </a:p>
        </p:txBody>
      </p:sp>
      <p:graphicFrame>
        <p:nvGraphicFramePr>
          <p:cNvPr id="19" name="Диаграмма 18"/>
          <p:cNvGraphicFramePr/>
          <p:nvPr/>
        </p:nvGraphicFramePr>
        <p:xfrm>
          <a:off x="1043608" y="1124744"/>
          <a:ext cx="3744416" cy="3319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Диаграмма 20"/>
          <p:cNvGraphicFramePr/>
          <p:nvPr/>
        </p:nvGraphicFramePr>
        <p:xfrm>
          <a:off x="4716016" y="980728"/>
          <a:ext cx="3945657" cy="342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21</a:t>
            </a:fld>
            <a:endParaRPr lang="ru-RU" sz="3200"/>
          </a:p>
        </p:txBody>
      </p:sp>
      <p:sp>
        <p:nvSpPr>
          <p:cNvPr id="5" name="TextBox 4"/>
          <p:cNvSpPr txBox="1"/>
          <p:nvPr/>
        </p:nvSpPr>
        <p:spPr>
          <a:xfrm>
            <a:off x="1403648" y="980728"/>
            <a:ext cx="6984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Международная научно-техническая конференция «Перспективные информационные технологии – 2017» (Самара, 2017)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Международная заочная научно-практическая конференция «Научное сообщество студентов </a:t>
            </a:r>
            <a:r>
              <a:rPr lang="en-US" sz="2000" dirty="0" smtClean="0">
                <a:latin typeface="Calibri" pitchFamily="34" charset="0"/>
              </a:rPr>
              <a:t>XXI</a:t>
            </a:r>
            <a:r>
              <a:rPr lang="ru-RU" sz="2000" dirty="0" smtClean="0">
                <a:latin typeface="Calibri" pitchFamily="34" charset="0"/>
              </a:rPr>
              <a:t> века» (Москва, 2018)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Международная заочная научно-практическая конференция «Технические и математические науки. Студенческий научный форум» (Новосибирск, 2018)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Международная научно-техническая конференция «Перспективные информационные технологии – 2018» (Самара, 2018)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«</a:t>
            </a:r>
            <a:r>
              <a:rPr lang="en-US" sz="2000" dirty="0" smtClean="0">
                <a:latin typeface="Calibri" pitchFamily="34" charset="0"/>
              </a:rPr>
              <a:t>The Best Paper Special award Certificate</a:t>
            </a:r>
            <a:r>
              <a:rPr lang="ru-RU" sz="2000" dirty="0" smtClean="0">
                <a:latin typeface="Calibri" pitchFamily="34" charset="0"/>
              </a:rPr>
              <a:t>»</a:t>
            </a:r>
            <a:r>
              <a:rPr lang="en-US" sz="2000" dirty="0" smtClean="0">
                <a:latin typeface="Calibri" pitchFamily="34" charset="0"/>
              </a:rPr>
              <a:t> (</a:t>
            </a:r>
            <a:r>
              <a:rPr lang="ru-RU" sz="2000" dirty="0" smtClean="0">
                <a:latin typeface="Calibri" pitchFamily="34" charset="0"/>
              </a:rPr>
              <a:t>ПИТ 2018)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Международный симпозиум «Надежность и качество» (Пенза, 2018) 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484784"/>
            <a:ext cx="698477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Проведен анализ предметной области: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основной алгоритм фрактального сжатия;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варианты реализации основного алгоритма;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методы ускорения фрактального сжатия;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endParaRPr lang="ru-RU" sz="2000" dirty="0" smtClean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Разработано и реализовано программное и информационное обеспечение, реализующее исследованные алгоритмы и методы;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endParaRPr lang="ru-RU" sz="2000" dirty="0" smtClean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Проведено исследование зависимости времени сжатия изображения от примененного алгоритма.</a:t>
            </a:r>
          </a:p>
          <a:p>
            <a:endParaRPr lang="ru-RU" sz="2000" dirty="0">
              <a:latin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22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636912"/>
            <a:ext cx="5904656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23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Фракталы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6511"/>
          <a:stretch>
            <a:fillRect/>
          </a:stretch>
        </p:blipFill>
        <p:spPr bwMode="auto">
          <a:xfrm>
            <a:off x="1187624" y="1196752"/>
            <a:ext cx="2232248" cy="111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920px-Sierpinsky_triangle_(evolution).png"/>
          <p:cNvPicPr>
            <a:picLocks noChangeAspect="1"/>
          </p:cNvPicPr>
          <p:nvPr/>
        </p:nvPicPr>
        <p:blipFill>
          <a:blip r:embed="rId3" cstate="print"/>
          <a:srcRect l="40162"/>
          <a:stretch>
            <a:fillRect/>
          </a:stretch>
        </p:blipFill>
        <p:spPr>
          <a:xfrm>
            <a:off x="3563888" y="1297621"/>
            <a:ext cx="3024336" cy="979251"/>
          </a:xfrm>
          <a:prstGeom prst="rect">
            <a:avLst/>
          </a:prstGeom>
        </p:spPr>
      </p:pic>
      <p:pic>
        <p:nvPicPr>
          <p:cNvPr id="6" name="Рисунок 5" descr="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924944"/>
            <a:ext cx="2200275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09606" y="5867980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Папоротник </a:t>
            </a:r>
            <a:r>
              <a:rPr lang="ru-RU" b="1" dirty="0" err="1" smtClean="0"/>
              <a:t>Брансли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2420888"/>
            <a:ext cx="285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Треугольник </a:t>
            </a:r>
            <a:r>
              <a:rPr lang="ru-RU" b="1" dirty="0" err="1" smtClean="0"/>
              <a:t>Серпинского</a:t>
            </a:r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996952"/>
            <a:ext cx="31146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669211" y="5877272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Изображение</a:t>
            </a:r>
            <a:r>
              <a:rPr lang="en-US" dirty="0" smtClean="0"/>
              <a:t> "</a:t>
            </a:r>
            <a:r>
              <a:rPr lang="ru-RU" b="1" dirty="0" smtClean="0"/>
              <a:t>Лена</a:t>
            </a:r>
            <a:r>
              <a:rPr lang="en-US" dirty="0" smtClean="0"/>
              <a:t>"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3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Аффинные преобразования</a:t>
            </a:r>
            <a:endParaRPr lang="ru-RU" dirty="0"/>
          </a:p>
        </p:txBody>
      </p:sp>
      <p:pic>
        <p:nvPicPr>
          <p:cNvPr id="12296" name="Рисунок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16832"/>
            <a:ext cx="895350" cy="914400"/>
          </a:xfrm>
          <a:prstGeom prst="rect">
            <a:avLst/>
          </a:prstGeom>
          <a:noFill/>
        </p:spPr>
      </p:pic>
      <p:pic>
        <p:nvPicPr>
          <p:cNvPr id="12295" name="Рисунок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618" y="2956173"/>
            <a:ext cx="895350" cy="904875"/>
          </a:xfrm>
          <a:prstGeom prst="rect">
            <a:avLst/>
          </a:prstGeom>
          <a:noFill/>
        </p:spPr>
      </p:pic>
      <p:pic>
        <p:nvPicPr>
          <p:cNvPr id="12294" name="Рисунок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005064"/>
            <a:ext cx="895350" cy="904875"/>
          </a:xfrm>
          <a:prstGeom prst="rect">
            <a:avLst/>
          </a:prstGeom>
          <a:noFill/>
        </p:spPr>
      </p:pic>
      <p:pic>
        <p:nvPicPr>
          <p:cNvPr id="12293" name="Рисунок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5085184"/>
            <a:ext cx="895350" cy="904875"/>
          </a:xfrm>
          <a:prstGeom prst="rect">
            <a:avLst/>
          </a:prstGeom>
          <a:noFill/>
        </p:spPr>
      </p:pic>
      <p:pic>
        <p:nvPicPr>
          <p:cNvPr id="12292" name="Рисунок 3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916832"/>
            <a:ext cx="895350" cy="904875"/>
          </a:xfrm>
          <a:prstGeom prst="rect">
            <a:avLst/>
          </a:prstGeom>
          <a:noFill/>
        </p:spPr>
      </p:pic>
      <p:pic>
        <p:nvPicPr>
          <p:cNvPr id="12291" name="Рисунок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2996952"/>
            <a:ext cx="895350" cy="914400"/>
          </a:xfrm>
          <a:prstGeom prst="rect">
            <a:avLst/>
          </a:prstGeom>
          <a:noFill/>
        </p:spPr>
      </p:pic>
      <p:pic>
        <p:nvPicPr>
          <p:cNvPr id="12290" name="Рисунок 3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08304" y="4005064"/>
            <a:ext cx="895350" cy="895350"/>
          </a:xfrm>
          <a:prstGeom prst="rect">
            <a:avLst/>
          </a:prstGeom>
          <a:noFill/>
        </p:spPr>
      </p:pic>
      <p:pic>
        <p:nvPicPr>
          <p:cNvPr id="12289" name="Рисунок 4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08304" y="5085184"/>
            <a:ext cx="895350" cy="904875"/>
          </a:xfrm>
          <a:prstGeom prst="rect">
            <a:avLst/>
          </a:prstGeom>
          <a:noFill/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1187624" y="1484784"/>
          <a:ext cx="3456384" cy="456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06"/>
                <a:gridCol w="1563602"/>
                <a:gridCol w="1584176"/>
              </a:tblGrid>
              <a:tr h="360040"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1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2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3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180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4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270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5076056" y="1484784"/>
          <a:ext cx="3456384" cy="456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06"/>
                <a:gridCol w="1563602"/>
                <a:gridCol w="1584176"/>
              </a:tblGrid>
              <a:tr h="360040"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5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6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7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8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</a:tbl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4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яркости</a:t>
            </a:r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99992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162880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499992" y="35730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115616" y="5353471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и          - соответственно значения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пискелей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ранговой и доменной областей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8697" y="5384328"/>
            <a:ext cx="180975" cy="257175"/>
          </a:xfrm>
          <a:prstGeom prst="rect">
            <a:avLst/>
          </a:prstGeom>
          <a:noFill/>
        </p:spPr>
      </p:pic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4653" y="5384328"/>
            <a:ext cx="219075" cy="257175"/>
          </a:xfrm>
          <a:prstGeom prst="rect">
            <a:avLst/>
          </a:prstGeom>
          <a:noFill/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403648" y="5661248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– размер стороны рангового (доменного) блока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Номер слайда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5</a:t>
            </a:fld>
            <a:endParaRPr lang="ru-RU" sz="3200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429000"/>
            <a:ext cx="3257922" cy="820426"/>
          </a:xfrm>
          <a:prstGeom prst="rect">
            <a:avLst/>
          </a:prstGeom>
          <a:noFill/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403648" y="6021288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– коэффициент компрессии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2204864"/>
            <a:ext cx="2304256" cy="676249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996952"/>
            <a:ext cx="1728192" cy="666588"/>
          </a:xfrm>
          <a:prstGeom prst="rect">
            <a:avLst/>
          </a:prstGeom>
          <a:noFill/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3717032"/>
            <a:ext cx="1368152" cy="648072"/>
          </a:xfrm>
          <a:prstGeom prst="rect">
            <a:avLst/>
          </a:prstGeom>
          <a:noFill/>
        </p:spPr>
      </p:pic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4437112"/>
            <a:ext cx="1328922" cy="658365"/>
          </a:xfrm>
          <a:prstGeom prst="rect">
            <a:avLst/>
          </a:prstGeom>
          <a:noFill/>
        </p:spPr>
      </p:pic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7683" y="1268760"/>
            <a:ext cx="936645" cy="334516"/>
          </a:xfrm>
          <a:prstGeom prst="rect">
            <a:avLst/>
          </a:prstGeom>
          <a:noFill/>
        </p:spPr>
      </p:pic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1628800"/>
            <a:ext cx="1152128" cy="525021"/>
          </a:xfrm>
          <a:prstGeom prst="rect">
            <a:avLst/>
          </a:prstGeom>
          <a:noFill/>
        </p:spPr>
      </p:pic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32"/>
          <a:stretch>
            <a:fillRect/>
          </a:stretch>
        </p:blipFill>
        <p:spPr bwMode="auto">
          <a:xfrm>
            <a:off x="1691680" y="1484784"/>
            <a:ext cx="2664296" cy="1037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фрактального сжатия</a:t>
            </a:r>
            <a:endParaRPr lang="ru-RU" dirty="0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265" name="Group 1"/>
          <p:cNvGrpSpPr>
            <a:grpSpLocks noChangeAspect="1"/>
          </p:cNvGrpSpPr>
          <p:nvPr/>
        </p:nvGrpSpPr>
        <p:grpSpPr bwMode="auto">
          <a:xfrm>
            <a:off x="2882356" y="908720"/>
            <a:ext cx="4582093" cy="5949280"/>
            <a:chOff x="2777" y="7096"/>
            <a:chExt cx="7391" cy="9595"/>
          </a:xfrm>
        </p:grpSpPr>
        <p:sp>
          <p:nvSpPr>
            <p:cNvPr id="11294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777" y="7096"/>
              <a:ext cx="7391" cy="95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 rot="10800000">
              <a:off x="4894" y="14615"/>
              <a:ext cx="3402" cy="780"/>
              <a:chOff x="2585" y="9064"/>
              <a:chExt cx="2635" cy="709"/>
            </a:xfrm>
          </p:grpSpPr>
          <p:sp>
            <p:nvSpPr>
              <p:cNvPr id="11293" name="Freeform 29"/>
              <p:cNvSpPr>
                <a:spLocks/>
              </p:cNvSpPr>
              <p:nvPr/>
            </p:nvSpPr>
            <p:spPr bwMode="auto">
              <a:xfrm>
                <a:off x="2585" y="9065"/>
                <a:ext cx="1317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2" name="Freeform 28"/>
              <p:cNvSpPr>
                <a:spLocks/>
              </p:cNvSpPr>
              <p:nvPr/>
            </p:nvSpPr>
            <p:spPr bwMode="auto">
              <a:xfrm flipH="1">
                <a:off x="3902" y="9064"/>
                <a:ext cx="1318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1" name="AutoShape 27"/>
              <p:cNvSpPr>
                <a:spLocks noChangeShapeType="1"/>
              </p:cNvSpPr>
              <p:nvPr/>
            </p:nvSpPr>
            <p:spPr bwMode="auto">
              <a:xfrm>
                <a:off x="2585" y="9772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0" name="AutoShape 26"/>
              <p:cNvSpPr>
                <a:spLocks noChangeShapeType="1"/>
              </p:cNvSpPr>
              <p:nvPr/>
            </p:nvSpPr>
            <p:spPr bwMode="auto">
              <a:xfrm>
                <a:off x="3902" y="9771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5534" y="10022"/>
              <a:ext cx="209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4874" y="12455"/>
              <a:ext cx="3402" cy="10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Сохранение параметров  преобразования из доменного блока в ранговый блок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6" name="AutoShape 22"/>
            <p:cNvSpPr>
              <a:spLocks noChangeShapeType="1"/>
            </p:cNvSpPr>
            <p:nvPr/>
          </p:nvSpPr>
          <p:spPr bwMode="auto">
            <a:xfrm flipH="1">
              <a:off x="6534" y="7825"/>
              <a:ext cx="4" cy="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5" name="AutoShape 21"/>
            <p:cNvSpPr>
              <a:spLocks noChangeShapeType="1"/>
            </p:cNvSpPr>
            <p:nvPr/>
          </p:nvSpPr>
          <p:spPr bwMode="auto">
            <a:xfrm>
              <a:off x="6535" y="9673"/>
              <a:ext cx="7" cy="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4842" y="9949"/>
              <a:ext cx="3402" cy="709"/>
              <a:chOff x="5080" y="9796"/>
              <a:chExt cx="2635" cy="709"/>
            </a:xfrm>
          </p:grpSpPr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5080" y="9797"/>
                <a:ext cx="1317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 flipH="1">
                <a:off x="6397" y="9796"/>
                <a:ext cx="1318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2" name="AutoShape 18"/>
              <p:cNvSpPr>
                <a:spLocks noChangeShapeType="1"/>
              </p:cNvSpPr>
              <p:nvPr/>
            </p:nvSpPr>
            <p:spPr bwMode="auto">
              <a:xfrm>
                <a:off x="5080" y="10504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1" name="AutoShape 17"/>
              <p:cNvSpPr>
                <a:spLocks noChangeShapeType="1"/>
              </p:cNvSpPr>
              <p:nvPr/>
            </p:nvSpPr>
            <p:spPr bwMode="auto">
              <a:xfrm>
                <a:off x="6397" y="10503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279" name="AutoShape 15"/>
            <p:cNvSpPr>
              <a:spLocks noChangeShapeType="1"/>
            </p:cNvSpPr>
            <p:nvPr/>
          </p:nvSpPr>
          <p:spPr bwMode="auto">
            <a:xfrm>
              <a:off x="6571" y="12128"/>
              <a:ext cx="4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8" name="AutoShape 14"/>
            <p:cNvSpPr>
              <a:spLocks noChangeShapeType="1"/>
            </p:cNvSpPr>
            <p:nvPr/>
          </p:nvSpPr>
          <p:spPr bwMode="auto">
            <a:xfrm flipH="1">
              <a:off x="6589" y="15395"/>
              <a:ext cx="6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7" name="AutoShape 13"/>
            <p:cNvSpPr>
              <a:spLocks noChangeShapeType="1"/>
            </p:cNvSpPr>
            <p:nvPr/>
          </p:nvSpPr>
          <p:spPr bwMode="auto">
            <a:xfrm>
              <a:off x="6575" y="13496"/>
              <a:ext cx="5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6" name="AutoShape 12"/>
            <p:cNvSpPr>
              <a:spLocks noChangeShapeType="1"/>
            </p:cNvSpPr>
            <p:nvPr/>
          </p:nvSpPr>
          <p:spPr bwMode="auto">
            <a:xfrm>
              <a:off x="6570" y="10678"/>
              <a:ext cx="1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4837" y="7314"/>
              <a:ext cx="3402" cy="5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Начало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4888" y="15735"/>
              <a:ext cx="3402" cy="5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Конец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4833" y="8100"/>
              <a:ext cx="3402" cy="614"/>
            </a:xfrm>
            <a:prstGeom prst="parallelogram">
              <a:avLst>
                <a:gd name="adj" fmla="val 7834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79" y="13838"/>
              <a:ext cx="3402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= </a:t>
              </a: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+ 1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1" name="AutoShape 7"/>
            <p:cNvSpPr>
              <a:spLocks noChangeShapeType="1"/>
            </p:cNvSpPr>
            <p:nvPr/>
          </p:nvSpPr>
          <p:spPr bwMode="auto">
            <a:xfrm>
              <a:off x="6580" y="14289"/>
              <a:ext cx="3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834" y="9014"/>
              <a:ext cx="3402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Расчет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  (количество ранговых блоков)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9" name="AutoShape 5"/>
            <p:cNvSpPr>
              <a:spLocks noChangeShapeType="1"/>
            </p:cNvSpPr>
            <p:nvPr/>
          </p:nvSpPr>
          <p:spPr bwMode="auto">
            <a:xfrm>
              <a:off x="6534" y="8714"/>
              <a:ext cx="1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146" y="8168"/>
              <a:ext cx="2707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Исходное изображение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4870" y="11018"/>
              <a:ext cx="3402" cy="1110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Поиск подходящего доменного блока для рангового блока </a:t>
              </a: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5534" y="14632"/>
              <a:ext cx="2097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 &gt; 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Номер слайда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6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7</a:t>
            </a:fld>
            <a:endParaRPr lang="ru-RU" sz="320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подходящего доменного блока</a:t>
            </a: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3565376"/>
          </a:xfrm>
        </p:spPr>
        <p:txBody>
          <a:bodyPr>
            <a:normAutofit/>
          </a:bodyPr>
          <a:lstStyle/>
          <a:p>
            <a:r>
              <a:rPr lang="ru-RU" dirty="0" smtClean="0"/>
              <a:t>Первый подходящий доменный блока без разбиения</a:t>
            </a:r>
          </a:p>
          <a:p>
            <a:r>
              <a:rPr lang="ru-RU" dirty="0" smtClean="0"/>
              <a:t>Первый подходящий доменный блока с разбиением</a:t>
            </a:r>
          </a:p>
          <a:p>
            <a:r>
              <a:rPr lang="ru-RU" dirty="0" smtClean="0"/>
              <a:t>Поиск доменного блока с минимальным СКО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без разбиения.</a:t>
            </a:r>
            <a:endParaRPr lang="ru-RU" sz="2400" dirty="0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8</a:t>
            </a:fld>
            <a:endParaRPr lang="ru-RU" sz="320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5865" y="980728"/>
            <a:ext cx="4600431" cy="581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с разбиением.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9</a:t>
            </a:fld>
            <a:endParaRPr lang="ru-RU" sz="3200"/>
          </a:p>
        </p:txBody>
      </p:sp>
      <p:pic>
        <p:nvPicPr>
          <p:cNvPr id="13400" name="Picture 8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3977" y="1035562"/>
            <a:ext cx="4642319" cy="584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947</TotalTime>
  <Words>499</Words>
  <Application>Microsoft Office PowerPoint</Application>
  <PresentationFormat>Экран (4:3)</PresentationFormat>
  <Paragraphs>148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Солнцестояние</vt:lpstr>
      <vt:lpstr>  Исследование алгоритмов фрактального сжатия изображений</vt:lpstr>
      <vt:lpstr>Цели и задачи</vt:lpstr>
      <vt:lpstr>Фракталы</vt:lpstr>
      <vt:lpstr>Аффинные преобразования</vt:lpstr>
      <vt:lpstr>Преобразования яркости</vt:lpstr>
      <vt:lpstr>Общий алгоритм фрактального сжатия</vt:lpstr>
      <vt:lpstr>Поиск подходящего доменного блока</vt:lpstr>
      <vt:lpstr>Поиск подходящего доменного блока.  Алгоритм без разбиения.</vt:lpstr>
      <vt:lpstr>Поиск подходящего доменного блока.  Алгоритм с разбиением.</vt:lpstr>
      <vt:lpstr>Поиск подходящего доменного блока.  Алгоритм поиска блока с минимальным СКО.</vt:lpstr>
      <vt:lpstr>Разбиение сжимаемого изображения на ранговые блоки</vt:lpstr>
      <vt:lpstr>Методы ускорения</vt:lpstr>
      <vt:lpstr>Метод эталонного блока</vt:lpstr>
      <vt:lpstr>Алгоритм декомпрессии</vt:lpstr>
      <vt:lpstr>Слайд 15</vt:lpstr>
      <vt:lpstr>Программная система</vt:lpstr>
      <vt:lpstr>Программная система</vt:lpstr>
      <vt:lpstr>Результаты исследований. Зависимость времени сжатия от размера рангового блока</vt:lpstr>
      <vt:lpstr>Результаты исследований. Зависимость времени сжатия от выбранного алгоритма</vt:lpstr>
      <vt:lpstr>Результаты исследований. Сжатие цветных изображений.</vt:lpstr>
      <vt:lpstr>Апробация работы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Fractal based digital image compression </dc:title>
  <dc:creator>User</dc:creator>
  <cp:lastModifiedBy>User</cp:lastModifiedBy>
  <cp:revision>123</cp:revision>
  <dcterms:created xsi:type="dcterms:W3CDTF">2017-06-25T08:28:56Z</dcterms:created>
  <dcterms:modified xsi:type="dcterms:W3CDTF">2018-06-01T16:23:42Z</dcterms:modified>
</cp:coreProperties>
</file>