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9" r:id="rId5"/>
  </p:sldMasterIdLst>
  <p:notesMasterIdLst>
    <p:notesMasterId r:id="rId14"/>
  </p:notesMasterIdLst>
  <p:handoutMasterIdLst>
    <p:handoutMasterId r:id="rId15"/>
  </p:handoutMasterIdLst>
  <p:sldIdLst>
    <p:sldId id="1091" r:id="rId6"/>
    <p:sldId id="2147309567" r:id="rId7"/>
    <p:sldId id="2147309631" r:id="rId8"/>
    <p:sldId id="2147309629" r:id="rId9"/>
    <p:sldId id="2147309634" r:id="rId10"/>
    <p:sldId id="2147309635" r:id="rId11"/>
    <p:sldId id="2147309636" r:id="rId12"/>
    <p:sldId id="2147309628" r:id="rId13"/>
  </p:sldIdLst>
  <p:sldSz cx="12192000" cy="6858000"/>
  <p:notesSz cx="6858000" cy="9945688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2047" userDrawn="1">
          <p15:clr>
            <a:srgbClr val="A4A3A4"/>
          </p15:clr>
        </p15:guide>
        <p15:guide id="12" orient="horz" pos="1593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090" userDrawn="1">
          <p15:clr>
            <a:srgbClr val="A4A3A4"/>
          </p15:clr>
        </p15:guide>
        <p15:guide id="15" orient="horz" pos="3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4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32B3D9-411A-B1FD-CD26-9C2554B7A5CE}" name="Georgiou, Maria" initials="GM" userId="S::margeorgiou@deloitte.com::17b93357-8bef-469c-83ed-5f50af0d0f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 Amine, Lina" initials="AAL" lastIdx="3" clrIdx="6">
    <p:extLst>
      <p:ext uri="{19B8F6BF-5375-455C-9EA6-DF929625EA0E}">
        <p15:presenceInfo xmlns:p15="http://schemas.microsoft.com/office/powerpoint/2012/main" userId="S::lalamine@deloitte.com::90a22f12-6d4f-4ba3-8c8c-8af9440c64c4" providerId="AD"/>
      </p:ext>
    </p:extLst>
  </p:cmAuthor>
  <p:cmAuthor id="1" name="Marangou, Irene" initials="MI" lastIdx="4" clrIdx="0">
    <p:extLst>
      <p:ext uri="{19B8F6BF-5375-455C-9EA6-DF929625EA0E}">
        <p15:presenceInfo xmlns:p15="http://schemas.microsoft.com/office/powerpoint/2012/main" userId="S::imarangou@deloitte.com::5f4bd85e-0c3d-4586-b30e-bdeaf14efee1" providerId="AD"/>
      </p:ext>
    </p:extLst>
  </p:cmAuthor>
  <p:cmAuthor id="8" name="Georgiou, Maria" initials="GM" lastIdx="60" clrIdx="7">
    <p:extLst>
      <p:ext uri="{19B8F6BF-5375-455C-9EA6-DF929625EA0E}">
        <p15:presenceInfo xmlns:p15="http://schemas.microsoft.com/office/powerpoint/2012/main" userId="S::margeorgiou@deloitte.com::17b93357-8bef-469c-83ed-5f50af0d0f8a" providerId="AD"/>
      </p:ext>
    </p:extLst>
  </p:cmAuthor>
  <p:cmAuthor id="2" name="Marinou, Panayiotis" initials="MP" lastIdx="6" clrIdx="1">
    <p:extLst>
      <p:ext uri="{19B8F6BF-5375-455C-9EA6-DF929625EA0E}">
        <p15:presenceInfo xmlns:p15="http://schemas.microsoft.com/office/powerpoint/2012/main" userId="S-1-5-21-2094927150-201071529-617630493-398195" providerId="AD"/>
      </p:ext>
    </p:extLst>
  </p:cmAuthor>
  <p:cmAuthor id="9" name="Anastasiadou, Phaidra" initials="AP" lastIdx="27" clrIdx="8">
    <p:extLst>
      <p:ext uri="{19B8F6BF-5375-455C-9EA6-DF929625EA0E}">
        <p15:presenceInfo xmlns:p15="http://schemas.microsoft.com/office/powerpoint/2012/main" userId="S::panastasiadou@deloitte.com::c860ebf4-a70f-40df-a4b3-cffd46059f18" providerId="AD"/>
      </p:ext>
    </p:extLst>
  </p:cmAuthor>
  <p:cmAuthor id="3" name="Savvides, Stephanie" initials="SS" lastIdx="5" clrIdx="2">
    <p:extLst>
      <p:ext uri="{19B8F6BF-5375-455C-9EA6-DF929625EA0E}">
        <p15:presenceInfo xmlns:p15="http://schemas.microsoft.com/office/powerpoint/2012/main" userId="S::stsavvides@deloitte.com::ec080218-55f2-4fb2-a022-7a1d1031c782" providerId="AD"/>
      </p:ext>
    </p:extLst>
  </p:cmAuthor>
  <p:cmAuthor id="10" name="Evagorou, Clea" initials="EC" lastIdx="48" clrIdx="9">
    <p:extLst>
      <p:ext uri="{19B8F6BF-5375-455C-9EA6-DF929625EA0E}">
        <p15:presenceInfo xmlns:p15="http://schemas.microsoft.com/office/powerpoint/2012/main" userId="S::clevagorou@deloitte.com::5b8040ea-e610-4568-bd3f-63d9f23f8971" providerId="AD"/>
      </p:ext>
    </p:extLst>
  </p:cmAuthor>
  <p:cmAuthor id="4" name="Achilleos, Andreas" initials="AA" lastIdx="1" clrIdx="3">
    <p:extLst>
      <p:ext uri="{19B8F6BF-5375-455C-9EA6-DF929625EA0E}">
        <p15:presenceInfo xmlns:p15="http://schemas.microsoft.com/office/powerpoint/2012/main" userId="S::aachilleos@deloitte.com::df452dab-ae37-4daa-b818-9198dc9b1be5" providerId="AD"/>
      </p:ext>
    </p:extLst>
  </p:cmAuthor>
  <p:cmAuthor id="11" name="Evangelou, Despina" initials="ED" lastIdx="2" clrIdx="10">
    <p:extLst>
      <p:ext uri="{19B8F6BF-5375-455C-9EA6-DF929625EA0E}">
        <p15:presenceInfo xmlns:p15="http://schemas.microsoft.com/office/powerpoint/2012/main" userId="S::devangelou@deloitte.com::a71342f9-aa36-4e42-9b30-b86c2331d782" providerId="AD"/>
      </p:ext>
    </p:extLst>
  </p:cmAuthor>
  <p:cmAuthor id="5" name="Berjawi, Fadi" initials="BF" lastIdx="25" clrIdx="4">
    <p:extLst>
      <p:ext uri="{19B8F6BF-5375-455C-9EA6-DF929625EA0E}">
        <p15:presenceInfo xmlns:p15="http://schemas.microsoft.com/office/powerpoint/2012/main" userId="S::fberjawi@deloitte.com::8b7ba077-ec2b-47d1-8a70-536f452b3b88" providerId="AD"/>
      </p:ext>
    </p:extLst>
  </p:cmAuthor>
  <p:cmAuthor id="6" name="Toumazi, Aegli" initials="TA" lastIdx="9" clrIdx="5">
    <p:extLst>
      <p:ext uri="{19B8F6BF-5375-455C-9EA6-DF929625EA0E}">
        <p15:presenceInfo xmlns:p15="http://schemas.microsoft.com/office/powerpoint/2012/main" userId="S::atoumazi@deloitte.com::6fa5fcca-58c8-4eca-a327-ef52da572e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87"/>
    <a:srgbClr val="A6A6A6"/>
    <a:srgbClr val="EFFBFE"/>
    <a:srgbClr val="F7FCFF"/>
    <a:srgbClr val="0D8390"/>
    <a:srgbClr val="7F7F7F"/>
    <a:srgbClr val="0097A9"/>
    <a:srgbClr val="18A1B1"/>
    <a:srgbClr val="F1FAE2"/>
    <a:srgbClr val="0111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C0C28-8851-4007-838B-2896EC1FA9A2}" v="806" dt="2023-05-12T13:11:40.400"/>
    <p1510:client id="{4A09B5A0-1F16-4CB9-8178-3985A2DDBFAB}" v="432" dt="2023-05-12T13:03:03.656"/>
    <p1510:client id="{B417FF9D-124B-4BBA-9F5C-D25FCB0F5898}" v="599" dt="2023-05-12T13:16:39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3372" autoAdjust="0"/>
  </p:normalViewPr>
  <p:slideViewPr>
    <p:cSldViewPr snapToGrid="0" showGuides="1">
      <p:cViewPr varScale="1">
        <p:scale>
          <a:sx n="59" d="100"/>
          <a:sy n="59" d="100"/>
        </p:scale>
        <p:origin x="1152" y="60"/>
      </p:cViewPr>
      <p:guideLst>
        <p:guide/>
        <p:guide orient="horz" pos="2047"/>
        <p:guide orient="horz" pos="1593"/>
        <p:guide orient="horz" pos="2568"/>
        <p:guide orient="horz" pos="3090"/>
        <p:guide orient="horz" pos="3589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1992" y="90"/>
      </p:cViewPr>
      <p:guideLst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72005" cy="496744"/>
          </a:xfrm>
          <a:prstGeom prst="rect">
            <a:avLst/>
          </a:prstGeom>
        </p:spPr>
        <p:txBody>
          <a:bodyPr vert="horz" lIns="91943" tIns="45972" rIns="91943" bIns="45972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63" y="3"/>
            <a:ext cx="2972005" cy="496744"/>
          </a:xfrm>
          <a:prstGeom prst="rect">
            <a:avLst/>
          </a:prstGeom>
        </p:spPr>
        <p:txBody>
          <a:bodyPr vert="horz" lIns="91943" tIns="45972" rIns="91943" bIns="45972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5/12/2023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47403"/>
            <a:ext cx="2972005" cy="496744"/>
          </a:xfrm>
          <a:prstGeom prst="rect">
            <a:avLst/>
          </a:prstGeom>
        </p:spPr>
        <p:txBody>
          <a:bodyPr vert="horz" lIns="91943" tIns="45972" rIns="91943" bIns="45972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63" y="9447403"/>
            <a:ext cx="2972005" cy="496744"/>
          </a:xfrm>
          <a:prstGeom prst="rect">
            <a:avLst/>
          </a:prstGeom>
        </p:spPr>
        <p:txBody>
          <a:bodyPr vert="horz" lIns="91943" tIns="45972" rIns="91943" bIns="45972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97284"/>
          </a:xfrm>
          <a:prstGeom prst="rect">
            <a:avLst/>
          </a:prstGeom>
        </p:spPr>
        <p:txBody>
          <a:bodyPr vert="horz" lIns="99594" tIns="49795" rIns="99594" bIns="49795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97284"/>
          </a:xfrm>
          <a:prstGeom prst="rect">
            <a:avLst/>
          </a:prstGeom>
        </p:spPr>
        <p:txBody>
          <a:bodyPr vert="horz" lIns="99594" tIns="49795" rIns="99594" bIns="49795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594" tIns="49795" rIns="99594" bIns="49795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24203"/>
            <a:ext cx="5486400" cy="4475559"/>
          </a:xfrm>
          <a:prstGeom prst="rect">
            <a:avLst/>
          </a:prstGeom>
        </p:spPr>
        <p:txBody>
          <a:bodyPr vert="horz" lIns="99594" tIns="49795" rIns="99594" bIns="4979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7284"/>
          </a:xfrm>
          <a:prstGeom prst="rect">
            <a:avLst/>
          </a:prstGeom>
        </p:spPr>
        <p:txBody>
          <a:bodyPr vert="horz" lIns="99594" tIns="49795" rIns="99594" bIns="49795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5" y="9446680"/>
            <a:ext cx="2971800" cy="497284"/>
          </a:xfrm>
          <a:prstGeom prst="rect">
            <a:avLst/>
          </a:prstGeom>
        </p:spPr>
        <p:txBody>
          <a:bodyPr vert="horz" lIns="99594" tIns="49795" rIns="99594" bIns="49795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87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0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8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3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7461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7324-C2C9-47C8-9C4B-D41FFC05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0CCF3-9282-4009-A23C-3DDD3020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0CF4-AA5B-48E6-8531-25BA1179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F2E6-E225-42CB-9C19-A2487EE8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1709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9653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4939D-C056-48D6-AC21-89E0242B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D7E5C-A075-480A-8E3C-483EF96C7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2CA9-E2AB-4238-A169-FDA7C35F1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5263-634D-4FBF-BF64-7C391C9AB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655F006-A92D-411B-AAD8-0D633F0C04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A7995-6EE4-40D0-8A3A-8001575CFE4E}"/>
              </a:ext>
            </a:extLst>
          </p:cNvPr>
          <p:cNvSpPr txBox="1"/>
          <p:nvPr userDrawn="1"/>
        </p:nvSpPr>
        <p:spPr>
          <a:xfrm>
            <a:off x="6335184" y="6250463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endParaRPr lang="en-US" sz="650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1A4FB-3071-4F2B-808C-4236CA0CAFE3}"/>
              </a:ext>
            </a:extLst>
          </p:cNvPr>
          <p:cNvSpPr txBox="1"/>
          <p:nvPr userDrawn="1"/>
        </p:nvSpPr>
        <p:spPr>
          <a:xfrm>
            <a:off x="6105880" y="6476999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GB" sz="650" noProof="0" dirty="0">
                <a:solidFill>
                  <a:schemeClr val="tx1"/>
                </a:solidFill>
                <a:latin typeface="Calibri" panose="020F0502020204030204" pitchFamily="34" charset="0"/>
              </a:rPr>
              <a:t>Training session to Senior/Executive Management of Kuwait Finance House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5667E-C72C-4833-BBC6-ADDB9DFFA5F1}"/>
              </a:ext>
            </a:extLst>
          </p:cNvPr>
          <p:cNvSpPr txBox="1"/>
          <p:nvPr userDrawn="1"/>
        </p:nvSpPr>
        <p:spPr>
          <a:xfrm>
            <a:off x="11382377" y="64770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ABD0A-F4D3-43F4-AF4A-8722DDDED052}"/>
              </a:ext>
            </a:extLst>
          </p:cNvPr>
          <p:cNvSpPr txBox="1"/>
          <p:nvPr userDrawn="1"/>
        </p:nvSpPr>
        <p:spPr>
          <a:xfrm>
            <a:off x="11534777" y="6629401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98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0" r:id="rId1"/>
    <p:sldLayoutId id="2147484171" r:id="rId2"/>
    <p:sldLayoutId id="2147484174" r:id="rId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F20DBFE-FF38-4D34-BDC3-23C6BA3252F1}"/>
              </a:ext>
            </a:extLst>
          </p:cNvPr>
          <p:cNvSpPr txBox="1">
            <a:spLocks/>
          </p:cNvSpPr>
          <p:nvPr/>
        </p:nvSpPr>
        <p:spPr bwMode="gray">
          <a:xfrm>
            <a:off x="464958" y="5565011"/>
            <a:ext cx="9499569" cy="741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Experience Analytics Hackathon 2023</a:t>
            </a:r>
          </a:p>
          <a:p>
            <a:r>
              <a:rPr lang="en-US" sz="2200" dirty="0">
                <a:solidFill>
                  <a:srgbClr val="00A3E0"/>
                </a:solidFill>
                <a:cs typeface="Calibri" panose="020F0502020204030204" pitchFamily="34" charset="0"/>
              </a:rPr>
              <a:t>RACY | Topic 1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F7AB917-760E-47AB-9897-BA99E060F3C9}"/>
              </a:ext>
            </a:extLst>
          </p:cNvPr>
          <p:cNvSpPr txBox="1">
            <a:spLocks/>
          </p:cNvSpPr>
          <p:nvPr/>
        </p:nvSpPr>
        <p:spPr bwMode="gray">
          <a:xfrm>
            <a:off x="464957" y="6434252"/>
            <a:ext cx="9499569" cy="3765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>
                <a:solidFill>
                  <a:schemeClr val="bg1"/>
                </a:solidFill>
                <a:cs typeface="Calibri" panose="020F0502020204030204" pitchFamily="34" charset="0"/>
              </a:rPr>
              <a:t>12 May 2023</a:t>
            </a:r>
            <a:endParaRPr lang="en-US" sz="1100" b="1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pic>
        <p:nvPicPr>
          <p:cNvPr id="27" name="Picture Placeholder 26" descr="A picture containing indoor, dark&#10;&#10;Description automatically generated">
            <a:extLst>
              <a:ext uri="{FF2B5EF4-FFF2-40B4-BE49-F238E27FC236}">
                <a16:creationId xmlns:a16="http://schemas.microsoft.com/office/drawing/2014/main" id="{3A98EC9E-E8C3-4329-8946-0D385A73CE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5" r="15"/>
          <a:stretch>
            <a:fillRect/>
          </a:stretch>
        </p:blipFill>
        <p:spPr>
          <a:xfrm>
            <a:off x="3824752" y="894743"/>
            <a:ext cx="4542495" cy="4542495"/>
          </a:xfrm>
        </p:spPr>
      </p:pic>
    </p:spTree>
    <p:extLst>
      <p:ext uri="{BB962C8B-B14F-4D97-AF65-F5344CB8AC3E}">
        <p14:creationId xmlns:p14="http://schemas.microsoft.com/office/powerpoint/2010/main" val="42139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C952FB1-B601-4963-9454-C653932A864F}"/>
              </a:ext>
            </a:extLst>
          </p:cNvPr>
          <p:cNvSpPr/>
          <p:nvPr/>
        </p:nvSpPr>
        <p:spPr bwMode="gray">
          <a:xfrm>
            <a:off x="1" y="0"/>
            <a:ext cx="4508626" cy="6858000"/>
          </a:xfrm>
          <a:prstGeom prst="rect">
            <a:avLst/>
          </a:prstGeom>
          <a:solidFill>
            <a:srgbClr val="01216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A2E625-BEAF-48D2-9E26-2ABCF9582B03}"/>
              </a:ext>
            </a:extLst>
          </p:cNvPr>
          <p:cNvGrpSpPr/>
          <p:nvPr/>
        </p:nvGrpSpPr>
        <p:grpSpPr>
          <a:xfrm>
            <a:off x="5794218" y="1047884"/>
            <a:ext cx="2681207" cy="1468718"/>
            <a:chOff x="6157827" y="758377"/>
            <a:chExt cx="2327564" cy="14687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F4E89DB-7CFC-426B-B319-A2AE6A5102E1}"/>
                </a:ext>
              </a:extLst>
            </p:cNvPr>
            <p:cNvGrpSpPr/>
            <p:nvPr/>
          </p:nvGrpSpPr>
          <p:grpSpPr>
            <a:xfrm>
              <a:off x="6157827" y="1580764"/>
              <a:ext cx="2327564" cy="646331"/>
              <a:chOff x="6336714" y="1603713"/>
              <a:chExt cx="2560320" cy="646331"/>
            </a:xfrm>
          </p:grpSpPr>
          <p:sp>
            <p:nvSpPr>
              <p:cNvPr id="57" name="TextBox 88">
                <a:extLst>
                  <a:ext uri="{FF2B5EF4-FFF2-40B4-BE49-F238E27FC236}">
                    <a16:creationId xmlns:a16="http://schemas.microsoft.com/office/drawing/2014/main" id="{B784A5A0-29BF-435C-81CA-C6397995E4E5}"/>
                  </a:ext>
                </a:extLst>
              </p:cNvPr>
              <p:cNvSpPr txBox="1"/>
              <p:nvPr/>
            </p:nvSpPr>
            <p:spPr>
              <a:xfrm>
                <a:off x="6336714" y="1603713"/>
                <a:ext cx="2560320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noProof="1">
                    <a:solidFill>
                      <a:srgbClr val="00A3E0"/>
                    </a:solidFill>
                    <a:latin typeface="+mj-lt"/>
                  </a:rPr>
                  <a:t>Understanding the Problem Statement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F92F9F9-E262-4919-8B12-D0006F9CF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714" y="1603713"/>
                <a:ext cx="2560320" cy="1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EC62C70-A6A1-4124-939E-8E960959FD6D}"/>
                </a:ext>
              </a:extLst>
            </p:cNvPr>
            <p:cNvSpPr txBox="1"/>
            <p:nvPr/>
          </p:nvSpPr>
          <p:spPr>
            <a:xfrm>
              <a:off x="6157828" y="758377"/>
              <a:ext cx="945723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6000" dirty="0">
                  <a:solidFill>
                    <a:srgbClr val="00A3E0"/>
                  </a:solidFill>
                  <a:latin typeface="+mj-lt"/>
                </a:rPr>
                <a:t>01</a:t>
              </a:r>
              <a:endParaRPr lang="en-GB" sz="5400" dirty="0">
                <a:solidFill>
                  <a:srgbClr val="00A3E0"/>
                </a:solidFill>
                <a:latin typeface="+mj-lt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D5F406-A8A6-42DD-9B23-14EDB63E22DB}"/>
              </a:ext>
            </a:extLst>
          </p:cNvPr>
          <p:cNvGrpSpPr/>
          <p:nvPr/>
        </p:nvGrpSpPr>
        <p:grpSpPr>
          <a:xfrm>
            <a:off x="5794216" y="3022558"/>
            <a:ext cx="2681207" cy="1191719"/>
            <a:chOff x="6157827" y="758377"/>
            <a:chExt cx="2327564" cy="119171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FD6C9CC-D620-4CA2-A164-0D7963BD7167}"/>
                </a:ext>
              </a:extLst>
            </p:cNvPr>
            <p:cNvGrpSpPr/>
            <p:nvPr/>
          </p:nvGrpSpPr>
          <p:grpSpPr>
            <a:xfrm>
              <a:off x="6157827" y="1580764"/>
              <a:ext cx="2327564" cy="369332"/>
              <a:chOff x="6336714" y="1603713"/>
              <a:chExt cx="2560320" cy="369332"/>
            </a:xfrm>
          </p:grpSpPr>
          <p:sp>
            <p:nvSpPr>
              <p:cNvPr id="117" name="TextBox 88">
                <a:extLst>
                  <a:ext uri="{FF2B5EF4-FFF2-40B4-BE49-F238E27FC236}">
                    <a16:creationId xmlns:a16="http://schemas.microsoft.com/office/drawing/2014/main" id="{CA0F7F0E-F61A-4F6E-8448-77175D112997}"/>
                  </a:ext>
                </a:extLst>
              </p:cNvPr>
              <p:cNvSpPr txBox="1"/>
              <p:nvPr/>
            </p:nvSpPr>
            <p:spPr>
              <a:xfrm>
                <a:off x="6336714" y="1603713"/>
                <a:ext cx="2560320" cy="36933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noProof="1">
                    <a:solidFill>
                      <a:srgbClr val="012169"/>
                    </a:solidFill>
                    <a:latin typeface="+mj-lt"/>
                  </a:rPr>
                  <a:t>Value Proposition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56E4EE0-0E4E-4451-A7B3-7C756A7D86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714" y="1603713"/>
                <a:ext cx="2560320" cy="1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6F611E0-C2D9-4523-904D-856F056FE8F6}"/>
                </a:ext>
              </a:extLst>
            </p:cNvPr>
            <p:cNvSpPr txBox="1"/>
            <p:nvPr/>
          </p:nvSpPr>
          <p:spPr>
            <a:xfrm>
              <a:off x="6157827" y="758377"/>
              <a:ext cx="945723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6000" dirty="0">
                  <a:solidFill>
                    <a:srgbClr val="012169"/>
                  </a:solidFill>
                  <a:latin typeface="+mj-lt"/>
                </a:rPr>
                <a:t>02</a:t>
              </a:r>
              <a:endParaRPr lang="en-GB" sz="5400" dirty="0">
                <a:solidFill>
                  <a:srgbClr val="012169"/>
                </a:solidFill>
                <a:latin typeface="+mj-lt"/>
              </a:endParaRPr>
            </a:p>
          </p:txBody>
        </p:sp>
      </p:grpSp>
      <p:pic>
        <p:nvPicPr>
          <p:cNvPr id="6" name="Picture 5" descr="A picture containing brush, tool&#10;&#10;Description automatically generated">
            <a:extLst>
              <a:ext uri="{FF2B5EF4-FFF2-40B4-BE49-F238E27FC236}">
                <a16:creationId xmlns:a16="http://schemas.microsoft.com/office/drawing/2014/main" id="{64260781-DB55-4E8A-B470-6E3D1792E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4575" r="7806"/>
          <a:stretch/>
        </p:blipFill>
        <p:spPr>
          <a:xfrm>
            <a:off x="-1" y="1"/>
            <a:ext cx="4508627" cy="685799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36E5D18-D2FF-48C2-B200-F206B4AF463E}"/>
              </a:ext>
            </a:extLst>
          </p:cNvPr>
          <p:cNvGrpSpPr/>
          <p:nvPr/>
        </p:nvGrpSpPr>
        <p:grpSpPr>
          <a:xfrm>
            <a:off x="5794217" y="4720233"/>
            <a:ext cx="2681207" cy="1191719"/>
            <a:chOff x="6157827" y="758377"/>
            <a:chExt cx="2327564" cy="11917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F3CD2B9-8C8A-4A06-86C0-427842AC4F68}"/>
                </a:ext>
              </a:extLst>
            </p:cNvPr>
            <p:cNvGrpSpPr/>
            <p:nvPr/>
          </p:nvGrpSpPr>
          <p:grpSpPr>
            <a:xfrm>
              <a:off x="6157827" y="1580764"/>
              <a:ext cx="2327564" cy="369332"/>
              <a:chOff x="6336714" y="1603713"/>
              <a:chExt cx="2560320" cy="369332"/>
            </a:xfrm>
          </p:grpSpPr>
          <p:sp>
            <p:nvSpPr>
              <p:cNvPr id="29" name="TextBox 88">
                <a:extLst>
                  <a:ext uri="{FF2B5EF4-FFF2-40B4-BE49-F238E27FC236}">
                    <a16:creationId xmlns:a16="http://schemas.microsoft.com/office/drawing/2014/main" id="{8961AD77-1C52-4D0D-AF54-2DE911C69153}"/>
                  </a:ext>
                </a:extLst>
              </p:cNvPr>
              <p:cNvSpPr txBox="1"/>
              <p:nvPr/>
            </p:nvSpPr>
            <p:spPr>
              <a:xfrm>
                <a:off x="6336714" y="1603713"/>
                <a:ext cx="2560320" cy="369332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noProof="1">
                    <a:solidFill>
                      <a:srgbClr val="0076A8"/>
                    </a:solidFill>
                    <a:latin typeface="+mj-lt"/>
                  </a:rPr>
                  <a:t>Our Solution 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A7D18E1-49B5-4A0C-A06A-37574BB1B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6714" y="1603713"/>
                <a:ext cx="2560320" cy="1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E0459-A3F2-4B09-B1FD-245141134B90}"/>
                </a:ext>
              </a:extLst>
            </p:cNvPr>
            <p:cNvSpPr txBox="1"/>
            <p:nvPr/>
          </p:nvSpPr>
          <p:spPr>
            <a:xfrm>
              <a:off x="6157827" y="758377"/>
              <a:ext cx="945723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buSzPct val="100000"/>
              </a:pPr>
              <a:r>
                <a:rPr lang="en-US" sz="6000" dirty="0">
                  <a:solidFill>
                    <a:srgbClr val="0076A8"/>
                  </a:solidFill>
                  <a:latin typeface="+mj-lt"/>
                </a:rPr>
                <a:t>03</a:t>
              </a:r>
              <a:endParaRPr lang="en-GB" sz="5400" dirty="0">
                <a:solidFill>
                  <a:srgbClr val="0076A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162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220449" cy="330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Understanding the Problem Statement </a:t>
            </a:r>
          </a:p>
        </p:txBody>
      </p:sp>
      <p:sp>
        <p:nvSpPr>
          <p:cNvPr id="88" name="Text Placeholder 1"/>
          <p:cNvSpPr txBox="1">
            <a:spLocks/>
          </p:cNvSpPr>
          <p:nvPr/>
        </p:nvSpPr>
        <p:spPr>
          <a:xfrm>
            <a:off x="469900" y="648000"/>
            <a:ext cx="916305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26CCEEBD-CA30-41F3-ADD4-190FE53E93BC}"/>
              </a:ext>
            </a:extLst>
          </p:cNvPr>
          <p:cNvSpPr>
            <a:spLocks/>
          </p:cNvSpPr>
          <p:nvPr/>
        </p:nvSpPr>
        <p:spPr bwMode="auto">
          <a:xfrm rot="8100000">
            <a:off x="5247593" y="836286"/>
            <a:ext cx="1755775" cy="4306888"/>
          </a:xfrm>
          <a:custGeom>
            <a:avLst/>
            <a:gdLst>
              <a:gd name="T0" fmla="*/ 0 w 529"/>
              <a:gd name="T1" fmla="*/ 0 h 1298"/>
              <a:gd name="T2" fmla="*/ 412 w 529"/>
              <a:gd name="T3" fmla="*/ 628 h 1298"/>
              <a:gd name="T4" fmla="*/ 412 w 529"/>
              <a:gd name="T5" fmla="*/ 628 h 1298"/>
              <a:gd name="T6" fmla="*/ 412 w 529"/>
              <a:gd name="T7" fmla="*/ 1059 h 1298"/>
              <a:gd name="T8" fmla="*/ 412 w 529"/>
              <a:gd name="T9" fmla="*/ 1059 h 1298"/>
              <a:gd name="T10" fmla="*/ 412 w 529"/>
              <a:gd name="T11" fmla="*/ 1059 h 1298"/>
              <a:gd name="T12" fmla="*/ 529 w 529"/>
              <a:gd name="T13" fmla="*/ 1298 h 1298"/>
              <a:gd name="T14" fmla="*/ 116 w 529"/>
              <a:gd name="T15" fmla="*/ 671 h 1298"/>
              <a:gd name="T16" fmla="*/ 117 w 529"/>
              <a:gd name="T17" fmla="*/ 671 h 1298"/>
              <a:gd name="T18" fmla="*/ 117 w 529"/>
              <a:gd name="T19" fmla="*/ 240 h 1298"/>
              <a:gd name="T20" fmla="*/ 117 w 529"/>
              <a:gd name="T21" fmla="*/ 240 h 1298"/>
              <a:gd name="T22" fmla="*/ 117 w 529"/>
              <a:gd name="T23" fmla="*/ 239 h 1298"/>
              <a:gd name="T24" fmla="*/ 0 w 529"/>
              <a:gd name="T25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9" h="1298">
                <a:moveTo>
                  <a:pt x="0" y="0"/>
                </a:moveTo>
                <a:cubicBezTo>
                  <a:pt x="242" y="105"/>
                  <a:pt x="412" y="347"/>
                  <a:pt x="412" y="628"/>
                </a:cubicBezTo>
                <a:cubicBezTo>
                  <a:pt x="412" y="628"/>
                  <a:pt x="412" y="628"/>
                  <a:pt x="412" y="628"/>
                </a:cubicBezTo>
                <a:cubicBezTo>
                  <a:pt x="412" y="1059"/>
                  <a:pt x="412" y="1059"/>
                  <a:pt x="412" y="1059"/>
                </a:cubicBezTo>
                <a:cubicBezTo>
                  <a:pt x="412" y="1059"/>
                  <a:pt x="412" y="1059"/>
                  <a:pt x="412" y="1059"/>
                </a:cubicBezTo>
                <a:cubicBezTo>
                  <a:pt x="412" y="1059"/>
                  <a:pt x="412" y="1059"/>
                  <a:pt x="412" y="1059"/>
                </a:cubicBezTo>
                <a:cubicBezTo>
                  <a:pt x="412" y="1157"/>
                  <a:pt x="458" y="1243"/>
                  <a:pt x="529" y="1298"/>
                </a:cubicBezTo>
                <a:cubicBezTo>
                  <a:pt x="286" y="1193"/>
                  <a:pt x="116" y="952"/>
                  <a:pt x="116" y="671"/>
                </a:cubicBezTo>
                <a:cubicBezTo>
                  <a:pt x="117" y="671"/>
                  <a:pt x="117" y="671"/>
                  <a:pt x="117" y="671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17" y="240"/>
                  <a:pt x="117" y="239"/>
                  <a:pt x="117" y="239"/>
                </a:cubicBezTo>
                <a:cubicBezTo>
                  <a:pt x="117" y="142"/>
                  <a:pt x="71" y="56"/>
                  <a:pt x="0" y="0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Freeform 12">
            <a:extLst>
              <a:ext uri="{FF2B5EF4-FFF2-40B4-BE49-F238E27FC236}">
                <a16:creationId xmlns:a16="http://schemas.microsoft.com/office/drawing/2014/main" id="{938E8609-1220-43EB-8F84-8F8BF30A010F}"/>
              </a:ext>
            </a:extLst>
          </p:cNvPr>
          <p:cNvSpPr>
            <a:spLocks/>
          </p:cNvSpPr>
          <p:nvPr/>
        </p:nvSpPr>
        <p:spPr bwMode="auto">
          <a:xfrm rot="8100000">
            <a:off x="1933116" y="2591472"/>
            <a:ext cx="2979738" cy="979488"/>
          </a:xfrm>
          <a:custGeom>
            <a:avLst/>
            <a:gdLst>
              <a:gd name="T0" fmla="*/ 117 w 898"/>
              <a:gd name="T1" fmla="*/ 239 h 295"/>
              <a:gd name="T2" fmla="*/ 388 w 898"/>
              <a:gd name="T3" fmla="*/ 295 h 295"/>
              <a:gd name="T4" fmla="*/ 750 w 898"/>
              <a:gd name="T5" fmla="*/ 295 h 295"/>
              <a:gd name="T6" fmla="*/ 898 w 898"/>
              <a:gd name="T7" fmla="*/ 148 h 295"/>
              <a:gd name="T8" fmla="*/ 750 w 898"/>
              <a:gd name="T9" fmla="*/ 0 h 295"/>
              <a:gd name="T10" fmla="*/ 696 w 898"/>
              <a:gd name="T11" fmla="*/ 0 h 295"/>
              <a:gd name="T12" fmla="*/ 388 w 898"/>
              <a:gd name="T13" fmla="*/ 0 h 295"/>
              <a:gd name="T14" fmla="*/ 0 w 898"/>
              <a:gd name="T15" fmla="*/ 0 h 295"/>
              <a:gd name="T16" fmla="*/ 0 w 898"/>
              <a:gd name="T17" fmla="*/ 0 h 295"/>
              <a:gd name="T18" fmla="*/ 117 w 898"/>
              <a:gd name="T19" fmla="*/ 239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8" h="295">
                <a:moveTo>
                  <a:pt x="117" y="239"/>
                </a:moveTo>
                <a:cubicBezTo>
                  <a:pt x="200" y="275"/>
                  <a:pt x="292" y="295"/>
                  <a:pt x="388" y="295"/>
                </a:cubicBezTo>
                <a:cubicBezTo>
                  <a:pt x="750" y="295"/>
                  <a:pt x="750" y="295"/>
                  <a:pt x="750" y="295"/>
                </a:cubicBezTo>
                <a:cubicBezTo>
                  <a:pt x="832" y="295"/>
                  <a:pt x="898" y="229"/>
                  <a:pt x="898" y="148"/>
                </a:cubicBezTo>
                <a:cubicBezTo>
                  <a:pt x="898" y="66"/>
                  <a:pt x="832" y="0"/>
                  <a:pt x="750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7"/>
                  <a:pt x="46" y="184"/>
                  <a:pt x="117" y="239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04F5ED5B-D45C-44C0-A78A-D6CB8E59D018}"/>
              </a:ext>
            </a:extLst>
          </p:cNvPr>
          <p:cNvSpPr>
            <a:spLocks/>
          </p:cNvSpPr>
          <p:nvPr/>
        </p:nvSpPr>
        <p:spPr bwMode="auto">
          <a:xfrm rot="8100000">
            <a:off x="4227277" y="1495637"/>
            <a:ext cx="1184275" cy="1184275"/>
          </a:xfrm>
          <a:custGeom>
            <a:avLst/>
            <a:gdLst>
              <a:gd name="T0" fmla="*/ 0 w 357"/>
              <a:gd name="T1" fmla="*/ 0 h 357"/>
              <a:gd name="T2" fmla="*/ 357 w 357"/>
              <a:gd name="T3" fmla="*/ 357 h 357"/>
              <a:gd name="T4" fmla="*/ 240 w 357"/>
              <a:gd name="T5" fmla="*/ 118 h 357"/>
              <a:gd name="T6" fmla="*/ 0 w 357"/>
              <a:gd name="T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357">
                <a:moveTo>
                  <a:pt x="0" y="0"/>
                </a:moveTo>
                <a:cubicBezTo>
                  <a:pt x="69" y="160"/>
                  <a:pt x="197" y="288"/>
                  <a:pt x="357" y="357"/>
                </a:cubicBezTo>
                <a:cubicBezTo>
                  <a:pt x="286" y="302"/>
                  <a:pt x="240" y="216"/>
                  <a:pt x="240" y="118"/>
                </a:cubicBezTo>
                <a:cubicBezTo>
                  <a:pt x="142" y="118"/>
                  <a:pt x="55" y="72"/>
                  <a:pt x="0" y="0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025A16B7-B7FE-4AE6-ABA3-9AD0110C30B3}"/>
              </a:ext>
            </a:extLst>
          </p:cNvPr>
          <p:cNvSpPr>
            <a:spLocks/>
          </p:cNvSpPr>
          <p:nvPr/>
        </p:nvSpPr>
        <p:spPr bwMode="auto">
          <a:xfrm rot="8100000">
            <a:off x="7352170" y="2431607"/>
            <a:ext cx="2906713" cy="982663"/>
          </a:xfrm>
          <a:custGeom>
            <a:avLst/>
            <a:gdLst>
              <a:gd name="T0" fmla="*/ 759 w 876"/>
              <a:gd name="T1" fmla="*/ 57 h 296"/>
              <a:gd name="T2" fmla="*/ 488 w 876"/>
              <a:gd name="T3" fmla="*/ 0 h 296"/>
              <a:gd name="T4" fmla="*/ 148 w 876"/>
              <a:gd name="T5" fmla="*/ 0 h 296"/>
              <a:gd name="T6" fmla="*/ 0 w 876"/>
              <a:gd name="T7" fmla="*/ 148 h 296"/>
              <a:gd name="T8" fmla="*/ 148 w 876"/>
              <a:gd name="T9" fmla="*/ 296 h 296"/>
              <a:gd name="T10" fmla="*/ 202 w 876"/>
              <a:gd name="T11" fmla="*/ 296 h 296"/>
              <a:gd name="T12" fmla="*/ 488 w 876"/>
              <a:gd name="T13" fmla="*/ 296 h 296"/>
              <a:gd name="T14" fmla="*/ 876 w 876"/>
              <a:gd name="T15" fmla="*/ 296 h 296"/>
              <a:gd name="T16" fmla="*/ 876 w 876"/>
              <a:gd name="T17" fmla="*/ 295 h 296"/>
              <a:gd name="T18" fmla="*/ 759 w 876"/>
              <a:gd name="T19" fmla="*/ 5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6" h="296">
                <a:moveTo>
                  <a:pt x="759" y="57"/>
                </a:moveTo>
                <a:cubicBezTo>
                  <a:pt x="676" y="20"/>
                  <a:pt x="584" y="0"/>
                  <a:pt x="48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66" y="0"/>
                  <a:pt x="0" y="66"/>
                  <a:pt x="0" y="148"/>
                </a:cubicBezTo>
                <a:cubicBezTo>
                  <a:pt x="0" y="230"/>
                  <a:pt x="66" y="296"/>
                  <a:pt x="148" y="296"/>
                </a:cubicBezTo>
                <a:cubicBezTo>
                  <a:pt x="202" y="296"/>
                  <a:pt x="202" y="296"/>
                  <a:pt x="202" y="296"/>
                </a:cubicBezTo>
                <a:cubicBezTo>
                  <a:pt x="488" y="296"/>
                  <a:pt x="488" y="296"/>
                  <a:pt x="488" y="296"/>
                </a:cubicBezTo>
                <a:cubicBezTo>
                  <a:pt x="876" y="296"/>
                  <a:pt x="876" y="296"/>
                  <a:pt x="876" y="296"/>
                </a:cubicBezTo>
                <a:cubicBezTo>
                  <a:pt x="876" y="295"/>
                  <a:pt x="876" y="295"/>
                  <a:pt x="876" y="295"/>
                </a:cubicBezTo>
                <a:cubicBezTo>
                  <a:pt x="876" y="198"/>
                  <a:pt x="830" y="112"/>
                  <a:pt x="759" y="57"/>
                </a:cubicBez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9" name="Freeform 17">
            <a:extLst>
              <a:ext uri="{FF2B5EF4-FFF2-40B4-BE49-F238E27FC236}">
                <a16:creationId xmlns:a16="http://schemas.microsoft.com/office/drawing/2014/main" id="{EC2F488C-EF39-450C-9991-AA7E93ECD9E8}"/>
              </a:ext>
            </a:extLst>
          </p:cNvPr>
          <p:cNvSpPr>
            <a:spLocks/>
          </p:cNvSpPr>
          <p:nvPr/>
        </p:nvSpPr>
        <p:spPr bwMode="auto">
          <a:xfrm rot="8100000">
            <a:off x="6842119" y="3298424"/>
            <a:ext cx="1181100" cy="1184275"/>
          </a:xfrm>
          <a:custGeom>
            <a:avLst/>
            <a:gdLst>
              <a:gd name="T0" fmla="*/ 356 w 356"/>
              <a:gd name="T1" fmla="*/ 357 h 357"/>
              <a:gd name="T2" fmla="*/ 0 w 356"/>
              <a:gd name="T3" fmla="*/ 0 h 357"/>
              <a:gd name="T4" fmla="*/ 117 w 356"/>
              <a:gd name="T5" fmla="*/ 239 h 357"/>
              <a:gd name="T6" fmla="*/ 356 w 356"/>
              <a:gd name="T7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357">
                <a:moveTo>
                  <a:pt x="356" y="357"/>
                </a:moveTo>
                <a:cubicBezTo>
                  <a:pt x="287" y="198"/>
                  <a:pt x="159" y="70"/>
                  <a:pt x="0" y="0"/>
                </a:cubicBezTo>
                <a:cubicBezTo>
                  <a:pt x="71" y="56"/>
                  <a:pt x="117" y="142"/>
                  <a:pt x="117" y="239"/>
                </a:cubicBezTo>
                <a:cubicBezTo>
                  <a:pt x="214" y="239"/>
                  <a:pt x="301" y="285"/>
                  <a:pt x="356" y="357"/>
                </a:cubicBez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1DF746DF-390D-43A4-8042-E0B3DA941F53}"/>
              </a:ext>
            </a:extLst>
          </p:cNvPr>
          <p:cNvSpPr>
            <a:spLocks/>
          </p:cNvSpPr>
          <p:nvPr/>
        </p:nvSpPr>
        <p:spPr bwMode="auto">
          <a:xfrm rot="8100000">
            <a:off x="3961875" y="2142213"/>
            <a:ext cx="4306888" cy="1758950"/>
          </a:xfrm>
          <a:custGeom>
            <a:avLst/>
            <a:gdLst>
              <a:gd name="T0" fmla="*/ 0 w 1298"/>
              <a:gd name="T1" fmla="*/ 0 h 530"/>
              <a:gd name="T2" fmla="*/ 627 w 1298"/>
              <a:gd name="T3" fmla="*/ 413 h 530"/>
              <a:gd name="T4" fmla="*/ 627 w 1298"/>
              <a:gd name="T5" fmla="*/ 412 h 530"/>
              <a:gd name="T6" fmla="*/ 1058 w 1298"/>
              <a:gd name="T7" fmla="*/ 412 h 530"/>
              <a:gd name="T8" fmla="*/ 1058 w 1298"/>
              <a:gd name="T9" fmla="*/ 412 h 530"/>
              <a:gd name="T10" fmla="*/ 1059 w 1298"/>
              <a:gd name="T11" fmla="*/ 412 h 530"/>
              <a:gd name="T12" fmla="*/ 1298 w 1298"/>
              <a:gd name="T13" fmla="*/ 530 h 530"/>
              <a:gd name="T14" fmla="*/ 670 w 1298"/>
              <a:gd name="T15" fmla="*/ 117 h 530"/>
              <a:gd name="T16" fmla="*/ 670 w 1298"/>
              <a:gd name="T17" fmla="*/ 117 h 530"/>
              <a:gd name="T18" fmla="*/ 239 w 1298"/>
              <a:gd name="T19" fmla="*/ 117 h 530"/>
              <a:gd name="T20" fmla="*/ 239 w 1298"/>
              <a:gd name="T21" fmla="*/ 117 h 530"/>
              <a:gd name="T22" fmla="*/ 238 w 1298"/>
              <a:gd name="T23" fmla="*/ 117 h 530"/>
              <a:gd name="T24" fmla="*/ 0 w 1298"/>
              <a:gd name="T25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98" h="530">
                <a:moveTo>
                  <a:pt x="0" y="0"/>
                </a:moveTo>
                <a:cubicBezTo>
                  <a:pt x="105" y="243"/>
                  <a:pt x="346" y="413"/>
                  <a:pt x="627" y="413"/>
                </a:cubicBezTo>
                <a:cubicBezTo>
                  <a:pt x="627" y="412"/>
                  <a:pt x="627" y="412"/>
                  <a:pt x="627" y="412"/>
                </a:cubicBezTo>
                <a:cubicBezTo>
                  <a:pt x="1058" y="412"/>
                  <a:pt x="1058" y="412"/>
                  <a:pt x="1058" y="412"/>
                </a:cubicBezTo>
                <a:cubicBezTo>
                  <a:pt x="1058" y="412"/>
                  <a:pt x="1058" y="412"/>
                  <a:pt x="1058" y="412"/>
                </a:cubicBezTo>
                <a:cubicBezTo>
                  <a:pt x="1058" y="412"/>
                  <a:pt x="1059" y="412"/>
                  <a:pt x="1059" y="412"/>
                </a:cubicBezTo>
                <a:cubicBezTo>
                  <a:pt x="1156" y="412"/>
                  <a:pt x="1242" y="458"/>
                  <a:pt x="1298" y="530"/>
                </a:cubicBezTo>
                <a:cubicBezTo>
                  <a:pt x="1192" y="287"/>
                  <a:pt x="951" y="117"/>
                  <a:pt x="670" y="117"/>
                </a:cubicBezTo>
                <a:cubicBezTo>
                  <a:pt x="670" y="117"/>
                  <a:pt x="670" y="117"/>
                  <a:pt x="670" y="117"/>
                </a:cubicBezTo>
                <a:cubicBezTo>
                  <a:pt x="239" y="117"/>
                  <a:pt x="239" y="117"/>
                  <a:pt x="239" y="117"/>
                </a:cubicBezTo>
                <a:cubicBezTo>
                  <a:pt x="239" y="117"/>
                  <a:pt x="239" y="117"/>
                  <a:pt x="239" y="117"/>
                </a:cubicBezTo>
                <a:cubicBezTo>
                  <a:pt x="239" y="117"/>
                  <a:pt x="239" y="117"/>
                  <a:pt x="238" y="117"/>
                </a:cubicBezTo>
                <a:cubicBezTo>
                  <a:pt x="141" y="117"/>
                  <a:pt x="55" y="71"/>
                  <a:pt x="0" y="0"/>
                </a:cubicBezTo>
                <a:close/>
              </a:path>
            </a:pathLst>
          </a:custGeom>
          <a:solidFill>
            <a:srgbClr val="0121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Freeform 6">
            <a:extLst>
              <a:ext uri="{FF2B5EF4-FFF2-40B4-BE49-F238E27FC236}">
                <a16:creationId xmlns:a16="http://schemas.microsoft.com/office/drawing/2014/main" id="{D988D24A-59A7-4A97-8589-D3B5EAFDCE3A}"/>
              </a:ext>
            </a:extLst>
          </p:cNvPr>
          <p:cNvSpPr>
            <a:spLocks/>
          </p:cNvSpPr>
          <p:nvPr/>
        </p:nvSpPr>
        <p:spPr bwMode="auto">
          <a:xfrm rot="8100000">
            <a:off x="2919246" y="1440333"/>
            <a:ext cx="982663" cy="2979738"/>
          </a:xfrm>
          <a:custGeom>
            <a:avLst/>
            <a:gdLst>
              <a:gd name="T0" fmla="*/ 239 w 296"/>
              <a:gd name="T1" fmla="*/ 117 h 898"/>
              <a:gd name="T2" fmla="*/ 296 w 296"/>
              <a:gd name="T3" fmla="*/ 388 h 898"/>
              <a:gd name="T4" fmla="*/ 296 w 296"/>
              <a:gd name="T5" fmla="*/ 751 h 898"/>
              <a:gd name="T6" fmla="*/ 148 w 296"/>
              <a:gd name="T7" fmla="*/ 898 h 898"/>
              <a:gd name="T8" fmla="*/ 0 w 296"/>
              <a:gd name="T9" fmla="*/ 751 h 898"/>
              <a:gd name="T10" fmla="*/ 0 w 296"/>
              <a:gd name="T11" fmla="*/ 697 h 898"/>
              <a:gd name="T12" fmla="*/ 0 w 296"/>
              <a:gd name="T13" fmla="*/ 388 h 898"/>
              <a:gd name="T14" fmla="*/ 0 w 296"/>
              <a:gd name="T15" fmla="*/ 0 h 898"/>
              <a:gd name="T16" fmla="*/ 1 w 296"/>
              <a:gd name="T17" fmla="*/ 0 h 898"/>
              <a:gd name="T18" fmla="*/ 239 w 296"/>
              <a:gd name="T19" fmla="*/ 11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6" h="898">
                <a:moveTo>
                  <a:pt x="239" y="117"/>
                </a:moveTo>
                <a:cubicBezTo>
                  <a:pt x="275" y="200"/>
                  <a:pt x="296" y="292"/>
                  <a:pt x="296" y="388"/>
                </a:cubicBezTo>
                <a:cubicBezTo>
                  <a:pt x="296" y="751"/>
                  <a:pt x="296" y="751"/>
                  <a:pt x="296" y="751"/>
                </a:cubicBezTo>
                <a:cubicBezTo>
                  <a:pt x="296" y="832"/>
                  <a:pt x="229" y="898"/>
                  <a:pt x="148" y="898"/>
                </a:cubicBezTo>
                <a:cubicBezTo>
                  <a:pt x="66" y="898"/>
                  <a:pt x="0" y="832"/>
                  <a:pt x="0" y="751"/>
                </a:cubicBezTo>
                <a:cubicBezTo>
                  <a:pt x="0" y="697"/>
                  <a:pt x="0" y="697"/>
                  <a:pt x="0" y="697"/>
                </a:cubicBezTo>
                <a:cubicBezTo>
                  <a:pt x="0" y="388"/>
                  <a:pt x="0" y="388"/>
                  <a:pt x="0" y="388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98" y="0"/>
                  <a:pt x="184" y="46"/>
                  <a:pt x="239" y="117"/>
                </a:cubicBezTo>
                <a:close/>
              </a:path>
            </a:pathLst>
          </a:custGeom>
          <a:solidFill>
            <a:srgbClr val="00A3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7627899C-F016-4555-AB97-CF9FA7FD7DFA}"/>
              </a:ext>
            </a:extLst>
          </p:cNvPr>
          <p:cNvSpPr>
            <a:spLocks/>
          </p:cNvSpPr>
          <p:nvPr/>
        </p:nvSpPr>
        <p:spPr bwMode="auto">
          <a:xfrm rot="8100000">
            <a:off x="4215992" y="3330383"/>
            <a:ext cx="1184275" cy="1184275"/>
          </a:xfrm>
          <a:custGeom>
            <a:avLst/>
            <a:gdLst>
              <a:gd name="T0" fmla="*/ 0 w 357"/>
              <a:gd name="T1" fmla="*/ 0 h 357"/>
              <a:gd name="T2" fmla="*/ 357 w 357"/>
              <a:gd name="T3" fmla="*/ 357 h 357"/>
              <a:gd name="T4" fmla="*/ 118 w 357"/>
              <a:gd name="T5" fmla="*/ 239 h 357"/>
              <a:gd name="T6" fmla="*/ 0 w 357"/>
              <a:gd name="T7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357">
                <a:moveTo>
                  <a:pt x="0" y="0"/>
                </a:moveTo>
                <a:cubicBezTo>
                  <a:pt x="159" y="69"/>
                  <a:pt x="287" y="197"/>
                  <a:pt x="357" y="357"/>
                </a:cubicBezTo>
                <a:cubicBezTo>
                  <a:pt x="301" y="285"/>
                  <a:pt x="215" y="239"/>
                  <a:pt x="118" y="239"/>
                </a:cubicBezTo>
                <a:cubicBezTo>
                  <a:pt x="118" y="142"/>
                  <a:pt x="71" y="55"/>
                  <a:pt x="0" y="0"/>
                </a:cubicBezTo>
                <a:close/>
              </a:path>
            </a:pathLst>
          </a:custGeom>
          <a:solidFill>
            <a:srgbClr val="0055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2E04470B-496A-4A10-AA38-3AE98DA9D119}"/>
              </a:ext>
            </a:extLst>
          </p:cNvPr>
          <p:cNvSpPr>
            <a:spLocks/>
          </p:cNvSpPr>
          <p:nvPr/>
        </p:nvSpPr>
        <p:spPr bwMode="auto">
          <a:xfrm rot="8100000">
            <a:off x="8306742" y="1635588"/>
            <a:ext cx="979488" cy="2903538"/>
          </a:xfrm>
          <a:custGeom>
            <a:avLst/>
            <a:gdLst>
              <a:gd name="T0" fmla="*/ 56 w 295"/>
              <a:gd name="T1" fmla="*/ 758 h 875"/>
              <a:gd name="T2" fmla="*/ 0 w 295"/>
              <a:gd name="T3" fmla="*/ 487 h 875"/>
              <a:gd name="T4" fmla="*/ 0 w 295"/>
              <a:gd name="T5" fmla="*/ 147 h 875"/>
              <a:gd name="T6" fmla="*/ 147 w 295"/>
              <a:gd name="T7" fmla="*/ 0 h 875"/>
              <a:gd name="T8" fmla="*/ 295 w 295"/>
              <a:gd name="T9" fmla="*/ 147 h 875"/>
              <a:gd name="T10" fmla="*/ 295 w 295"/>
              <a:gd name="T11" fmla="*/ 201 h 875"/>
              <a:gd name="T12" fmla="*/ 295 w 295"/>
              <a:gd name="T13" fmla="*/ 487 h 875"/>
              <a:gd name="T14" fmla="*/ 295 w 295"/>
              <a:gd name="T15" fmla="*/ 875 h 875"/>
              <a:gd name="T16" fmla="*/ 294 w 295"/>
              <a:gd name="T17" fmla="*/ 875 h 875"/>
              <a:gd name="T18" fmla="*/ 56 w 295"/>
              <a:gd name="T19" fmla="*/ 758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5" h="875">
                <a:moveTo>
                  <a:pt x="56" y="758"/>
                </a:moveTo>
                <a:cubicBezTo>
                  <a:pt x="20" y="675"/>
                  <a:pt x="0" y="584"/>
                  <a:pt x="0" y="487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6"/>
                  <a:pt x="66" y="0"/>
                  <a:pt x="147" y="0"/>
                </a:cubicBezTo>
                <a:cubicBezTo>
                  <a:pt x="229" y="0"/>
                  <a:pt x="295" y="66"/>
                  <a:pt x="295" y="147"/>
                </a:cubicBezTo>
                <a:cubicBezTo>
                  <a:pt x="295" y="201"/>
                  <a:pt x="295" y="201"/>
                  <a:pt x="295" y="201"/>
                </a:cubicBezTo>
                <a:cubicBezTo>
                  <a:pt x="295" y="487"/>
                  <a:pt x="295" y="487"/>
                  <a:pt x="295" y="487"/>
                </a:cubicBezTo>
                <a:cubicBezTo>
                  <a:pt x="295" y="875"/>
                  <a:pt x="295" y="875"/>
                  <a:pt x="295" y="875"/>
                </a:cubicBezTo>
                <a:cubicBezTo>
                  <a:pt x="294" y="875"/>
                  <a:pt x="294" y="875"/>
                  <a:pt x="294" y="875"/>
                </a:cubicBezTo>
                <a:cubicBezTo>
                  <a:pt x="197" y="875"/>
                  <a:pt x="111" y="830"/>
                  <a:pt x="56" y="758"/>
                </a:cubicBezTo>
                <a:close/>
              </a:path>
            </a:pathLst>
          </a:custGeom>
          <a:solidFill>
            <a:srgbClr val="53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Freeform 9">
            <a:extLst>
              <a:ext uri="{FF2B5EF4-FFF2-40B4-BE49-F238E27FC236}">
                <a16:creationId xmlns:a16="http://schemas.microsoft.com/office/drawing/2014/main" id="{D99E58DF-60E5-422A-92CD-39FD5443B0EE}"/>
              </a:ext>
            </a:extLst>
          </p:cNvPr>
          <p:cNvSpPr>
            <a:spLocks/>
          </p:cNvSpPr>
          <p:nvPr/>
        </p:nvSpPr>
        <p:spPr bwMode="auto">
          <a:xfrm rot="8100000">
            <a:off x="6830369" y="1528719"/>
            <a:ext cx="1184275" cy="1184275"/>
          </a:xfrm>
          <a:custGeom>
            <a:avLst/>
            <a:gdLst>
              <a:gd name="T0" fmla="*/ 357 w 357"/>
              <a:gd name="T1" fmla="*/ 357 h 357"/>
              <a:gd name="T2" fmla="*/ 0 w 357"/>
              <a:gd name="T3" fmla="*/ 0 h 357"/>
              <a:gd name="T4" fmla="*/ 238 w 357"/>
              <a:gd name="T5" fmla="*/ 117 h 357"/>
              <a:gd name="T6" fmla="*/ 357 w 357"/>
              <a:gd name="T7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7" h="357">
                <a:moveTo>
                  <a:pt x="357" y="357"/>
                </a:moveTo>
                <a:cubicBezTo>
                  <a:pt x="197" y="288"/>
                  <a:pt x="69" y="160"/>
                  <a:pt x="0" y="0"/>
                </a:cubicBezTo>
                <a:cubicBezTo>
                  <a:pt x="55" y="71"/>
                  <a:pt x="141" y="117"/>
                  <a:pt x="238" y="117"/>
                </a:cubicBezTo>
                <a:cubicBezTo>
                  <a:pt x="238" y="215"/>
                  <a:pt x="285" y="302"/>
                  <a:pt x="357" y="35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F05911DE-58C7-4E6E-9C30-BFE28A1F310F}"/>
              </a:ext>
            </a:extLst>
          </p:cNvPr>
          <p:cNvSpPr>
            <a:spLocks/>
          </p:cNvSpPr>
          <p:nvPr/>
        </p:nvSpPr>
        <p:spPr bwMode="auto">
          <a:xfrm rot="8100000">
            <a:off x="5641057" y="2514874"/>
            <a:ext cx="981075" cy="981075"/>
          </a:xfrm>
          <a:custGeom>
            <a:avLst/>
            <a:gdLst>
              <a:gd name="T0" fmla="*/ 133 w 296"/>
              <a:gd name="T1" fmla="*/ 295 h 296"/>
              <a:gd name="T2" fmla="*/ 296 w 296"/>
              <a:gd name="T3" fmla="*/ 295 h 296"/>
              <a:gd name="T4" fmla="*/ 296 w 296"/>
              <a:gd name="T5" fmla="*/ 133 h 296"/>
              <a:gd name="T6" fmla="*/ 296 w 296"/>
              <a:gd name="T7" fmla="*/ 133 h 296"/>
              <a:gd name="T8" fmla="*/ 285 w 296"/>
              <a:gd name="T9" fmla="*/ 9 h 296"/>
              <a:gd name="T10" fmla="*/ 176 w 296"/>
              <a:gd name="T11" fmla="*/ 0 h 296"/>
              <a:gd name="T12" fmla="*/ 176 w 296"/>
              <a:gd name="T13" fmla="*/ 0 h 296"/>
              <a:gd name="T14" fmla="*/ 1 w 296"/>
              <a:gd name="T15" fmla="*/ 0 h 296"/>
              <a:gd name="T16" fmla="*/ 1 w 296"/>
              <a:gd name="T17" fmla="*/ 176 h 296"/>
              <a:gd name="T18" fmla="*/ 0 w 296"/>
              <a:gd name="T19" fmla="*/ 176 h 296"/>
              <a:gd name="T20" fmla="*/ 9 w 296"/>
              <a:gd name="T21" fmla="*/ 284 h 296"/>
              <a:gd name="T22" fmla="*/ 133 w 296"/>
              <a:gd name="T23" fmla="*/ 296 h 296"/>
              <a:gd name="T24" fmla="*/ 133 w 296"/>
              <a:gd name="T2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6" h="296">
                <a:moveTo>
                  <a:pt x="133" y="295"/>
                </a:moveTo>
                <a:cubicBezTo>
                  <a:pt x="296" y="295"/>
                  <a:pt x="296" y="295"/>
                  <a:pt x="296" y="295"/>
                </a:cubicBezTo>
                <a:cubicBezTo>
                  <a:pt x="296" y="133"/>
                  <a:pt x="296" y="133"/>
                  <a:pt x="296" y="133"/>
                </a:cubicBezTo>
                <a:cubicBezTo>
                  <a:pt x="296" y="133"/>
                  <a:pt x="296" y="133"/>
                  <a:pt x="296" y="133"/>
                </a:cubicBezTo>
                <a:cubicBezTo>
                  <a:pt x="296" y="90"/>
                  <a:pt x="292" y="49"/>
                  <a:pt x="285" y="9"/>
                </a:cubicBezTo>
                <a:cubicBezTo>
                  <a:pt x="249" y="3"/>
                  <a:pt x="213" y="0"/>
                  <a:pt x="176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76"/>
                  <a:pt x="1" y="176"/>
                  <a:pt x="1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213"/>
                  <a:pt x="3" y="249"/>
                  <a:pt x="9" y="284"/>
                </a:cubicBezTo>
                <a:cubicBezTo>
                  <a:pt x="49" y="292"/>
                  <a:pt x="91" y="296"/>
                  <a:pt x="133" y="296"/>
                </a:cubicBezTo>
                <a:lnTo>
                  <a:pt x="133" y="295"/>
                </a:lnTo>
                <a:close/>
              </a:path>
            </a:pathLst>
          </a:custGeom>
          <a:solidFill>
            <a:srgbClr val="041E4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Freeform 13">
            <a:extLst>
              <a:ext uri="{FF2B5EF4-FFF2-40B4-BE49-F238E27FC236}">
                <a16:creationId xmlns:a16="http://schemas.microsoft.com/office/drawing/2014/main" id="{D62DA94E-D513-4B60-878E-3F3F73A9F7F3}"/>
              </a:ext>
            </a:extLst>
          </p:cNvPr>
          <p:cNvSpPr>
            <a:spLocks/>
          </p:cNvSpPr>
          <p:nvPr/>
        </p:nvSpPr>
        <p:spPr bwMode="auto">
          <a:xfrm rot="8100000">
            <a:off x="3000068" y="2516790"/>
            <a:ext cx="982663" cy="979488"/>
          </a:xfrm>
          <a:custGeom>
            <a:avLst/>
            <a:gdLst>
              <a:gd name="T0" fmla="*/ 296 w 296"/>
              <a:gd name="T1" fmla="*/ 123 h 295"/>
              <a:gd name="T2" fmla="*/ 284 w 296"/>
              <a:gd name="T3" fmla="*/ 0 h 295"/>
              <a:gd name="T4" fmla="*/ 123 w 296"/>
              <a:gd name="T5" fmla="*/ 0 h 295"/>
              <a:gd name="T6" fmla="*/ 0 w 296"/>
              <a:gd name="T7" fmla="*/ 0 h 295"/>
              <a:gd name="T8" fmla="*/ 0 w 296"/>
              <a:gd name="T9" fmla="*/ 123 h 295"/>
              <a:gd name="T10" fmla="*/ 0 w 296"/>
              <a:gd name="T11" fmla="*/ 284 h 295"/>
              <a:gd name="T12" fmla="*/ 123 w 296"/>
              <a:gd name="T13" fmla="*/ 295 h 295"/>
              <a:gd name="T14" fmla="*/ 296 w 296"/>
              <a:gd name="T15" fmla="*/ 295 h 295"/>
              <a:gd name="T16" fmla="*/ 296 w 296"/>
              <a:gd name="T17" fmla="*/ 12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" h="295">
                <a:moveTo>
                  <a:pt x="296" y="123"/>
                </a:moveTo>
                <a:cubicBezTo>
                  <a:pt x="296" y="81"/>
                  <a:pt x="292" y="40"/>
                  <a:pt x="284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284"/>
                  <a:pt x="0" y="284"/>
                  <a:pt x="0" y="284"/>
                </a:cubicBezTo>
                <a:cubicBezTo>
                  <a:pt x="40" y="291"/>
                  <a:pt x="81" y="295"/>
                  <a:pt x="123" y="295"/>
                </a:cubicBezTo>
                <a:cubicBezTo>
                  <a:pt x="296" y="295"/>
                  <a:pt x="296" y="295"/>
                  <a:pt x="296" y="295"/>
                </a:cubicBezTo>
                <a:lnTo>
                  <a:pt x="296" y="123"/>
                </a:lnTo>
                <a:close/>
              </a:path>
            </a:pathLst>
          </a:custGeom>
          <a:solidFill>
            <a:srgbClr val="0055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Freeform 16">
            <a:extLst>
              <a:ext uri="{FF2B5EF4-FFF2-40B4-BE49-F238E27FC236}">
                <a16:creationId xmlns:a16="http://schemas.microsoft.com/office/drawing/2014/main" id="{363D6179-3018-43C7-A0EC-A3E21B6B9FF5}"/>
              </a:ext>
            </a:extLst>
          </p:cNvPr>
          <p:cNvSpPr>
            <a:spLocks/>
          </p:cNvSpPr>
          <p:nvPr/>
        </p:nvSpPr>
        <p:spPr bwMode="auto">
          <a:xfrm rot="8100000">
            <a:off x="8225920" y="2515203"/>
            <a:ext cx="979488" cy="982663"/>
          </a:xfrm>
          <a:custGeom>
            <a:avLst/>
            <a:gdLst>
              <a:gd name="T0" fmla="*/ 295 w 295"/>
              <a:gd name="T1" fmla="*/ 163 h 296"/>
              <a:gd name="T2" fmla="*/ 295 w 295"/>
              <a:gd name="T3" fmla="*/ 13 h 296"/>
              <a:gd name="T4" fmla="*/ 163 w 295"/>
              <a:gd name="T5" fmla="*/ 0 h 296"/>
              <a:gd name="T6" fmla="*/ 0 w 295"/>
              <a:gd name="T7" fmla="*/ 0 h 296"/>
              <a:gd name="T8" fmla="*/ 0 w 295"/>
              <a:gd name="T9" fmla="*/ 163 h 296"/>
              <a:gd name="T10" fmla="*/ 13 w 295"/>
              <a:gd name="T11" fmla="*/ 296 h 296"/>
              <a:gd name="T12" fmla="*/ 163 w 295"/>
              <a:gd name="T13" fmla="*/ 296 h 296"/>
              <a:gd name="T14" fmla="*/ 295 w 295"/>
              <a:gd name="T15" fmla="*/ 296 h 296"/>
              <a:gd name="T16" fmla="*/ 295 w 295"/>
              <a:gd name="T17" fmla="*/ 163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6">
                <a:moveTo>
                  <a:pt x="295" y="163"/>
                </a:moveTo>
                <a:cubicBezTo>
                  <a:pt x="295" y="13"/>
                  <a:pt x="295" y="13"/>
                  <a:pt x="295" y="13"/>
                </a:cubicBezTo>
                <a:cubicBezTo>
                  <a:pt x="252" y="5"/>
                  <a:pt x="208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209"/>
                  <a:pt x="4" y="253"/>
                  <a:pt x="13" y="296"/>
                </a:cubicBezTo>
                <a:cubicBezTo>
                  <a:pt x="163" y="296"/>
                  <a:pt x="163" y="296"/>
                  <a:pt x="163" y="296"/>
                </a:cubicBezTo>
                <a:cubicBezTo>
                  <a:pt x="295" y="296"/>
                  <a:pt x="295" y="296"/>
                  <a:pt x="295" y="296"/>
                </a:cubicBezTo>
                <a:lnTo>
                  <a:pt x="295" y="1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7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53AE1923-95AD-4B0F-A659-211E33F04F96}"/>
              </a:ext>
            </a:extLst>
          </p:cNvPr>
          <p:cNvSpPr txBox="1">
            <a:spLocks/>
          </p:cNvSpPr>
          <p:nvPr/>
        </p:nvSpPr>
        <p:spPr>
          <a:xfrm>
            <a:off x="2859515" y="3149610"/>
            <a:ext cx="1278106" cy="326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B0F0">
                  <a:lumMod val="75000"/>
                </a:srgbClr>
              </a:buClr>
            </a:pPr>
            <a:r>
              <a:rPr lang="en-US" sz="1400" b="1" dirty="0">
                <a:solidFill>
                  <a:prstClr val="white"/>
                </a:solidFill>
                <a:latin typeface="Calibri"/>
                <a:ea typeface="Roboto" panose="02000000000000000000" pitchFamily="2" charset="0"/>
                <a:cs typeface="Arial" panose="020B0604020202020204" pitchFamily="34" charset="0"/>
              </a:rPr>
              <a:t>The Client</a:t>
            </a:r>
            <a:endParaRPr lang="en-US" sz="1100" b="1" dirty="0">
              <a:solidFill>
                <a:prstClr val="white"/>
              </a:solidFill>
              <a:latin typeface="Calibri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40C0AA50-4127-4532-9875-0BDB7A4D3CCA}"/>
              </a:ext>
            </a:extLst>
          </p:cNvPr>
          <p:cNvSpPr txBox="1">
            <a:spLocks/>
          </p:cNvSpPr>
          <p:nvPr/>
        </p:nvSpPr>
        <p:spPr>
          <a:xfrm>
            <a:off x="5489966" y="3148551"/>
            <a:ext cx="1278106" cy="326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B0F0">
                  <a:lumMod val="75000"/>
                </a:srgbClr>
              </a:buClr>
            </a:pPr>
            <a:r>
              <a:rPr lang="en-US" sz="1400" b="1" dirty="0">
                <a:solidFill>
                  <a:prstClr val="white"/>
                </a:solidFill>
                <a:latin typeface="Calibri"/>
                <a:ea typeface="Roboto" panose="02000000000000000000" pitchFamily="2" charset="0"/>
                <a:cs typeface="Arial" panose="020B0604020202020204" pitchFamily="34" charset="0"/>
              </a:rPr>
              <a:t>The Problem </a:t>
            </a:r>
            <a:endParaRPr lang="en-US" sz="1100" b="1" dirty="0">
              <a:solidFill>
                <a:prstClr val="white"/>
              </a:solidFill>
              <a:latin typeface="Calibri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9CB2668C-0CFD-4BC8-B4C2-6DEEAC8C293C}"/>
              </a:ext>
            </a:extLst>
          </p:cNvPr>
          <p:cNvSpPr txBox="1">
            <a:spLocks/>
          </p:cNvSpPr>
          <p:nvPr/>
        </p:nvSpPr>
        <p:spPr>
          <a:xfrm>
            <a:off x="8076611" y="3148551"/>
            <a:ext cx="1278106" cy="3264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B0F0">
                  <a:lumMod val="75000"/>
                </a:srgbClr>
              </a:buClr>
            </a:pPr>
            <a:r>
              <a:rPr lang="en-US" sz="1400" b="1" dirty="0">
                <a:solidFill>
                  <a:prstClr val="white"/>
                </a:solidFill>
                <a:latin typeface="Calibri"/>
                <a:ea typeface="Roboto" panose="02000000000000000000" pitchFamily="2" charset="0"/>
                <a:cs typeface="Arial" panose="020B0604020202020204" pitchFamily="34" charset="0"/>
              </a:rPr>
              <a:t>The Purpose</a:t>
            </a:r>
            <a:endParaRPr lang="en-US" sz="1100" b="1" dirty="0">
              <a:solidFill>
                <a:prstClr val="white"/>
              </a:solidFill>
              <a:latin typeface="Calibri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3742E0F-0D21-4803-8307-469C67C2F55F}"/>
              </a:ext>
            </a:extLst>
          </p:cNvPr>
          <p:cNvSpPr txBox="1"/>
          <p:nvPr/>
        </p:nvSpPr>
        <p:spPr>
          <a:xfrm>
            <a:off x="1985627" y="4614068"/>
            <a:ext cx="8252496" cy="1723549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1300" b="1" dirty="0">
                <a:solidFill>
                  <a:prstClr val="black"/>
                </a:solidFill>
                <a:latin typeface="Calibri"/>
              </a:rPr>
              <a:t>The Client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: Sky One is a telecom company operating in an industry with high competition leading thus to increased probability of customer churn</a:t>
            </a:r>
          </a:p>
          <a:p>
            <a:pPr>
              <a:spcAft>
                <a:spcPts val="600"/>
              </a:spcAft>
              <a:defRPr/>
            </a:pPr>
            <a:r>
              <a:rPr lang="en-GB" sz="1300" b="1" dirty="0">
                <a:solidFill>
                  <a:prstClr val="black"/>
                </a:solidFill>
                <a:latin typeface="Calibri"/>
              </a:rPr>
              <a:t>The Problem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: Customer churn can significantly impact a company's bottom line. As such, the identification of customers likely to churn as well as the implementation of proactive measures are deemed crucial</a:t>
            </a:r>
          </a:p>
          <a:p>
            <a:pPr>
              <a:spcAft>
                <a:spcPts val="600"/>
              </a:spcAft>
              <a:defRPr/>
            </a:pPr>
            <a:r>
              <a:rPr lang="en-GB" sz="1300" b="1" dirty="0">
                <a:solidFill>
                  <a:prstClr val="black"/>
                </a:solidFill>
                <a:latin typeface="Calibri"/>
              </a:rPr>
              <a:t>The Purpose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: Develop a churn prediction model that can help in the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 (1) 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reduction of customer churn and 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(2) 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improvement of customer retention</a:t>
            </a:r>
          </a:p>
          <a:p>
            <a:pPr>
              <a:spcAft>
                <a:spcPts val="600"/>
              </a:spcAft>
              <a:defRPr/>
            </a:pPr>
            <a:endParaRPr lang="en-GB" sz="13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Graphic 3" descr="Brainstorm with solid fill">
            <a:extLst>
              <a:ext uri="{FF2B5EF4-FFF2-40B4-BE49-F238E27FC236}">
                <a16:creationId xmlns:a16="http://schemas.microsoft.com/office/drawing/2014/main" id="{5790F4F4-C224-4C08-9AC1-F68CD7ECA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7664" y="2794483"/>
            <a:ext cx="396000" cy="396000"/>
          </a:xfrm>
          <a:prstGeom prst="rect">
            <a:avLst/>
          </a:prstGeom>
        </p:spPr>
      </p:pic>
      <p:pic>
        <p:nvPicPr>
          <p:cNvPr id="86" name="Graphic 85" descr="Iceberg with solid fill">
            <a:extLst>
              <a:ext uri="{FF2B5EF4-FFF2-40B4-BE49-F238E27FC236}">
                <a16:creationId xmlns:a16="http://schemas.microsoft.com/office/drawing/2014/main" id="{B7D14AE5-D243-4B94-A524-E6C06F069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2136" y="2794483"/>
            <a:ext cx="396000" cy="396000"/>
          </a:xfrm>
          <a:prstGeom prst="rect">
            <a:avLst/>
          </a:prstGeom>
        </p:spPr>
      </p:pic>
      <p:pic>
        <p:nvPicPr>
          <p:cNvPr id="89" name="Graphic 88" descr="User with solid fill">
            <a:extLst>
              <a:ext uri="{FF2B5EF4-FFF2-40B4-BE49-F238E27FC236}">
                <a16:creationId xmlns:a16="http://schemas.microsoft.com/office/drawing/2014/main" id="{8FC34A10-CA4D-46D1-BE2C-75F9C16013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6413" y="2794483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63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220449" cy="330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Value Proposition</a:t>
            </a:r>
          </a:p>
        </p:txBody>
      </p:sp>
      <p:sp>
        <p:nvSpPr>
          <p:cNvPr id="88" name="Text Placeholder 1"/>
          <p:cNvSpPr txBox="1">
            <a:spLocks/>
          </p:cNvSpPr>
          <p:nvPr/>
        </p:nvSpPr>
        <p:spPr>
          <a:xfrm>
            <a:off x="469900" y="648000"/>
            <a:ext cx="9163050" cy="75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/>
              <a:buNone/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5194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75188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0382" indent="-235194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latin typeface="+mj-lt"/>
              <a:cs typeface="Calibri" panose="020F0502020204030204" pitchFamily="34" charset="0"/>
            </a:endParaRPr>
          </a:p>
        </p:txBody>
      </p:sp>
      <p:grpSp>
        <p:nvGrpSpPr>
          <p:cNvPr id="6" name="Group 73">
            <a:extLst>
              <a:ext uri="{FF2B5EF4-FFF2-40B4-BE49-F238E27FC236}">
                <a16:creationId xmlns:a16="http://schemas.microsoft.com/office/drawing/2014/main" id="{E5E5C8AE-30DF-4CBC-A724-02AB91675F43}"/>
              </a:ext>
            </a:extLst>
          </p:cNvPr>
          <p:cNvGrpSpPr/>
          <p:nvPr/>
        </p:nvGrpSpPr>
        <p:grpSpPr>
          <a:xfrm>
            <a:off x="739955" y="1831063"/>
            <a:ext cx="1812094" cy="3195874"/>
            <a:chOff x="990600" y="2196640"/>
            <a:chExt cx="1953864" cy="3445905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AB5DEA77-E352-4E2C-B551-BF8B5E327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2196640"/>
              <a:ext cx="1953864" cy="3445905"/>
            </a:xfrm>
            <a:prstGeom prst="roundRect">
              <a:avLst>
                <a:gd name="adj" fmla="val 3342"/>
              </a:avLst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FC90022-5127-4311-9CF7-07B483F9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315" y="2348889"/>
              <a:ext cx="672434" cy="748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F6CD578-9A75-4760-AA93-1423F3D1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358" y="5171841"/>
              <a:ext cx="294348" cy="294348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B4748EB-E20F-4FA1-BAD8-6E3CC3EE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5" y="2193482"/>
            <a:ext cx="1812094" cy="2229816"/>
          </a:xfrm>
          <a:prstGeom prst="rect">
            <a:avLst/>
          </a:prstGeom>
          <a:solidFill>
            <a:srgbClr val="0055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35F58-3C9E-4CCE-9B33-F7FC8BA2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5" y="2193482"/>
            <a:ext cx="1812094" cy="22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5D16B0-1ED1-4FDE-AA09-A548DD2F1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55" y="2193482"/>
            <a:ext cx="1812094" cy="21651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89812-ADA9-4780-B7B6-7349E39891DB}"/>
              </a:ext>
            </a:extLst>
          </p:cNvPr>
          <p:cNvGrpSpPr/>
          <p:nvPr/>
        </p:nvGrpSpPr>
        <p:grpSpPr>
          <a:xfrm>
            <a:off x="2195513" y="2237019"/>
            <a:ext cx="269461" cy="130612"/>
            <a:chOff x="2560035" y="2159509"/>
            <a:chExt cx="290542" cy="140830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D602C8B-F023-4075-B6EB-A84705898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0035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3 w 229"/>
                <a:gd name="T5" fmla="*/ 38 h 111"/>
                <a:gd name="T6" fmla="*/ 33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3 w 229"/>
                <a:gd name="T13" fmla="*/ 107 h 111"/>
                <a:gd name="T14" fmla="*/ 33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3" y="38"/>
                  </a:lnTo>
                  <a:lnTo>
                    <a:pt x="33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3" y="107"/>
                  </a:lnTo>
                  <a:lnTo>
                    <a:pt x="33" y="74"/>
                  </a:lnTo>
                  <a:lnTo>
                    <a:pt x="5" y="74"/>
                  </a:lnTo>
                  <a:close/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36A45DB-5124-4A8F-A4E1-DD187A0CD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0035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3 w 229"/>
                <a:gd name="T5" fmla="*/ 38 h 111"/>
                <a:gd name="T6" fmla="*/ 33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3 w 229"/>
                <a:gd name="T13" fmla="*/ 107 h 111"/>
                <a:gd name="T14" fmla="*/ 33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3" y="38"/>
                  </a:lnTo>
                  <a:lnTo>
                    <a:pt x="33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3" y="107"/>
                  </a:lnTo>
                  <a:lnTo>
                    <a:pt x="33" y="74"/>
                  </a:lnTo>
                  <a:lnTo>
                    <a:pt x="5" y="74"/>
                  </a:lnTo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B4B55C54-4262-47FE-BC60-6E47634F1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215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FD1B8AA3-3625-49E4-B83C-28785678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215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F66ADEE1-5DCA-46FB-B81B-3AABAA5E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121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C30401B0-7342-4868-B9B2-FAD5875E1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121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61F51630-7FEC-4B56-9B56-048178C29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759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84A6291-5D8A-4FF6-BEF9-A1F29619B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759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FE6ADD19-8C0E-48B5-967C-21ABBF8CC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859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A4301A6E-A387-4AAA-8FBF-5EB5467A7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859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68068F-B40C-4460-89C1-DEE12619C6C6}"/>
              </a:ext>
            </a:extLst>
          </p:cNvPr>
          <p:cNvGrpSpPr/>
          <p:nvPr/>
        </p:nvGrpSpPr>
        <p:grpSpPr>
          <a:xfrm>
            <a:off x="818793" y="2227605"/>
            <a:ext cx="202390" cy="150616"/>
            <a:chOff x="1075606" y="2149359"/>
            <a:chExt cx="218224" cy="162400"/>
          </a:xfrm>
        </p:grpSpPr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8096B495-DCCE-4587-987D-5A613894E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149" y="2269890"/>
              <a:ext cx="40600" cy="4186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10 w 20"/>
                <a:gd name="T7" fmla="*/ 20 h 20"/>
                <a:gd name="T8" fmla="*/ 20 w 20"/>
                <a:gd name="T9" fmla="*/ 10 h 20"/>
                <a:gd name="T10" fmla="*/ 10 w 20"/>
                <a:gd name="T11" fmla="*/ 0 h 20"/>
                <a:gd name="T12" fmla="*/ 10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C9329B5A-E49E-4F94-B36C-1C678FE8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787" y="2205184"/>
              <a:ext cx="157324" cy="60900"/>
            </a:xfrm>
            <a:custGeom>
              <a:avLst/>
              <a:gdLst>
                <a:gd name="T0" fmla="*/ 38 w 76"/>
                <a:gd name="T1" fmla="*/ 0 h 29"/>
                <a:gd name="T2" fmla="*/ 0 w 76"/>
                <a:gd name="T3" fmla="*/ 13 h 29"/>
                <a:gd name="T4" fmla="*/ 13 w 76"/>
                <a:gd name="T5" fmla="*/ 28 h 29"/>
                <a:gd name="T6" fmla="*/ 38 w 76"/>
                <a:gd name="T7" fmla="*/ 20 h 29"/>
                <a:gd name="T8" fmla="*/ 65 w 76"/>
                <a:gd name="T9" fmla="*/ 29 h 29"/>
                <a:gd name="T10" fmla="*/ 76 w 76"/>
                <a:gd name="T11" fmla="*/ 13 h 29"/>
                <a:gd name="T12" fmla="*/ 38 w 7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21" y="0"/>
                    <a:pt x="7" y="7"/>
                    <a:pt x="0" y="13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23" y="20"/>
                    <a:pt x="38" y="20"/>
                  </a:cubicBezTo>
                  <a:cubicBezTo>
                    <a:pt x="46" y="20"/>
                    <a:pt x="55" y="22"/>
                    <a:pt x="65" y="29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63" y="4"/>
                    <a:pt x="50" y="0"/>
                    <a:pt x="38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19800F56-E78B-499F-B1A5-FFBE422F8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606" y="2149359"/>
              <a:ext cx="218224" cy="68512"/>
            </a:xfrm>
            <a:custGeom>
              <a:avLst/>
              <a:gdLst>
                <a:gd name="T0" fmla="*/ 52 w 105"/>
                <a:gd name="T1" fmla="*/ 0 h 33"/>
                <a:gd name="T2" fmla="*/ 0 w 105"/>
                <a:gd name="T3" fmla="*/ 16 h 33"/>
                <a:gd name="T4" fmla="*/ 11 w 105"/>
                <a:gd name="T5" fmla="*/ 32 h 33"/>
                <a:gd name="T6" fmla="*/ 52 w 105"/>
                <a:gd name="T7" fmla="*/ 20 h 33"/>
                <a:gd name="T8" fmla="*/ 94 w 105"/>
                <a:gd name="T9" fmla="*/ 33 h 33"/>
                <a:gd name="T10" fmla="*/ 105 w 105"/>
                <a:gd name="T11" fmla="*/ 16 h 33"/>
                <a:gd name="T12" fmla="*/ 52 w 10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52" y="0"/>
                  </a:moveTo>
                  <a:cubicBezTo>
                    <a:pt x="22" y="0"/>
                    <a:pt x="1" y="15"/>
                    <a:pt x="0" y="1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1"/>
                    <a:pt x="29" y="20"/>
                    <a:pt x="52" y="20"/>
                  </a:cubicBezTo>
                  <a:cubicBezTo>
                    <a:pt x="65" y="20"/>
                    <a:pt x="79" y="23"/>
                    <a:pt x="94" y="33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86" y="4"/>
                    <a:pt x="68" y="0"/>
                    <a:pt x="52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5FA4907-7D51-4F6B-9AF8-2EB3C5DC3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049" y="2193482"/>
            <a:ext cx="1809740" cy="2229816"/>
          </a:xfrm>
          <a:prstGeom prst="rect">
            <a:avLst/>
          </a:prstGeom>
          <a:solidFill>
            <a:srgbClr val="00A3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2005EE-923E-4DD1-9AC7-693586AA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049" y="2193482"/>
            <a:ext cx="1809740" cy="22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A8C02E-8AC1-4790-A539-201D43E8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049" y="2193482"/>
            <a:ext cx="1809740" cy="216510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6CE93C-D46B-47BF-9068-5FB54F8C2C96}"/>
              </a:ext>
            </a:extLst>
          </p:cNvPr>
          <p:cNvGrpSpPr/>
          <p:nvPr/>
        </p:nvGrpSpPr>
        <p:grpSpPr>
          <a:xfrm>
            <a:off x="4005253" y="2237019"/>
            <a:ext cx="269461" cy="130612"/>
            <a:chOff x="4511361" y="2159509"/>
            <a:chExt cx="290542" cy="140830"/>
          </a:xfrm>
        </p:grpSpPr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B71278D8-C18E-4AE8-A1DA-9F7B7D5ECC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1361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3 w 229"/>
                <a:gd name="T5" fmla="*/ 38 h 111"/>
                <a:gd name="T6" fmla="*/ 33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3 w 229"/>
                <a:gd name="T13" fmla="*/ 107 h 111"/>
                <a:gd name="T14" fmla="*/ 33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3" y="38"/>
                  </a:lnTo>
                  <a:lnTo>
                    <a:pt x="33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3" y="107"/>
                  </a:lnTo>
                  <a:lnTo>
                    <a:pt x="33" y="74"/>
                  </a:lnTo>
                  <a:lnTo>
                    <a:pt x="5" y="74"/>
                  </a:lnTo>
                  <a:close/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4A7D9BA5-44C2-481E-8627-0EF1F8D6A7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1361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3 w 229"/>
                <a:gd name="T5" fmla="*/ 38 h 111"/>
                <a:gd name="T6" fmla="*/ 33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3 w 229"/>
                <a:gd name="T13" fmla="*/ 107 h 111"/>
                <a:gd name="T14" fmla="*/ 33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3" y="38"/>
                  </a:lnTo>
                  <a:lnTo>
                    <a:pt x="33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3" y="107"/>
                  </a:lnTo>
                  <a:lnTo>
                    <a:pt x="33" y="74"/>
                  </a:lnTo>
                  <a:lnTo>
                    <a:pt x="5" y="74"/>
                  </a:lnTo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4C2228FA-EFA9-48AC-BCE4-A4C122C1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078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0821EE2E-1926-41F5-8F87-BE131CC36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6078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A41874CC-4719-4E04-BD69-50CCAEA90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178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660B39D8-53AE-4E61-9C94-889F7E2B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178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6F6CCD10-FD7B-4DA7-9BEB-FC36206D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085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6D620436-2B52-494C-BA4D-85017EAF3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8085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F1502B5F-2CF4-42D0-968A-EB03F568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723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724BE19E-1271-4362-B843-4CC385CAF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723" y="2178540"/>
              <a:ext cx="32987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CF9ADA-A6D3-4697-A38C-0369A4BF4998}"/>
              </a:ext>
            </a:extLst>
          </p:cNvPr>
          <p:cNvGrpSpPr/>
          <p:nvPr/>
        </p:nvGrpSpPr>
        <p:grpSpPr>
          <a:xfrm>
            <a:off x="2628533" y="2227605"/>
            <a:ext cx="202390" cy="150616"/>
            <a:chOff x="3026932" y="2149359"/>
            <a:chExt cx="218224" cy="162400"/>
          </a:xfrm>
        </p:grpSpPr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36158CA0-3278-4E44-BC72-E75992C80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4475" y="2269890"/>
              <a:ext cx="43137" cy="41869"/>
            </a:xfrm>
            <a:custGeom>
              <a:avLst/>
              <a:gdLst>
                <a:gd name="T0" fmla="*/ 10 w 21"/>
                <a:gd name="T1" fmla="*/ 0 h 20"/>
                <a:gd name="T2" fmla="*/ 0 w 21"/>
                <a:gd name="T3" fmla="*/ 10 h 20"/>
                <a:gd name="T4" fmla="*/ 10 w 21"/>
                <a:gd name="T5" fmla="*/ 20 h 20"/>
                <a:gd name="T6" fmla="*/ 10 w 21"/>
                <a:gd name="T7" fmla="*/ 20 h 20"/>
                <a:gd name="T8" fmla="*/ 21 w 21"/>
                <a:gd name="T9" fmla="*/ 10 h 20"/>
                <a:gd name="T10" fmla="*/ 10 w 21"/>
                <a:gd name="T11" fmla="*/ 0 h 20"/>
                <a:gd name="T12" fmla="*/ 10 w 2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6" y="20"/>
                    <a:pt x="21" y="16"/>
                    <a:pt x="21" y="10"/>
                  </a:cubicBezTo>
                  <a:cubicBezTo>
                    <a:pt x="21" y="4"/>
                    <a:pt x="16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82DD3A24-57E9-4CC5-8169-6EBA8DF29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6113" y="2205184"/>
              <a:ext cx="157324" cy="60900"/>
            </a:xfrm>
            <a:custGeom>
              <a:avLst/>
              <a:gdLst>
                <a:gd name="T0" fmla="*/ 38 w 76"/>
                <a:gd name="T1" fmla="*/ 0 h 29"/>
                <a:gd name="T2" fmla="*/ 0 w 76"/>
                <a:gd name="T3" fmla="*/ 13 h 29"/>
                <a:gd name="T4" fmla="*/ 13 w 76"/>
                <a:gd name="T5" fmla="*/ 28 h 29"/>
                <a:gd name="T6" fmla="*/ 38 w 76"/>
                <a:gd name="T7" fmla="*/ 20 h 29"/>
                <a:gd name="T8" fmla="*/ 65 w 76"/>
                <a:gd name="T9" fmla="*/ 29 h 29"/>
                <a:gd name="T10" fmla="*/ 76 w 76"/>
                <a:gd name="T11" fmla="*/ 13 h 29"/>
                <a:gd name="T12" fmla="*/ 38 w 7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21" y="0"/>
                    <a:pt x="8" y="7"/>
                    <a:pt x="0" y="13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24" y="20"/>
                    <a:pt x="38" y="20"/>
                  </a:cubicBezTo>
                  <a:cubicBezTo>
                    <a:pt x="46" y="20"/>
                    <a:pt x="55" y="22"/>
                    <a:pt x="65" y="29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63" y="4"/>
                    <a:pt x="50" y="0"/>
                    <a:pt x="38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194CE63E-6019-4324-BB41-F000C6967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932" y="2149359"/>
              <a:ext cx="218224" cy="68512"/>
            </a:xfrm>
            <a:custGeom>
              <a:avLst/>
              <a:gdLst>
                <a:gd name="T0" fmla="*/ 53 w 105"/>
                <a:gd name="T1" fmla="*/ 0 h 33"/>
                <a:gd name="T2" fmla="*/ 0 w 105"/>
                <a:gd name="T3" fmla="*/ 16 h 33"/>
                <a:gd name="T4" fmla="*/ 12 w 105"/>
                <a:gd name="T5" fmla="*/ 32 h 33"/>
                <a:gd name="T6" fmla="*/ 52 w 105"/>
                <a:gd name="T7" fmla="*/ 20 h 33"/>
                <a:gd name="T8" fmla="*/ 94 w 105"/>
                <a:gd name="T9" fmla="*/ 33 h 33"/>
                <a:gd name="T10" fmla="*/ 105 w 105"/>
                <a:gd name="T11" fmla="*/ 16 h 33"/>
                <a:gd name="T12" fmla="*/ 53 w 105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3">
                  <a:moveTo>
                    <a:pt x="53" y="0"/>
                  </a:moveTo>
                  <a:cubicBezTo>
                    <a:pt x="23" y="0"/>
                    <a:pt x="1" y="15"/>
                    <a:pt x="0" y="16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1"/>
                    <a:pt x="29" y="20"/>
                    <a:pt x="52" y="20"/>
                  </a:cubicBezTo>
                  <a:cubicBezTo>
                    <a:pt x="65" y="20"/>
                    <a:pt x="79" y="23"/>
                    <a:pt x="94" y="33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86" y="4"/>
                    <a:pt x="68" y="0"/>
                    <a:pt x="53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5CABC-7799-44C3-A370-53F1496E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668" y="2193482"/>
            <a:ext cx="1809740" cy="222981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5A9A7-14AF-4D66-8A12-4A49063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668" y="2193482"/>
            <a:ext cx="1809740" cy="222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2447FD-5838-4040-8C4B-ED68F03D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668" y="2193482"/>
            <a:ext cx="1809740" cy="21651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+mn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1F6F63-072A-45BC-8017-446B20B3F627}"/>
              </a:ext>
            </a:extLst>
          </p:cNvPr>
          <p:cNvGrpSpPr/>
          <p:nvPr/>
        </p:nvGrpSpPr>
        <p:grpSpPr>
          <a:xfrm>
            <a:off x="5803226" y="2237019"/>
            <a:ext cx="269461" cy="130612"/>
            <a:chOff x="6449999" y="2159509"/>
            <a:chExt cx="290542" cy="140830"/>
          </a:xfrm>
        </p:grpSpPr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FAC6E8A0-1EE4-407D-9A88-8B21BF139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9999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1 w 229"/>
                <a:gd name="T5" fmla="*/ 38 h 111"/>
                <a:gd name="T6" fmla="*/ 31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1 w 229"/>
                <a:gd name="T13" fmla="*/ 107 h 111"/>
                <a:gd name="T14" fmla="*/ 31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1" y="38"/>
                  </a:lnTo>
                  <a:lnTo>
                    <a:pt x="31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1" y="107"/>
                  </a:lnTo>
                  <a:lnTo>
                    <a:pt x="31" y="74"/>
                  </a:lnTo>
                  <a:lnTo>
                    <a:pt x="5" y="74"/>
                  </a:lnTo>
                  <a:close/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E767C0B4-F4A2-455A-93F5-C72D028C0A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9999" y="2159509"/>
              <a:ext cx="290542" cy="140830"/>
            </a:xfrm>
            <a:custGeom>
              <a:avLst/>
              <a:gdLst>
                <a:gd name="T0" fmla="*/ 5 w 229"/>
                <a:gd name="T1" fmla="*/ 74 h 111"/>
                <a:gd name="T2" fmla="*/ 5 w 229"/>
                <a:gd name="T3" fmla="*/ 38 h 111"/>
                <a:gd name="T4" fmla="*/ 31 w 229"/>
                <a:gd name="T5" fmla="*/ 38 h 111"/>
                <a:gd name="T6" fmla="*/ 31 w 229"/>
                <a:gd name="T7" fmla="*/ 5 h 111"/>
                <a:gd name="T8" fmla="*/ 224 w 229"/>
                <a:gd name="T9" fmla="*/ 5 h 111"/>
                <a:gd name="T10" fmla="*/ 224 w 229"/>
                <a:gd name="T11" fmla="*/ 107 h 111"/>
                <a:gd name="T12" fmla="*/ 31 w 229"/>
                <a:gd name="T13" fmla="*/ 107 h 111"/>
                <a:gd name="T14" fmla="*/ 31 w 229"/>
                <a:gd name="T15" fmla="*/ 74 h 111"/>
                <a:gd name="T16" fmla="*/ 5 w 229"/>
                <a:gd name="T17" fmla="*/ 74 h 111"/>
                <a:gd name="T18" fmla="*/ 229 w 229"/>
                <a:gd name="T19" fmla="*/ 0 h 111"/>
                <a:gd name="T20" fmla="*/ 28 w 229"/>
                <a:gd name="T21" fmla="*/ 0 h 111"/>
                <a:gd name="T22" fmla="*/ 28 w 229"/>
                <a:gd name="T23" fmla="*/ 33 h 111"/>
                <a:gd name="T24" fmla="*/ 0 w 229"/>
                <a:gd name="T25" fmla="*/ 33 h 111"/>
                <a:gd name="T26" fmla="*/ 0 w 229"/>
                <a:gd name="T27" fmla="*/ 79 h 111"/>
                <a:gd name="T28" fmla="*/ 28 w 229"/>
                <a:gd name="T29" fmla="*/ 79 h 111"/>
                <a:gd name="T30" fmla="*/ 28 w 229"/>
                <a:gd name="T31" fmla="*/ 111 h 111"/>
                <a:gd name="T32" fmla="*/ 229 w 229"/>
                <a:gd name="T33" fmla="*/ 111 h 111"/>
                <a:gd name="T34" fmla="*/ 229 w 229"/>
                <a:gd name="T3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" h="111">
                  <a:moveTo>
                    <a:pt x="5" y="74"/>
                  </a:moveTo>
                  <a:lnTo>
                    <a:pt x="5" y="38"/>
                  </a:lnTo>
                  <a:lnTo>
                    <a:pt x="31" y="38"/>
                  </a:lnTo>
                  <a:lnTo>
                    <a:pt x="31" y="5"/>
                  </a:lnTo>
                  <a:lnTo>
                    <a:pt x="224" y="5"/>
                  </a:lnTo>
                  <a:lnTo>
                    <a:pt x="224" y="107"/>
                  </a:lnTo>
                  <a:lnTo>
                    <a:pt x="31" y="107"/>
                  </a:lnTo>
                  <a:lnTo>
                    <a:pt x="31" y="74"/>
                  </a:lnTo>
                  <a:lnTo>
                    <a:pt x="5" y="74"/>
                  </a:lnTo>
                  <a:moveTo>
                    <a:pt x="229" y="0"/>
                  </a:moveTo>
                  <a:lnTo>
                    <a:pt x="28" y="0"/>
                  </a:lnTo>
                  <a:lnTo>
                    <a:pt x="28" y="33"/>
                  </a:lnTo>
                  <a:lnTo>
                    <a:pt x="0" y="33"/>
                  </a:lnTo>
                  <a:lnTo>
                    <a:pt x="0" y="79"/>
                  </a:lnTo>
                  <a:lnTo>
                    <a:pt x="28" y="79"/>
                  </a:lnTo>
                  <a:lnTo>
                    <a:pt x="28" y="111"/>
                  </a:lnTo>
                  <a:lnTo>
                    <a:pt x="229" y="111"/>
                  </a:lnTo>
                  <a:lnTo>
                    <a:pt x="229" y="0"/>
                  </a:ln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14222BAF-AA73-404F-A517-AD471B8F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179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35151F89-B4C7-48A7-94CC-BC5E1CB5D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2179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DCE0BD00-A03A-4E7F-9B04-F3C861C4D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5086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0803A7A3-8B3E-45E4-8F2D-17F90B18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5086" y="2178540"/>
              <a:ext cx="34256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E11CFE51-1A62-48FF-9D7C-57534F11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186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6C88115-6CC0-42FA-BCBA-6424E5255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186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D2A69D78-5D1E-4136-900E-A04F0BCAA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824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47959DBA-113D-4FD4-9F3F-54F334C72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824" y="2178540"/>
              <a:ext cx="35525" cy="10403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500C3F7-1528-48D6-90A0-2FCC73D2E3C3}"/>
              </a:ext>
            </a:extLst>
          </p:cNvPr>
          <p:cNvGrpSpPr/>
          <p:nvPr/>
        </p:nvGrpSpPr>
        <p:grpSpPr>
          <a:xfrm>
            <a:off x="4426506" y="2227605"/>
            <a:ext cx="200036" cy="150616"/>
            <a:chOff x="4965571" y="2149359"/>
            <a:chExt cx="215686" cy="162400"/>
          </a:xfrm>
        </p:grpSpPr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647E6966-F844-4590-AB37-28A119D35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114" y="2269890"/>
              <a:ext cx="40600" cy="41869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10 w 20"/>
                <a:gd name="T7" fmla="*/ 20 h 20"/>
                <a:gd name="T8" fmla="*/ 20 w 20"/>
                <a:gd name="T9" fmla="*/ 10 h 20"/>
                <a:gd name="T10" fmla="*/ 10 w 20"/>
                <a:gd name="T11" fmla="*/ 0 h 20"/>
                <a:gd name="T12" fmla="*/ 10 w 2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5" y="20"/>
                    <a:pt x="20" y="16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C007FD06-AF41-40B5-BF38-A8A6CA93B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752" y="2205184"/>
              <a:ext cx="157324" cy="60900"/>
            </a:xfrm>
            <a:custGeom>
              <a:avLst/>
              <a:gdLst>
                <a:gd name="T0" fmla="*/ 38 w 76"/>
                <a:gd name="T1" fmla="*/ 0 h 29"/>
                <a:gd name="T2" fmla="*/ 0 w 76"/>
                <a:gd name="T3" fmla="*/ 13 h 29"/>
                <a:gd name="T4" fmla="*/ 13 w 76"/>
                <a:gd name="T5" fmla="*/ 28 h 29"/>
                <a:gd name="T6" fmla="*/ 38 w 76"/>
                <a:gd name="T7" fmla="*/ 20 h 29"/>
                <a:gd name="T8" fmla="*/ 65 w 76"/>
                <a:gd name="T9" fmla="*/ 29 h 29"/>
                <a:gd name="T10" fmla="*/ 76 w 76"/>
                <a:gd name="T11" fmla="*/ 13 h 29"/>
                <a:gd name="T12" fmla="*/ 38 w 7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9">
                  <a:moveTo>
                    <a:pt x="38" y="0"/>
                  </a:moveTo>
                  <a:cubicBezTo>
                    <a:pt x="21" y="0"/>
                    <a:pt x="7" y="7"/>
                    <a:pt x="0" y="13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23" y="20"/>
                    <a:pt x="38" y="20"/>
                  </a:cubicBezTo>
                  <a:cubicBezTo>
                    <a:pt x="46" y="20"/>
                    <a:pt x="55" y="22"/>
                    <a:pt x="65" y="29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62" y="4"/>
                    <a:pt x="49" y="0"/>
                    <a:pt x="38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65FCFA02-5699-44E1-96B4-B1F8DFE07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5571" y="2149359"/>
              <a:ext cx="215686" cy="68512"/>
            </a:xfrm>
            <a:custGeom>
              <a:avLst/>
              <a:gdLst>
                <a:gd name="T0" fmla="*/ 52 w 104"/>
                <a:gd name="T1" fmla="*/ 0 h 33"/>
                <a:gd name="T2" fmla="*/ 0 w 104"/>
                <a:gd name="T3" fmla="*/ 16 h 33"/>
                <a:gd name="T4" fmla="*/ 11 w 104"/>
                <a:gd name="T5" fmla="*/ 32 h 33"/>
                <a:gd name="T6" fmla="*/ 52 w 104"/>
                <a:gd name="T7" fmla="*/ 20 h 33"/>
                <a:gd name="T8" fmla="*/ 94 w 104"/>
                <a:gd name="T9" fmla="*/ 33 h 33"/>
                <a:gd name="T10" fmla="*/ 104 w 104"/>
                <a:gd name="T11" fmla="*/ 16 h 33"/>
                <a:gd name="T12" fmla="*/ 52 w 104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3">
                  <a:moveTo>
                    <a:pt x="52" y="0"/>
                  </a:moveTo>
                  <a:cubicBezTo>
                    <a:pt x="22" y="0"/>
                    <a:pt x="1" y="15"/>
                    <a:pt x="0" y="1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1"/>
                    <a:pt x="28" y="20"/>
                    <a:pt x="52" y="20"/>
                  </a:cubicBezTo>
                  <a:cubicBezTo>
                    <a:pt x="64" y="20"/>
                    <a:pt x="79" y="23"/>
                    <a:pt x="94" y="33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86" y="4"/>
                    <a:pt x="68" y="0"/>
                    <a:pt x="52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</p:grpSp>
      <p:grpSp>
        <p:nvGrpSpPr>
          <p:cNvPr id="80" name="Group 872">
            <a:extLst>
              <a:ext uri="{FF2B5EF4-FFF2-40B4-BE49-F238E27FC236}">
                <a16:creationId xmlns:a16="http://schemas.microsoft.com/office/drawing/2014/main" id="{1F3FD7D5-9A63-4C77-962C-1E58B1B515E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2512" y="2731991"/>
            <a:ext cx="502291" cy="500818"/>
            <a:chOff x="2723" y="3051"/>
            <a:chExt cx="341" cy="340"/>
          </a:xfrm>
          <a:solidFill>
            <a:schemeClr val="tx1"/>
          </a:solidFill>
        </p:grpSpPr>
        <p:sp>
          <p:nvSpPr>
            <p:cNvPr id="81" name="Freeform 873">
              <a:extLst>
                <a:ext uri="{FF2B5EF4-FFF2-40B4-BE49-F238E27FC236}">
                  <a16:creationId xmlns:a16="http://schemas.microsoft.com/office/drawing/2014/main" id="{1185AE1E-430F-43DA-8577-A6F3B422E5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3" y="3051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reeform 874">
              <a:extLst>
                <a:ext uri="{FF2B5EF4-FFF2-40B4-BE49-F238E27FC236}">
                  <a16:creationId xmlns:a16="http://schemas.microsoft.com/office/drawing/2014/main" id="{88ED7674-5567-4EF7-8DD8-9F79E75F6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6" y="3143"/>
              <a:ext cx="215" cy="170"/>
            </a:xfrm>
            <a:custGeom>
              <a:avLst/>
              <a:gdLst>
                <a:gd name="T0" fmla="*/ 318 w 322"/>
                <a:gd name="T1" fmla="*/ 83 h 256"/>
                <a:gd name="T2" fmla="*/ 310 w 322"/>
                <a:gd name="T3" fmla="*/ 86 h 256"/>
                <a:gd name="T4" fmla="*/ 302 w 322"/>
                <a:gd name="T5" fmla="*/ 83 h 256"/>
                <a:gd name="T6" fmla="*/ 161 w 322"/>
                <a:gd name="T7" fmla="*/ 22 h 256"/>
                <a:gd name="T8" fmla="*/ 19 w 322"/>
                <a:gd name="T9" fmla="*/ 83 h 256"/>
                <a:gd name="T10" fmla="*/ 4 w 322"/>
                <a:gd name="T11" fmla="*/ 83 h 256"/>
                <a:gd name="T12" fmla="*/ 4 w 322"/>
                <a:gd name="T13" fmla="*/ 67 h 256"/>
                <a:gd name="T14" fmla="*/ 161 w 322"/>
                <a:gd name="T15" fmla="*/ 0 h 256"/>
                <a:gd name="T16" fmla="*/ 318 w 322"/>
                <a:gd name="T17" fmla="*/ 67 h 256"/>
                <a:gd name="T18" fmla="*/ 318 w 322"/>
                <a:gd name="T19" fmla="*/ 83 h 256"/>
                <a:gd name="T20" fmla="*/ 161 w 322"/>
                <a:gd name="T21" fmla="*/ 75 h 256"/>
                <a:gd name="T22" fmla="*/ 57 w 322"/>
                <a:gd name="T23" fmla="*/ 121 h 256"/>
                <a:gd name="T24" fmla="*/ 57 w 322"/>
                <a:gd name="T25" fmla="*/ 136 h 256"/>
                <a:gd name="T26" fmla="*/ 65 w 322"/>
                <a:gd name="T27" fmla="*/ 139 h 256"/>
                <a:gd name="T28" fmla="*/ 72 w 322"/>
                <a:gd name="T29" fmla="*/ 136 h 256"/>
                <a:gd name="T30" fmla="*/ 161 w 322"/>
                <a:gd name="T31" fmla="*/ 96 h 256"/>
                <a:gd name="T32" fmla="*/ 260 w 322"/>
                <a:gd name="T33" fmla="*/ 136 h 256"/>
                <a:gd name="T34" fmla="*/ 275 w 322"/>
                <a:gd name="T35" fmla="*/ 136 h 256"/>
                <a:gd name="T36" fmla="*/ 275 w 322"/>
                <a:gd name="T37" fmla="*/ 121 h 256"/>
                <a:gd name="T38" fmla="*/ 161 w 322"/>
                <a:gd name="T39" fmla="*/ 75 h 256"/>
                <a:gd name="T40" fmla="*/ 161 w 322"/>
                <a:gd name="T41" fmla="*/ 150 h 256"/>
                <a:gd name="T42" fmla="*/ 100 w 322"/>
                <a:gd name="T43" fmla="*/ 174 h 256"/>
                <a:gd name="T44" fmla="*/ 100 w 322"/>
                <a:gd name="T45" fmla="*/ 189 h 256"/>
                <a:gd name="T46" fmla="*/ 107 w 322"/>
                <a:gd name="T47" fmla="*/ 192 h 256"/>
                <a:gd name="T48" fmla="*/ 115 w 322"/>
                <a:gd name="T49" fmla="*/ 189 h 256"/>
                <a:gd name="T50" fmla="*/ 161 w 322"/>
                <a:gd name="T51" fmla="*/ 171 h 256"/>
                <a:gd name="T52" fmla="*/ 206 w 322"/>
                <a:gd name="T53" fmla="*/ 189 h 256"/>
                <a:gd name="T54" fmla="*/ 222 w 322"/>
                <a:gd name="T55" fmla="*/ 189 h 256"/>
                <a:gd name="T56" fmla="*/ 222 w 322"/>
                <a:gd name="T57" fmla="*/ 174 h 256"/>
                <a:gd name="T58" fmla="*/ 161 w 322"/>
                <a:gd name="T59" fmla="*/ 150 h 256"/>
                <a:gd name="T60" fmla="*/ 161 w 322"/>
                <a:gd name="T61" fmla="*/ 214 h 256"/>
                <a:gd name="T62" fmla="*/ 139 w 322"/>
                <a:gd name="T63" fmla="*/ 235 h 256"/>
                <a:gd name="T64" fmla="*/ 161 w 322"/>
                <a:gd name="T65" fmla="*/ 256 h 256"/>
                <a:gd name="T66" fmla="*/ 182 w 322"/>
                <a:gd name="T67" fmla="*/ 235 h 256"/>
                <a:gd name="T68" fmla="*/ 161 w 322"/>
                <a:gd name="T69" fmla="*/ 2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2" h="256">
                  <a:moveTo>
                    <a:pt x="318" y="83"/>
                  </a:moveTo>
                  <a:cubicBezTo>
                    <a:pt x="315" y="85"/>
                    <a:pt x="313" y="86"/>
                    <a:pt x="310" y="86"/>
                  </a:cubicBezTo>
                  <a:cubicBezTo>
                    <a:pt x="307" y="86"/>
                    <a:pt x="305" y="85"/>
                    <a:pt x="302" y="83"/>
                  </a:cubicBezTo>
                  <a:cubicBezTo>
                    <a:pt x="263" y="43"/>
                    <a:pt x="214" y="22"/>
                    <a:pt x="161" y="22"/>
                  </a:cubicBezTo>
                  <a:cubicBezTo>
                    <a:pt x="108" y="22"/>
                    <a:pt x="59" y="43"/>
                    <a:pt x="19" y="83"/>
                  </a:cubicBezTo>
                  <a:cubicBezTo>
                    <a:pt x="15" y="87"/>
                    <a:pt x="8" y="87"/>
                    <a:pt x="4" y="83"/>
                  </a:cubicBezTo>
                  <a:cubicBezTo>
                    <a:pt x="0" y="78"/>
                    <a:pt x="0" y="72"/>
                    <a:pt x="4" y="67"/>
                  </a:cubicBezTo>
                  <a:cubicBezTo>
                    <a:pt x="48" y="24"/>
                    <a:pt x="102" y="0"/>
                    <a:pt x="161" y="0"/>
                  </a:cubicBezTo>
                  <a:cubicBezTo>
                    <a:pt x="219" y="0"/>
                    <a:pt x="274" y="24"/>
                    <a:pt x="318" y="67"/>
                  </a:cubicBezTo>
                  <a:cubicBezTo>
                    <a:pt x="322" y="72"/>
                    <a:pt x="322" y="78"/>
                    <a:pt x="318" y="83"/>
                  </a:cubicBezTo>
                  <a:close/>
                  <a:moveTo>
                    <a:pt x="161" y="75"/>
                  </a:moveTo>
                  <a:cubicBezTo>
                    <a:pt x="121" y="75"/>
                    <a:pt x="88" y="90"/>
                    <a:pt x="57" y="121"/>
                  </a:cubicBezTo>
                  <a:cubicBezTo>
                    <a:pt x="53" y="125"/>
                    <a:pt x="53" y="132"/>
                    <a:pt x="57" y="136"/>
                  </a:cubicBezTo>
                  <a:cubicBezTo>
                    <a:pt x="59" y="138"/>
                    <a:pt x="62" y="139"/>
                    <a:pt x="65" y="139"/>
                  </a:cubicBezTo>
                  <a:cubicBezTo>
                    <a:pt x="67" y="139"/>
                    <a:pt x="70" y="138"/>
                    <a:pt x="72" y="136"/>
                  </a:cubicBezTo>
                  <a:cubicBezTo>
                    <a:pt x="99" y="109"/>
                    <a:pt x="127" y="96"/>
                    <a:pt x="161" y="96"/>
                  </a:cubicBezTo>
                  <a:cubicBezTo>
                    <a:pt x="197" y="96"/>
                    <a:pt x="235" y="111"/>
                    <a:pt x="260" y="136"/>
                  </a:cubicBezTo>
                  <a:cubicBezTo>
                    <a:pt x="264" y="140"/>
                    <a:pt x="271" y="140"/>
                    <a:pt x="275" y="136"/>
                  </a:cubicBezTo>
                  <a:cubicBezTo>
                    <a:pt x="279" y="132"/>
                    <a:pt x="279" y="125"/>
                    <a:pt x="275" y="121"/>
                  </a:cubicBezTo>
                  <a:cubicBezTo>
                    <a:pt x="247" y="93"/>
                    <a:pt x="203" y="75"/>
                    <a:pt x="161" y="75"/>
                  </a:cubicBezTo>
                  <a:close/>
                  <a:moveTo>
                    <a:pt x="161" y="150"/>
                  </a:moveTo>
                  <a:cubicBezTo>
                    <a:pt x="138" y="150"/>
                    <a:pt x="115" y="159"/>
                    <a:pt x="100" y="174"/>
                  </a:cubicBezTo>
                  <a:cubicBezTo>
                    <a:pt x="96" y="178"/>
                    <a:pt x="96" y="185"/>
                    <a:pt x="100" y="189"/>
                  </a:cubicBezTo>
                  <a:cubicBezTo>
                    <a:pt x="102" y="191"/>
                    <a:pt x="105" y="192"/>
                    <a:pt x="107" y="192"/>
                  </a:cubicBezTo>
                  <a:cubicBezTo>
                    <a:pt x="110" y="192"/>
                    <a:pt x="113" y="191"/>
                    <a:pt x="115" y="189"/>
                  </a:cubicBezTo>
                  <a:cubicBezTo>
                    <a:pt x="126" y="178"/>
                    <a:pt x="144" y="171"/>
                    <a:pt x="161" y="171"/>
                  </a:cubicBezTo>
                  <a:cubicBezTo>
                    <a:pt x="178" y="171"/>
                    <a:pt x="195" y="178"/>
                    <a:pt x="206" y="189"/>
                  </a:cubicBezTo>
                  <a:cubicBezTo>
                    <a:pt x="211" y="193"/>
                    <a:pt x="217" y="193"/>
                    <a:pt x="222" y="189"/>
                  </a:cubicBezTo>
                  <a:cubicBezTo>
                    <a:pt x="226" y="185"/>
                    <a:pt x="226" y="178"/>
                    <a:pt x="222" y="174"/>
                  </a:cubicBezTo>
                  <a:cubicBezTo>
                    <a:pt x="206" y="159"/>
                    <a:pt x="183" y="150"/>
                    <a:pt x="161" y="150"/>
                  </a:cubicBezTo>
                  <a:close/>
                  <a:moveTo>
                    <a:pt x="161" y="214"/>
                  </a:moveTo>
                  <a:cubicBezTo>
                    <a:pt x="149" y="214"/>
                    <a:pt x="139" y="223"/>
                    <a:pt x="139" y="235"/>
                  </a:cubicBezTo>
                  <a:cubicBezTo>
                    <a:pt x="139" y="247"/>
                    <a:pt x="149" y="256"/>
                    <a:pt x="161" y="256"/>
                  </a:cubicBezTo>
                  <a:cubicBezTo>
                    <a:pt x="172" y="256"/>
                    <a:pt x="182" y="247"/>
                    <a:pt x="182" y="235"/>
                  </a:cubicBezTo>
                  <a:cubicBezTo>
                    <a:pt x="182" y="223"/>
                    <a:pt x="172" y="214"/>
                    <a:pt x="161" y="2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3" name="Group 286">
            <a:extLst>
              <a:ext uri="{FF2B5EF4-FFF2-40B4-BE49-F238E27FC236}">
                <a16:creationId xmlns:a16="http://schemas.microsoft.com/office/drawing/2014/main" id="{65B29368-5E06-4A8A-83B2-481422B88B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04911" y="2738996"/>
            <a:ext cx="500818" cy="500818"/>
            <a:chOff x="2962" y="2267"/>
            <a:chExt cx="340" cy="340"/>
          </a:xfrm>
          <a:solidFill>
            <a:schemeClr val="tx1"/>
          </a:solidFill>
        </p:grpSpPr>
        <p:sp>
          <p:nvSpPr>
            <p:cNvPr id="84" name="Freeform 287">
              <a:extLst>
                <a:ext uri="{FF2B5EF4-FFF2-40B4-BE49-F238E27FC236}">
                  <a16:creationId xmlns:a16="http://schemas.microsoft.com/office/drawing/2014/main" id="{03A5989C-B155-4827-9D23-04795A929E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" y="2331"/>
              <a:ext cx="199" cy="184"/>
            </a:xfrm>
            <a:custGeom>
              <a:avLst/>
              <a:gdLst>
                <a:gd name="T0" fmla="*/ 11 w 299"/>
                <a:gd name="T1" fmla="*/ 149 h 277"/>
                <a:gd name="T2" fmla="*/ 32 w 299"/>
                <a:gd name="T3" fmla="*/ 128 h 277"/>
                <a:gd name="T4" fmla="*/ 11 w 299"/>
                <a:gd name="T5" fmla="*/ 170 h 277"/>
                <a:gd name="T6" fmla="*/ 32 w 299"/>
                <a:gd name="T7" fmla="*/ 192 h 277"/>
                <a:gd name="T8" fmla="*/ 32 w 299"/>
                <a:gd name="T9" fmla="*/ 213 h 277"/>
                <a:gd name="T10" fmla="*/ 11 w 299"/>
                <a:gd name="T11" fmla="*/ 234 h 277"/>
                <a:gd name="T12" fmla="*/ 32 w 299"/>
                <a:gd name="T13" fmla="*/ 213 h 277"/>
                <a:gd name="T14" fmla="*/ 0 w 299"/>
                <a:gd name="T15" fmla="*/ 266 h 277"/>
                <a:gd name="T16" fmla="*/ 43 w 299"/>
                <a:gd name="T17" fmla="*/ 266 h 277"/>
                <a:gd name="T18" fmla="*/ 96 w 299"/>
                <a:gd name="T19" fmla="*/ 170 h 277"/>
                <a:gd name="T20" fmla="*/ 118 w 299"/>
                <a:gd name="T21" fmla="*/ 192 h 277"/>
                <a:gd name="T22" fmla="*/ 118 w 299"/>
                <a:gd name="T23" fmla="*/ 213 h 277"/>
                <a:gd name="T24" fmla="*/ 96 w 299"/>
                <a:gd name="T25" fmla="*/ 234 h 277"/>
                <a:gd name="T26" fmla="*/ 118 w 299"/>
                <a:gd name="T27" fmla="*/ 213 h 277"/>
                <a:gd name="T28" fmla="*/ 86 w 299"/>
                <a:gd name="T29" fmla="*/ 266 h 277"/>
                <a:gd name="T30" fmla="*/ 128 w 299"/>
                <a:gd name="T31" fmla="*/ 266 h 277"/>
                <a:gd name="T32" fmla="*/ 182 w 299"/>
                <a:gd name="T33" fmla="*/ 170 h 277"/>
                <a:gd name="T34" fmla="*/ 203 w 299"/>
                <a:gd name="T35" fmla="*/ 192 h 277"/>
                <a:gd name="T36" fmla="*/ 203 w 299"/>
                <a:gd name="T37" fmla="*/ 213 h 277"/>
                <a:gd name="T38" fmla="*/ 182 w 299"/>
                <a:gd name="T39" fmla="*/ 234 h 277"/>
                <a:gd name="T40" fmla="*/ 203 w 299"/>
                <a:gd name="T41" fmla="*/ 213 h 277"/>
                <a:gd name="T42" fmla="*/ 171 w 299"/>
                <a:gd name="T43" fmla="*/ 266 h 277"/>
                <a:gd name="T44" fmla="*/ 214 w 299"/>
                <a:gd name="T45" fmla="*/ 266 h 277"/>
                <a:gd name="T46" fmla="*/ 182 w 299"/>
                <a:gd name="T47" fmla="*/ 42 h 277"/>
                <a:gd name="T48" fmla="*/ 203 w 299"/>
                <a:gd name="T49" fmla="*/ 64 h 277"/>
                <a:gd name="T50" fmla="*/ 203 w 299"/>
                <a:gd name="T51" fmla="*/ 85 h 277"/>
                <a:gd name="T52" fmla="*/ 182 w 299"/>
                <a:gd name="T53" fmla="*/ 106 h 277"/>
                <a:gd name="T54" fmla="*/ 203 w 299"/>
                <a:gd name="T55" fmla="*/ 85 h 277"/>
                <a:gd name="T56" fmla="*/ 171 w 299"/>
                <a:gd name="T57" fmla="*/ 138 h 277"/>
                <a:gd name="T58" fmla="*/ 214 w 299"/>
                <a:gd name="T59" fmla="*/ 138 h 277"/>
                <a:gd name="T60" fmla="*/ 182 w 299"/>
                <a:gd name="T61" fmla="*/ 0 h 277"/>
                <a:gd name="T62" fmla="*/ 203 w 299"/>
                <a:gd name="T63" fmla="*/ 21 h 277"/>
                <a:gd name="T64" fmla="*/ 288 w 299"/>
                <a:gd name="T65" fmla="*/ 170 h 277"/>
                <a:gd name="T66" fmla="*/ 267 w 299"/>
                <a:gd name="T67" fmla="*/ 192 h 277"/>
                <a:gd name="T68" fmla="*/ 288 w 299"/>
                <a:gd name="T69" fmla="*/ 170 h 277"/>
                <a:gd name="T70" fmla="*/ 256 w 299"/>
                <a:gd name="T71" fmla="*/ 224 h 277"/>
                <a:gd name="T72" fmla="*/ 299 w 299"/>
                <a:gd name="T73" fmla="*/ 224 h 277"/>
                <a:gd name="T74" fmla="*/ 267 w 299"/>
                <a:gd name="T75" fmla="*/ 256 h 277"/>
                <a:gd name="T76" fmla="*/ 288 w 299"/>
                <a:gd name="T77" fmla="*/ 277 h 277"/>
                <a:gd name="T78" fmla="*/ 267 w 299"/>
                <a:gd name="T79" fmla="*/ 106 h 277"/>
                <a:gd name="T80" fmla="*/ 288 w 299"/>
                <a:gd name="T81" fmla="*/ 85 h 277"/>
                <a:gd name="T82" fmla="*/ 267 w 299"/>
                <a:gd name="T83" fmla="*/ 106 h 277"/>
                <a:gd name="T84" fmla="*/ 256 w 299"/>
                <a:gd name="T85" fmla="*/ 138 h 277"/>
                <a:gd name="T86" fmla="*/ 299 w 299"/>
                <a:gd name="T87" fmla="*/ 13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9" h="277">
                  <a:moveTo>
                    <a:pt x="43" y="138"/>
                  </a:moveTo>
                  <a:cubicBezTo>
                    <a:pt x="43" y="144"/>
                    <a:pt x="38" y="149"/>
                    <a:pt x="32" y="149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5" y="149"/>
                    <a:pt x="0" y="144"/>
                    <a:pt x="0" y="138"/>
                  </a:cubicBezTo>
                  <a:cubicBezTo>
                    <a:pt x="0" y="132"/>
                    <a:pt x="5" y="128"/>
                    <a:pt x="11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8" y="128"/>
                    <a:pt x="43" y="132"/>
                    <a:pt x="43" y="138"/>
                  </a:cubicBezTo>
                  <a:close/>
                  <a:moveTo>
                    <a:pt x="32" y="170"/>
                  </a:moveTo>
                  <a:cubicBezTo>
                    <a:pt x="11" y="170"/>
                    <a:pt x="11" y="170"/>
                    <a:pt x="11" y="170"/>
                  </a:cubicBezTo>
                  <a:cubicBezTo>
                    <a:pt x="5" y="170"/>
                    <a:pt x="0" y="175"/>
                    <a:pt x="0" y="181"/>
                  </a:cubicBezTo>
                  <a:cubicBezTo>
                    <a:pt x="0" y="187"/>
                    <a:pt x="5" y="192"/>
                    <a:pt x="11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38" y="192"/>
                    <a:pt x="43" y="187"/>
                    <a:pt x="43" y="181"/>
                  </a:cubicBezTo>
                  <a:cubicBezTo>
                    <a:pt x="43" y="175"/>
                    <a:pt x="38" y="170"/>
                    <a:pt x="32" y="170"/>
                  </a:cubicBezTo>
                  <a:close/>
                  <a:moveTo>
                    <a:pt x="32" y="213"/>
                  </a:moveTo>
                  <a:cubicBezTo>
                    <a:pt x="11" y="213"/>
                    <a:pt x="11" y="213"/>
                    <a:pt x="11" y="213"/>
                  </a:cubicBezTo>
                  <a:cubicBezTo>
                    <a:pt x="5" y="213"/>
                    <a:pt x="0" y="218"/>
                    <a:pt x="0" y="224"/>
                  </a:cubicBezTo>
                  <a:cubicBezTo>
                    <a:pt x="0" y="230"/>
                    <a:pt x="5" y="234"/>
                    <a:pt x="11" y="234"/>
                  </a:cubicBezTo>
                  <a:cubicBezTo>
                    <a:pt x="32" y="234"/>
                    <a:pt x="32" y="234"/>
                    <a:pt x="32" y="234"/>
                  </a:cubicBezTo>
                  <a:cubicBezTo>
                    <a:pt x="38" y="234"/>
                    <a:pt x="43" y="230"/>
                    <a:pt x="43" y="224"/>
                  </a:cubicBezTo>
                  <a:cubicBezTo>
                    <a:pt x="43" y="218"/>
                    <a:pt x="38" y="213"/>
                    <a:pt x="32" y="213"/>
                  </a:cubicBezTo>
                  <a:close/>
                  <a:moveTo>
                    <a:pt x="32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5" y="256"/>
                    <a:pt x="0" y="260"/>
                    <a:pt x="0" y="266"/>
                  </a:cubicBezTo>
                  <a:cubicBezTo>
                    <a:pt x="0" y="272"/>
                    <a:pt x="5" y="277"/>
                    <a:pt x="11" y="277"/>
                  </a:cubicBezTo>
                  <a:cubicBezTo>
                    <a:pt x="32" y="277"/>
                    <a:pt x="32" y="277"/>
                    <a:pt x="32" y="277"/>
                  </a:cubicBezTo>
                  <a:cubicBezTo>
                    <a:pt x="38" y="277"/>
                    <a:pt x="43" y="272"/>
                    <a:pt x="43" y="266"/>
                  </a:cubicBezTo>
                  <a:cubicBezTo>
                    <a:pt x="43" y="260"/>
                    <a:pt x="38" y="256"/>
                    <a:pt x="32" y="256"/>
                  </a:cubicBezTo>
                  <a:close/>
                  <a:moveTo>
                    <a:pt x="118" y="170"/>
                  </a:moveTo>
                  <a:cubicBezTo>
                    <a:pt x="96" y="170"/>
                    <a:pt x="96" y="170"/>
                    <a:pt x="96" y="170"/>
                  </a:cubicBezTo>
                  <a:cubicBezTo>
                    <a:pt x="90" y="170"/>
                    <a:pt x="86" y="175"/>
                    <a:pt x="86" y="181"/>
                  </a:cubicBezTo>
                  <a:cubicBezTo>
                    <a:pt x="86" y="187"/>
                    <a:pt x="90" y="192"/>
                    <a:pt x="96" y="192"/>
                  </a:cubicBezTo>
                  <a:cubicBezTo>
                    <a:pt x="118" y="192"/>
                    <a:pt x="118" y="192"/>
                    <a:pt x="118" y="192"/>
                  </a:cubicBezTo>
                  <a:cubicBezTo>
                    <a:pt x="124" y="192"/>
                    <a:pt x="128" y="187"/>
                    <a:pt x="128" y="181"/>
                  </a:cubicBezTo>
                  <a:cubicBezTo>
                    <a:pt x="128" y="175"/>
                    <a:pt x="124" y="170"/>
                    <a:pt x="118" y="170"/>
                  </a:cubicBezTo>
                  <a:close/>
                  <a:moveTo>
                    <a:pt x="118" y="213"/>
                  </a:moveTo>
                  <a:cubicBezTo>
                    <a:pt x="96" y="213"/>
                    <a:pt x="96" y="213"/>
                    <a:pt x="96" y="213"/>
                  </a:cubicBezTo>
                  <a:cubicBezTo>
                    <a:pt x="90" y="213"/>
                    <a:pt x="86" y="218"/>
                    <a:pt x="86" y="224"/>
                  </a:cubicBezTo>
                  <a:cubicBezTo>
                    <a:pt x="86" y="230"/>
                    <a:pt x="90" y="234"/>
                    <a:pt x="96" y="234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24" y="234"/>
                    <a:pt x="128" y="230"/>
                    <a:pt x="128" y="224"/>
                  </a:cubicBezTo>
                  <a:cubicBezTo>
                    <a:pt x="128" y="218"/>
                    <a:pt x="124" y="213"/>
                    <a:pt x="118" y="213"/>
                  </a:cubicBezTo>
                  <a:close/>
                  <a:moveTo>
                    <a:pt x="118" y="256"/>
                  </a:moveTo>
                  <a:cubicBezTo>
                    <a:pt x="96" y="256"/>
                    <a:pt x="96" y="256"/>
                    <a:pt x="96" y="256"/>
                  </a:cubicBezTo>
                  <a:cubicBezTo>
                    <a:pt x="90" y="256"/>
                    <a:pt x="86" y="260"/>
                    <a:pt x="86" y="266"/>
                  </a:cubicBezTo>
                  <a:cubicBezTo>
                    <a:pt x="86" y="272"/>
                    <a:pt x="90" y="277"/>
                    <a:pt x="96" y="277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124" y="277"/>
                    <a:pt x="128" y="272"/>
                    <a:pt x="128" y="266"/>
                  </a:cubicBezTo>
                  <a:cubicBezTo>
                    <a:pt x="128" y="260"/>
                    <a:pt x="124" y="256"/>
                    <a:pt x="118" y="256"/>
                  </a:cubicBezTo>
                  <a:close/>
                  <a:moveTo>
                    <a:pt x="203" y="170"/>
                  </a:moveTo>
                  <a:cubicBezTo>
                    <a:pt x="182" y="170"/>
                    <a:pt x="182" y="170"/>
                    <a:pt x="182" y="170"/>
                  </a:cubicBezTo>
                  <a:cubicBezTo>
                    <a:pt x="176" y="170"/>
                    <a:pt x="171" y="175"/>
                    <a:pt x="171" y="181"/>
                  </a:cubicBezTo>
                  <a:cubicBezTo>
                    <a:pt x="171" y="187"/>
                    <a:pt x="176" y="192"/>
                    <a:pt x="182" y="192"/>
                  </a:cubicBezTo>
                  <a:cubicBezTo>
                    <a:pt x="203" y="192"/>
                    <a:pt x="203" y="192"/>
                    <a:pt x="203" y="192"/>
                  </a:cubicBezTo>
                  <a:cubicBezTo>
                    <a:pt x="209" y="192"/>
                    <a:pt x="214" y="187"/>
                    <a:pt x="214" y="181"/>
                  </a:cubicBezTo>
                  <a:cubicBezTo>
                    <a:pt x="214" y="175"/>
                    <a:pt x="209" y="170"/>
                    <a:pt x="203" y="170"/>
                  </a:cubicBezTo>
                  <a:close/>
                  <a:moveTo>
                    <a:pt x="203" y="213"/>
                  </a:moveTo>
                  <a:cubicBezTo>
                    <a:pt x="182" y="213"/>
                    <a:pt x="182" y="213"/>
                    <a:pt x="182" y="213"/>
                  </a:cubicBezTo>
                  <a:cubicBezTo>
                    <a:pt x="176" y="213"/>
                    <a:pt x="171" y="218"/>
                    <a:pt x="171" y="224"/>
                  </a:cubicBezTo>
                  <a:cubicBezTo>
                    <a:pt x="171" y="230"/>
                    <a:pt x="176" y="234"/>
                    <a:pt x="182" y="234"/>
                  </a:cubicBezTo>
                  <a:cubicBezTo>
                    <a:pt x="203" y="234"/>
                    <a:pt x="203" y="234"/>
                    <a:pt x="203" y="234"/>
                  </a:cubicBezTo>
                  <a:cubicBezTo>
                    <a:pt x="209" y="234"/>
                    <a:pt x="214" y="230"/>
                    <a:pt x="214" y="224"/>
                  </a:cubicBezTo>
                  <a:cubicBezTo>
                    <a:pt x="214" y="218"/>
                    <a:pt x="209" y="213"/>
                    <a:pt x="203" y="213"/>
                  </a:cubicBezTo>
                  <a:close/>
                  <a:moveTo>
                    <a:pt x="203" y="256"/>
                  </a:moveTo>
                  <a:cubicBezTo>
                    <a:pt x="182" y="256"/>
                    <a:pt x="182" y="256"/>
                    <a:pt x="182" y="256"/>
                  </a:cubicBezTo>
                  <a:cubicBezTo>
                    <a:pt x="176" y="256"/>
                    <a:pt x="171" y="260"/>
                    <a:pt x="171" y="266"/>
                  </a:cubicBezTo>
                  <a:cubicBezTo>
                    <a:pt x="171" y="272"/>
                    <a:pt x="176" y="277"/>
                    <a:pt x="182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9" y="277"/>
                    <a:pt x="214" y="272"/>
                    <a:pt x="214" y="266"/>
                  </a:cubicBezTo>
                  <a:cubicBezTo>
                    <a:pt x="214" y="260"/>
                    <a:pt x="209" y="256"/>
                    <a:pt x="203" y="256"/>
                  </a:cubicBezTo>
                  <a:close/>
                  <a:moveTo>
                    <a:pt x="203" y="42"/>
                  </a:moveTo>
                  <a:cubicBezTo>
                    <a:pt x="182" y="42"/>
                    <a:pt x="182" y="42"/>
                    <a:pt x="182" y="42"/>
                  </a:cubicBezTo>
                  <a:cubicBezTo>
                    <a:pt x="176" y="42"/>
                    <a:pt x="171" y="47"/>
                    <a:pt x="171" y="53"/>
                  </a:cubicBezTo>
                  <a:cubicBezTo>
                    <a:pt x="171" y="59"/>
                    <a:pt x="176" y="64"/>
                    <a:pt x="182" y="64"/>
                  </a:cubicBezTo>
                  <a:cubicBezTo>
                    <a:pt x="203" y="64"/>
                    <a:pt x="203" y="64"/>
                    <a:pt x="203" y="64"/>
                  </a:cubicBezTo>
                  <a:cubicBezTo>
                    <a:pt x="209" y="64"/>
                    <a:pt x="214" y="59"/>
                    <a:pt x="214" y="53"/>
                  </a:cubicBezTo>
                  <a:cubicBezTo>
                    <a:pt x="214" y="47"/>
                    <a:pt x="209" y="42"/>
                    <a:pt x="203" y="42"/>
                  </a:cubicBezTo>
                  <a:close/>
                  <a:moveTo>
                    <a:pt x="203" y="85"/>
                  </a:moveTo>
                  <a:cubicBezTo>
                    <a:pt x="182" y="85"/>
                    <a:pt x="182" y="85"/>
                    <a:pt x="182" y="85"/>
                  </a:cubicBezTo>
                  <a:cubicBezTo>
                    <a:pt x="176" y="85"/>
                    <a:pt x="171" y="90"/>
                    <a:pt x="171" y="96"/>
                  </a:cubicBezTo>
                  <a:cubicBezTo>
                    <a:pt x="171" y="102"/>
                    <a:pt x="176" y="106"/>
                    <a:pt x="182" y="106"/>
                  </a:cubicBezTo>
                  <a:cubicBezTo>
                    <a:pt x="203" y="106"/>
                    <a:pt x="203" y="106"/>
                    <a:pt x="203" y="106"/>
                  </a:cubicBezTo>
                  <a:cubicBezTo>
                    <a:pt x="209" y="106"/>
                    <a:pt x="214" y="102"/>
                    <a:pt x="214" y="96"/>
                  </a:cubicBezTo>
                  <a:cubicBezTo>
                    <a:pt x="214" y="90"/>
                    <a:pt x="209" y="85"/>
                    <a:pt x="203" y="85"/>
                  </a:cubicBezTo>
                  <a:close/>
                  <a:moveTo>
                    <a:pt x="203" y="128"/>
                  </a:moveTo>
                  <a:cubicBezTo>
                    <a:pt x="182" y="128"/>
                    <a:pt x="182" y="128"/>
                    <a:pt x="182" y="128"/>
                  </a:cubicBezTo>
                  <a:cubicBezTo>
                    <a:pt x="176" y="128"/>
                    <a:pt x="171" y="132"/>
                    <a:pt x="171" y="138"/>
                  </a:cubicBezTo>
                  <a:cubicBezTo>
                    <a:pt x="171" y="144"/>
                    <a:pt x="176" y="149"/>
                    <a:pt x="182" y="149"/>
                  </a:cubicBezTo>
                  <a:cubicBezTo>
                    <a:pt x="203" y="149"/>
                    <a:pt x="203" y="149"/>
                    <a:pt x="203" y="149"/>
                  </a:cubicBezTo>
                  <a:cubicBezTo>
                    <a:pt x="209" y="149"/>
                    <a:pt x="214" y="144"/>
                    <a:pt x="214" y="138"/>
                  </a:cubicBezTo>
                  <a:cubicBezTo>
                    <a:pt x="214" y="132"/>
                    <a:pt x="209" y="128"/>
                    <a:pt x="203" y="128"/>
                  </a:cubicBezTo>
                  <a:close/>
                  <a:moveTo>
                    <a:pt x="203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176" y="0"/>
                    <a:pt x="171" y="4"/>
                    <a:pt x="171" y="10"/>
                  </a:cubicBezTo>
                  <a:cubicBezTo>
                    <a:pt x="171" y="16"/>
                    <a:pt x="176" y="21"/>
                    <a:pt x="182" y="21"/>
                  </a:cubicBezTo>
                  <a:cubicBezTo>
                    <a:pt x="203" y="21"/>
                    <a:pt x="203" y="21"/>
                    <a:pt x="203" y="21"/>
                  </a:cubicBezTo>
                  <a:cubicBezTo>
                    <a:pt x="209" y="21"/>
                    <a:pt x="214" y="16"/>
                    <a:pt x="214" y="10"/>
                  </a:cubicBezTo>
                  <a:cubicBezTo>
                    <a:pt x="214" y="4"/>
                    <a:pt x="209" y="0"/>
                    <a:pt x="203" y="0"/>
                  </a:cubicBezTo>
                  <a:close/>
                  <a:moveTo>
                    <a:pt x="288" y="170"/>
                  </a:moveTo>
                  <a:cubicBezTo>
                    <a:pt x="267" y="170"/>
                    <a:pt x="267" y="170"/>
                    <a:pt x="267" y="170"/>
                  </a:cubicBezTo>
                  <a:cubicBezTo>
                    <a:pt x="261" y="170"/>
                    <a:pt x="256" y="175"/>
                    <a:pt x="256" y="181"/>
                  </a:cubicBezTo>
                  <a:cubicBezTo>
                    <a:pt x="256" y="187"/>
                    <a:pt x="261" y="192"/>
                    <a:pt x="267" y="192"/>
                  </a:cubicBezTo>
                  <a:cubicBezTo>
                    <a:pt x="288" y="192"/>
                    <a:pt x="288" y="192"/>
                    <a:pt x="288" y="192"/>
                  </a:cubicBezTo>
                  <a:cubicBezTo>
                    <a:pt x="294" y="192"/>
                    <a:pt x="299" y="187"/>
                    <a:pt x="299" y="181"/>
                  </a:cubicBezTo>
                  <a:cubicBezTo>
                    <a:pt x="299" y="175"/>
                    <a:pt x="294" y="170"/>
                    <a:pt x="288" y="170"/>
                  </a:cubicBezTo>
                  <a:close/>
                  <a:moveTo>
                    <a:pt x="288" y="213"/>
                  </a:moveTo>
                  <a:cubicBezTo>
                    <a:pt x="267" y="213"/>
                    <a:pt x="267" y="213"/>
                    <a:pt x="267" y="213"/>
                  </a:cubicBezTo>
                  <a:cubicBezTo>
                    <a:pt x="261" y="213"/>
                    <a:pt x="256" y="218"/>
                    <a:pt x="256" y="224"/>
                  </a:cubicBezTo>
                  <a:cubicBezTo>
                    <a:pt x="256" y="230"/>
                    <a:pt x="261" y="234"/>
                    <a:pt x="267" y="234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94" y="234"/>
                    <a:pt x="299" y="230"/>
                    <a:pt x="299" y="224"/>
                  </a:cubicBezTo>
                  <a:cubicBezTo>
                    <a:pt x="299" y="218"/>
                    <a:pt x="294" y="213"/>
                    <a:pt x="288" y="213"/>
                  </a:cubicBezTo>
                  <a:close/>
                  <a:moveTo>
                    <a:pt x="288" y="256"/>
                  </a:moveTo>
                  <a:cubicBezTo>
                    <a:pt x="267" y="256"/>
                    <a:pt x="267" y="256"/>
                    <a:pt x="267" y="256"/>
                  </a:cubicBezTo>
                  <a:cubicBezTo>
                    <a:pt x="261" y="256"/>
                    <a:pt x="256" y="260"/>
                    <a:pt x="256" y="266"/>
                  </a:cubicBezTo>
                  <a:cubicBezTo>
                    <a:pt x="256" y="272"/>
                    <a:pt x="261" y="277"/>
                    <a:pt x="267" y="277"/>
                  </a:cubicBezTo>
                  <a:cubicBezTo>
                    <a:pt x="288" y="277"/>
                    <a:pt x="288" y="277"/>
                    <a:pt x="288" y="277"/>
                  </a:cubicBezTo>
                  <a:cubicBezTo>
                    <a:pt x="294" y="277"/>
                    <a:pt x="299" y="272"/>
                    <a:pt x="299" y="266"/>
                  </a:cubicBezTo>
                  <a:cubicBezTo>
                    <a:pt x="299" y="260"/>
                    <a:pt x="294" y="256"/>
                    <a:pt x="288" y="256"/>
                  </a:cubicBezTo>
                  <a:close/>
                  <a:moveTo>
                    <a:pt x="267" y="106"/>
                  </a:moveTo>
                  <a:cubicBezTo>
                    <a:pt x="288" y="106"/>
                    <a:pt x="288" y="106"/>
                    <a:pt x="288" y="106"/>
                  </a:cubicBezTo>
                  <a:cubicBezTo>
                    <a:pt x="294" y="106"/>
                    <a:pt x="299" y="102"/>
                    <a:pt x="299" y="96"/>
                  </a:cubicBezTo>
                  <a:cubicBezTo>
                    <a:pt x="299" y="90"/>
                    <a:pt x="294" y="85"/>
                    <a:pt x="288" y="85"/>
                  </a:cubicBezTo>
                  <a:cubicBezTo>
                    <a:pt x="267" y="85"/>
                    <a:pt x="267" y="85"/>
                    <a:pt x="267" y="85"/>
                  </a:cubicBezTo>
                  <a:cubicBezTo>
                    <a:pt x="261" y="85"/>
                    <a:pt x="256" y="90"/>
                    <a:pt x="256" y="96"/>
                  </a:cubicBezTo>
                  <a:cubicBezTo>
                    <a:pt x="256" y="102"/>
                    <a:pt x="261" y="106"/>
                    <a:pt x="267" y="106"/>
                  </a:cubicBezTo>
                  <a:close/>
                  <a:moveTo>
                    <a:pt x="288" y="128"/>
                  </a:moveTo>
                  <a:cubicBezTo>
                    <a:pt x="267" y="128"/>
                    <a:pt x="267" y="128"/>
                    <a:pt x="267" y="128"/>
                  </a:cubicBezTo>
                  <a:cubicBezTo>
                    <a:pt x="261" y="128"/>
                    <a:pt x="256" y="132"/>
                    <a:pt x="256" y="138"/>
                  </a:cubicBezTo>
                  <a:cubicBezTo>
                    <a:pt x="256" y="144"/>
                    <a:pt x="261" y="149"/>
                    <a:pt x="267" y="149"/>
                  </a:cubicBezTo>
                  <a:cubicBezTo>
                    <a:pt x="288" y="149"/>
                    <a:pt x="288" y="149"/>
                    <a:pt x="288" y="149"/>
                  </a:cubicBezTo>
                  <a:cubicBezTo>
                    <a:pt x="294" y="149"/>
                    <a:pt x="299" y="144"/>
                    <a:pt x="299" y="138"/>
                  </a:cubicBezTo>
                  <a:cubicBezTo>
                    <a:pt x="299" y="132"/>
                    <a:pt x="294" y="128"/>
                    <a:pt x="28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Freeform 288">
              <a:extLst>
                <a:ext uri="{FF2B5EF4-FFF2-40B4-BE49-F238E27FC236}">
                  <a16:creationId xmlns:a16="http://schemas.microsoft.com/office/drawing/2014/main" id="{4DF5C11E-44D3-454D-8B4F-5FCF31CB0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2" y="2267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9" name="Freeform 300">
            <a:extLst>
              <a:ext uri="{FF2B5EF4-FFF2-40B4-BE49-F238E27FC236}">
                <a16:creationId xmlns:a16="http://schemas.microsoft.com/office/drawing/2014/main" id="{3C340AF7-E85B-40B8-9FA8-355B246D8BFA}"/>
              </a:ext>
            </a:extLst>
          </p:cNvPr>
          <p:cNvSpPr>
            <a:spLocks noEditPoints="1"/>
          </p:cNvSpPr>
          <p:nvPr/>
        </p:nvSpPr>
        <p:spPr bwMode="auto">
          <a:xfrm>
            <a:off x="5010594" y="2709960"/>
            <a:ext cx="500818" cy="500818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9063A0B-0A61-420E-921A-5A34C3E3A410}"/>
              </a:ext>
            </a:extLst>
          </p:cNvPr>
          <p:cNvSpPr txBox="1"/>
          <p:nvPr/>
        </p:nvSpPr>
        <p:spPr>
          <a:xfrm>
            <a:off x="739955" y="3526380"/>
            <a:ext cx="1809740" cy="523220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>
                <a:latin typeface="Calibri"/>
              </a:rPr>
              <a:t>Active monitoring of customers</a:t>
            </a:r>
            <a:endParaRPr lang="en-GB" sz="1400" b="1" dirty="0">
              <a:latin typeface="Calibri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AAA1312-71E5-408D-AE3E-2AC9A4DEEE3E}"/>
              </a:ext>
            </a:extLst>
          </p:cNvPr>
          <p:cNvSpPr txBox="1"/>
          <p:nvPr/>
        </p:nvSpPr>
        <p:spPr>
          <a:xfrm>
            <a:off x="2549694" y="3524317"/>
            <a:ext cx="1809740" cy="523220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>
                <a:latin typeface="Calibri"/>
              </a:rPr>
              <a:t>Optimisation</a:t>
            </a:r>
            <a:r>
              <a:rPr lang="en-US" sz="1400" b="1" dirty="0">
                <a:latin typeface="Calibri"/>
              </a:rPr>
              <a:t> of services</a:t>
            </a:r>
            <a:endParaRPr lang="en-GB" sz="1400" b="1" dirty="0">
              <a:latin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4C9C7A-AD48-418A-B108-4840E7633C78}"/>
              </a:ext>
            </a:extLst>
          </p:cNvPr>
          <p:cNvSpPr txBox="1"/>
          <p:nvPr/>
        </p:nvSpPr>
        <p:spPr>
          <a:xfrm>
            <a:off x="4346956" y="3520206"/>
            <a:ext cx="1809739" cy="523220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sz="1400" b="1" dirty="0" err="1">
                <a:latin typeface="Calibri"/>
              </a:rPr>
              <a:t>Minimisation</a:t>
            </a:r>
            <a:r>
              <a:rPr lang="en-US" sz="1400" b="1" dirty="0">
                <a:latin typeface="Calibri"/>
              </a:rPr>
              <a:t> of expert judgement</a:t>
            </a:r>
            <a:endParaRPr lang="en-GB" sz="1400" b="1" dirty="0"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10C4C2-F985-4488-8C3E-018DFDD6A5A8}"/>
              </a:ext>
            </a:extLst>
          </p:cNvPr>
          <p:cNvGrpSpPr/>
          <p:nvPr/>
        </p:nvGrpSpPr>
        <p:grpSpPr>
          <a:xfrm>
            <a:off x="7001707" y="1868519"/>
            <a:ext cx="4450338" cy="3303374"/>
            <a:chOff x="7271762" y="1947898"/>
            <a:chExt cx="4450338" cy="3303374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A19177E-C0E6-476F-BA58-2E401AA23121}"/>
                </a:ext>
              </a:extLst>
            </p:cNvPr>
            <p:cNvSpPr txBox="1"/>
            <p:nvPr/>
          </p:nvSpPr>
          <p:spPr>
            <a:xfrm>
              <a:off x="8538009" y="3386846"/>
              <a:ext cx="3184091" cy="692497"/>
            </a:xfrm>
            <a:prstGeom prst="rect">
              <a:avLst/>
            </a:prstGeom>
            <a:noFill/>
          </p:spPr>
          <p:txBody>
            <a:bodyPr wrap="square" lIns="36000"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GB" sz="1300">
                  <a:solidFill>
                    <a:prstClr val="black"/>
                  </a:solidFill>
                  <a:latin typeface="Calibri"/>
                </a:rPr>
                <a:t>Understand the drivers of churn so as to increase customer retention by taking the appropriate actions in a timely manner</a:t>
              </a:r>
            </a:p>
          </p:txBody>
        </p:sp>
        <p:sp>
          <p:nvSpPr>
            <p:cNvPr id="71" name="Oval 47">
              <a:extLst>
                <a:ext uri="{FF2B5EF4-FFF2-40B4-BE49-F238E27FC236}">
                  <a16:creationId xmlns:a16="http://schemas.microsoft.com/office/drawing/2014/main" id="{32774B91-29F9-47A8-AD4D-B86193A1EC9A}"/>
                </a:ext>
              </a:extLst>
            </p:cNvPr>
            <p:cNvSpPr/>
            <p:nvPr/>
          </p:nvSpPr>
          <p:spPr>
            <a:xfrm>
              <a:off x="7271762" y="2118206"/>
              <a:ext cx="389257" cy="389257"/>
            </a:xfrm>
            <a:prstGeom prst="ellipse">
              <a:avLst/>
            </a:prstGeom>
            <a:solidFill>
              <a:srgbClr val="0055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1</a:t>
              </a:r>
            </a:p>
          </p:txBody>
        </p:sp>
        <p:sp>
          <p:nvSpPr>
            <p:cNvPr id="73" name="TextBox 78">
              <a:extLst>
                <a:ext uri="{FF2B5EF4-FFF2-40B4-BE49-F238E27FC236}">
                  <a16:creationId xmlns:a16="http://schemas.microsoft.com/office/drawing/2014/main" id="{EC928181-9D2C-4986-A631-9A7C4A53DB7E}"/>
                </a:ext>
              </a:extLst>
            </p:cNvPr>
            <p:cNvSpPr txBox="1"/>
            <p:nvPr/>
          </p:nvSpPr>
          <p:spPr>
            <a:xfrm flipH="1">
              <a:off x="8536763" y="1947898"/>
              <a:ext cx="2454248" cy="307777"/>
            </a:xfrm>
            <a:prstGeom prst="rect">
              <a:avLst/>
            </a:prstGeom>
            <a:noFill/>
          </p:spPr>
          <p:txBody>
            <a:bodyPr wrap="none" lIns="36000" rIns="72000" rtlCol="0">
              <a:spAutoFit/>
            </a:bodyPr>
            <a:lstStyle/>
            <a:p>
              <a:pPr lvl="0">
                <a:defRPr/>
              </a:pPr>
              <a:r>
                <a:rPr lang="en-GB" sz="1400" b="1" kern="0">
                  <a:solidFill>
                    <a:srgbClr val="005587"/>
                  </a:solidFill>
                  <a:latin typeface="Calibri"/>
                  <a:sym typeface="+mn-lt"/>
                </a:rPr>
                <a:t>Active monitoring of customers</a:t>
              </a:r>
            </a:p>
          </p:txBody>
        </p:sp>
        <p:sp>
          <p:nvSpPr>
            <p:cNvPr id="74" name="Oval 82">
              <a:extLst>
                <a:ext uri="{FF2B5EF4-FFF2-40B4-BE49-F238E27FC236}">
                  <a16:creationId xmlns:a16="http://schemas.microsoft.com/office/drawing/2014/main" id="{F7F74C99-E4D7-4B42-9592-36F7E937DFB2}"/>
                </a:ext>
              </a:extLst>
            </p:cNvPr>
            <p:cNvSpPr/>
            <p:nvPr/>
          </p:nvSpPr>
          <p:spPr>
            <a:xfrm>
              <a:off x="7271762" y="3288277"/>
              <a:ext cx="389257" cy="389257"/>
            </a:xfrm>
            <a:prstGeom prst="ellipse">
              <a:avLst/>
            </a:prstGeom>
            <a:solidFill>
              <a:srgbClr val="00A3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2</a:t>
              </a:r>
            </a:p>
          </p:txBody>
        </p:sp>
        <p:sp>
          <p:nvSpPr>
            <p:cNvPr id="76" name="TextBox 86">
              <a:extLst>
                <a:ext uri="{FF2B5EF4-FFF2-40B4-BE49-F238E27FC236}">
                  <a16:creationId xmlns:a16="http://schemas.microsoft.com/office/drawing/2014/main" id="{CBDFD8EF-BFC9-45DF-8C7B-6D5CE12C4818}"/>
                </a:ext>
              </a:extLst>
            </p:cNvPr>
            <p:cNvSpPr txBox="1"/>
            <p:nvPr/>
          </p:nvSpPr>
          <p:spPr>
            <a:xfrm flipH="1">
              <a:off x="8536763" y="3107469"/>
              <a:ext cx="1930460" cy="307777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err="1">
                  <a:ln>
                    <a:noFill/>
                  </a:ln>
                  <a:solidFill>
                    <a:srgbClr val="00A3E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Optimisation</a:t>
              </a:r>
              <a:r>
                <a:rPr kumimoji="0" lang="en-US" sz="1400" b="1" i="0" u="none" strike="noStrike" kern="0" cap="none" spc="0" normalizeH="0" noProof="0">
                  <a:ln>
                    <a:noFill/>
                  </a:ln>
                  <a:solidFill>
                    <a:srgbClr val="00A3E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 of services</a:t>
              </a:r>
              <a:endPara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A3E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+mn-lt"/>
              </a:endParaRPr>
            </a:p>
          </p:txBody>
        </p:sp>
        <p:sp>
          <p:nvSpPr>
            <p:cNvPr id="77" name="Oval 88">
              <a:extLst>
                <a:ext uri="{FF2B5EF4-FFF2-40B4-BE49-F238E27FC236}">
                  <a16:creationId xmlns:a16="http://schemas.microsoft.com/office/drawing/2014/main" id="{50C8B137-B5C3-41BF-A557-AF750A795C80}"/>
                </a:ext>
              </a:extLst>
            </p:cNvPr>
            <p:cNvSpPr/>
            <p:nvPr/>
          </p:nvSpPr>
          <p:spPr>
            <a:xfrm>
              <a:off x="7271762" y="4406591"/>
              <a:ext cx="389257" cy="38925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+mn-lt"/>
                </a:rPr>
                <a:t>3</a:t>
              </a:r>
            </a:p>
          </p:txBody>
        </p:sp>
        <p:sp>
          <p:nvSpPr>
            <p:cNvPr id="79" name="TextBox 92">
              <a:extLst>
                <a:ext uri="{FF2B5EF4-FFF2-40B4-BE49-F238E27FC236}">
                  <a16:creationId xmlns:a16="http://schemas.microsoft.com/office/drawing/2014/main" id="{2FF7DD0A-0B03-4386-8818-C04F35B57B82}"/>
                </a:ext>
              </a:extLst>
            </p:cNvPr>
            <p:cNvSpPr txBox="1"/>
            <p:nvPr/>
          </p:nvSpPr>
          <p:spPr>
            <a:xfrm flipH="1">
              <a:off x="8536763" y="4267040"/>
              <a:ext cx="2687077" cy="307777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pPr lvl="0">
                <a:defRPr/>
              </a:pPr>
              <a:r>
                <a:rPr lang="en-GB" sz="1400" b="1" kern="0">
                  <a:solidFill>
                    <a:srgbClr val="A6A6A6"/>
                  </a:solidFill>
                  <a:latin typeface="Calibri"/>
                  <a:sym typeface="+mn-lt"/>
                </a:rPr>
                <a:t>Minimisation of expert judgement</a:t>
              </a:r>
            </a:p>
          </p:txBody>
        </p:sp>
        <p:grpSp>
          <p:nvGrpSpPr>
            <p:cNvPr id="90" name="Group 872">
              <a:extLst>
                <a:ext uri="{FF2B5EF4-FFF2-40B4-BE49-F238E27FC236}">
                  <a16:creationId xmlns:a16="http://schemas.microsoft.com/office/drawing/2014/main" id="{3FA1FFE0-CA42-4C51-A7BC-E24CF6A02C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26135" y="2042834"/>
              <a:ext cx="541588" cy="540000"/>
              <a:chOff x="2723" y="3051"/>
              <a:chExt cx="341" cy="340"/>
            </a:xfrm>
            <a:solidFill>
              <a:srgbClr val="005587"/>
            </a:solidFill>
          </p:grpSpPr>
          <p:sp>
            <p:nvSpPr>
              <p:cNvPr id="91" name="Freeform 873">
                <a:extLst>
                  <a:ext uri="{FF2B5EF4-FFF2-40B4-BE49-F238E27FC236}">
                    <a16:creationId xmlns:a16="http://schemas.microsoft.com/office/drawing/2014/main" id="{AAFD59E8-FB4B-4EED-9EA5-14B633907E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23" y="3051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874">
                <a:extLst>
                  <a:ext uri="{FF2B5EF4-FFF2-40B4-BE49-F238E27FC236}">
                    <a16:creationId xmlns:a16="http://schemas.microsoft.com/office/drawing/2014/main" id="{E4E33A59-691F-4F3B-BF94-EC0E0F8C0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" y="3143"/>
                <a:ext cx="215" cy="170"/>
              </a:xfrm>
              <a:custGeom>
                <a:avLst/>
                <a:gdLst>
                  <a:gd name="T0" fmla="*/ 318 w 322"/>
                  <a:gd name="T1" fmla="*/ 83 h 256"/>
                  <a:gd name="T2" fmla="*/ 310 w 322"/>
                  <a:gd name="T3" fmla="*/ 86 h 256"/>
                  <a:gd name="T4" fmla="*/ 302 w 322"/>
                  <a:gd name="T5" fmla="*/ 83 h 256"/>
                  <a:gd name="T6" fmla="*/ 161 w 322"/>
                  <a:gd name="T7" fmla="*/ 22 h 256"/>
                  <a:gd name="T8" fmla="*/ 19 w 322"/>
                  <a:gd name="T9" fmla="*/ 83 h 256"/>
                  <a:gd name="T10" fmla="*/ 4 w 322"/>
                  <a:gd name="T11" fmla="*/ 83 h 256"/>
                  <a:gd name="T12" fmla="*/ 4 w 322"/>
                  <a:gd name="T13" fmla="*/ 67 h 256"/>
                  <a:gd name="T14" fmla="*/ 161 w 322"/>
                  <a:gd name="T15" fmla="*/ 0 h 256"/>
                  <a:gd name="T16" fmla="*/ 318 w 322"/>
                  <a:gd name="T17" fmla="*/ 67 h 256"/>
                  <a:gd name="T18" fmla="*/ 318 w 322"/>
                  <a:gd name="T19" fmla="*/ 83 h 256"/>
                  <a:gd name="T20" fmla="*/ 161 w 322"/>
                  <a:gd name="T21" fmla="*/ 75 h 256"/>
                  <a:gd name="T22" fmla="*/ 57 w 322"/>
                  <a:gd name="T23" fmla="*/ 121 h 256"/>
                  <a:gd name="T24" fmla="*/ 57 w 322"/>
                  <a:gd name="T25" fmla="*/ 136 h 256"/>
                  <a:gd name="T26" fmla="*/ 65 w 322"/>
                  <a:gd name="T27" fmla="*/ 139 h 256"/>
                  <a:gd name="T28" fmla="*/ 72 w 322"/>
                  <a:gd name="T29" fmla="*/ 136 h 256"/>
                  <a:gd name="T30" fmla="*/ 161 w 322"/>
                  <a:gd name="T31" fmla="*/ 96 h 256"/>
                  <a:gd name="T32" fmla="*/ 260 w 322"/>
                  <a:gd name="T33" fmla="*/ 136 h 256"/>
                  <a:gd name="T34" fmla="*/ 275 w 322"/>
                  <a:gd name="T35" fmla="*/ 136 h 256"/>
                  <a:gd name="T36" fmla="*/ 275 w 322"/>
                  <a:gd name="T37" fmla="*/ 121 h 256"/>
                  <a:gd name="T38" fmla="*/ 161 w 322"/>
                  <a:gd name="T39" fmla="*/ 75 h 256"/>
                  <a:gd name="T40" fmla="*/ 161 w 322"/>
                  <a:gd name="T41" fmla="*/ 150 h 256"/>
                  <a:gd name="T42" fmla="*/ 100 w 322"/>
                  <a:gd name="T43" fmla="*/ 174 h 256"/>
                  <a:gd name="T44" fmla="*/ 100 w 322"/>
                  <a:gd name="T45" fmla="*/ 189 h 256"/>
                  <a:gd name="T46" fmla="*/ 107 w 322"/>
                  <a:gd name="T47" fmla="*/ 192 h 256"/>
                  <a:gd name="T48" fmla="*/ 115 w 322"/>
                  <a:gd name="T49" fmla="*/ 189 h 256"/>
                  <a:gd name="T50" fmla="*/ 161 w 322"/>
                  <a:gd name="T51" fmla="*/ 171 h 256"/>
                  <a:gd name="T52" fmla="*/ 206 w 322"/>
                  <a:gd name="T53" fmla="*/ 189 h 256"/>
                  <a:gd name="T54" fmla="*/ 222 w 322"/>
                  <a:gd name="T55" fmla="*/ 189 h 256"/>
                  <a:gd name="T56" fmla="*/ 222 w 322"/>
                  <a:gd name="T57" fmla="*/ 174 h 256"/>
                  <a:gd name="T58" fmla="*/ 161 w 322"/>
                  <a:gd name="T59" fmla="*/ 150 h 256"/>
                  <a:gd name="T60" fmla="*/ 161 w 322"/>
                  <a:gd name="T61" fmla="*/ 214 h 256"/>
                  <a:gd name="T62" fmla="*/ 139 w 322"/>
                  <a:gd name="T63" fmla="*/ 235 h 256"/>
                  <a:gd name="T64" fmla="*/ 161 w 322"/>
                  <a:gd name="T65" fmla="*/ 256 h 256"/>
                  <a:gd name="T66" fmla="*/ 182 w 322"/>
                  <a:gd name="T67" fmla="*/ 235 h 256"/>
                  <a:gd name="T68" fmla="*/ 161 w 322"/>
                  <a:gd name="T69" fmla="*/ 21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2" h="256">
                    <a:moveTo>
                      <a:pt x="318" y="83"/>
                    </a:moveTo>
                    <a:cubicBezTo>
                      <a:pt x="315" y="85"/>
                      <a:pt x="313" y="86"/>
                      <a:pt x="310" y="86"/>
                    </a:cubicBezTo>
                    <a:cubicBezTo>
                      <a:pt x="307" y="86"/>
                      <a:pt x="305" y="85"/>
                      <a:pt x="302" y="83"/>
                    </a:cubicBezTo>
                    <a:cubicBezTo>
                      <a:pt x="263" y="43"/>
                      <a:pt x="214" y="22"/>
                      <a:pt x="161" y="22"/>
                    </a:cubicBezTo>
                    <a:cubicBezTo>
                      <a:pt x="108" y="22"/>
                      <a:pt x="59" y="43"/>
                      <a:pt x="19" y="83"/>
                    </a:cubicBezTo>
                    <a:cubicBezTo>
                      <a:pt x="15" y="87"/>
                      <a:pt x="8" y="87"/>
                      <a:pt x="4" y="83"/>
                    </a:cubicBezTo>
                    <a:cubicBezTo>
                      <a:pt x="0" y="78"/>
                      <a:pt x="0" y="72"/>
                      <a:pt x="4" y="67"/>
                    </a:cubicBezTo>
                    <a:cubicBezTo>
                      <a:pt x="48" y="24"/>
                      <a:pt x="102" y="0"/>
                      <a:pt x="161" y="0"/>
                    </a:cubicBezTo>
                    <a:cubicBezTo>
                      <a:pt x="219" y="0"/>
                      <a:pt x="274" y="24"/>
                      <a:pt x="318" y="67"/>
                    </a:cubicBezTo>
                    <a:cubicBezTo>
                      <a:pt x="322" y="72"/>
                      <a:pt x="322" y="78"/>
                      <a:pt x="318" y="83"/>
                    </a:cubicBezTo>
                    <a:close/>
                    <a:moveTo>
                      <a:pt x="161" y="75"/>
                    </a:moveTo>
                    <a:cubicBezTo>
                      <a:pt x="121" y="75"/>
                      <a:pt x="88" y="90"/>
                      <a:pt x="57" y="121"/>
                    </a:cubicBezTo>
                    <a:cubicBezTo>
                      <a:pt x="53" y="125"/>
                      <a:pt x="53" y="132"/>
                      <a:pt x="57" y="136"/>
                    </a:cubicBezTo>
                    <a:cubicBezTo>
                      <a:pt x="59" y="138"/>
                      <a:pt x="62" y="139"/>
                      <a:pt x="65" y="139"/>
                    </a:cubicBezTo>
                    <a:cubicBezTo>
                      <a:pt x="67" y="139"/>
                      <a:pt x="70" y="138"/>
                      <a:pt x="72" y="136"/>
                    </a:cubicBezTo>
                    <a:cubicBezTo>
                      <a:pt x="99" y="109"/>
                      <a:pt x="127" y="96"/>
                      <a:pt x="161" y="96"/>
                    </a:cubicBezTo>
                    <a:cubicBezTo>
                      <a:pt x="197" y="96"/>
                      <a:pt x="235" y="111"/>
                      <a:pt x="260" y="136"/>
                    </a:cubicBezTo>
                    <a:cubicBezTo>
                      <a:pt x="264" y="140"/>
                      <a:pt x="271" y="140"/>
                      <a:pt x="275" y="136"/>
                    </a:cubicBezTo>
                    <a:cubicBezTo>
                      <a:pt x="279" y="132"/>
                      <a:pt x="279" y="125"/>
                      <a:pt x="275" y="121"/>
                    </a:cubicBezTo>
                    <a:cubicBezTo>
                      <a:pt x="247" y="93"/>
                      <a:pt x="203" y="75"/>
                      <a:pt x="161" y="75"/>
                    </a:cubicBezTo>
                    <a:close/>
                    <a:moveTo>
                      <a:pt x="161" y="150"/>
                    </a:moveTo>
                    <a:cubicBezTo>
                      <a:pt x="138" y="150"/>
                      <a:pt x="115" y="159"/>
                      <a:pt x="100" y="174"/>
                    </a:cubicBezTo>
                    <a:cubicBezTo>
                      <a:pt x="96" y="178"/>
                      <a:pt x="96" y="185"/>
                      <a:pt x="100" y="189"/>
                    </a:cubicBezTo>
                    <a:cubicBezTo>
                      <a:pt x="102" y="191"/>
                      <a:pt x="105" y="192"/>
                      <a:pt x="107" y="192"/>
                    </a:cubicBezTo>
                    <a:cubicBezTo>
                      <a:pt x="110" y="192"/>
                      <a:pt x="113" y="191"/>
                      <a:pt x="115" y="189"/>
                    </a:cubicBezTo>
                    <a:cubicBezTo>
                      <a:pt x="126" y="178"/>
                      <a:pt x="144" y="171"/>
                      <a:pt x="161" y="171"/>
                    </a:cubicBezTo>
                    <a:cubicBezTo>
                      <a:pt x="178" y="171"/>
                      <a:pt x="195" y="178"/>
                      <a:pt x="206" y="189"/>
                    </a:cubicBezTo>
                    <a:cubicBezTo>
                      <a:pt x="211" y="193"/>
                      <a:pt x="217" y="193"/>
                      <a:pt x="222" y="189"/>
                    </a:cubicBezTo>
                    <a:cubicBezTo>
                      <a:pt x="226" y="185"/>
                      <a:pt x="226" y="178"/>
                      <a:pt x="222" y="174"/>
                    </a:cubicBezTo>
                    <a:cubicBezTo>
                      <a:pt x="206" y="159"/>
                      <a:pt x="183" y="150"/>
                      <a:pt x="161" y="150"/>
                    </a:cubicBezTo>
                    <a:close/>
                    <a:moveTo>
                      <a:pt x="161" y="214"/>
                    </a:moveTo>
                    <a:cubicBezTo>
                      <a:pt x="149" y="214"/>
                      <a:pt x="139" y="223"/>
                      <a:pt x="139" y="235"/>
                    </a:cubicBezTo>
                    <a:cubicBezTo>
                      <a:pt x="139" y="247"/>
                      <a:pt x="149" y="256"/>
                      <a:pt x="161" y="256"/>
                    </a:cubicBezTo>
                    <a:cubicBezTo>
                      <a:pt x="172" y="256"/>
                      <a:pt x="182" y="247"/>
                      <a:pt x="182" y="235"/>
                    </a:cubicBezTo>
                    <a:cubicBezTo>
                      <a:pt x="182" y="223"/>
                      <a:pt x="172" y="214"/>
                      <a:pt x="161" y="2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286">
              <a:extLst>
                <a:ext uri="{FF2B5EF4-FFF2-40B4-BE49-F238E27FC236}">
                  <a16:creationId xmlns:a16="http://schemas.microsoft.com/office/drawing/2014/main" id="{6B506C0E-1F06-4591-95F3-28ED4CAC63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826135" y="3212898"/>
              <a:ext cx="540000" cy="539999"/>
              <a:chOff x="2962" y="2267"/>
              <a:chExt cx="340" cy="340"/>
            </a:xfrm>
            <a:solidFill>
              <a:srgbClr val="00A3E0"/>
            </a:solidFill>
          </p:grpSpPr>
          <p:sp>
            <p:nvSpPr>
              <p:cNvPr id="94" name="Freeform 287">
                <a:extLst>
                  <a:ext uri="{FF2B5EF4-FFF2-40B4-BE49-F238E27FC236}">
                    <a16:creationId xmlns:a16="http://schemas.microsoft.com/office/drawing/2014/main" id="{7E5C41A1-D953-451E-8B83-41052D66FE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32" y="2331"/>
                <a:ext cx="199" cy="184"/>
              </a:xfrm>
              <a:custGeom>
                <a:avLst/>
                <a:gdLst>
                  <a:gd name="T0" fmla="*/ 11 w 299"/>
                  <a:gd name="T1" fmla="*/ 149 h 277"/>
                  <a:gd name="T2" fmla="*/ 32 w 299"/>
                  <a:gd name="T3" fmla="*/ 128 h 277"/>
                  <a:gd name="T4" fmla="*/ 11 w 299"/>
                  <a:gd name="T5" fmla="*/ 170 h 277"/>
                  <a:gd name="T6" fmla="*/ 32 w 299"/>
                  <a:gd name="T7" fmla="*/ 192 h 277"/>
                  <a:gd name="T8" fmla="*/ 32 w 299"/>
                  <a:gd name="T9" fmla="*/ 213 h 277"/>
                  <a:gd name="T10" fmla="*/ 11 w 299"/>
                  <a:gd name="T11" fmla="*/ 234 h 277"/>
                  <a:gd name="T12" fmla="*/ 32 w 299"/>
                  <a:gd name="T13" fmla="*/ 213 h 277"/>
                  <a:gd name="T14" fmla="*/ 0 w 299"/>
                  <a:gd name="T15" fmla="*/ 266 h 277"/>
                  <a:gd name="T16" fmla="*/ 43 w 299"/>
                  <a:gd name="T17" fmla="*/ 266 h 277"/>
                  <a:gd name="T18" fmla="*/ 96 w 299"/>
                  <a:gd name="T19" fmla="*/ 170 h 277"/>
                  <a:gd name="T20" fmla="*/ 118 w 299"/>
                  <a:gd name="T21" fmla="*/ 192 h 277"/>
                  <a:gd name="T22" fmla="*/ 118 w 299"/>
                  <a:gd name="T23" fmla="*/ 213 h 277"/>
                  <a:gd name="T24" fmla="*/ 96 w 299"/>
                  <a:gd name="T25" fmla="*/ 234 h 277"/>
                  <a:gd name="T26" fmla="*/ 118 w 299"/>
                  <a:gd name="T27" fmla="*/ 213 h 277"/>
                  <a:gd name="T28" fmla="*/ 86 w 299"/>
                  <a:gd name="T29" fmla="*/ 266 h 277"/>
                  <a:gd name="T30" fmla="*/ 128 w 299"/>
                  <a:gd name="T31" fmla="*/ 266 h 277"/>
                  <a:gd name="T32" fmla="*/ 182 w 299"/>
                  <a:gd name="T33" fmla="*/ 170 h 277"/>
                  <a:gd name="T34" fmla="*/ 203 w 299"/>
                  <a:gd name="T35" fmla="*/ 192 h 277"/>
                  <a:gd name="T36" fmla="*/ 203 w 299"/>
                  <a:gd name="T37" fmla="*/ 213 h 277"/>
                  <a:gd name="T38" fmla="*/ 182 w 299"/>
                  <a:gd name="T39" fmla="*/ 234 h 277"/>
                  <a:gd name="T40" fmla="*/ 203 w 299"/>
                  <a:gd name="T41" fmla="*/ 213 h 277"/>
                  <a:gd name="T42" fmla="*/ 171 w 299"/>
                  <a:gd name="T43" fmla="*/ 266 h 277"/>
                  <a:gd name="T44" fmla="*/ 214 w 299"/>
                  <a:gd name="T45" fmla="*/ 266 h 277"/>
                  <a:gd name="T46" fmla="*/ 182 w 299"/>
                  <a:gd name="T47" fmla="*/ 42 h 277"/>
                  <a:gd name="T48" fmla="*/ 203 w 299"/>
                  <a:gd name="T49" fmla="*/ 64 h 277"/>
                  <a:gd name="T50" fmla="*/ 203 w 299"/>
                  <a:gd name="T51" fmla="*/ 85 h 277"/>
                  <a:gd name="T52" fmla="*/ 182 w 299"/>
                  <a:gd name="T53" fmla="*/ 106 h 277"/>
                  <a:gd name="T54" fmla="*/ 203 w 299"/>
                  <a:gd name="T55" fmla="*/ 85 h 277"/>
                  <a:gd name="T56" fmla="*/ 171 w 299"/>
                  <a:gd name="T57" fmla="*/ 138 h 277"/>
                  <a:gd name="T58" fmla="*/ 214 w 299"/>
                  <a:gd name="T59" fmla="*/ 138 h 277"/>
                  <a:gd name="T60" fmla="*/ 182 w 299"/>
                  <a:gd name="T61" fmla="*/ 0 h 277"/>
                  <a:gd name="T62" fmla="*/ 203 w 299"/>
                  <a:gd name="T63" fmla="*/ 21 h 277"/>
                  <a:gd name="T64" fmla="*/ 288 w 299"/>
                  <a:gd name="T65" fmla="*/ 170 h 277"/>
                  <a:gd name="T66" fmla="*/ 267 w 299"/>
                  <a:gd name="T67" fmla="*/ 192 h 277"/>
                  <a:gd name="T68" fmla="*/ 288 w 299"/>
                  <a:gd name="T69" fmla="*/ 170 h 277"/>
                  <a:gd name="T70" fmla="*/ 256 w 299"/>
                  <a:gd name="T71" fmla="*/ 224 h 277"/>
                  <a:gd name="T72" fmla="*/ 299 w 299"/>
                  <a:gd name="T73" fmla="*/ 224 h 277"/>
                  <a:gd name="T74" fmla="*/ 267 w 299"/>
                  <a:gd name="T75" fmla="*/ 256 h 277"/>
                  <a:gd name="T76" fmla="*/ 288 w 299"/>
                  <a:gd name="T77" fmla="*/ 277 h 277"/>
                  <a:gd name="T78" fmla="*/ 267 w 299"/>
                  <a:gd name="T79" fmla="*/ 106 h 277"/>
                  <a:gd name="T80" fmla="*/ 288 w 299"/>
                  <a:gd name="T81" fmla="*/ 85 h 277"/>
                  <a:gd name="T82" fmla="*/ 267 w 299"/>
                  <a:gd name="T83" fmla="*/ 106 h 277"/>
                  <a:gd name="T84" fmla="*/ 256 w 299"/>
                  <a:gd name="T85" fmla="*/ 138 h 277"/>
                  <a:gd name="T86" fmla="*/ 299 w 299"/>
                  <a:gd name="T87" fmla="*/ 138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9" h="277">
                    <a:moveTo>
                      <a:pt x="43" y="138"/>
                    </a:moveTo>
                    <a:cubicBezTo>
                      <a:pt x="43" y="144"/>
                      <a:pt x="38" y="149"/>
                      <a:pt x="32" y="149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5" y="149"/>
                      <a:pt x="0" y="144"/>
                      <a:pt x="0" y="138"/>
                    </a:cubicBezTo>
                    <a:cubicBezTo>
                      <a:pt x="0" y="132"/>
                      <a:pt x="5" y="128"/>
                      <a:pt x="11" y="128"/>
                    </a:cubicBezTo>
                    <a:cubicBezTo>
                      <a:pt x="32" y="128"/>
                      <a:pt x="32" y="128"/>
                      <a:pt x="32" y="128"/>
                    </a:cubicBezTo>
                    <a:cubicBezTo>
                      <a:pt x="38" y="128"/>
                      <a:pt x="43" y="132"/>
                      <a:pt x="43" y="138"/>
                    </a:cubicBezTo>
                    <a:close/>
                    <a:moveTo>
                      <a:pt x="32" y="170"/>
                    </a:moveTo>
                    <a:cubicBezTo>
                      <a:pt x="11" y="170"/>
                      <a:pt x="11" y="170"/>
                      <a:pt x="11" y="170"/>
                    </a:cubicBezTo>
                    <a:cubicBezTo>
                      <a:pt x="5" y="170"/>
                      <a:pt x="0" y="175"/>
                      <a:pt x="0" y="181"/>
                    </a:cubicBezTo>
                    <a:cubicBezTo>
                      <a:pt x="0" y="187"/>
                      <a:pt x="5" y="192"/>
                      <a:pt x="11" y="192"/>
                    </a:cubicBezTo>
                    <a:cubicBezTo>
                      <a:pt x="32" y="192"/>
                      <a:pt x="32" y="192"/>
                      <a:pt x="32" y="192"/>
                    </a:cubicBezTo>
                    <a:cubicBezTo>
                      <a:pt x="38" y="192"/>
                      <a:pt x="43" y="187"/>
                      <a:pt x="43" y="181"/>
                    </a:cubicBezTo>
                    <a:cubicBezTo>
                      <a:pt x="43" y="175"/>
                      <a:pt x="38" y="170"/>
                      <a:pt x="32" y="170"/>
                    </a:cubicBezTo>
                    <a:close/>
                    <a:moveTo>
                      <a:pt x="32" y="213"/>
                    </a:moveTo>
                    <a:cubicBezTo>
                      <a:pt x="11" y="213"/>
                      <a:pt x="11" y="213"/>
                      <a:pt x="11" y="213"/>
                    </a:cubicBezTo>
                    <a:cubicBezTo>
                      <a:pt x="5" y="213"/>
                      <a:pt x="0" y="218"/>
                      <a:pt x="0" y="224"/>
                    </a:cubicBezTo>
                    <a:cubicBezTo>
                      <a:pt x="0" y="230"/>
                      <a:pt x="5" y="234"/>
                      <a:pt x="11" y="234"/>
                    </a:cubicBezTo>
                    <a:cubicBezTo>
                      <a:pt x="32" y="234"/>
                      <a:pt x="32" y="234"/>
                      <a:pt x="32" y="234"/>
                    </a:cubicBezTo>
                    <a:cubicBezTo>
                      <a:pt x="38" y="234"/>
                      <a:pt x="43" y="230"/>
                      <a:pt x="43" y="224"/>
                    </a:cubicBezTo>
                    <a:cubicBezTo>
                      <a:pt x="43" y="218"/>
                      <a:pt x="38" y="213"/>
                      <a:pt x="32" y="213"/>
                    </a:cubicBezTo>
                    <a:close/>
                    <a:moveTo>
                      <a:pt x="32" y="256"/>
                    </a:moveTo>
                    <a:cubicBezTo>
                      <a:pt x="11" y="256"/>
                      <a:pt x="11" y="256"/>
                      <a:pt x="11" y="256"/>
                    </a:cubicBezTo>
                    <a:cubicBezTo>
                      <a:pt x="5" y="256"/>
                      <a:pt x="0" y="260"/>
                      <a:pt x="0" y="266"/>
                    </a:cubicBezTo>
                    <a:cubicBezTo>
                      <a:pt x="0" y="272"/>
                      <a:pt x="5" y="277"/>
                      <a:pt x="11" y="277"/>
                    </a:cubicBezTo>
                    <a:cubicBezTo>
                      <a:pt x="32" y="277"/>
                      <a:pt x="32" y="277"/>
                      <a:pt x="32" y="277"/>
                    </a:cubicBezTo>
                    <a:cubicBezTo>
                      <a:pt x="38" y="277"/>
                      <a:pt x="43" y="272"/>
                      <a:pt x="43" y="266"/>
                    </a:cubicBezTo>
                    <a:cubicBezTo>
                      <a:pt x="43" y="260"/>
                      <a:pt x="38" y="256"/>
                      <a:pt x="32" y="256"/>
                    </a:cubicBezTo>
                    <a:close/>
                    <a:moveTo>
                      <a:pt x="118" y="170"/>
                    </a:moveTo>
                    <a:cubicBezTo>
                      <a:pt x="96" y="170"/>
                      <a:pt x="96" y="170"/>
                      <a:pt x="96" y="170"/>
                    </a:cubicBezTo>
                    <a:cubicBezTo>
                      <a:pt x="90" y="170"/>
                      <a:pt x="86" y="175"/>
                      <a:pt x="86" y="181"/>
                    </a:cubicBezTo>
                    <a:cubicBezTo>
                      <a:pt x="86" y="187"/>
                      <a:pt x="90" y="192"/>
                      <a:pt x="96" y="192"/>
                    </a:cubicBezTo>
                    <a:cubicBezTo>
                      <a:pt x="118" y="192"/>
                      <a:pt x="118" y="192"/>
                      <a:pt x="118" y="192"/>
                    </a:cubicBezTo>
                    <a:cubicBezTo>
                      <a:pt x="124" y="192"/>
                      <a:pt x="128" y="187"/>
                      <a:pt x="128" y="181"/>
                    </a:cubicBezTo>
                    <a:cubicBezTo>
                      <a:pt x="128" y="175"/>
                      <a:pt x="124" y="170"/>
                      <a:pt x="118" y="170"/>
                    </a:cubicBezTo>
                    <a:close/>
                    <a:moveTo>
                      <a:pt x="118" y="213"/>
                    </a:moveTo>
                    <a:cubicBezTo>
                      <a:pt x="96" y="213"/>
                      <a:pt x="96" y="213"/>
                      <a:pt x="96" y="213"/>
                    </a:cubicBezTo>
                    <a:cubicBezTo>
                      <a:pt x="90" y="213"/>
                      <a:pt x="86" y="218"/>
                      <a:pt x="86" y="224"/>
                    </a:cubicBezTo>
                    <a:cubicBezTo>
                      <a:pt x="86" y="230"/>
                      <a:pt x="90" y="234"/>
                      <a:pt x="96" y="234"/>
                    </a:cubicBezTo>
                    <a:cubicBezTo>
                      <a:pt x="118" y="234"/>
                      <a:pt x="118" y="234"/>
                      <a:pt x="118" y="234"/>
                    </a:cubicBezTo>
                    <a:cubicBezTo>
                      <a:pt x="124" y="234"/>
                      <a:pt x="128" y="230"/>
                      <a:pt x="128" y="224"/>
                    </a:cubicBezTo>
                    <a:cubicBezTo>
                      <a:pt x="128" y="218"/>
                      <a:pt x="124" y="213"/>
                      <a:pt x="118" y="213"/>
                    </a:cubicBezTo>
                    <a:close/>
                    <a:moveTo>
                      <a:pt x="118" y="256"/>
                    </a:moveTo>
                    <a:cubicBezTo>
                      <a:pt x="96" y="256"/>
                      <a:pt x="96" y="256"/>
                      <a:pt x="96" y="256"/>
                    </a:cubicBezTo>
                    <a:cubicBezTo>
                      <a:pt x="90" y="256"/>
                      <a:pt x="86" y="260"/>
                      <a:pt x="86" y="266"/>
                    </a:cubicBezTo>
                    <a:cubicBezTo>
                      <a:pt x="86" y="272"/>
                      <a:pt x="90" y="277"/>
                      <a:pt x="96" y="277"/>
                    </a:cubicBezTo>
                    <a:cubicBezTo>
                      <a:pt x="118" y="277"/>
                      <a:pt x="118" y="277"/>
                      <a:pt x="118" y="277"/>
                    </a:cubicBezTo>
                    <a:cubicBezTo>
                      <a:pt x="124" y="277"/>
                      <a:pt x="128" y="272"/>
                      <a:pt x="128" y="266"/>
                    </a:cubicBezTo>
                    <a:cubicBezTo>
                      <a:pt x="128" y="260"/>
                      <a:pt x="124" y="256"/>
                      <a:pt x="118" y="256"/>
                    </a:cubicBezTo>
                    <a:close/>
                    <a:moveTo>
                      <a:pt x="203" y="170"/>
                    </a:moveTo>
                    <a:cubicBezTo>
                      <a:pt x="182" y="170"/>
                      <a:pt x="182" y="170"/>
                      <a:pt x="182" y="170"/>
                    </a:cubicBezTo>
                    <a:cubicBezTo>
                      <a:pt x="176" y="170"/>
                      <a:pt x="171" y="175"/>
                      <a:pt x="171" y="181"/>
                    </a:cubicBezTo>
                    <a:cubicBezTo>
                      <a:pt x="171" y="187"/>
                      <a:pt x="176" y="192"/>
                      <a:pt x="182" y="192"/>
                    </a:cubicBezTo>
                    <a:cubicBezTo>
                      <a:pt x="203" y="192"/>
                      <a:pt x="203" y="192"/>
                      <a:pt x="203" y="192"/>
                    </a:cubicBezTo>
                    <a:cubicBezTo>
                      <a:pt x="209" y="192"/>
                      <a:pt x="214" y="187"/>
                      <a:pt x="214" y="181"/>
                    </a:cubicBezTo>
                    <a:cubicBezTo>
                      <a:pt x="214" y="175"/>
                      <a:pt x="209" y="170"/>
                      <a:pt x="203" y="170"/>
                    </a:cubicBezTo>
                    <a:close/>
                    <a:moveTo>
                      <a:pt x="203" y="213"/>
                    </a:moveTo>
                    <a:cubicBezTo>
                      <a:pt x="182" y="213"/>
                      <a:pt x="182" y="213"/>
                      <a:pt x="182" y="213"/>
                    </a:cubicBezTo>
                    <a:cubicBezTo>
                      <a:pt x="176" y="213"/>
                      <a:pt x="171" y="218"/>
                      <a:pt x="171" y="224"/>
                    </a:cubicBezTo>
                    <a:cubicBezTo>
                      <a:pt x="171" y="230"/>
                      <a:pt x="176" y="234"/>
                      <a:pt x="182" y="234"/>
                    </a:cubicBezTo>
                    <a:cubicBezTo>
                      <a:pt x="203" y="234"/>
                      <a:pt x="203" y="234"/>
                      <a:pt x="203" y="234"/>
                    </a:cubicBezTo>
                    <a:cubicBezTo>
                      <a:pt x="209" y="234"/>
                      <a:pt x="214" y="230"/>
                      <a:pt x="214" y="224"/>
                    </a:cubicBezTo>
                    <a:cubicBezTo>
                      <a:pt x="214" y="218"/>
                      <a:pt x="209" y="213"/>
                      <a:pt x="203" y="213"/>
                    </a:cubicBezTo>
                    <a:close/>
                    <a:moveTo>
                      <a:pt x="203" y="256"/>
                    </a:moveTo>
                    <a:cubicBezTo>
                      <a:pt x="182" y="256"/>
                      <a:pt x="182" y="256"/>
                      <a:pt x="182" y="256"/>
                    </a:cubicBezTo>
                    <a:cubicBezTo>
                      <a:pt x="176" y="256"/>
                      <a:pt x="171" y="260"/>
                      <a:pt x="171" y="266"/>
                    </a:cubicBezTo>
                    <a:cubicBezTo>
                      <a:pt x="171" y="272"/>
                      <a:pt x="176" y="277"/>
                      <a:pt x="182" y="277"/>
                    </a:cubicBezTo>
                    <a:cubicBezTo>
                      <a:pt x="203" y="277"/>
                      <a:pt x="203" y="277"/>
                      <a:pt x="203" y="277"/>
                    </a:cubicBezTo>
                    <a:cubicBezTo>
                      <a:pt x="209" y="277"/>
                      <a:pt x="214" y="272"/>
                      <a:pt x="214" y="266"/>
                    </a:cubicBezTo>
                    <a:cubicBezTo>
                      <a:pt x="214" y="260"/>
                      <a:pt x="209" y="256"/>
                      <a:pt x="203" y="256"/>
                    </a:cubicBezTo>
                    <a:close/>
                    <a:moveTo>
                      <a:pt x="203" y="42"/>
                    </a:moveTo>
                    <a:cubicBezTo>
                      <a:pt x="182" y="42"/>
                      <a:pt x="182" y="42"/>
                      <a:pt x="182" y="42"/>
                    </a:cubicBezTo>
                    <a:cubicBezTo>
                      <a:pt x="176" y="42"/>
                      <a:pt x="171" y="47"/>
                      <a:pt x="171" y="53"/>
                    </a:cubicBezTo>
                    <a:cubicBezTo>
                      <a:pt x="171" y="59"/>
                      <a:pt x="176" y="64"/>
                      <a:pt x="182" y="64"/>
                    </a:cubicBezTo>
                    <a:cubicBezTo>
                      <a:pt x="203" y="64"/>
                      <a:pt x="203" y="64"/>
                      <a:pt x="203" y="64"/>
                    </a:cubicBezTo>
                    <a:cubicBezTo>
                      <a:pt x="209" y="64"/>
                      <a:pt x="214" y="59"/>
                      <a:pt x="214" y="53"/>
                    </a:cubicBezTo>
                    <a:cubicBezTo>
                      <a:pt x="214" y="47"/>
                      <a:pt x="209" y="42"/>
                      <a:pt x="203" y="42"/>
                    </a:cubicBezTo>
                    <a:close/>
                    <a:moveTo>
                      <a:pt x="203" y="85"/>
                    </a:moveTo>
                    <a:cubicBezTo>
                      <a:pt x="182" y="85"/>
                      <a:pt x="182" y="85"/>
                      <a:pt x="182" y="85"/>
                    </a:cubicBezTo>
                    <a:cubicBezTo>
                      <a:pt x="176" y="85"/>
                      <a:pt x="171" y="90"/>
                      <a:pt x="171" y="96"/>
                    </a:cubicBezTo>
                    <a:cubicBezTo>
                      <a:pt x="171" y="102"/>
                      <a:pt x="176" y="106"/>
                      <a:pt x="182" y="106"/>
                    </a:cubicBezTo>
                    <a:cubicBezTo>
                      <a:pt x="203" y="106"/>
                      <a:pt x="203" y="106"/>
                      <a:pt x="203" y="106"/>
                    </a:cubicBezTo>
                    <a:cubicBezTo>
                      <a:pt x="209" y="106"/>
                      <a:pt x="214" y="102"/>
                      <a:pt x="214" y="96"/>
                    </a:cubicBezTo>
                    <a:cubicBezTo>
                      <a:pt x="214" y="90"/>
                      <a:pt x="209" y="85"/>
                      <a:pt x="203" y="85"/>
                    </a:cubicBezTo>
                    <a:close/>
                    <a:moveTo>
                      <a:pt x="203" y="128"/>
                    </a:moveTo>
                    <a:cubicBezTo>
                      <a:pt x="182" y="128"/>
                      <a:pt x="182" y="128"/>
                      <a:pt x="182" y="128"/>
                    </a:cubicBezTo>
                    <a:cubicBezTo>
                      <a:pt x="176" y="128"/>
                      <a:pt x="171" y="132"/>
                      <a:pt x="171" y="138"/>
                    </a:cubicBezTo>
                    <a:cubicBezTo>
                      <a:pt x="171" y="144"/>
                      <a:pt x="176" y="149"/>
                      <a:pt x="182" y="149"/>
                    </a:cubicBezTo>
                    <a:cubicBezTo>
                      <a:pt x="203" y="149"/>
                      <a:pt x="203" y="149"/>
                      <a:pt x="203" y="149"/>
                    </a:cubicBezTo>
                    <a:cubicBezTo>
                      <a:pt x="209" y="149"/>
                      <a:pt x="214" y="144"/>
                      <a:pt x="214" y="138"/>
                    </a:cubicBezTo>
                    <a:cubicBezTo>
                      <a:pt x="214" y="132"/>
                      <a:pt x="209" y="128"/>
                      <a:pt x="203" y="128"/>
                    </a:cubicBezTo>
                    <a:close/>
                    <a:moveTo>
                      <a:pt x="203" y="0"/>
                    </a:moveTo>
                    <a:cubicBezTo>
                      <a:pt x="182" y="0"/>
                      <a:pt x="182" y="0"/>
                      <a:pt x="182" y="0"/>
                    </a:cubicBezTo>
                    <a:cubicBezTo>
                      <a:pt x="176" y="0"/>
                      <a:pt x="171" y="4"/>
                      <a:pt x="171" y="10"/>
                    </a:cubicBezTo>
                    <a:cubicBezTo>
                      <a:pt x="171" y="16"/>
                      <a:pt x="176" y="21"/>
                      <a:pt x="182" y="21"/>
                    </a:cubicBezTo>
                    <a:cubicBezTo>
                      <a:pt x="203" y="21"/>
                      <a:pt x="203" y="21"/>
                      <a:pt x="203" y="21"/>
                    </a:cubicBezTo>
                    <a:cubicBezTo>
                      <a:pt x="209" y="21"/>
                      <a:pt x="214" y="16"/>
                      <a:pt x="214" y="10"/>
                    </a:cubicBezTo>
                    <a:cubicBezTo>
                      <a:pt x="214" y="4"/>
                      <a:pt x="209" y="0"/>
                      <a:pt x="203" y="0"/>
                    </a:cubicBezTo>
                    <a:close/>
                    <a:moveTo>
                      <a:pt x="288" y="170"/>
                    </a:moveTo>
                    <a:cubicBezTo>
                      <a:pt x="267" y="170"/>
                      <a:pt x="267" y="170"/>
                      <a:pt x="267" y="170"/>
                    </a:cubicBezTo>
                    <a:cubicBezTo>
                      <a:pt x="261" y="170"/>
                      <a:pt x="256" y="175"/>
                      <a:pt x="256" y="181"/>
                    </a:cubicBezTo>
                    <a:cubicBezTo>
                      <a:pt x="256" y="187"/>
                      <a:pt x="261" y="192"/>
                      <a:pt x="267" y="192"/>
                    </a:cubicBezTo>
                    <a:cubicBezTo>
                      <a:pt x="288" y="192"/>
                      <a:pt x="288" y="192"/>
                      <a:pt x="288" y="192"/>
                    </a:cubicBezTo>
                    <a:cubicBezTo>
                      <a:pt x="294" y="192"/>
                      <a:pt x="299" y="187"/>
                      <a:pt x="299" y="181"/>
                    </a:cubicBezTo>
                    <a:cubicBezTo>
                      <a:pt x="299" y="175"/>
                      <a:pt x="294" y="170"/>
                      <a:pt x="288" y="170"/>
                    </a:cubicBezTo>
                    <a:close/>
                    <a:moveTo>
                      <a:pt x="288" y="213"/>
                    </a:moveTo>
                    <a:cubicBezTo>
                      <a:pt x="267" y="213"/>
                      <a:pt x="267" y="213"/>
                      <a:pt x="267" y="213"/>
                    </a:cubicBezTo>
                    <a:cubicBezTo>
                      <a:pt x="261" y="213"/>
                      <a:pt x="256" y="218"/>
                      <a:pt x="256" y="224"/>
                    </a:cubicBezTo>
                    <a:cubicBezTo>
                      <a:pt x="256" y="230"/>
                      <a:pt x="261" y="234"/>
                      <a:pt x="267" y="234"/>
                    </a:cubicBezTo>
                    <a:cubicBezTo>
                      <a:pt x="288" y="234"/>
                      <a:pt x="288" y="234"/>
                      <a:pt x="288" y="234"/>
                    </a:cubicBezTo>
                    <a:cubicBezTo>
                      <a:pt x="294" y="234"/>
                      <a:pt x="299" y="230"/>
                      <a:pt x="299" y="224"/>
                    </a:cubicBezTo>
                    <a:cubicBezTo>
                      <a:pt x="299" y="218"/>
                      <a:pt x="294" y="213"/>
                      <a:pt x="288" y="213"/>
                    </a:cubicBezTo>
                    <a:close/>
                    <a:moveTo>
                      <a:pt x="288" y="256"/>
                    </a:moveTo>
                    <a:cubicBezTo>
                      <a:pt x="267" y="256"/>
                      <a:pt x="267" y="256"/>
                      <a:pt x="267" y="256"/>
                    </a:cubicBezTo>
                    <a:cubicBezTo>
                      <a:pt x="261" y="256"/>
                      <a:pt x="256" y="260"/>
                      <a:pt x="256" y="266"/>
                    </a:cubicBezTo>
                    <a:cubicBezTo>
                      <a:pt x="256" y="272"/>
                      <a:pt x="261" y="277"/>
                      <a:pt x="267" y="277"/>
                    </a:cubicBezTo>
                    <a:cubicBezTo>
                      <a:pt x="288" y="277"/>
                      <a:pt x="288" y="277"/>
                      <a:pt x="288" y="277"/>
                    </a:cubicBezTo>
                    <a:cubicBezTo>
                      <a:pt x="294" y="277"/>
                      <a:pt x="299" y="272"/>
                      <a:pt x="299" y="266"/>
                    </a:cubicBezTo>
                    <a:cubicBezTo>
                      <a:pt x="299" y="260"/>
                      <a:pt x="294" y="256"/>
                      <a:pt x="288" y="256"/>
                    </a:cubicBezTo>
                    <a:close/>
                    <a:moveTo>
                      <a:pt x="267" y="106"/>
                    </a:moveTo>
                    <a:cubicBezTo>
                      <a:pt x="288" y="106"/>
                      <a:pt x="288" y="106"/>
                      <a:pt x="288" y="106"/>
                    </a:cubicBezTo>
                    <a:cubicBezTo>
                      <a:pt x="294" y="106"/>
                      <a:pt x="299" y="102"/>
                      <a:pt x="299" y="96"/>
                    </a:cubicBezTo>
                    <a:cubicBezTo>
                      <a:pt x="299" y="90"/>
                      <a:pt x="294" y="85"/>
                      <a:pt x="288" y="85"/>
                    </a:cubicBezTo>
                    <a:cubicBezTo>
                      <a:pt x="267" y="85"/>
                      <a:pt x="267" y="85"/>
                      <a:pt x="267" y="85"/>
                    </a:cubicBezTo>
                    <a:cubicBezTo>
                      <a:pt x="261" y="85"/>
                      <a:pt x="256" y="90"/>
                      <a:pt x="256" y="96"/>
                    </a:cubicBezTo>
                    <a:cubicBezTo>
                      <a:pt x="256" y="102"/>
                      <a:pt x="261" y="106"/>
                      <a:pt x="267" y="106"/>
                    </a:cubicBezTo>
                    <a:close/>
                    <a:moveTo>
                      <a:pt x="288" y="128"/>
                    </a:moveTo>
                    <a:cubicBezTo>
                      <a:pt x="267" y="128"/>
                      <a:pt x="267" y="128"/>
                      <a:pt x="267" y="128"/>
                    </a:cubicBezTo>
                    <a:cubicBezTo>
                      <a:pt x="261" y="128"/>
                      <a:pt x="256" y="132"/>
                      <a:pt x="256" y="138"/>
                    </a:cubicBezTo>
                    <a:cubicBezTo>
                      <a:pt x="256" y="144"/>
                      <a:pt x="261" y="149"/>
                      <a:pt x="267" y="149"/>
                    </a:cubicBezTo>
                    <a:cubicBezTo>
                      <a:pt x="288" y="149"/>
                      <a:pt x="288" y="149"/>
                      <a:pt x="288" y="149"/>
                    </a:cubicBezTo>
                    <a:cubicBezTo>
                      <a:pt x="294" y="149"/>
                      <a:pt x="299" y="144"/>
                      <a:pt x="299" y="138"/>
                    </a:cubicBezTo>
                    <a:cubicBezTo>
                      <a:pt x="299" y="132"/>
                      <a:pt x="294" y="128"/>
                      <a:pt x="288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Freeform 288">
                <a:extLst>
                  <a:ext uri="{FF2B5EF4-FFF2-40B4-BE49-F238E27FC236}">
                    <a16:creationId xmlns:a16="http://schemas.microsoft.com/office/drawing/2014/main" id="{516628D5-0E91-4663-B677-C576C211C1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62" y="2267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Freeform 300">
              <a:extLst>
                <a:ext uri="{FF2B5EF4-FFF2-40B4-BE49-F238E27FC236}">
                  <a16:creationId xmlns:a16="http://schemas.microsoft.com/office/drawing/2014/main" id="{6D83298D-D97F-48D5-AEE0-14690F351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6135" y="4331219"/>
              <a:ext cx="540000" cy="54000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solidFill>
              <a:schemeClr val="tx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4627248-42A9-45EF-A041-05C0F9CB9818}"/>
                </a:ext>
              </a:extLst>
            </p:cNvPr>
            <p:cNvSpPr txBox="1"/>
            <p:nvPr/>
          </p:nvSpPr>
          <p:spPr>
            <a:xfrm>
              <a:off x="8538009" y="2226272"/>
              <a:ext cx="3184091" cy="692497"/>
            </a:xfrm>
            <a:prstGeom prst="rect">
              <a:avLst/>
            </a:prstGeom>
            <a:noFill/>
          </p:spPr>
          <p:txBody>
            <a:bodyPr wrap="square" lIns="36000"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GB" sz="1300">
                  <a:solidFill>
                    <a:prstClr val="black"/>
                  </a:solidFill>
                  <a:latin typeface="Calibri"/>
                </a:rPr>
                <a:t>Gain a deep understanding of customers through behavioural patterns indicating the probability of churn and identify those at-risk 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AD2244F-DC26-4A26-A577-D4BEADA785B5}"/>
                </a:ext>
              </a:extLst>
            </p:cNvPr>
            <p:cNvSpPr txBox="1"/>
            <p:nvPr/>
          </p:nvSpPr>
          <p:spPr>
            <a:xfrm>
              <a:off x="8538009" y="4558775"/>
              <a:ext cx="3184091" cy="692497"/>
            </a:xfrm>
            <a:prstGeom prst="rect">
              <a:avLst/>
            </a:prstGeom>
            <a:noFill/>
          </p:spPr>
          <p:txBody>
            <a:bodyPr wrap="square" lIns="36000"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GB" sz="1300">
                  <a:solidFill>
                    <a:prstClr val="black"/>
                  </a:solidFill>
                  <a:latin typeface="Calibri"/>
                </a:rPr>
                <a:t>Implement data-driven decision-making by removing subjective elements increasing thus accuracy of decisions</a:t>
              </a:r>
            </a:p>
          </p:txBody>
        </p:sp>
      </p:grpSp>
      <p:pic>
        <p:nvPicPr>
          <p:cNvPr id="106" name="Graphic 105" descr="Lightbulb with solid fill">
            <a:extLst>
              <a:ext uri="{FF2B5EF4-FFF2-40B4-BE49-F238E27FC236}">
                <a16:creationId xmlns:a16="http://schemas.microsoft.com/office/drawing/2014/main" id="{B3A22C31-997C-4702-B369-F5234DB7B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8300" y="2801458"/>
            <a:ext cx="361883" cy="361883"/>
          </a:xfrm>
          <a:prstGeom prst="rect">
            <a:avLst/>
          </a:prstGeom>
        </p:spPr>
      </p:pic>
      <p:pic>
        <p:nvPicPr>
          <p:cNvPr id="107" name="Graphic 106" descr="Lightbulb with solid fill">
            <a:extLst>
              <a:ext uri="{FF2B5EF4-FFF2-40B4-BE49-F238E27FC236}">
                <a16:creationId xmlns:a16="http://schemas.microsoft.com/office/drawing/2014/main" id="{AEC262CC-3D6C-4E20-B554-828E0A0F4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3187" y="4354586"/>
            <a:ext cx="361883" cy="36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2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AE8D666-C4E1-4168-A212-42042914C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processing (1/2)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Our Solution</a:t>
            </a:r>
          </a:p>
        </p:txBody>
      </p:sp>
      <p:pic>
        <p:nvPicPr>
          <p:cNvPr id="4" name="Picture 3" descr="A picture containing text, screenshot, rectangle, software&#10;&#10;Description automatically generated">
            <a:extLst>
              <a:ext uri="{FF2B5EF4-FFF2-40B4-BE49-F238E27FC236}">
                <a16:creationId xmlns:a16="http://schemas.microsoft.com/office/drawing/2014/main" id="{9796B8FB-4F73-4A93-BB57-E3981F846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9"/>
          <a:stretch/>
        </p:blipFill>
        <p:spPr>
          <a:xfrm>
            <a:off x="5476076" y="1819830"/>
            <a:ext cx="6187924" cy="38936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336ACD-C212-4A8E-9A70-152E5F40EA3B}"/>
              </a:ext>
            </a:extLst>
          </p:cNvPr>
          <p:cNvSpPr txBox="1"/>
          <p:nvPr/>
        </p:nvSpPr>
        <p:spPr>
          <a:xfrm>
            <a:off x="501651" y="1144486"/>
            <a:ext cx="11257730" cy="292388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T</a:t>
            </a:r>
            <a:r>
              <a:rPr lang="en-GB" sz="1300" dirty="0">
                <a:solidFill>
                  <a:srgbClr val="005587"/>
                </a:solidFill>
                <a:latin typeface="Calibri"/>
              </a:rPr>
              <a:t>he first step in building our model was </a:t>
            </a:r>
            <a:r>
              <a:rPr lang="en-GB" sz="1300" b="1" dirty="0">
                <a:solidFill>
                  <a:srgbClr val="005587"/>
                </a:solidFill>
                <a:latin typeface="Calibri"/>
              </a:rPr>
              <a:t>data processing</a:t>
            </a:r>
            <a:r>
              <a:rPr lang="en-GB" sz="1300" dirty="0">
                <a:solidFill>
                  <a:srgbClr val="005587"/>
                </a:solidFill>
                <a:latin typeface="Calibri"/>
              </a:rPr>
              <a:t>, during which we extracted a number of data insights, set out herein: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D28A55-FA96-4B42-8AED-6F843AD868E3}"/>
              </a:ext>
            </a:extLst>
          </p:cNvPr>
          <p:cNvSpPr txBox="1"/>
          <p:nvPr/>
        </p:nvSpPr>
        <p:spPr>
          <a:xfrm>
            <a:off x="865239" y="2543260"/>
            <a:ext cx="3519947" cy="2046714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  <a:latin typeface="Calibri"/>
              </a:rPr>
              <a:t>Our first observation was that the “No” bucket makes up a large portion of the data while “Yes” appears to be underrepresented reflecting thus an </a:t>
            </a:r>
            <a:r>
              <a:rPr lang="en-US" sz="1300" b="1" dirty="0">
                <a:solidFill>
                  <a:schemeClr val="bg1"/>
                </a:solidFill>
                <a:latin typeface="Calibri"/>
              </a:rPr>
              <a:t>imbalanced dataset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chemeClr val="bg1"/>
                </a:solidFill>
                <a:latin typeface="Calibri"/>
              </a:rPr>
              <a:t>We also noticed that the majority of the data available were </a:t>
            </a:r>
            <a:r>
              <a:rPr lang="en-US" sz="1300" b="1" dirty="0">
                <a:solidFill>
                  <a:schemeClr val="bg1"/>
                </a:solidFill>
                <a:latin typeface="Calibri"/>
              </a:rPr>
              <a:t>categorical variable</a:t>
            </a:r>
            <a:r>
              <a:rPr lang="en-US" sz="1300" dirty="0">
                <a:solidFill>
                  <a:schemeClr val="bg1"/>
                </a:solidFill>
                <a:latin typeface="Calibri"/>
              </a:rPr>
              <a:t>, which was considered as of critical importance when selecting the appropriate methods to build our churn model</a:t>
            </a:r>
            <a:endParaRPr lang="en-GB" sz="13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8075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AE8D666-C4E1-4168-A212-42042914C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processing (2/2)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Our Solution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C0D62B-3D4C-4FCE-AFB1-A207F20CFC64}"/>
              </a:ext>
            </a:extLst>
          </p:cNvPr>
          <p:cNvGrpSpPr/>
          <p:nvPr/>
        </p:nvGrpSpPr>
        <p:grpSpPr>
          <a:xfrm>
            <a:off x="1327436" y="1080431"/>
            <a:ext cx="9510777" cy="5777569"/>
            <a:chOff x="1402825" y="706809"/>
            <a:chExt cx="9510777" cy="5777569"/>
          </a:xfrm>
        </p:grpSpPr>
        <p:pic>
          <p:nvPicPr>
            <p:cNvPr id="5" name="Picture 4" descr="A picture containing text, screenshot, software, number&#10;&#10;Description automatically generated">
              <a:extLst>
                <a:ext uri="{FF2B5EF4-FFF2-40B4-BE49-F238E27FC236}">
                  <a16:creationId xmlns:a16="http://schemas.microsoft.com/office/drawing/2014/main" id="{F41B1FF4-6A05-4432-B184-5B6899642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061"/>
            <a:stretch/>
          </p:blipFill>
          <p:spPr>
            <a:xfrm>
              <a:off x="1402825" y="3818211"/>
              <a:ext cx="4680000" cy="2666167"/>
            </a:xfrm>
            <a:prstGeom prst="rect">
              <a:avLst/>
            </a:prstGeom>
          </p:spPr>
        </p:pic>
        <p:pic>
          <p:nvPicPr>
            <p:cNvPr id="7" name="Picture 6" descr="A picture containing text, screenshot, software, number&#10;&#10;Description automatically generated">
              <a:extLst>
                <a:ext uri="{FF2B5EF4-FFF2-40B4-BE49-F238E27FC236}">
                  <a16:creationId xmlns:a16="http://schemas.microsoft.com/office/drawing/2014/main" id="{2856FD4B-D17E-4935-BE9E-51C56F352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38"/>
            <a:stretch/>
          </p:blipFill>
          <p:spPr>
            <a:xfrm>
              <a:off x="6233602" y="3738543"/>
              <a:ext cx="4680000" cy="2745835"/>
            </a:xfrm>
            <a:prstGeom prst="rect">
              <a:avLst/>
            </a:prstGeom>
          </p:spPr>
        </p:pic>
        <p:pic>
          <p:nvPicPr>
            <p:cNvPr id="9" name="Picture 8" descr="A picture containing text, screenshot, software, number&#10;&#10;Description automatically generated">
              <a:extLst>
                <a:ext uri="{FF2B5EF4-FFF2-40B4-BE49-F238E27FC236}">
                  <a16:creationId xmlns:a16="http://schemas.microsoft.com/office/drawing/2014/main" id="{61DE9CFB-452F-4AAC-B9B6-FCB710DA2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601"/>
            <a:stretch/>
          </p:blipFill>
          <p:spPr>
            <a:xfrm>
              <a:off x="6233602" y="706809"/>
              <a:ext cx="4680000" cy="303173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C2EB78-4CFA-4A31-A8BC-1E2946BC9A7B}"/>
              </a:ext>
            </a:extLst>
          </p:cNvPr>
          <p:cNvSpPr txBox="1"/>
          <p:nvPr/>
        </p:nvSpPr>
        <p:spPr>
          <a:xfrm>
            <a:off x="1566712" y="1614546"/>
            <a:ext cx="4139381" cy="1800493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During our data processing process and our </a:t>
            </a:r>
            <a:r>
              <a:rPr lang="en-US" sz="1300" b="1" dirty="0">
                <a:solidFill>
                  <a:srgbClr val="005587"/>
                </a:solidFill>
                <a:latin typeface="Calibri"/>
              </a:rPr>
              <a:t>features importance analysis</a:t>
            </a:r>
            <a:r>
              <a:rPr lang="en-US" sz="1300" dirty="0">
                <a:solidFill>
                  <a:srgbClr val="005587"/>
                </a:solidFill>
                <a:latin typeface="Calibri"/>
              </a:rPr>
              <a:t>, we identified three (3) features whose effect is not anticipated to be large on the model. </a:t>
            </a:r>
          </a:p>
          <a:p>
            <a:pPr>
              <a:spcAft>
                <a:spcPts val="600"/>
              </a:spcAft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These are: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Multiple Lines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Gender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5587"/>
                </a:solidFill>
                <a:latin typeface="Calibri"/>
              </a:rPr>
              <a:t>Phone Service  </a:t>
            </a:r>
            <a:endParaRPr lang="en-GB" sz="1300" dirty="0">
              <a:solidFill>
                <a:srgbClr val="005587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4CEB5-7DC8-4755-9787-1B47B8245310}"/>
              </a:ext>
            </a:extLst>
          </p:cNvPr>
          <p:cNvSpPr/>
          <p:nvPr/>
        </p:nvSpPr>
        <p:spPr bwMode="gray">
          <a:xfrm>
            <a:off x="1353787" y="1153649"/>
            <a:ext cx="4565232" cy="2958516"/>
          </a:xfrm>
          <a:prstGeom prst="rect">
            <a:avLst/>
          </a:prstGeom>
          <a:solidFill>
            <a:srgbClr val="005587">
              <a:alpha val="10000"/>
            </a:srgbClr>
          </a:solidFill>
          <a:ln w="9525" algn="ctr">
            <a:solidFill>
              <a:srgbClr val="005587"/>
            </a:solidFill>
            <a:prstDash val="sysDash"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654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DA8BDC8-440B-4088-A1D8-D423CE6234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651" y="651600"/>
            <a:ext cx="11162349" cy="757255"/>
          </a:xfrm>
        </p:spPr>
        <p:txBody>
          <a:bodyPr/>
          <a:lstStyle/>
          <a:p>
            <a:r>
              <a:rPr lang="en-US"/>
              <a:t>Methodology</a:t>
            </a:r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10730C6-6CF1-4159-9594-5B0C9FDD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698501"/>
          </a:xfrm>
        </p:spPr>
        <p:txBody>
          <a:bodyPr/>
          <a:lstStyle/>
          <a:p>
            <a:r>
              <a:rPr lang="en-US" sz="2400">
                <a:solidFill>
                  <a:schemeClr val="bg1"/>
                </a:solidFill>
                <a:cs typeface="Calibri" panose="020F0502020204030204" pitchFamily="34" charset="0"/>
              </a:rPr>
              <a:t>Our Solution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388248-A2D7-4AD8-9965-7DE9A52AE5FE}"/>
              </a:ext>
            </a:extLst>
          </p:cNvPr>
          <p:cNvGrpSpPr/>
          <p:nvPr/>
        </p:nvGrpSpPr>
        <p:grpSpPr>
          <a:xfrm>
            <a:off x="2064077" y="690820"/>
            <a:ext cx="6079650" cy="5298265"/>
            <a:chOff x="190672" y="1520492"/>
            <a:chExt cx="6079650" cy="52982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8F22DA7-0ABB-4DFA-B1AF-B47EBFDB4E9D}"/>
                </a:ext>
              </a:extLst>
            </p:cNvPr>
            <p:cNvSpPr/>
            <p:nvPr/>
          </p:nvSpPr>
          <p:spPr bwMode="gray">
            <a:xfrm>
              <a:off x="1984723" y="1520492"/>
              <a:ext cx="3945699" cy="57436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/>
                <a:t>Training  Set</a:t>
              </a:r>
              <a:endParaRPr lang="en-GB" sz="1600" b="1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07A9E4-0A8C-4CB6-8AA8-C3F80F7D77C7}"/>
                </a:ext>
              </a:extLst>
            </p:cNvPr>
            <p:cNvGrpSpPr/>
            <p:nvPr/>
          </p:nvGrpSpPr>
          <p:grpSpPr>
            <a:xfrm>
              <a:off x="2030092" y="5347401"/>
              <a:ext cx="4157137" cy="740144"/>
              <a:chOff x="2436297" y="5348620"/>
              <a:chExt cx="3415012" cy="740144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F8BAF478-D45D-4FF0-8B21-FC971F973FCB}"/>
                  </a:ext>
                </a:extLst>
              </p:cNvPr>
              <p:cNvSpPr/>
              <p:nvPr/>
            </p:nvSpPr>
            <p:spPr bwMode="gray">
              <a:xfrm rot="10800000">
                <a:off x="2436297" y="5348620"/>
                <a:ext cx="3415012" cy="740144"/>
              </a:xfrm>
              <a:prstGeom prst="triangle">
                <a:avLst/>
              </a:prstGeom>
              <a:solidFill>
                <a:schemeClr val="accent6">
                  <a:lumMod val="50000"/>
                </a:schemeClr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vert="vert"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GB" sz="16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9BF7CD-9026-488C-B143-A677B05E8D17}"/>
                  </a:ext>
                </a:extLst>
              </p:cNvPr>
              <p:cNvSpPr txBox="1"/>
              <p:nvPr/>
            </p:nvSpPr>
            <p:spPr>
              <a:xfrm>
                <a:off x="3686585" y="5493548"/>
                <a:ext cx="911479" cy="279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  <a:buSzPct val="100000"/>
                </a:pPr>
                <a:r>
                  <a:rPr lang="en-US"/>
                  <a:t>Voting</a:t>
                </a:r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8E9DF2-AB9E-4504-BCE7-727F029F0AB5}"/>
                </a:ext>
              </a:extLst>
            </p:cNvPr>
            <p:cNvSpPr/>
            <p:nvPr/>
          </p:nvSpPr>
          <p:spPr bwMode="gray">
            <a:xfrm>
              <a:off x="190672" y="3551395"/>
              <a:ext cx="1322442" cy="522514"/>
            </a:xfrm>
            <a:prstGeom prst="rect">
              <a:avLst/>
            </a:prstGeom>
            <a:solidFill>
              <a:srgbClr val="62B5E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/>
                <a:t>Classification Models</a:t>
              </a:r>
              <a:endParaRPr lang="en-GB" sz="1400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2A6BA1-E5ED-4C85-8998-44F6E1AC3A23}"/>
                </a:ext>
              </a:extLst>
            </p:cNvPr>
            <p:cNvSpPr/>
            <p:nvPr/>
          </p:nvSpPr>
          <p:spPr bwMode="gray">
            <a:xfrm>
              <a:off x="190672" y="4557125"/>
              <a:ext cx="1322442" cy="522514"/>
            </a:xfrm>
            <a:prstGeom prst="rect">
              <a:avLst/>
            </a:prstGeom>
            <a:solidFill>
              <a:srgbClr val="62B5E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/>
                <a:t>Predictions</a:t>
              </a:r>
              <a:endParaRPr lang="en-GB" sz="1400" b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738FAA-4E1A-4AD6-8A1B-4B8C92FFBCAF}"/>
                </a:ext>
              </a:extLst>
            </p:cNvPr>
            <p:cNvSpPr/>
            <p:nvPr/>
          </p:nvSpPr>
          <p:spPr bwMode="gray">
            <a:xfrm>
              <a:off x="190672" y="6296243"/>
              <a:ext cx="1322442" cy="522514"/>
            </a:xfrm>
            <a:prstGeom prst="rect">
              <a:avLst/>
            </a:prstGeom>
            <a:solidFill>
              <a:srgbClr val="62B5E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/>
                <a:t>Final Prediction</a:t>
              </a:r>
              <a:endParaRPr lang="en-GB" sz="1400" b="1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40BA5834-F3C8-41E4-8FB2-4962760FAB86}"/>
                </a:ext>
              </a:extLst>
            </p:cNvPr>
            <p:cNvSpPr/>
            <p:nvPr/>
          </p:nvSpPr>
          <p:spPr>
            <a:xfrm rot="5400000">
              <a:off x="3786760" y="530345"/>
              <a:ext cx="395815" cy="3678372"/>
            </a:xfrm>
            <a:prstGeom prst="rightBrac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2DDC6E-B5EF-4751-B61D-6D1CAD7BA5DC}"/>
                </a:ext>
              </a:extLst>
            </p:cNvPr>
            <p:cNvGrpSpPr/>
            <p:nvPr/>
          </p:nvGrpSpPr>
          <p:grpSpPr>
            <a:xfrm>
              <a:off x="2425621" y="2668419"/>
              <a:ext cx="3298371" cy="555171"/>
              <a:chOff x="2394857" y="2906486"/>
              <a:chExt cx="3581400" cy="55517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9F70530-BB41-42DB-9728-780FC5FD053D}"/>
                  </a:ext>
                </a:extLst>
              </p:cNvPr>
              <p:cNvCxnSpPr/>
              <p:nvPr/>
            </p:nvCxnSpPr>
            <p:spPr>
              <a:xfrm>
                <a:off x="2394857" y="2906486"/>
                <a:ext cx="35814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97B535-1AC5-49D7-9616-F5EA1244AA68}"/>
                  </a:ext>
                </a:extLst>
              </p:cNvPr>
              <p:cNvCxnSpPr/>
              <p:nvPr/>
            </p:nvCxnSpPr>
            <p:spPr>
              <a:xfrm>
                <a:off x="2395855" y="2906486"/>
                <a:ext cx="0" cy="55517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2711F74-25F6-4022-9217-9E3D703F205E}"/>
                  </a:ext>
                </a:extLst>
              </p:cNvPr>
              <p:cNvCxnSpPr/>
              <p:nvPr/>
            </p:nvCxnSpPr>
            <p:spPr>
              <a:xfrm>
                <a:off x="4083142" y="2906486"/>
                <a:ext cx="0" cy="55517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D061DEC-A1F9-4B0F-A79F-FEBAFB5E3C2B}"/>
                  </a:ext>
                </a:extLst>
              </p:cNvPr>
              <p:cNvCxnSpPr/>
              <p:nvPr/>
            </p:nvCxnSpPr>
            <p:spPr>
              <a:xfrm>
                <a:off x="5976257" y="2906486"/>
                <a:ext cx="0" cy="55517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4495F7D-FE8F-4594-B4A9-0EB1EFFAA06F}"/>
                </a:ext>
              </a:extLst>
            </p:cNvPr>
            <p:cNvSpPr/>
            <p:nvPr/>
          </p:nvSpPr>
          <p:spPr bwMode="gray">
            <a:xfrm>
              <a:off x="2030093" y="3382903"/>
              <a:ext cx="1044030" cy="740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C1: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err="1">
                  <a:solidFill>
                    <a:schemeClr val="bg1"/>
                  </a:solidFill>
                </a:rPr>
                <a:t>CatBoost</a:t>
              </a:r>
              <a:endParaRPr lang="en-GB" sz="1400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C7A7F8E-69CD-4DC3-BF6D-B27028B4AF10}"/>
                </a:ext>
              </a:extLst>
            </p:cNvPr>
            <p:cNvSpPr/>
            <p:nvPr/>
          </p:nvSpPr>
          <p:spPr bwMode="gray">
            <a:xfrm>
              <a:off x="3472952" y="3389707"/>
              <a:ext cx="1044030" cy="740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C2: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 err="1">
                  <a:solidFill>
                    <a:schemeClr val="bg1"/>
                  </a:solidFill>
                </a:rPr>
                <a:t>CatBoost_Weight</a:t>
              </a:r>
              <a:endParaRPr lang="en-GB" sz="1400" b="1">
                <a:solidFill>
                  <a:schemeClr val="bg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A998BB2-600D-45F6-B711-2A40828F4A8E}"/>
                </a:ext>
              </a:extLst>
            </p:cNvPr>
            <p:cNvSpPr/>
            <p:nvPr/>
          </p:nvSpPr>
          <p:spPr bwMode="gray">
            <a:xfrm>
              <a:off x="5226292" y="3389707"/>
              <a:ext cx="1044030" cy="7401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C3:</a:t>
              </a: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400" b="1">
                  <a:solidFill>
                    <a:schemeClr val="bg1"/>
                  </a:solidFill>
                </a:rPr>
                <a:t>XGBoost</a:t>
              </a:r>
              <a:endParaRPr lang="en-GB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605A8BD-9FF6-47D1-A306-72E525A9CDA5}"/>
              </a:ext>
            </a:extLst>
          </p:cNvPr>
          <p:cNvSpPr/>
          <p:nvPr/>
        </p:nvSpPr>
        <p:spPr bwMode="gray">
          <a:xfrm>
            <a:off x="4000049" y="3714564"/>
            <a:ext cx="694811" cy="700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>
                <a:solidFill>
                  <a:schemeClr val="bg1"/>
                </a:solidFill>
              </a:rPr>
              <a:t>P1</a:t>
            </a: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1C3BB3-A68C-44E1-98FE-85B168DB5A9A}"/>
              </a:ext>
            </a:extLst>
          </p:cNvPr>
          <p:cNvSpPr/>
          <p:nvPr/>
        </p:nvSpPr>
        <p:spPr bwMode="gray">
          <a:xfrm>
            <a:off x="5506484" y="3709803"/>
            <a:ext cx="694811" cy="700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>
                <a:solidFill>
                  <a:schemeClr val="bg1"/>
                </a:solidFill>
              </a:rPr>
              <a:t>P2</a:t>
            </a:r>
            <a:endParaRPr lang="en-GB" sz="1600" b="1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EC0617-4EEB-4DB5-88E1-57A448EFDDF2}"/>
              </a:ext>
            </a:extLst>
          </p:cNvPr>
          <p:cNvSpPr/>
          <p:nvPr/>
        </p:nvSpPr>
        <p:spPr bwMode="gray">
          <a:xfrm>
            <a:off x="7294184" y="3684953"/>
            <a:ext cx="694811" cy="7002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>
                <a:solidFill>
                  <a:schemeClr val="bg1"/>
                </a:solidFill>
              </a:rPr>
              <a:t>P3</a:t>
            </a:r>
            <a:endParaRPr lang="en-GB" sz="1600" b="1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7DAB6-C558-4D32-A7CF-99E16818F4E3}"/>
              </a:ext>
            </a:extLst>
          </p:cNvPr>
          <p:cNvCxnSpPr>
            <a:cxnSpLocks/>
          </p:cNvCxnSpPr>
          <p:nvPr/>
        </p:nvCxnSpPr>
        <p:spPr>
          <a:xfrm>
            <a:off x="4355700" y="3300177"/>
            <a:ext cx="0" cy="32400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38E72A-429A-4295-A1E8-E086687C6D78}"/>
              </a:ext>
            </a:extLst>
          </p:cNvPr>
          <p:cNvCxnSpPr>
            <a:cxnSpLocks/>
          </p:cNvCxnSpPr>
          <p:nvPr/>
        </p:nvCxnSpPr>
        <p:spPr>
          <a:xfrm>
            <a:off x="5853890" y="3300177"/>
            <a:ext cx="0" cy="32400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BEDF8D-CA33-4DCE-9DFF-DBB5387B2B81}"/>
              </a:ext>
            </a:extLst>
          </p:cNvPr>
          <p:cNvCxnSpPr>
            <a:cxnSpLocks/>
          </p:cNvCxnSpPr>
          <p:nvPr/>
        </p:nvCxnSpPr>
        <p:spPr>
          <a:xfrm>
            <a:off x="7637155" y="3300177"/>
            <a:ext cx="0" cy="324000"/>
          </a:xfrm>
          <a:prstGeom prst="straightConnector1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52B8B6-1BE1-4F02-9150-D8B0AF3BB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65" y="5307452"/>
            <a:ext cx="290988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26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F8673F-5DE4-43D7-88D4-73197E729E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  <a:cs typeface="Calibri" panose="020F0502020204030204" pitchFamily="34" charset="0"/>
              </a:rPr>
              <a:t>Our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CF49E-51FB-4FAA-81EA-FBE1E648A5D1}"/>
              </a:ext>
            </a:extLst>
          </p:cNvPr>
          <p:cNvSpPr txBox="1"/>
          <p:nvPr/>
        </p:nvSpPr>
        <p:spPr>
          <a:xfrm>
            <a:off x="528000" y="968867"/>
            <a:ext cx="11220449" cy="492443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1300" dirty="0">
                <a:solidFill>
                  <a:srgbClr val="005587"/>
                </a:solidFill>
                <a:latin typeface="Calibri"/>
              </a:rPr>
              <a:t>In analysing the reason behind customers churning and customers most likely to churn in the future, we built a churn model using the </a:t>
            </a:r>
            <a:r>
              <a:rPr lang="en-GB" sz="1300" b="1" dirty="0">
                <a:solidFill>
                  <a:srgbClr val="005587"/>
                </a:solidFill>
                <a:latin typeface="Calibri"/>
              </a:rPr>
              <a:t>two</a:t>
            </a:r>
            <a:r>
              <a:rPr lang="en-GB" sz="1300" dirty="0">
                <a:solidFill>
                  <a:srgbClr val="005587"/>
                </a:solidFill>
                <a:latin typeface="Calibri"/>
              </a:rPr>
              <a:t> (2) following supervised machine-learning algorithms. </a:t>
            </a:r>
          </a:p>
        </p:txBody>
      </p:sp>
      <p:sp>
        <p:nvSpPr>
          <p:cNvPr id="17" name="Rounded Rectangle 136">
            <a:extLst>
              <a:ext uri="{FF2B5EF4-FFF2-40B4-BE49-F238E27FC236}">
                <a16:creationId xmlns:a16="http://schemas.microsoft.com/office/drawing/2014/main" id="{F0E339EE-3C31-47FD-8726-5976941472AB}"/>
              </a:ext>
            </a:extLst>
          </p:cNvPr>
          <p:cNvSpPr/>
          <p:nvPr/>
        </p:nvSpPr>
        <p:spPr>
          <a:xfrm>
            <a:off x="1637034" y="5082139"/>
            <a:ext cx="3050258" cy="286748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1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CatBoost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等腰三角形 54">
            <a:extLst>
              <a:ext uri="{FF2B5EF4-FFF2-40B4-BE49-F238E27FC236}">
                <a16:creationId xmlns:a16="http://schemas.microsoft.com/office/drawing/2014/main" id="{38AA22AD-0D39-4091-AC12-6D0D01625012}"/>
              </a:ext>
            </a:extLst>
          </p:cNvPr>
          <p:cNvSpPr/>
          <p:nvPr/>
        </p:nvSpPr>
        <p:spPr bwMode="gray">
          <a:xfrm flipV="1">
            <a:off x="2865425" y="4692944"/>
            <a:ext cx="593477" cy="203133"/>
          </a:xfrm>
          <a:prstGeom prst="triangle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300" b="1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圆角矩形 1">
            <a:extLst>
              <a:ext uri="{FF2B5EF4-FFF2-40B4-BE49-F238E27FC236}">
                <a16:creationId xmlns:a16="http://schemas.microsoft.com/office/drawing/2014/main" id="{49C89F24-74A8-4A0C-8556-A272ECF93231}"/>
              </a:ext>
            </a:extLst>
          </p:cNvPr>
          <p:cNvSpPr/>
          <p:nvPr/>
        </p:nvSpPr>
        <p:spPr bwMode="gray">
          <a:xfrm>
            <a:off x="457200" y="1662472"/>
            <a:ext cx="5409932" cy="3049505"/>
          </a:xfrm>
          <a:prstGeom prst="roundRect">
            <a:avLst>
              <a:gd name="adj" fmla="val 9351"/>
            </a:avLst>
          </a:prstGeom>
          <a:solidFill>
            <a:srgbClr val="FFFF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88900" tIns="936000" rIns="88900" bIns="88900" rtlCol="0" anchor="t"/>
          <a:lstStyle/>
          <a:p>
            <a:endParaRPr lang="pt-BR" sz="13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圆角矩形 103">
            <a:extLst>
              <a:ext uri="{FF2B5EF4-FFF2-40B4-BE49-F238E27FC236}">
                <a16:creationId xmlns:a16="http://schemas.microsoft.com/office/drawing/2014/main" id="{A6C1D902-3B61-4736-9122-D2F4307B4D94}"/>
              </a:ext>
            </a:extLst>
          </p:cNvPr>
          <p:cNvSpPr/>
          <p:nvPr/>
        </p:nvSpPr>
        <p:spPr bwMode="gray">
          <a:xfrm>
            <a:off x="6409316" y="1662472"/>
            <a:ext cx="5409933" cy="3049505"/>
          </a:xfrm>
          <a:prstGeom prst="roundRect">
            <a:avLst>
              <a:gd name="adj" fmla="val 9351"/>
            </a:avLst>
          </a:prstGeom>
          <a:noFill/>
          <a:ln w="19050" algn="ctr">
            <a:solidFill>
              <a:srgbClr val="005587"/>
            </a:solidFill>
            <a:miter lim="800000"/>
            <a:headEnd/>
            <a:tailEnd/>
          </a:ln>
        </p:spPr>
        <p:txBody>
          <a:bodyPr wrap="square" lIns="88900" tIns="936000" rIns="88900" bIns="889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ounded Rectangle 136">
            <a:extLst>
              <a:ext uri="{FF2B5EF4-FFF2-40B4-BE49-F238E27FC236}">
                <a16:creationId xmlns:a16="http://schemas.microsoft.com/office/drawing/2014/main" id="{637DB72C-BBCD-4293-BEDC-B6B4C8DBFFB6}"/>
              </a:ext>
            </a:extLst>
          </p:cNvPr>
          <p:cNvSpPr/>
          <p:nvPr/>
        </p:nvSpPr>
        <p:spPr>
          <a:xfrm>
            <a:off x="7589151" y="5082140"/>
            <a:ext cx="3050258" cy="286747"/>
          </a:xfrm>
          <a:prstGeom prst="roundRect">
            <a:avLst>
              <a:gd name="adj" fmla="val 50000"/>
            </a:avLst>
          </a:prstGeom>
          <a:solidFill>
            <a:srgbClr val="0076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kern="0">
                <a:solidFill>
                  <a:prstClr val="white"/>
                </a:solidFill>
                <a:latin typeface="Calibri"/>
              </a:rPr>
              <a:t>X</a:t>
            </a:r>
            <a:r>
              <a:rPr lang="en-GB" sz="1300" b="1" kern="0" err="1">
                <a:solidFill>
                  <a:prstClr val="white"/>
                </a:solidFill>
                <a:latin typeface="Calibri"/>
              </a:rPr>
              <a:t>GBoost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等腰三角形 59">
            <a:extLst>
              <a:ext uri="{FF2B5EF4-FFF2-40B4-BE49-F238E27FC236}">
                <a16:creationId xmlns:a16="http://schemas.microsoft.com/office/drawing/2014/main" id="{3A95223C-4494-49F5-8702-AEC600699675}"/>
              </a:ext>
            </a:extLst>
          </p:cNvPr>
          <p:cNvSpPr/>
          <p:nvPr/>
        </p:nvSpPr>
        <p:spPr bwMode="gray">
          <a:xfrm flipV="1">
            <a:off x="8817542" y="4702777"/>
            <a:ext cx="593477" cy="203132"/>
          </a:xfrm>
          <a:prstGeom prst="triangle">
            <a:avLst/>
          </a:prstGeom>
          <a:solidFill>
            <a:srgbClr val="0076A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3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63C3C-7479-44D3-ADDB-BE50D0668250}"/>
              </a:ext>
            </a:extLst>
          </p:cNvPr>
          <p:cNvSpPr txBox="1"/>
          <p:nvPr/>
        </p:nvSpPr>
        <p:spPr>
          <a:xfrm>
            <a:off x="585116" y="1992366"/>
            <a:ext cx="5154097" cy="2554545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 dirty="0">
                <a:solidFill>
                  <a:prstClr val="black"/>
                </a:solidFill>
                <a:latin typeface="Calibri"/>
              </a:rPr>
              <a:t>Works well with 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categorical data</a:t>
            </a:r>
            <a:endParaRPr lang="en-GB" sz="1300" b="1">
              <a:solidFill>
                <a:prstClr val="black"/>
              </a:solidFill>
              <a:latin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 dirty="0">
                <a:solidFill>
                  <a:prstClr val="black"/>
                </a:solidFill>
                <a:latin typeface="Calibri"/>
              </a:rPr>
              <a:t>Uses 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Gradient boosting 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– a process in which many decision trees are constructed iteratively, improving each time the result of the previous one</a:t>
            </a:r>
            <a:endParaRPr lang="en-GB" sz="1300">
              <a:solidFill>
                <a:prstClr val="black"/>
              </a:solidFill>
              <a:latin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 dirty="0">
                <a:solidFill>
                  <a:prstClr val="black"/>
                </a:solidFill>
                <a:latin typeface="Calibri"/>
              </a:rPr>
              <a:t>Uses 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symmetric trees 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– at every depth level, all the decision nodes use the same split condition vectorising thus decisions</a:t>
            </a:r>
            <a:endParaRPr lang="en-GB" sz="1300">
              <a:solidFill>
                <a:prstClr val="black"/>
              </a:solidFill>
              <a:latin typeface="Calibri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 dirty="0">
                <a:solidFill>
                  <a:prstClr val="black"/>
                </a:solidFill>
                <a:latin typeface="Calibri"/>
              </a:rPr>
              <a:t>Embeds data pre-processing using </a:t>
            </a:r>
            <a:r>
              <a:rPr lang="en-GB" sz="1300" b="1" dirty="0">
                <a:solidFill>
                  <a:prstClr val="black"/>
                </a:solidFill>
                <a:latin typeface="Calibri"/>
              </a:rPr>
              <a:t>ordered encoding </a:t>
            </a:r>
            <a:r>
              <a:rPr lang="en-GB" sz="1300" dirty="0">
                <a:solidFill>
                  <a:prstClr val="black"/>
                </a:solidFill>
                <a:latin typeface="Calibri"/>
              </a:rPr>
              <a:t>– encoding categorical features, considering the target statistics from all the rows prior to a data point in order to calculate a value to replace the categorical feature</a:t>
            </a:r>
            <a:endParaRPr lang="en-GB" sz="13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F8F760-8680-45BB-9E8C-9727F39BD539}"/>
              </a:ext>
            </a:extLst>
          </p:cNvPr>
          <p:cNvSpPr/>
          <p:nvPr/>
        </p:nvSpPr>
        <p:spPr bwMode="gray">
          <a:xfrm>
            <a:off x="457200" y="5917136"/>
            <a:ext cx="11362049" cy="28674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200" b="1" dirty="0">
                <a:latin typeface="+mj-lt"/>
              </a:rPr>
              <a:t>Voting Classifier</a:t>
            </a:r>
            <a:endParaRPr lang="en-GB" sz="1200" b="1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97857F-C8F6-41A1-B2B9-F52C994DD3D6}"/>
              </a:ext>
            </a:extLst>
          </p:cNvPr>
          <p:cNvSpPr txBox="1"/>
          <p:nvPr/>
        </p:nvSpPr>
        <p:spPr>
          <a:xfrm>
            <a:off x="6552505" y="1992366"/>
            <a:ext cx="5054379" cy="1754326"/>
          </a:xfrm>
          <a:prstGeom prst="rect">
            <a:avLst/>
          </a:prstGeom>
          <a:noFill/>
        </p:spPr>
        <p:txBody>
          <a:bodyPr wrap="square" lIns="3600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>
                <a:solidFill>
                  <a:prstClr val="black"/>
                </a:solidFill>
                <a:latin typeface="Calibri"/>
              </a:rPr>
              <a:t>Implements</a:t>
            </a:r>
            <a:r>
              <a:rPr lang="en-GB" sz="1300" b="1">
                <a:solidFill>
                  <a:prstClr val="black"/>
                </a:solidFill>
                <a:latin typeface="Calibri"/>
              </a:rPr>
              <a:t> gradient-boosting decision trees </a:t>
            </a:r>
            <a:r>
              <a:rPr lang="en-GB" sz="1300">
                <a:solidFill>
                  <a:prstClr val="black"/>
                </a:solidFill>
                <a:latin typeface="Calibri"/>
              </a:rPr>
              <a:t>(similar to </a:t>
            </a:r>
            <a:r>
              <a:rPr lang="en-GB" sz="1300" err="1">
                <a:solidFill>
                  <a:prstClr val="black"/>
                </a:solidFill>
                <a:latin typeface="Calibri"/>
              </a:rPr>
              <a:t>CatBoost</a:t>
            </a:r>
            <a:r>
              <a:rPr lang="en-GB" sz="130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>
                <a:solidFill>
                  <a:prstClr val="black"/>
                </a:solidFill>
                <a:latin typeface="Calibri"/>
              </a:rPr>
              <a:t>Handles well </a:t>
            </a:r>
            <a:r>
              <a:rPr lang="en-GB" sz="1300" b="1">
                <a:solidFill>
                  <a:prstClr val="black"/>
                </a:solidFill>
                <a:latin typeface="Calibri"/>
              </a:rPr>
              <a:t>missing data and large datasets </a:t>
            </a:r>
            <a:r>
              <a:rPr lang="en-GB" sz="1300">
                <a:solidFill>
                  <a:prstClr val="black"/>
                </a:solidFill>
                <a:latin typeface="Calibri"/>
              </a:rPr>
              <a:t>efficiently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>
                <a:solidFill>
                  <a:prstClr val="black"/>
                </a:solidFill>
                <a:latin typeface="Calibri"/>
              </a:rPr>
              <a:t>Includes </a:t>
            </a:r>
            <a:r>
              <a:rPr lang="en-GB" sz="1300" b="1">
                <a:solidFill>
                  <a:prstClr val="black"/>
                </a:solidFill>
                <a:latin typeface="Calibri"/>
              </a:rPr>
              <a:t>regularisation techniques </a:t>
            </a:r>
            <a:r>
              <a:rPr lang="en-GB" sz="1300">
                <a:solidFill>
                  <a:prstClr val="black"/>
                </a:solidFill>
                <a:latin typeface="Calibri"/>
              </a:rPr>
              <a:t>preventing thus overfitting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1300">
                <a:solidFill>
                  <a:prstClr val="black"/>
                </a:solidFill>
                <a:latin typeface="Calibri"/>
              </a:rPr>
              <a:t>Allows for </a:t>
            </a:r>
            <a:r>
              <a:rPr lang="en-GB" sz="1300" b="1">
                <a:solidFill>
                  <a:prstClr val="black"/>
                </a:solidFill>
                <a:latin typeface="Calibri"/>
              </a:rPr>
              <a:t>cross-validation </a:t>
            </a:r>
            <a:r>
              <a:rPr lang="en-GB" sz="1300">
                <a:solidFill>
                  <a:prstClr val="black"/>
                </a:solidFill>
                <a:latin typeface="Calibri"/>
              </a:rPr>
              <a:t>at each iteration of the boosting process enabling thus getting the exact optimum number of boosting iterations in a single run </a:t>
            </a:r>
          </a:p>
        </p:txBody>
      </p:sp>
    </p:spTree>
    <p:extLst>
      <p:ext uri="{BB962C8B-B14F-4D97-AF65-F5344CB8AC3E}">
        <p14:creationId xmlns:p14="http://schemas.microsoft.com/office/powerpoint/2010/main" val="3182741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Theme1" id="{E43F5665-A707-4F11-8A4E-2EE523D55CEA}" vid="{E568C574-5677-4B4A-90B7-1A07EBBB0F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D0D0CE"/>
    </a:dk2>
    <a:lt2>
      <a:srgbClr val="53565A"/>
    </a:lt2>
    <a:accent1>
      <a:srgbClr val="86BC25"/>
    </a:accent1>
    <a:accent2>
      <a:srgbClr val="43B02A"/>
    </a:accent2>
    <a:accent3>
      <a:srgbClr val="26890D"/>
    </a:accent3>
    <a:accent4>
      <a:srgbClr val="046A38"/>
    </a:accent4>
    <a:accent5>
      <a:srgbClr val="0D8390"/>
    </a:accent5>
    <a:accent6>
      <a:srgbClr val="007CB0"/>
    </a:accent6>
    <a:hlink>
      <a:srgbClr val="00A3E0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f9592373de5e451cbee5c5fc319384b2 xmlns="189dd993-f592-4c50-accb-a36e1e721468">
      <Terms xmlns="http://schemas.microsoft.com/office/infopath/2007/PartnerControls"/>
    </f9592373de5e451cbee5c5fc319384b2>
    <i64823c872554fb185504386b0b212a8 xmlns="189dd993-f592-4c50-accb-a36e1e7214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b169a262-1aaa-4ccb-9acf-78a36c1d9bab</TermId>
        </TermInfo>
      </Terms>
    </i64823c872554fb185504386b0b212a8>
    <SearchComment xmlns="c59a5b70-8625-4de8-ace0-fab386f0c5b7" xsi:nil="true"/>
    <PublishingStartDate xmlns="http://schemas.microsoft.com/sharepoint/v3" xsi:nil="true"/>
    <_dlc_DocId xmlns="c59a5b70-8625-4de8-ace0-fab386f0c5b7">KH47KUMQJA6M-92-119</_dlc_DocId>
    <TaxCatchAll xmlns="189dd993-f592-4c50-accb-a36e1e721468"/>
    <n10f8f79460c489983de22ebc15c7f35 xmlns="189dd993-f592-4c50-accb-a36e1e721468">
      <Terms xmlns="http://schemas.microsoft.com/office/infopath/2007/PartnerControls"/>
    </n10f8f79460c489983de22ebc15c7f35>
    <TaxKeywordTaxHTField xmlns="189dd993-f592-4c50-accb-a36e1e721468">
      <Terms xmlns="http://schemas.microsoft.com/office/infopath/2007/PartnerControls"/>
    </TaxKeywordTaxHTField>
    <df491b90441747d28d23a7342d423c05 xmlns="189dd993-f592-4c50-accb-a36e1e721468">
      <Terms xmlns="http://schemas.microsoft.com/office/infopath/2007/PartnerControls"/>
    </df491b90441747d28d23a7342d423c05>
    <b1dab8157eaf4f42958c926f58efb7da xmlns="189dd993-f592-4c50-accb-a36e1e7214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 Cyprus (52377)</TermName>
          <TermId xmlns="http://schemas.microsoft.com/office/infopath/2007/PartnerControls">fcd45a5c-5422-4a22-9ef7-2cd95cb892a0</TermId>
        </TermInfo>
      </Terms>
    </b1dab8157eaf4f42958c926f58efb7da>
    <c9ea7640adb24a998b8d9790ccd879fc xmlns="189dd993-f592-4c50-accb-a36e1e721468">
      <Terms xmlns="http://schemas.microsoft.com/office/infopath/2007/PartnerControls"/>
    </c9ea7640adb24a998b8d9790ccd879fc>
    <oed687d5352848efa92480521903bc78 xmlns="189dd993-f592-4c50-accb-a36e1e721468">
      <Terms xmlns="http://schemas.microsoft.com/office/infopath/2007/PartnerControls"/>
    </oed687d5352848efa92480521903bc78>
    <PublishingExpirationDate xmlns="http://schemas.microsoft.com/sharepoint/v3" xsi:nil="true"/>
    <_dlc_DocIdPersistId xmlns="c59a5b70-8625-4de8-ace0-fab386f0c5b7" xsi:nil="true"/>
    <SearchKeywords xmlns="c59a5b70-8625-4de8-ace0-fab386f0c5b7" xsi:nil="true"/>
    <_dlc_DocIdUrl xmlns="c59a5b70-8625-4de8-ace0-fab386f0c5b7">
      <Url>https://resources.deloitte.com/sites/cy/marketing/ourbrand/_layouts/15/DocIdRedir.aspx?ID=KH47KUMQJA6M-92-119</Url>
      <Description>KH47KUMQJA6M-92-119</Description>
    </_dlc_DocIdUrl>
    <c3b7b5d688d74c9cba5aea3984318e23 xmlns="189dd993-f592-4c50-accb-a36e1e721468">
      <Terms xmlns="http://schemas.microsoft.com/office/infopath/2007/PartnerControls"/>
    </c3b7b5d688d74c9cba5aea3984318e23>
    <DR_Description xmlns="203f0f4d-b3b9-4ed8-8c19-eebed11dd30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ntranet Attachment" ma:contentTypeID="0x01010045A37AAC9C7144A6950E04930CA3134B0090236D0C53AC4D43B4F8F1A7211934BE" ma:contentTypeVersion="11" ma:contentTypeDescription="Intranet Attachment - Content Type" ma:contentTypeScope="" ma:versionID="60cf733b938367c014a2919a90a00804">
  <xsd:schema xmlns:xsd="http://www.w3.org/2001/XMLSchema" xmlns:xs="http://www.w3.org/2001/XMLSchema" xmlns:p="http://schemas.microsoft.com/office/2006/metadata/properties" xmlns:ns1="http://schemas.microsoft.com/sharepoint/v3" xmlns:ns3="c59a5b70-8625-4de8-ace0-fab386f0c5b7" xmlns:ns5="203f0f4d-b3b9-4ed8-8c19-eebed11dd308" xmlns:ns6="189dd993-f592-4c50-accb-a36e1e721468" xmlns:ns7="071ce25b-e7ee-4c00-8630-ceea5fb0ec17" targetNamespace="http://schemas.microsoft.com/office/2006/metadata/properties" ma:root="true" ma:fieldsID="77d1c4968d3dfad7289b3cad92fd281f" ns1:_="" ns3:_="" ns5:_="" ns6:_="" ns7:_="">
    <xsd:import namespace="http://schemas.microsoft.com/sharepoint/v3"/>
    <xsd:import namespace="c59a5b70-8625-4de8-ace0-fab386f0c5b7"/>
    <xsd:import namespace="203f0f4d-b3b9-4ed8-8c19-eebed11dd308"/>
    <xsd:import namespace="189dd993-f592-4c50-accb-a36e1e721468"/>
    <xsd:import namespace="071ce25b-e7ee-4c00-8630-ceea5fb0ec1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PublishingContact" minOccurs="0"/>
                <xsd:element ref="ns3:_dlc_DocId" minOccurs="0"/>
                <xsd:element ref="ns3:_dlc_DocIdUrl" minOccurs="0"/>
                <xsd:element ref="ns3:_dlc_DocIdPersistId" minOccurs="0"/>
                <xsd:element ref="ns3:SearchComment" minOccurs="0"/>
                <xsd:element ref="ns3:SearchKeywords" minOccurs="0"/>
                <xsd:element ref="ns5:DR_Description" minOccurs="0"/>
                <xsd:element ref="ns6:b1dab8157eaf4f42958c926f58efb7da" minOccurs="0"/>
                <xsd:element ref="ns6:c9ea7640adb24a998b8d9790ccd879fc" minOccurs="0"/>
                <xsd:element ref="ns6:TaxKeywordTaxHTField" minOccurs="0"/>
                <xsd:element ref="ns6:df491b90441747d28d23a7342d423c05" minOccurs="0"/>
                <xsd:element ref="ns6:i64823c872554fb185504386b0b212a8" minOccurs="0"/>
                <xsd:element ref="ns6:f9592373de5e451cbee5c5fc319384b2" minOccurs="0"/>
                <xsd:element ref="ns6:oed687d5352848efa92480521903bc78" minOccurs="0"/>
                <xsd:element ref="ns6:c3b7b5d688d74c9cba5aea3984318e23" minOccurs="0"/>
                <xsd:element ref="ns6:TaxCatchAll" minOccurs="0"/>
                <xsd:element ref="ns6:n10f8f79460c489983de22ebc15c7f35" minOccurs="0"/>
                <xsd:element ref="ns7:MediaServiceMetadata" minOccurs="0"/>
                <xsd:element ref="ns7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internalName="PublishingExpirationDate">
      <xsd:simpleType>
        <xsd:restriction base="dms:Unknown"/>
      </xsd:simpleType>
    </xsd:element>
    <xsd:element name="PublishingContact" ma:index="1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9a5b70-8625-4de8-ace0-fab386f0c5b7" elementFormDefault="qualified">
    <xsd:import namespace="http://schemas.microsoft.com/office/2006/documentManagement/types"/>
    <xsd:import namespace="http://schemas.microsoft.com/office/infopath/2007/PartnerControls"/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earchComment" ma:index="24" nillable="true" ma:displayName="Comment" ma:internalName="SearchComment">
      <xsd:simpleType>
        <xsd:restriction base="dms:Note">
          <xsd:maxLength value="255"/>
        </xsd:restriction>
      </xsd:simpleType>
    </xsd:element>
    <xsd:element name="SearchKeywords" ma:index="25" nillable="true" ma:displayName="Keyword(s)" ma:internalName="SearchKeywo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f0f4d-b3b9-4ed8-8c19-eebed11dd308" elementFormDefault="qualified">
    <xsd:import namespace="http://schemas.microsoft.com/office/2006/documentManagement/types"/>
    <xsd:import namespace="http://schemas.microsoft.com/office/infopath/2007/PartnerControls"/>
    <xsd:element name="DR_Description" ma:index="26" nillable="true" ma:displayName="Description" ma:internalName="DR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9dd993-f592-4c50-accb-a36e1e721468" elementFormDefault="qualified">
    <xsd:import namespace="http://schemas.microsoft.com/office/2006/documentManagement/types"/>
    <xsd:import namespace="http://schemas.microsoft.com/office/infopath/2007/PartnerControls"/>
    <xsd:element name="b1dab8157eaf4f42958c926f58efb7da" ma:index="27" ma:taxonomy="true" ma:internalName="b1dab8157eaf4f42958c926f58efb7da" ma:taxonomyFieldName="Geography" ma:displayName="Geography" ma:readOnly="false" ma:default="" ma:fieldId="{b1dab815-7eaf-4f42-958c-926f58efb7da}" ma:taxonomyMulti="true" ma:sspId="798d900d-0589-4081-96eb-513de833a507" ma:termSetId="17bed538-0ecf-4a0a-aaaf-d58d2a12aeb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9ea7640adb24a998b8d9790ccd879fc" ma:index="28" nillable="true" ma:taxonomy="true" ma:internalName="c9ea7640adb24a998b8d9790ccd879fc" ma:taxonomyFieldName="Global_x0020_Content_x0020_Type" ma:displayName="Global Content Type" ma:readOnly="false" ma:fieldId="{c9ea7640-adb2-4a99-8b8d-9790ccd879fc}" ma:taxonomyMulti="true" ma:sspId="798d900d-0589-4081-96eb-513de833a507" ma:termSetId="c1d74e5f-813e-428a-9d1d-e00dfcad313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42617199-969e-43f2-8ee4-a07d5bee7f1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df491b90441747d28d23a7342d423c05" ma:index="30" nillable="true" ma:taxonomy="true" ma:internalName="df491b90441747d28d23a7342d423c05" ma:taxonomyFieldName="Global_x0020_Industry" ma:displayName="Global Industry" ma:fieldId="{df491b90-4417-47d2-8d23-a7342d423c05}" ma:taxonomyMulti="true" ma:sspId="798d900d-0589-4081-96eb-513de833a507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64823c872554fb185504386b0b212a8" ma:index="31" ma:taxonomy="true" ma:internalName="i64823c872554fb185504386b0b212a8" ma:taxonomyFieldName="LanguageB" ma:displayName="Language" ma:readOnly="false" ma:fieldId="{264823c8-7255-4fb1-8550-4386b0b212a8}" ma:taxonomyMulti="true" ma:sspId="798d900d-0589-4081-96eb-513de833a507" ma:termSetId="af9198f1-74aa-4e26-b87e-e1ce7d7e6b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9592373de5e451cbee5c5fc319384b2" ma:index="32" nillable="true" ma:taxonomy="true" ma:internalName="f9592373de5e451cbee5c5fc319384b2" ma:taxonomyFieldName="Local_x0020_Content_x0020_Type" ma:displayName="Local Content Type" ma:fieldId="{f9592373-de5e-451c-bee5-c5fc319384b2}" ma:taxonomyMulti="true" ma:sspId="798d900d-0589-4081-96eb-513de833a507" ma:termSetId="c1d74e5f-813e-428a-9d1d-e00dfcad313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ed687d5352848efa92480521903bc78" ma:index="33" nillable="true" ma:taxonomy="true" ma:internalName="oed687d5352848efa92480521903bc78" ma:taxonomyFieldName="Global_x0020_Client_x0020_Services" ma:displayName="Global Client Services" ma:fieldId="{8ed687d5-3528-48ef-a924-80521903bc78}" ma:taxonomyMulti="true" ma:sspId="798d900d-0589-4081-96eb-513de833a507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3b7b5d688d74c9cba5aea3984318e23" ma:index="34" nillable="true" ma:taxonomy="true" ma:internalName="c3b7b5d688d74c9cba5aea3984318e23" ma:taxonomyFieldName="Local_x0020_Industry" ma:displayName="Local Industry" ma:fieldId="{c3b7b5d6-88d7-4c9c-ba5a-ea3984318e23}" ma:taxonomyMulti="true" ma:sspId="798d900d-0589-4081-96eb-513de833a507" ma:termSetId="30ef725a-a352-4b6b-b897-20d376f351a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5" nillable="true" ma:displayName="Taxonomy Catch All Column" ma:hidden="true" ma:list="{a995de95-9b9f-4289-92dd-57928a2a015d}" ma:internalName="TaxCatchAll" ma:showField="CatchAllData" ma:web="189dd993-f592-4c50-accb-a36e1e7214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10f8f79460c489983de22ebc15c7f35" ma:index="36" nillable="true" ma:taxonomy="true" ma:internalName="n10f8f79460c489983de22ebc15c7f35" ma:taxonomyFieldName="Local_x0020_Client_x0020_Services" ma:displayName="Local Client Services" ma:fieldId="{710f8f79-460c-4899-83de-22ebc15c7f35}" ma:taxonomyMulti="true" ma:sspId="798d900d-0589-4081-96eb-513de833a507" ma:termSetId="44905aca-31e9-4e2c-a2a6-9ecd7fd47ed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ce25b-e7ee-4c00-8630-ceea5fb0e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8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23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 xmlns="">
    <Name>Document ID Generator</Name>
    <Synchronization>Synchronous</Synchronization>
    <Type>10001</Type>
    <SequenceNumber>1000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10002</Type>
    <SequenceNumber>1001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10004</Type>
    <SequenceNumber>1002</SequenceNumber>
    <Assembly>Microsoft.Office.DocumentManagement, Version=16.0.0.0, Culture=neutral, PublicKeyToken=71e9bce111e9429c</Assembly>
    <Class>Microsoft.Office.DocumentManagement.Internal.DocIdHandler</Class>
    <Data/>
    <Filter/>
  </Receiver>
  <Receiver xmlns="">
    <Name>Document ID Generator</Name>
    <Synchronization>Synchronous</Synchronization>
    <Type>10006</Type>
    <SequenceNumber>1003</SequenceNumber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4339E04-9F1B-43B6-9CFE-BEEAA00375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7F6C9-BA76-457A-960F-1141A346F2C0}">
  <ds:schemaRefs>
    <ds:schemaRef ds:uri="071ce25b-e7ee-4c00-8630-ceea5fb0ec17"/>
    <ds:schemaRef ds:uri="189dd993-f592-4c50-accb-a36e1e721468"/>
    <ds:schemaRef ds:uri="203f0f4d-b3b9-4ed8-8c19-eebed11dd308"/>
    <ds:schemaRef ds:uri="c59a5b70-8625-4de8-ace0-fab386f0c5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730479-F12C-4A1F-BE45-D319030561D7}">
  <ds:schemaRefs>
    <ds:schemaRef ds:uri="071ce25b-e7ee-4c00-8630-ceea5fb0ec17"/>
    <ds:schemaRef ds:uri="189dd993-f592-4c50-accb-a36e1e721468"/>
    <ds:schemaRef ds:uri="203f0f4d-b3b9-4ed8-8c19-eebed11dd308"/>
    <ds:schemaRef ds:uri="c59a5b70-8625-4de8-ace0-fab386f0c5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FA9029E-97DE-4118-8CE0-8EFB4CBBEEA2}">
  <ds:schemaRefs>
    <ds:schemaRef ds:uri=""/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41018</TotalTime>
  <Words>541</Words>
  <Application>Microsoft Office PowerPoint</Application>
  <PresentationFormat>Widescreen</PresentationFormat>
  <Paragraphs>79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Theme1</vt:lpstr>
      <vt:lpstr>PowerPoint Presentation</vt:lpstr>
      <vt:lpstr>PowerPoint Presentation</vt:lpstr>
      <vt:lpstr>Understanding the Problem Statement </vt:lpstr>
      <vt:lpstr>Value Proposition</vt:lpstr>
      <vt:lpstr>Our Solution</vt:lpstr>
      <vt:lpstr>Our Solution</vt:lpstr>
      <vt:lpstr>Our Solution</vt:lpstr>
      <vt:lpstr>Our Solution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Verdana Bold</dc:title>
  <dc:creator>"Toumazi, Aegli"</dc:creator>
  <cp:lastModifiedBy>Josephidou, Viktoria</cp:lastModifiedBy>
  <cp:revision>1529</cp:revision>
  <cp:lastPrinted>2021-12-16T12:57:32Z</cp:lastPrinted>
  <dcterms:created xsi:type="dcterms:W3CDTF">2016-06-16T08:35:38Z</dcterms:created>
  <dcterms:modified xsi:type="dcterms:W3CDTF">2023-05-12T13:16:39Z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Order">
    <vt:r8>11900</vt:r8>
  </property>
  <property fmtid="{D5CDD505-2E9C-101B-9397-08002B2CF9AE}" pid="4" name="Geography">
    <vt:lpwstr>17;# Cyprus (52377)|fcd45a5c-5422-4a22-9ef7-2cd95cb892a0</vt:lpwstr>
  </property>
  <property fmtid="{D5CDD505-2E9C-101B-9397-08002B2CF9AE}" pid="5" name="Local Industry">
    <vt:lpwstr/>
  </property>
  <property fmtid="{D5CDD505-2E9C-101B-9397-08002B2CF9AE}" pid="6" name="xd_ProgID">
    <vt:lpwstr/>
  </property>
  <property fmtid="{D5CDD505-2E9C-101B-9397-08002B2CF9AE}" pid="7" name="ContentTypeId">
    <vt:lpwstr>0x01010045A37AAC9C7144A6950E04930CA3134B0090236D0C53AC4D43B4F8F1A7211934BE</vt:lpwstr>
  </property>
  <property fmtid="{D5CDD505-2E9C-101B-9397-08002B2CF9AE}" pid="8" name="Global Industry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LanguageB">
    <vt:lpwstr>16;#English|b169a262-1aaa-4ccb-9acf-78a36c1d9bab</vt:lpwstr>
  </property>
  <property fmtid="{D5CDD505-2E9C-101B-9397-08002B2CF9AE}" pid="12" name="Global Content Type">
    <vt:lpwstr/>
  </property>
  <property fmtid="{D5CDD505-2E9C-101B-9397-08002B2CF9AE}" pid="13" name="_dlc_DocIdItemGuid">
    <vt:lpwstr>617ea403-1ef2-4043-8ded-a702105aa7db</vt:lpwstr>
  </property>
  <property fmtid="{D5CDD505-2E9C-101B-9397-08002B2CF9AE}" pid="14" name="Local Client Services">
    <vt:lpwstr/>
  </property>
  <property fmtid="{D5CDD505-2E9C-101B-9397-08002B2CF9AE}" pid="15" name="Local Content Type">
    <vt:lpwstr/>
  </property>
  <property fmtid="{D5CDD505-2E9C-101B-9397-08002B2CF9AE}" pid="16" name="Global Client Services">
    <vt:lpwstr/>
  </property>
  <property fmtid="{D5CDD505-2E9C-101B-9397-08002B2CF9AE}" pid="17" name="MSIP_Label_ea60d57e-af5b-4752-ac57-3e4f28ca11dc_Enabled">
    <vt:lpwstr>true</vt:lpwstr>
  </property>
  <property fmtid="{D5CDD505-2E9C-101B-9397-08002B2CF9AE}" pid="18" name="MSIP_Label_ea60d57e-af5b-4752-ac57-3e4f28ca11dc_SetDate">
    <vt:lpwstr>2021-11-01T06:36:44Z</vt:lpwstr>
  </property>
  <property fmtid="{D5CDD505-2E9C-101B-9397-08002B2CF9AE}" pid="19" name="MSIP_Label_ea60d57e-af5b-4752-ac57-3e4f28ca11dc_Method">
    <vt:lpwstr>Standard</vt:lpwstr>
  </property>
  <property fmtid="{D5CDD505-2E9C-101B-9397-08002B2CF9AE}" pid="20" name="MSIP_Label_ea60d57e-af5b-4752-ac57-3e4f28ca11dc_Name">
    <vt:lpwstr>ea60d57e-af5b-4752-ac57-3e4f28ca11dc</vt:lpwstr>
  </property>
  <property fmtid="{D5CDD505-2E9C-101B-9397-08002B2CF9AE}" pid="21" name="MSIP_Label_ea60d57e-af5b-4752-ac57-3e4f28ca11dc_SiteId">
    <vt:lpwstr>36da45f1-dd2c-4d1f-af13-5abe46b99921</vt:lpwstr>
  </property>
  <property fmtid="{D5CDD505-2E9C-101B-9397-08002B2CF9AE}" pid="22" name="MSIP_Label_ea60d57e-af5b-4752-ac57-3e4f28ca11dc_ActionId">
    <vt:lpwstr>985a50d2-2173-4acb-8d7c-84a122925ca8</vt:lpwstr>
  </property>
  <property fmtid="{D5CDD505-2E9C-101B-9397-08002B2CF9AE}" pid="23" name="MSIP_Label_ea60d57e-af5b-4752-ac57-3e4f28ca11dc_ContentBits">
    <vt:lpwstr>0</vt:lpwstr>
  </property>
</Properties>
</file>