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9" r:id="rId3"/>
    <p:sldId id="260" r:id="rId4"/>
    <p:sldId id="261" r:id="rId5"/>
    <p:sldId id="262" r:id="rId6"/>
    <p:sldId id="278" r:id="rId7"/>
    <p:sldId id="274" r:id="rId8"/>
    <p:sldId id="281" r:id="rId9"/>
    <p:sldId id="263" r:id="rId10"/>
    <p:sldId id="280" r:id="rId11"/>
    <p:sldId id="264" r:id="rId12"/>
    <p:sldId id="265" r:id="rId13"/>
    <p:sldId id="287" r:id="rId14"/>
    <p:sldId id="268" r:id="rId15"/>
    <p:sldId id="284" r:id="rId16"/>
    <p:sldId id="270" r:id="rId17"/>
    <p:sldId id="285" r:id="rId18"/>
    <p:sldId id="286" r:id="rId19"/>
    <p:sldId id="272" r:id="rId20"/>
    <p:sldId id="273" r:id="rId21"/>
    <p:sldId id="283" r:id="rId22"/>
  </p:sldIdLst>
  <p:sldSz cx="9144000" cy="6858000" type="screen4x3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6A3739BC-6F54-41EA-B142-AF83039A8732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6A3739BC-6F54-41EA-B142-AF83039A8732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9BC-6F54-41EA-B142-AF83039A8732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25FC41-BF1C-4573-B743-7DA4257C83C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3739BC-6F54-41EA-B142-AF83039A8732}" type="datetimeFigureOut">
              <a:rPr lang="ru-RU" smtClean="0"/>
              <a:t>25.08.2020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9/notebooks/Desktop/%D0%9F%D0%B0%D0%BF%D0%BA%D0%B0%20%D1%81%D0%BE%D0%B7%D0%B4%D0%B0%D0%BD%D0%B0%2004.06.2020%20%D0%B4%D0%BB%D1%8F%20%D0%BD%D0%BE%D0%B2%D1%8B%D1%85%20%D1%84%D0%B0%D0%B9%D0%BB%D0%BE%D0%B2/DS%20diploma/1%D0%9F%D1%80%D0%B5%D0%B4%D0%BE%D0%B1%D1%80%D0%B0%D0%B1%D0%BE%D1%82%D0%BA%D0%B0.ipynb#%D0%9F%D0%BE%D1%81%D0%BC%D0%BE%D1%82%D1%80%D0%B8%D0%BC-%D0%BD%D0%B0-%D0%BA%D0%BB%D1%8E%D1%87%D0%B5%D0%B2%D0%BE%D0%B9-%D0%BF%D1%80%D0%B8%D0%B7%D0%BD%D0%B0%D0%BA---ARPU-(%D0%B4%D0%BE%D1%85%D0%BE%D0%B4%D0%BD%D0%BE%D1%81%D1%82%D1%8C-%D0%BA%D0%BB%D0%B8%D0%B5%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619672" y="1988840"/>
            <a:ext cx="619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Выявление сценариев покупательского поведения </a:t>
            </a:r>
          </a:p>
          <a:p>
            <a:r>
              <a:rPr lang="ru-RU" sz="3600" b="1" dirty="0" smtClean="0">
                <a:solidFill>
                  <a:schemeClr val="bg1"/>
                </a:solidFill>
              </a:rPr>
              <a:t>среди клиентов бара методом кластеризации</a:t>
            </a:r>
          </a:p>
          <a:p>
            <a:endParaRPr lang="ru-RU" sz="3600" b="1" dirty="0">
              <a:solidFill>
                <a:schemeClr val="bg1"/>
              </a:solidFill>
            </a:endParaRPr>
          </a:p>
          <a:p>
            <a:pPr algn="r"/>
            <a:r>
              <a:rPr lang="ru-RU" sz="2400" b="1" dirty="0" smtClean="0">
                <a:solidFill>
                  <a:schemeClr val="bg1"/>
                </a:solidFill>
              </a:rPr>
              <a:t>Выполнила: Виноградова В.Е.</a:t>
            </a: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6842849"/>
              </p:ext>
            </p:extLst>
          </p:nvPr>
        </p:nvGraphicFramePr>
        <p:xfrm>
          <a:off x="827584" y="1124744"/>
          <a:ext cx="6192688" cy="473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656184"/>
                <a:gridCol w="1728192"/>
                <a:gridCol w="1656184"/>
              </a:tblGrid>
              <a:tr h="64807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Нестандартизиро</a:t>
                      </a:r>
                      <a:r>
                        <a:rPr lang="ru-RU" sz="1400" dirty="0" smtClean="0"/>
                        <a:t>-ванные данные</a:t>
                      </a:r>
                    </a:p>
                    <a:p>
                      <a:r>
                        <a:rPr lang="ru-RU" sz="1400" dirty="0" smtClean="0"/>
                        <a:t>(к-т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силуэта 0,715)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/>
                        <a:t>Нестандартизиро</a:t>
                      </a:r>
                      <a:r>
                        <a:rPr lang="ru-RU" sz="1400" dirty="0" smtClean="0"/>
                        <a:t>-ванные данные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(к-т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силуэта 0,648)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Нормализованные данные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(к-т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силуэта 0,190)</a:t>
                      </a:r>
                    </a:p>
                  </a:txBody>
                  <a:tcPr/>
                </a:tc>
              </a:tr>
              <a:tr h="91728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1-й </a:t>
                      </a:r>
                      <a:r>
                        <a:rPr lang="ru-RU" sz="1400" dirty="0" smtClean="0"/>
                        <a:t>кластер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13476 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1896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1,25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посещений,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м/ж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поровну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11416 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1513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1,18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посещений,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м/ж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поровну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Девушки, 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пятница обязательно, 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1546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3286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1,76 посещений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91728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2-й кластер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2101 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8027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2,57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посещений,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чаще </a:t>
                      </a:r>
                      <a:r>
                        <a:rPr lang="ru-RU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мужчины и Ко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3595 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5034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1,88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посещений,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м/ж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почти поровну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Мужчины, 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не суббота,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5836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2497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1,33 посещений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91728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3-й кластер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566 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12442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3,65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посещений,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чаще </a:t>
                      </a:r>
                      <a:r>
                        <a:rPr lang="ru-RU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мужчины и Ко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Девушки, 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не пятница,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6015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2383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1,29 посещений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91728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4-й кластер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3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Мужчины, 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суббота обязательно,</a:t>
                      </a: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2180 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клиентов,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3863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ru-RU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1,85 посещений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27584" y="457201"/>
            <a:ext cx="7056784" cy="523527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 smtClean="0">
                <a:solidFill>
                  <a:schemeClr val="tx2"/>
                </a:solidFill>
                <a:latin typeface="+mn-lt"/>
              </a:rPr>
              <a:t>Результаты кластеризации методом </a:t>
            </a:r>
            <a:r>
              <a:rPr lang="en-US" sz="1400" b="1" dirty="0" err="1" smtClean="0">
                <a:solidFill>
                  <a:schemeClr val="tx2"/>
                </a:solidFill>
                <a:latin typeface="+mn-lt"/>
              </a:rPr>
              <a:t>KMeans</a:t>
            </a:r>
            <a:endParaRPr lang="ru-RU" sz="1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22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Метод </a:t>
            </a:r>
            <a:r>
              <a:rPr lang="ru-RU" b="1" dirty="0"/>
              <a:t>локтя и </a:t>
            </a:r>
            <a:r>
              <a:rPr lang="ru-RU" b="1" dirty="0" smtClean="0"/>
              <a:t>Алгоритм DBSCAN предсказывают 2-4 кластера</a:t>
            </a:r>
            <a:endParaRPr lang="ru-RU" b="1" dirty="0"/>
          </a:p>
          <a:p>
            <a:endParaRPr lang="ru-RU" dirty="0" smtClean="0"/>
          </a:p>
          <a:p>
            <a:pPr algn="l"/>
            <a:r>
              <a:rPr lang="ru-RU" dirty="0"/>
              <a:t> </a:t>
            </a:r>
            <a:endParaRPr lang="ru-RU" dirty="0" smtClean="0"/>
          </a:p>
          <a:p>
            <a:pPr algn="l"/>
            <a:endParaRPr lang="ru-RU" dirty="0"/>
          </a:p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endParaRPr lang="ru-RU" dirty="0" smtClean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Метод локтя </a:t>
            </a:r>
            <a:r>
              <a:rPr lang="ru-RU" dirty="0"/>
              <a:t>показывает, что после 4-х кластеров дальнейшая сегментация не даёт существенного уменьшения SSE (суммы квадратов ошибок до центра кластера</a:t>
            </a:r>
            <a:r>
              <a:rPr lang="ru-RU" dirty="0" smtClean="0"/>
              <a:t>).</a:t>
            </a:r>
          </a:p>
          <a:p>
            <a:pPr lvl="0"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/>
              <a:t>Для DBSCAN </a:t>
            </a:r>
            <a:r>
              <a:rPr lang="ru-RU" dirty="0" smtClean="0"/>
              <a:t>используем нормализованные данные, оцениваем коэффициент силуэта и количество </a:t>
            </a:r>
            <a:r>
              <a:rPr lang="ru-RU" dirty="0"/>
              <a:t>выбросов.</a:t>
            </a:r>
          </a:p>
          <a:p>
            <a:pPr algn="just"/>
            <a:r>
              <a:rPr lang="ru-RU" dirty="0" smtClean="0"/>
              <a:t>       При параметре </a:t>
            </a:r>
            <a:r>
              <a:rPr lang="ru-RU" dirty="0" err="1" smtClean="0"/>
              <a:t>eps</a:t>
            </a:r>
            <a:r>
              <a:rPr lang="ru-RU" dirty="0" smtClean="0"/>
              <a:t>=0.7 </a:t>
            </a:r>
            <a:r>
              <a:rPr lang="ru-RU" dirty="0"/>
              <a:t>алгоритм DBSCAN выдаёт 2 примерно одинаковых кластера (коэф.силуэта = 0.589, выбросов 100 </a:t>
            </a:r>
            <a:r>
              <a:rPr lang="ru-RU" dirty="0" smtClean="0"/>
              <a:t>из 15577 наблюдений).</a:t>
            </a:r>
          </a:p>
          <a:p>
            <a:pPr algn="just"/>
            <a:endParaRPr lang="ru-RU" dirty="0"/>
          </a:p>
          <a:p>
            <a:pPr algn="ctr"/>
            <a:r>
              <a:rPr lang="ru-RU" b="1" dirty="0" smtClean="0"/>
              <a:t>Итак</a:t>
            </a:r>
            <a:r>
              <a:rPr lang="ru-RU" b="1" dirty="0"/>
              <a:t>, предварительно рассматриваем версию разбиения на 2-4 кластера.</a:t>
            </a:r>
          </a:p>
          <a:p>
            <a:pPr algn="just"/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4330"/>
            <a:ext cx="3255780" cy="230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1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Визуализируем кластеры</a:t>
            </a:r>
          </a:p>
          <a:p>
            <a:pPr algn="just"/>
            <a:endParaRPr lang="ru-RU" b="1" dirty="0"/>
          </a:p>
          <a:p>
            <a:pPr algn="just"/>
            <a:r>
              <a:rPr lang="ru-RU" dirty="0" smtClean="0"/>
              <a:t>На </a:t>
            </a:r>
            <a:r>
              <a:rPr lang="ru-RU" dirty="0"/>
              <a:t>двумерной плоскости размещаем </a:t>
            </a:r>
            <a:r>
              <a:rPr lang="ru-RU" dirty="0" smtClean="0"/>
              <a:t>стандартизированные </a:t>
            </a:r>
            <a:r>
              <a:rPr lang="ru-RU" dirty="0"/>
              <a:t>наблюдения </a:t>
            </a:r>
            <a:endParaRPr lang="ru-RU" dirty="0" smtClean="0"/>
          </a:p>
          <a:p>
            <a:pPr algn="just"/>
            <a:r>
              <a:rPr lang="ru-RU" dirty="0" smtClean="0"/>
              <a:t>с </a:t>
            </a:r>
            <a:r>
              <a:rPr lang="ru-RU" dirty="0"/>
              <a:t>помощью методов снижения размерности PCA, </a:t>
            </a:r>
            <a:r>
              <a:rPr lang="ru-RU" dirty="0" smtClean="0"/>
              <a:t>T-SNE.</a:t>
            </a:r>
          </a:p>
          <a:p>
            <a:pPr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/>
              <a:t>Метод главных компонент PCA в сочетании с </a:t>
            </a:r>
            <a:r>
              <a:rPr lang="ru-RU" dirty="0" err="1" smtClean="0"/>
              <a:t>KMeans</a:t>
            </a:r>
            <a:r>
              <a:rPr lang="ru-RU" dirty="0" smtClean="0"/>
              <a:t> </a:t>
            </a:r>
            <a:r>
              <a:rPr lang="ru-RU" dirty="0"/>
              <a:t>выдает разные по объему </a:t>
            </a:r>
            <a:r>
              <a:rPr lang="ru-RU" dirty="0" smtClean="0"/>
              <a:t>кластеры.</a:t>
            </a:r>
          </a:p>
          <a:p>
            <a:pPr lvl="0"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/>
              <a:t>Метод T-SNE в сочетании с алгоритмом </a:t>
            </a:r>
            <a:r>
              <a:rPr lang="ru-RU" dirty="0" err="1" smtClean="0"/>
              <a:t>KMeans</a:t>
            </a:r>
            <a:r>
              <a:rPr lang="ru-RU" dirty="0" smtClean="0"/>
              <a:t> </a:t>
            </a:r>
            <a:r>
              <a:rPr lang="ru-RU" dirty="0"/>
              <a:t>разбивает наблюдения примерно на равные по объему </a:t>
            </a:r>
            <a:r>
              <a:rPr lang="ru-RU" dirty="0" smtClean="0"/>
              <a:t>кластеры.</a:t>
            </a:r>
          </a:p>
          <a:p>
            <a:pPr lvl="0" algn="just"/>
            <a:endParaRPr lang="ru-RU" dirty="0"/>
          </a:p>
          <a:p>
            <a:pPr lvl="0" algn="just"/>
            <a:endParaRPr lang="ru-RU" dirty="0" smtClean="0"/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212976"/>
            <a:ext cx="4371459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188640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err="1" smtClean="0">
                <a:solidFill>
                  <a:schemeClr val="tx2"/>
                </a:solidFill>
              </a:rPr>
              <a:t>Нестандартизированные</a:t>
            </a:r>
            <a:r>
              <a:rPr lang="ru-RU" sz="1400" b="1" dirty="0" smtClean="0">
                <a:solidFill>
                  <a:schemeClr val="tx2"/>
                </a:solidFill>
              </a:rPr>
              <a:t> данные, 2 кластера</a:t>
            </a:r>
          </a:p>
          <a:p>
            <a:pPr algn="ctr"/>
            <a:r>
              <a:rPr lang="ru-RU" sz="1400" b="1" dirty="0" smtClean="0">
                <a:solidFill>
                  <a:schemeClr val="tx2"/>
                </a:solidFill>
              </a:rPr>
              <a:t>отличаются </a:t>
            </a:r>
            <a:r>
              <a:rPr lang="ru-RU" sz="1400" b="1" dirty="0">
                <a:solidFill>
                  <a:schemeClr val="tx2"/>
                </a:solidFill>
              </a:rPr>
              <a:t>по </a:t>
            </a:r>
            <a:r>
              <a:rPr lang="en-US" sz="1400" b="1" dirty="0">
                <a:solidFill>
                  <a:schemeClr val="tx2"/>
                </a:solidFill>
              </a:rPr>
              <a:t>ARPU</a:t>
            </a:r>
            <a:r>
              <a:rPr lang="ru-RU" sz="1400" b="1" dirty="0">
                <a:solidFill>
                  <a:schemeClr val="tx2"/>
                </a:solidFill>
              </a:rPr>
              <a:t> и кол-ву посещений</a:t>
            </a:r>
          </a:p>
          <a:p>
            <a:pPr algn="ctr"/>
            <a:endParaRPr lang="ru-RU" sz="1400" b="1" dirty="0" smtClean="0">
              <a:solidFill>
                <a:schemeClr val="tx2"/>
              </a:solidFill>
            </a:endParaRPr>
          </a:p>
          <a:p>
            <a:pPr algn="ctr"/>
            <a:endParaRPr lang="ru-RU" sz="1400" b="1" dirty="0">
              <a:solidFill>
                <a:schemeClr val="tx2"/>
              </a:solidFill>
            </a:endParaRPr>
          </a:p>
        </p:txBody>
      </p:sp>
      <p:pic>
        <p:nvPicPr>
          <p:cNvPr id="2" name="Рисунок 1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0" r="1478"/>
          <a:stretch/>
        </p:blipFill>
        <p:spPr>
          <a:xfrm>
            <a:off x="323528" y="658799"/>
            <a:ext cx="8467200" cy="608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9752" y="1123350"/>
            <a:ext cx="56166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1-й кластер (13476 клиентов): Посещений 1,25 раз в месяц и ARPU 1895 руб. Пол: поровну мужчин и девушек.</a:t>
            </a:r>
          </a:p>
          <a:p>
            <a:pPr algn="just"/>
            <a:r>
              <a:rPr lang="ru-RU" sz="1400" dirty="0">
                <a:solidFill>
                  <a:schemeClr val="tx2"/>
                </a:solidFill>
              </a:rPr>
              <a:t> 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2-й кластер (2101 клиент): Посещений 2,57 раз в месяц и ARPU 8027 руб. Пол: чаще мужчины, чем девушки. </a:t>
            </a:r>
          </a:p>
          <a:p>
            <a:pPr algn="just"/>
            <a:r>
              <a:rPr lang="ru-RU" sz="1400" dirty="0">
                <a:solidFill>
                  <a:schemeClr val="tx2"/>
                </a:solidFill>
              </a:rPr>
              <a:t>       </a:t>
            </a:r>
          </a:p>
          <a:p>
            <a:pPr algn="just"/>
            <a:r>
              <a:rPr lang="ru-RU" sz="1400" dirty="0">
                <a:solidFill>
                  <a:schemeClr val="tx2"/>
                </a:solidFill>
              </a:rPr>
              <a:t>       Во 2-м кластере посещений на 1 человека в 2 раза больше, при этом непропорционально больше заказывается "Коктейлей для друзей" (куда входят 3 порции), Лонгов (=коктейлей), Пива для друзей (3 порции в наборе), Крепкий алкоголь и Холодные напитки (к нему же), Сетов. </a:t>
            </a:r>
            <a:r>
              <a:rPr lang="ru-RU" sz="1400" b="1" dirty="0">
                <a:solidFill>
                  <a:schemeClr val="tx2"/>
                </a:solidFill>
              </a:rPr>
              <a:t>Это более компанейский вариант посещения</a:t>
            </a:r>
            <a:r>
              <a:rPr lang="ru-RU" sz="1400" dirty="0" smtClean="0">
                <a:solidFill>
                  <a:schemeClr val="tx2"/>
                </a:solidFill>
              </a:rPr>
              <a:t>.</a:t>
            </a:r>
            <a:endParaRPr lang="ru-R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3 кластера отражают </a:t>
            </a:r>
            <a:r>
              <a:rPr lang="ru-RU" b="1" dirty="0"/>
              <a:t>3 разных сценария посещения </a:t>
            </a:r>
            <a:r>
              <a:rPr lang="ru-RU" b="1" dirty="0" smtClean="0"/>
              <a:t>бара</a:t>
            </a:r>
          </a:p>
          <a:p>
            <a:pPr algn="ctr"/>
            <a:r>
              <a:rPr lang="ru-RU" dirty="0" smtClean="0"/>
              <a:t>(получены </a:t>
            </a:r>
            <a:r>
              <a:rPr lang="ru-RU" dirty="0"/>
              <a:t>методом </a:t>
            </a:r>
            <a:r>
              <a:rPr lang="en-US" dirty="0" err="1"/>
              <a:t>Kmeans</a:t>
            </a:r>
            <a:r>
              <a:rPr lang="ru-RU" dirty="0"/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нестандартизированных</a:t>
            </a:r>
            <a:r>
              <a:rPr lang="ru-RU" dirty="0" smtClean="0"/>
              <a:t> данных)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Средние </a:t>
            </a:r>
            <a:r>
              <a:rPr lang="ru-RU" dirty="0"/>
              <a:t>цифры </a:t>
            </a:r>
            <a:r>
              <a:rPr lang="ru-RU" dirty="0" smtClean="0"/>
              <a:t>таковы:</a:t>
            </a:r>
            <a:endParaRPr lang="ru-RU" dirty="0"/>
          </a:p>
          <a:p>
            <a:pPr algn="just"/>
            <a:r>
              <a:rPr lang="ru-RU" dirty="0"/>
              <a:t> 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1-й кластер (11416 клиентов): Посещений 1,18 раз в месяц и ARPU 1513 руб. Пол: поровну мужчин и девушек.</a:t>
            </a:r>
          </a:p>
          <a:p>
            <a:pPr algn="just"/>
            <a:r>
              <a:rPr lang="ru-RU" dirty="0"/>
              <a:t> 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2-й кластер (3595 клиентов): Посещений 1,88 раз в месяц и ARPU 5034 руб. Пол: почти поровну мужчин и девушек.</a:t>
            </a:r>
          </a:p>
          <a:p>
            <a:pPr algn="just"/>
            <a:r>
              <a:rPr lang="ru-RU" dirty="0"/>
              <a:t> 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3-й кластер (566 клиентов) самый высокодоходный: Посещений 3,65 раз в месяц и ARPU 12442 руб. Пол: чаще мужчины, чем девушки. </a:t>
            </a:r>
            <a:endParaRPr lang="ru-RU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ru-RU" dirty="0"/>
          </a:p>
          <a:p>
            <a:pPr algn="just"/>
            <a:r>
              <a:rPr lang="ru-RU" dirty="0" smtClean="0"/>
              <a:t>       В </a:t>
            </a:r>
            <a:r>
              <a:rPr lang="ru-RU" dirty="0"/>
              <a:t>3-м кластере посещений на 1 человека в 2 раза больше, чем во 2-м, при этом непропорционально больше заказывается Сетов (алкогольных), Крепкого алкоголя и Холодных напитков к ним. А также напитков TO GO и Бизнес-Ланчей. </a:t>
            </a:r>
            <a:r>
              <a:rPr lang="ru-RU" b="1" dirty="0"/>
              <a:t>Это наиболее компанейский вариант посещения, который возможен даже в дневное время</a:t>
            </a:r>
            <a:r>
              <a:rPr lang="ru-RU" dirty="0"/>
              <a:t> (на что указывают Бизнес-Ланчи).</a:t>
            </a:r>
          </a:p>
          <a:p>
            <a:pPr algn="just"/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568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</p:txBody>
      </p:sp>
      <p:pic>
        <p:nvPicPr>
          <p:cNvPr id="2" name="Рисунок 1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6" t="51522"/>
          <a:stretch/>
        </p:blipFill>
        <p:spPr>
          <a:xfrm>
            <a:off x="5632" y="476674"/>
            <a:ext cx="8467200" cy="364869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7" y="4125158"/>
            <a:ext cx="4012496" cy="2635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9712" y="188640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err="1" smtClean="0">
                <a:solidFill>
                  <a:schemeClr val="tx2"/>
                </a:solidFill>
              </a:rPr>
              <a:t>Нестандартизированнные</a:t>
            </a:r>
            <a:r>
              <a:rPr lang="ru-RU" sz="1400" b="1" dirty="0" smtClean="0">
                <a:solidFill>
                  <a:schemeClr val="tx2"/>
                </a:solidFill>
              </a:rPr>
              <a:t> данные, 3 кластера</a:t>
            </a:r>
            <a:endParaRPr lang="ru-RU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4509120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2"/>
                </a:solidFill>
              </a:rPr>
              <a:t>Распределения стабильны</a:t>
            </a:r>
            <a:endParaRPr lang="ru-RU" sz="1400" dirty="0">
              <a:solidFill>
                <a:schemeClr val="tx2"/>
              </a:solidFill>
            </a:endParaRPr>
          </a:p>
          <a:p>
            <a:r>
              <a:rPr lang="ru-RU" sz="1400" dirty="0" smtClean="0">
                <a:solidFill>
                  <a:schemeClr val="tx2"/>
                </a:solidFill>
              </a:rPr>
              <a:t>по </a:t>
            </a:r>
            <a:r>
              <a:rPr lang="en-US" sz="1400" dirty="0" smtClean="0">
                <a:solidFill>
                  <a:schemeClr val="tx2"/>
                </a:solidFill>
              </a:rPr>
              <a:t>ARPU</a:t>
            </a:r>
            <a:r>
              <a:rPr lang="ru-RU" sz="1400" dirty="0" smtClean="0">
                <a:solidFill>
                  <a:schemeClr val="tx2"/>
                </a:solidFill>
              </a:rPr>
              <a:t>, </a:t>
            </a:r>
          </a:p>
          <a:p>
            <a:r>
              <a:rPr lang="ru-RU" sz="1400" dirty="0" smtClean="0">
                <a:solidFill>
                  <a:schemeClr val="tx2"/>
                </a:solidFill>
              </a:rPr>
              <a:t>Сетам (алкогольным).</a:t>
            </a:r>
          </a:p>
          <a:p>
            <a:endParaRPr lang="ru-RU" sz="1400" dirty="0" smtClean="0">
              <a:solidFill>
                <a:schemeClr val="tx2"/>
              </a:solidFill>
            </a:endParaRPr>
          </a:p>
          <a:p>
            <a:r>
              <a:rPr lang="ru-RU" sz="1400" dirty="0" smtClean="0">
                <a:solidFill>
                  <a:schemeClr val="tx2"/>
                </a:solidFill>
              </a:rPr>
              <a:t>И есть отличие между кластерами</a:t>
            </a:r>
          </a:p>
        </p:txBody>
      </p:sp>
    </p:spTree>
    <p:extLst>
      <p:ext uri="{BB962C8B-B14F-4D97-AF65-F5344CB8AC3E}">
        <p14:creationId xmlns:p14="http://schemas.microsoft.com/office/powerpoint/2010/main" val="30305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4 кластера нормализованных данных </a:t>
            </a:r>
          </a:p>
          <a:p>
            <a:pPr algn="ctr"/>
            <a:r>
              <a:rPr lang="ru-RU" b="1" dirty="0" smtClean="0"/>
              <a:t>с </a:t>
            </a:r>
            <a:r>
              <a:rPr lang="ru-RU" b="1" dirty="0"/>
              <a:t>жёсткой разбивкой по полу (</a:t>
            </a:r>
            <a:r>
              <a:rPr lang="ru-RU" b="1" dirty="0" smtClean="0"/>
              <a:t>м/ж) и дню недели посещения</a:t>
            </a:r>
            <a:endParaRPr lang="ru-RU" b="1" dirty="0"/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 </a:t>
            </a:r>
            <a:r>
              <a:rPr lang="ru-RU" dirty="0" smtClean="0"/>
              <a:t>Методом </a:t>
            </a:r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ru-RU" dirty="0" smtClean="0"/>
              <a:t>получаем 4 кластера:</a:t>
            </a:r>
          </a:p>
          <a:p>
            <a:pPr algn="just"/>
            <a:endParaRPr lang="ru-RU" dirty="0" smtClean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b="1" dirty="0" smtClean="0"/>
              <a:t>Мужчины:</a:t>
            </a:r>
            <a:endParaRPr lang="ru-RU" b="1" dirty="0"/>
          </a:p>
          <a:p>
            <a:pPr algn="just"/>
            <a:r>
              <a:rPr lang="ru-RU" dirty="0" smtClean="0"/>
              <a:t>       Количество </a:t>
            </a:r>
            <a:r>
              <a:rPr lang="ru-RU" dirty="0"/>
              <a:t>клиентов соответственно 5836 и 2180. За 1 месяц они в среднем тратят соответственно 2497 руб. за 1,33 посещений или же 3863 руб. за 1,85 посещений. </a:t>
            </a:r>
            <a:endParaRPr lang="ru-RU" dirty="0" smtClean="0"/>
          </a:p>
          <a:p>
            <a:pPr algn="just"/>
            <a:r>
              <a:rPr lang="ru-RU" dirty="0"/>
              <a:t> </a:t>
            </a:r>
            <a:r>
              <a:rPr lang="ru-RU" dirty="0" smtClean="0"/>
              <a:t>      Клиенты </a:t>
            </a:r>
            <a:r>
              <a:rPr lang="ru-RU" dirty="0"/>
              <a:t>с более высокими расходами непропорционально больше заказывают "Коктейли для друзей" (3 порции в одном наборе), Кальянов; меньше подпадают под Акции и меньше заказывают Бизнес-</a:t>
            </a:r>
            <a:r>
              <a:rPr lang="ru-RU" dirty="0" err="1"/>
              <a:t>Ланчей</a:t>
            </a:r>
            <a:r>
              <a:rPr lang="ru-RU" dirty="0"/>
              <a:t>. Это сценарий посещения в </a:t>
            </a:r>
            <a:r>
              <a:rPr lang="ru-RU" dirty="0" err="1"/>
              <a:t>прайм</a:t>
            </a:r>
            <a:r>
              <a:rPr lang="ru-RU" dirty="0"/>
              <a:t>-тайм </a:t>
            </a:r>
            <a:r>
              <a:rPr lang="ru-RU" b="1" dirty="0"/>
              <a:t>в календарную субботу</a:t>
            </a:r>
            <a:r>
              <a:rPr lang="ru-RU" dirty="0"/>
              <a:t> (это может быть также ночное время </a:t>
            </a:r>
            <a:r>
              <a:rPr lang="ru-RU" dirty="0" err="1"/>
              <a:t>пт</a:t>
            </a:r>
            <a:r>
              <a:rPr lang="ru-RU" dirty="0"/>
              <a:t>/</a:t>
            </a:r>
            <a:r>
              <a:rPr lang="ru-RU" dirty="0" err="1"/>
              <a:t>сб</a:t>
            </a:r>
            <a:r>
              <a:rPr lang="ru-RU" dirty="0"/>
              <a:t> и </a:t>
            </a:r>
            <a:r>
              <a:rPr lang="ru-RU" dirty="0" err="1"/>
              <a:t>сб</a:t>
            </a:r>
            <a:r>
              <a:rPr lang="ru-RU" dirty="0"/>
              <a:t>/</a:t>
            </a:r>
            <a:r>
              <a:rPr lang="ru-RU" dirty="0" err="1"/>
              <a:t>вс</a:t>
            </a:r>
            <a:r>
              <a:rPr lang="ru-RU" dirty="0" smtClean="0"/>
              <a:t>).</a:t>
            </a:r>
          </a:p>
          <a:p>
            <a:pPr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b="1" dirty="0" smtClean="0"/>
              <a:t>Девушки:</a:t>
            </a:r>
            <a:endParaRPr lang="ru-RU" b="1" dirty="0"/>
          </a:p>
          <a:p>
            <a:pPr algn="just"/>
            <a:r>
              <a:rPr lang="ru-RU" dirty="0" smtClean="0"/>
              <a:t>       Количество </a:t>
            </a:r>
            <a:r>
              <a:rPr lang="ru-RU" dirty="0"/>
              <a:t>клиентов соответственно 1546 и 6015. За 1 месяц они в среднем тратят соответственно 3286 руб. за 1,76 посещений или же 2383 руб. за 1,29 посещений. </a:t>
            </a:r>
            <a:endParaRPr lang="ru-RU" dirty="0" smtClean="0"/>
          </a:p>
          <a:p>
            <a:pPr algn="just"/>
            <a:r>
              <a:rPr lang="ru-RU" dirty="0"/>
              <a:t> </a:t>
            </a:r>
            <a:r>
              <a:rPr lang="ru-RU" dirty="0" smtClean="0"/>
              <a:t>      Клиенты </a:t>
            </a:r>
            <a:r>
              <a:rPr lang="ru-RU" dirty="0"/>
              <a:t>с более высокими расходами непропорционально больше заказывают "Пиво для друзей" (3 порции в одном наборе), Крепкий алкоголь, Супы, Вино (в бутылках), Напитки TO GO (с собой), Бизнес-Ланч; меньше подпадают под Акции. Это сценарий посещения в </a:t>
            </a:r>
            <a:r>
              <a:rPr lang="ru-RU" dirty="0" err="1"/>
              <a:t>прайм</a:t>
            </a:r>
            <a:r>
              <a:rPr lang="ru-RU" dirty="0"/>
              <a:t>-тайм </a:t>
            </a:r>
            <a:r>
              <a:rPr lang="ru-RU" b="1" dirty="0"/>
              <a:t>в календарную пятницу</a:t>
            </a:r>
            <a:r>
              <a:rPr lang="ru-RU" dirty="0"/>
              <a:t>.</a:t>
            </a:r>
          </a:p>
          <a:p>
            <a:pPr algn="just"/>
            <a:endParaRPr lang="ru-RU" b="1" dirty="0" smtClean="0"/>
          </a:p>
          <a:p>
            <a:pPr algn="just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4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tx2"/>
                </a:solidFill>
              </a:rPr>
              <a:t>Нормализованные данные, 4 кластера</a:t>
            </a:r>
          </a:p>
          <a:p>
            <a:pPr algn="ctr"/>
            <a:r>
              <a:rPr lang="ru-RU" sz="1400" b="1" dirty="0" smtClean="0">
                <a:solidFill>
                  <a:schemeClr val="tx2"/>
                </a:solidFill>
              </a:rPr>
              <a:t>(кластеры 0 и 2 – девушки, кластеры 1 и 3 - мужчины)</a:t>
            </a:r>
            <a:endParaRPr lang="ru-RU" sz="1400" b="1" dirty="0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"/>
          <a:stretch/>
        </p:blipFill>
        <p:spPr>
          <a:xfrm>
            <a:off x="323528" y="657225"/>
            <a:ext cx="8468600" cy="60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88640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solidFill>
                  <a:schemeClr val="tx2"/>
                </a:solidFill>
              </a:rPr>
              <a:t>Удобно рассмотреть нормализованные данные, разделённые </a:t>
            </a:r>
          </a:p>
          <a:p>
            <a:pPr algn="ctr"/>
            <a:r>
              <a:rPr lang="ru-RU" sz="1400" b="1" dirty="0" smtClean="0">
                <a:solidFill>
                  <a:schemeClr val="tx2"/>
                </a:solidFill>
              </a:rPr>
              <a:t>на 2 кластера (кластер 0  – девушки, кластер 1 - мужчины)</a:t>
            </a:r>
            <a:endParaRPr lang="ru-RU" sz="1400" b="1" dirty="0">
              <a:solidFill>
                <a:schemeClr val="tx2"/>
              </a:solidFill>
            </a:endParaRPr>
          </a:p>
        </p:txBody>
      </p:sp>
      <p:pic>
        <p:nvPicPr>
          <p:cNvPr id="6" name="Рисунок 5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"/>
          <a:stretch/>
        </p:blipFill>
        <p:spPr>
          <a:xfrm>
            <a:off x="324000" y="658800"/>
            <a:ext cx="8467200" cy="608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7824" y="1124744"/>
            <a:ext cx="34203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2"/>
                </a:solidFill>
              </a:rPr>
              <a:t>У </a:t>
            </a:r>
            <a:r>
              <a:rPr lang="ru-RU" sz="1400" dirty="0">
                <a:solidFill>
                  <a:schemeClr val="tx2"/>
                </a:solidFill>
              </a:rPr>
              <a:t>девушек выше спрос на вино, </a:t>
            </a:r>
            <a:r>
              <a:rPr lang="ru-RU" sz="1400" dirty="0" err="1">
                <a:solidFill>
                  <a:schemeClr val="tx2"/>
                </a:solidFill>
              </a:rPr>
              <a:t>лонги</a:t>
            </a:r>
            <a:r>
              <a:rPr lang="ru-RU" sz="1400" dirty="0">
                <a:solidFill>
                  <a:schemeClr val="tx2"/>
                </a:solidFill>
              </a:rPr>
              <a:t> (коктейли), роллы, салаты и десерты по сравнению с мужчинами, и меньше интерес к крепкому алкоголю и "пиву для друзей".</a:t>
            </a:r>
          </a:p>
        </p:txBody>
      </p:sp>
    </p:spTree>
    <p:extLst>
      <p:ext uri="{BB962C8B-B14F-4D97-AF65-F5344CB8AC3E}">
        <p14:creationId xmlns:p14="http://schemas.microsoft.com/office/powerpoint/2010/main" val="42269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Дополнительные методы подтверждают разбиение на 2-4 кластера</a:t>
            </a:r>
            <a:endParaRPr lang="en-US" b="1" dirty="0" smtClean="0"/>
          </a:p>
          <a:p>
            <a:pPr algn="ctr"/>
            <a:endParaRPr lang="ru-RU" b="1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ru-RU" b="1" dirty="0" err="1" smtClean="0"/>
              <a:t>Агломеративная</a:t>
            </a:r>
            <a:r>
              <a:rPr lang="ru-RU" b="1" dirty="0" smtClean="0"/>
              <a:t> кластеризация: </a:t>
            </a:r>
            <a:r>
              <a:rPr lang="ru-RU" dirty="0" smtClean="0"/>
              <a:t>максимальный </a:t>
            </a:r>
            <a:r>
              <a:rPr lang="ru-RU" dirty="0" err="1"/>
              <a:t>коэф.силуэта</a:t>
            </a:r>
            <a:r>
              <a:rPr lang="ru-RU" dirty="0"/>
              <a:t> </a:t>
            </a:r>
            <a:r>
              <a:rPr lang="ru-RU" dirty="0" smtClean="0"/>
              <a:t>соответствует </a:t>
            </a:r>
            <a:r>
              <a:rPr lang="ru-RU" dirty="0"/>
              <a:t>разбиению на 2 кластера</a:t>
            </a:r>
            <a:r>
              <a:rPr lang="ru-RU" dirty="0" smtClean="0"/>
              <a:t>.</a:t>
            </a:r>
            <a:r>
              <a:rPr lang="ru-RU" dirty="0"/>
              <a:t> 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ru-RU" b="1" dirty="0" err="1" smtClean="0"/>
              <a:t>Дендрограмма</a:t>
            </a:r>
            <a:r>
              <a:rPr lang="ru-RU" b="1" dirty="0" smtClean="0"/>
              <a:t> иерархической кластеризации</a:t>
            </a:r>
            <a:r>
              <a:rPr lang="ru-RU" dirty="0" smtClean="0"/>
              <a:t> </a:t>
            </a:r>
            <a:r>
              <a:rPr lang="ru-RU" dirty="0"/>
              <a:t>нестандартизированных данных </a:t>
            </a:r>
            <a:r>
              <a:rPr lang="ru-RU" dirty="0" smtClean="0"/>
              <a:t>иллюстрирует </a:t>
            </a:r>
            <a:r>
              <a:rPr lang="ru-RU" dirty="0"/>
              <a:t>2-4 </a:t>
            </a:r>
            <a:r>
              <a:rPr lang="ru-RU" dirty="0" smtClean="0"/>
              <a:t>кластера:</a:t>
            </a:r>
          </a:p>
          <a:p>
            <a:pPr lvl="0" algn="ctr"/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2051" name="Picture 3" descr="C:\Users\днс\Desktop\Data_Science\DS diploma 14aug\Для презентации\Иерархич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74" y="2208049"/>
            <a:ext cx="329337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358765"/>
            <a:ext cx="3293378" cy="20299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5976" y="290838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2"/>
                </a:solidFill>
              </a:rPr>
              <a:t>По всем данным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5976" y="485051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2"/>
                </a:solidFill>
              </a:rPr>
              <a:t>По данным без 100</a:t>
            </a:r>
          </a:p>
          <a:p>
            <a:r>
              <a:rPr lang="ru-RU" sz="1400" dirty="0" smtClean="0">
                <a:solidFill>
                  <a:schemeClr val="tx2"/>
                </a:solidFill>
              </a:rPr>
              <a:t>аномальных значений</a:t>
            </a:r>
            <a:endParaRPr lang="ru-R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endParaRPr lang="ru-RU" b="1" dirty="0" smtClean="0"/>
          </a:p>
          <a:p>
            <a:pPr algn="ctr"/>
            <a:endParaRPr lang="ru-RU" b="1" dirty="0"/>
          </a:p>
          <a:p>
            <a:pPr algn="ctr"/>
            <a:r>
              <a:rPr lang="ru-RU" b="1" dirty="0" smtClean="0"/>
              <a:t>Цель </a:t>
            </a:r>
            <a:r>
              <a:rPr lang="ru-RU" b="1" dirty="0"/>
              <a:t>проекта: </a:t>
            </a:r>
            <a:endParaRPr lang="ru-RU" b="1" dirty="0" smtClean="0"/>
          </a:p>
          <a:p>
            <a:pPr algn="ctr"/>
            <a:endParaRPr lang="ru-RU" dirty="0"/>
          </a:p>
          <a:p>
            <a:pPr algn="just"/>
            <a:r>
              <a:rPr lang="ru-RU" dirty="0"/>
              <a:t>На обезличенных данных выделить сегменты клиентов по их покупательскому поведению.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ctr"/>
            <a:r>
              <a:rPr lang="ru-RU" b="1" dirty="0"/>
              <a:t>Заказчик проекта: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Отдел маркетинга. </a:t>
            </a:r>
          </a:p>
          <a:p>
            <a:pPr algn="just"/>
            <a:r>
              <a:rPr lang="ru-RU" dirty="0" smtClean="0"/>
              <a:t>Для анализа</a:t>
            </a:r>
            <a:r>
              <a:rPr lang="ru-RU" dirty="0"/>
              <a:t>, выделения привлекательных (целевых) сегментов клиентов, разработки адекватного продуктового предложения и позиционирования. </a:t>
            </a:r>
          </a:p>
          <a:p>
            <a:pPr algn="just"/>
            <a:r>
              <a:rPr lang="ru-RU" dirty="0"/>
              <a:t> </a:t>
            </a:r>
            <a:endParaRPr lang="ru-RU" dirty="0" smtClean="0"/>
          </a:p>
          <a:p>
            <a:pPr algn="just"/>
            <a:endParaRPr lang="ru-RU" dirty="0"/>
          </a:p>
          <a:p>
            <a:pPr algn="ctr"/>
            <a:r>
              <a:rPr lang="ru-RU" b="1" dirty="0"/>
              <a:t>Задача проекта</a:t>
            </a:r>
            <a:r>
              <a:rPr lang="ru-RU" b="1" dirty="0" smtClean="0"/>
              <a:t>:</a:t>
            </a:r>
          </a:p>
          <a:p>
            <a:pPr algn="ctr"/>
            <a:endParaRPr lang="ru-RU" dirty="0"/>
          </a:p>
          <a:p>
            <a:pPr algn="just"/>
            <a:r>
              <a:rPr lang="ru-RU" dirty="0"/>
              <a:t>Методом кластеризации разделить клиентов на группы и описать выявленные сценарии покупательского поведения.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0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Принимаем </a:t>
            </a:r>
            <a:r>
              <a:rPr lang="ru-RU" b="1" dirty="0"/>
              <a:t>разбиение на </a:t>
            </a:r>
            <a:r>
              <a:rPr lang="ru-RU" b="1" dirty="0" smtClean="0"/>
              <a:t>3-4 </a:t>
            </a:r>
            <a:r>
              <a:rPr lang="ru-RU" b="1" dirty="0"/>
              <a:t>основных кластера</a:t>
            </a:r>
            <a:r>
              <a:rPr lang="ru-RU" b="1" dirty="0" smtClean="0"/>
              <a:t>:</a:t>
            </a:r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endParaRPr lang="ru-RU" b="1" dirty="0"/>
          </a:p>
          <a:p>
            <a:pPr algn="just"/>
            <a:endParaRPr lang="ru-RU" b="1" dirty="0"/>
          </a:p>
          <a:p>
            <a:pPr lvl="0" algn="just"/>
            <a:r>
              <a:rPr lang="ru-RU" dirty="0" smtClean="0"/>
              <a:t>       </a:t>
            </a:r>
            <a:r>
              <a:rPr lang="ru-RU" b="1" dirty="0" smtClean="0"/>
              <a:t>3 </a:t>
            </a:r>
            <a:r>
              <a:rPr lang="ru-RU" b="1" dirty="0"/>
              <a:t>кластера </a:t>
            </a:r>
            <a:r>
              <a:rPr lang="ru-RU" b="1" dirty="0" smtClean="0"/>
              <a:t>отражают 3 </a:t>
            </a:r>
            <a:r>
              <a:rPr lang="ru-RU" b="1" dirty="0"/>
              <a:t>разных сценарии посещения бара клиентами</a:t>
            </a:r>
            <a:r>
              <a:rPr lang="ru-RU" b="1" dirty="0" smtClean="0"/>
              <a:t>: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редкое </a:t>
            </a:r>
            <a:r>
              <a:rPr lang="ru-RU" dirty="0"/>
              <a:t>посещение (1,18 раз) с ARPU 1513 руб; </a:t>
            </a:r>
            <a:endParaRPr lang="ru-RU" dirty="0" smtClean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более </a:t>
            </a:r>
            <a:r>
              <a:rPr lang="ru-RU" dirty="0"/>
              <a:t>частое посещение (1,88 раз) с ARPU 5034 руб; </a:t>
            </a:r>
            <a:endParaRPr lang="ru-RU" dirty="0" smtClean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частое </a:t>
            </a:r>
            <a:r>
              <a:rPr lang="ru-RU" dirty="0"/>
              <a:t>посещение большой компанией - 3,65 раз с ARPU 12442 руб в месяц). </a:t>
            </a:r>
            <a:endParaRPr lang="ru-RU" dirty="0" smtClean="0"/>
          </a:p>
          <a:p>
            <a:pPr lvl="0" algn="just"/>
            <a:r>
              <a:rPr lang="ru-RU" dirty="0"/>
              <a:t> </a:t>
            </a:r>
            <a:r>
              <a:rPr lang="ru-RU" dirty="0" smtClean="0"/>
              <a:t>      Использовался </a:t>
            </a:r>
            <a:r>
              <a:rPr lang="ru-RU" dirty="0"/>
              <a:t>метод K-Means для нестандартизированных данных</a:t>
            </a:r>
            <a:r>
              <a:rPr lang="ru-RU" dirty="0" smtClean="0"/>
              <a:t>.</a:t>
            </a:r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ru-RU" b="1" dirty="0" smtClean="0"/>
              <a:t>4 </a:t>
            </a:r>
            <a:r>
              <a:rPr lang="ru-RU" b="1" dirty="0"/>
              <a:t>кластера, </a:t>
            </a:r>
            <a:r>
              <a:rPr lang="ru-RU" b="1" dirty="0" smtClean="0"/>
              <a:t>которые отличаются по </a:t>
            </a:r>
            <a:r>
              <a:rPr lang="en-US" b="1" dirty="0" smtClean="0"/>
              <a:t>ARPU</a:t>
            </a:r>
            <a:r>
              <a:rPr lang="ru-RU" b="1" dirty="0" smtClean="0"/>
              <a:t> и учитывает </a:t>
            </a:r>
            <a:r>
              <a:rPr lang="ru-RU" b="1" dirty="0"/>
              <a:t>пол клиентов (</a:t>
            </a:r>
            <a:r>
              <a:rPr lang="ru-RU" b="1" dirty="0" smtClean="0"/>
              <a:t>м/ж), </a:t>
            </a:r>
            <a:r>
              <a:rPr lang="ru-RU" b="1" dirty="0"/>
              <a:t>день недели посещения </a:t>
            </a:r>
            <a:r>
              <a:rPr lang="ru-RU" b="1" dirty="0" smtClean="0"/>
              <a:t>(</a:t>
            </a:r>
            <a:r>
              <a:rPr lang="ru-RU" b="1" dirty="0" err="1" smtClean="0"/>
              <a:t>сб</a:t>
            </a:r>
            <a:r>
              <a:rPr lang="ru-RU" b="1" dirty="0" smtClean="0"/>
              <a:t> – для мужчин, </a:t>
            </a:r>
            <a:r>
              <a:rPr lang="ru-RU" b="1" dirty="0" err="1" smtClean="0"/>
              <a:t>пт</a:t>
            </a:r>
            <a:r>
              <a:rPr lang="ru-RU" b="1" dirty="0" smtClean="0"/>
              <a:t> – для девушек).</a:t>
            </a:r>
            <a:r>
              <a:rPr lang="ru-RU" dirty="0" smtClean="0"/>
              <a:t> </a:t>
            </a:r>
          </a:p>
          <a:p>
            <a:pPr lvl="0" algn="just"/>
            <a:r>
              <a:rPr lang="ru-RU" dirty="0"/>
              <a:t> </a:t>
            </a:r>
            <a:r>
              <a:rPr lang="ru-RU" dirty="0" smtClean="0"/>
              <a:t>      Эти кластеры </a:t>
            </a:r>
            <a:r>
              <a:rPr lang="ru-RU" dirty="0"/>
              <a:t>получены методом K-Means для нормализованных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9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lvl="0" algn="ctr"/>
            <a:r>
              <a:rPr lang="ru-RU" b="1" dirty="0" smtClean="0"/>
              <a:t>Значение данного исследования для заказчика</a:t>
            </a:r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lvl="0" algn="just"/>
            <a:endParaRPr lang="ru-RU" dirty="0" smtClean="0"/>
          </a:p>
          <a:p>
            <a:pPr lvl="0" algn="just"/>
            <a:endParaRPr lang="ru-RU" dirty="0" smtClean="0"/>
          </a:p>
          <a:p>
            <a:pPr lvl="0" algn="just"/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Позиционирование </a:t>
            </a:r>
            <a:r>
              <a:rPr lang="ru-RU" dirty="0"/>
              <a:t>("Бар друзей", привлекающий компании) соответствует тому, что происходит в </a:t>
            </a:r>
            <a:r>
              <a:rPr lang="ru-RU" dirty="0" smtClean="0"/>
              <a:t>реальности. Значит позиционирование верное и выполняет свою задачу.</a:t>
            </a:r>
          </a:p>
          <a:p>
            <a:pPr marL="285750" lvl="0" indent="-285750" algn="just">
              <a:buFont typeface="Arial" pitchFamily="34" charset="0"/>
              <a:buChar char="•"/>
            </a:pPr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Более точно определены параметры, по которым можно настроить </a:t>
            </a:r>
            <a:r>
              <a:rPr lang="ru-RU" dirty="0" err="1"/>
              <a:t>таргетированную</a:t>
            </a:r>
            <a:r>
              <a:rPr lang="ru-RU" dirty="0"/>
              <a:t> </a:t>
            </a:r>
            <a:r>
              <a:rPr lang="ru-RU" dirty="0" smtClean="0"/>
              <a:t>рекламу.</a:t>
            </a:r>
          </a:p>
          <a:p>
            <a:pPr marL="285750" lvl="0" indent="-285750" algn="just">
              <a:buFont typeface="Arial" pitchFamily="34" charset="0"/>
              <a:buChar char="•"/>
            </a:pPr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/>
              <a:t>Новые знания о клиентах позволят улучшить взаимодействие с ними, а также прогнозировать эффект акций.</a:t>
            </a:r>
          </a:p>
        </p:txBody>
      </p:sp>
    </p:spTree>
    <p:extLst>
      <p:ext uri="{BB962C8B-B14F-4D97-AF65-F5344CB8AC3E}">
        <p14:creationId xmlns:p14="http://schemas.microsoft.com/office/powerpoint/2010/main" val="21744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Данные</a:t>
            </a:r>
            <a:r>
              <a:rPr lang="ru-RU" b="1" dirty="0" smtClean="0"/>
              <a:t>: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1. Файл </a:t>
            </a:r>
            <a:r>
              <a:rPr lang="ru-RU" dirty="0"/>
              <a:t>«Depersonalized_data_09_2019.xlsx» содержит информацию о покупках в сети баров в сентябре 2019г. </a:t>
            </a:r>
            <a:endParaRPr lang="ru-RU" dirty="0" smtClean="0"/>
          </a:p>
          <a:p>
            <a:pPr algn="just"/>
            <a:r>
              <a:rPr lang="ru-RU" dirty="0"/>
              <a:t> </a:t>
            </a:r>
            <a:r>
              <a:rPr lang="ru-RU" dirty="0" smtClean="0"/>
              <a:t>       В </a:t>
            </a:r>
            <a:r>
              <a:rPr lang="ru-RU" dirty="0"/>
              <a:t>качестве </a:t>
            </a:r>
            <a:r>
              <a:rPr lang="ru-RU" dirty="0" smtClean="0"/>
              <a:t>ID (=Телефона) </a:t>
            </a:r>
            <a:r>
              <a:rPr lang="ru-RU" dirty="0"/>
              <a:t>клиента указывается сгенерированное числовое значение. Из демографических данных приведена информация о поле клиента (м/ж). Доходность на 1 клиента приведена в </a:t>
            </a:r>
            <a:r>
              <a:rPr lang="ru-RU" dirty="0" smtClean="0"/>
              <a:t>рублях, </a:t>
            </a:r>
            <a:r>
              <a:rPr lang="ru-RU" dirty="0"/>
              <a:t>покупки приведены в натуральном выражении (порция, набор</a:t>
            </a:r>
            <a:r>
              <a:rPr lang="ru-RU" dirty="0" smtClean="0"/>
              <a:t>). </a:t>
            </a:r>
            <a:endParaRPr lang="ru-RU" dirty="0"/>
          </a:p>
          <a:p>
            <a:pPr marL="342900" indent="-342900" algn="just">
              <a:buAutoNum type="arabicPeriod"/>
            </a:pPr>
            <a:endParaRPr lang="ru-RU" dirty="0" smtClean="0"/>
          </a:p>
          <a:p>
            <a:pPr marL="342900" indent="-342900" algn="just">
              <a:buAutoNum type="arabicPeriod"/>
            </a:pPr>
            <a:endParaRPr lang="ru-RU" dirty="0"/>
          </a:p>
          <a:p>
            <a:pPr marL="342900" indent="-342900" algn="just">
              <a:buAutoNum type="arabicPeriod"/>
            </a:pPr>
            <a:endParaRPr lang="ru-RU" dirty="0" smtClean="0"/>
          </a:p>
          <a:p>
            <a:pPr marL="342900" indent="-342900" algn="just">
              <a:buAutoNum type="arabicPeriod"/>
            </a:pPr>
            <a:endParaRPr lang="ru-RU" dirty="0"/>
          </a:p>
          <a:p>
            <a:pPr marL="342900" indent="-342900" algn="just">
              <a:buAutoNum type="arabicPeriod"/>
            </a:pPr>
            <a:endParaRPr lang="ru-RU" dirty="0" smtClean="0"/>
          </a:p>
          <a:p>
            <a:pPr marL="342900" indent="-342900" algn="just">
              <a:buAutoNum type="arabicPeriod"/>
            </a:pPr>
            <a:endParaRPr lang="ru-RU" dirty="0"/>
          </a:p>
          <a:p>
            <a:pPr marL="342900" indent="-342900" algn="just">
              <a:buAutoNum type="arabicPeriod"/>
            </a:pP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2</a:t>
            </a:r>
            <a:r>
              <a:rPr lang="ru-RU" dirty="0"/>
              <a:t>. Файл "Directory.xlsx" - для присвоения категорий (групп) покупкам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0" y="2420888"/>
            <a:ext cx="57626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9" y="4653136"/>
            <a:ext cx="50768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3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endParaRPr lang="ru-RU" b="1" dirty="0" smtClean="0"/>
          </a:p>
          <a:p>
            <a:pPr algn="ctr"/>
            <a:endParaRPr lang="ru-RU" b="1" dirty="0"/>
          </a:p>
          <a:p>
            <a:pPr algn="ctr"/>
            <a:endParaRPr lang="ru-RU" b="1" dirty="0" smtClean="0"/>
          </a:p>
          <a:p>
            <a:pPr algn="ctr"/>
            <a:endParaRPr lang="ru-RU" b="1" dirty="0"/>
          </a:p>
          <a:p>
            <a:pPr algn="ctr"/>
            <a:endParaRPr lang="ru-RU" b="1" dirty="0" smtClean="0"/>
          </a:p>
          <a:p>
            <a:pPr algn="ctr"/>
            <a:r>
              <a:rPr lang="ru-RU" b="1" dirty="0" smtClean="0"/>
              <a:t>Этапы </a:t>
            </a:r>
            <a:r>
              <a:rPr lang="ru-RU" b="1" dirty="0"/>
              <a:t>работы над </a:t>
            </a:r>
            <a:r>
              <a:rPr lang="ru-RU" b="1" dirty="0" smtClean="0"/>
              <a:t>проектом</a:t>
            </a:r>
          </a:p>
          <a:p>
            <a:pPr algn="ctr"/>
            <a:endParaRPr lang="ru-RU" b="1" dirty="0" smtClean="0"/>
          </a:p>
          <a:p>
            <a:pPr algn="ctr"/>
            <a:endParaRPr lang="ru-RU" b="1" dirty="0"/>
          </a:p>
          <a:p>
            <a:pPr algn="just"/>
            <a:r>
              <a:rPr lang="ru-RU" dirty="0" smtClean="0"/>
              <a:t>        Созданы </a:t>
            </a:r>
            <a:r>
              <a:rPr lang="ru-RU" dirty="0"/>
              <a:t>2 ноутбука: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«</a:t>
            </a:r>
            <a:r>
              <a:rPr lang="ru-RU" dirty="0"/>
              <a:t>1.Предобработка и разведочный анализ» </a:t>
            </a:r>
            <a:endParaRPr lang="ru-RU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«</a:t>
            </a:r>
            <a:r>
              <a:rPr lang="ru-RU" dirty="0"/>
              <a:t>2.Кластерзация».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6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А. Предобработка и разведочный </a:t>
            </a:r>
            <a:r>
              <a:rPr lang="ru-RU" b="1" dirty="0" smtClean="0"/>
              <a:t>анализ</a:t>
            </a:r>
          </a:p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l"/>
            <a:r>
              <a:rPr lang="ru-RU" dirty="0" smtClean="0"/>
              <a:t>1. Цель </a:t>
            </a:r>
            <a:r>
              <a:rPr lang="ru-RU" dirty="0"/>
              <a:t>предобработки: получить дата-фрейм, в котором каждому клиенту соответствует одна строчка с информацией по столбцам. </a:t>
            </a:r>
            <a:endParaRPr lang="ru-RU" dirty="0" smtClean="0"/>
          </a:p>
          <a:p>
            <a:pPr algn="l"/>
            <a:r>
              <a:rPr lang="ru-RU" dirty="0" smtClean="0"/>
              <a:t>Из </a:t>
            </a:r>
            <a:r>
              <a:rPr lang="ru-RU" dirty="0"/>
              <a:t>матрицы размером 138 </a:t>
            </a:r>
            <a:r>
              <a:rPr lang="ru-RU" dirty="0" smtClean="0"/>
              <a:t>051 </a:t>
            </a:r>
            <a:r>
              <a:rPr lang="ru-RU" dirty="0"/>
              <a:t>х 7 получена матрица размером 15 577 х </a:t>
            </a:r>
            <a:r>
              <a:rPr lang="ru-RU" dirty="0" smtClean="0"/>
              <a:t>35</a:t>
            </a:r>
            <a:r>
              <a:rPr lang="ru-RU" dirty="0"/>
              <a:t>:</a:t>
            </a:r>
            <a:endParaRPr lang="ru-RU" dirty="0" smtClean="0"/>
          </a:p>
          <a:p>
            <a:pPr algn="l"/>
            <a:endParaRPr lang="ru-RU" dirty="0" smtClean="0"/>
          </a:p>
          <a:p>
            <a:pPr marL="342900" indent="-342900" algn="l">
              <a:buAutoNum type="arabicPeriod"/>
            </a:pPr>
            <a:endParaRPr lang="ru-RU" dirty="0"/>
          </a:p>
          <a:p>
            <a:pPr marL="342900" indent="-342900" algn="l">
              <a:buAutoNum type="arabicPeriod"/>
            </a:pPr>
            <a:endParaRPr lang="ru-RU" dirty="0" smtClean="0"/>
          </a:p>
          <a:p>
            <a:pPr marL="342900" indent="-342900" algn="l">
              <a:buAutoNum type="arabicPeriod"/>
            </a:pPr>
            <a:endParaRPr lang="ru-RU" dirty="0"/>
          </a:p>
          <a:p>
            <a:pPr marL="342900" indent="-342900" algn="l">
              <a:buAutoNum type="arabicPeriod"/>
            </a:pPr>
            <a:endParaRPr lang="ru-RU" dirty="0" smtClean="0"/>
          </a:p>
          <a:p>
            <a:pPr marL="342900" indent="-342900" algn="l">
              <a:buAutoNum type="arabicPeriod"/>
            </a:pPr>
            <a:endParaRPr lang="ru-RU" dirty="0"/>
          </a:p>
          <a:p>
            <a:pPr marL="342900" indent="-342900" algn="l">
              <a:buAutoNum type="arabicPeriod"/>
            </a:pPr>
            <a:endParaRPr lang="ru-RU" dirty="0" smtClean="0"/>
          </a:p>
          <a:p>
            <a:pPr marL="342900" indent="-342900" algn="l">
              <a:buAutoNum type="arabicPeriod"/>
            </a:pPr>
            <a:endParaRPr lang="ru-RU" dirty="0"/>
          </a:p>
          <a:p>
            <a:pPr marL="342900" indent="-342900" algn="l">
              <a:buAutoNum type="arabicPeriod"/>
            </a:pPr>
            <a:endParaRPr lang="ru-RU" dirty="0" smtClean="0"/>
          </a:p>
          <a:p>
            <a:pPr algn="l"/>
            <a:r>
              <a:rPr lang="ru-RU" dirty="0" smtClean="0"/>
              <a:t>2</a:t>
            </a:r>
            <a:r>
              <a:rPr lang="ru-RU" dirty="0"/>
              <a:t>. Визуализация и интерпретация существенных данных (разведочный анализ). Ключевым признаком является доходность на 1 клиента в рублях (</a:t>
            </a:r>
            <a:r>
              <a:rPr lang="en-US" dirty="0"/>
              <a:t>ARPU</a:t>
            </a:r>
            <a:r>
              <a:rPr lang="ru-RU" dirty="0" smtClean="0"/>
              <a:t>).</a:t>
            </a: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5" y="2060848"/>
            <a:ext cx="8568953" cy="162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4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Распределение признаков (описательная статистика)</a:t>
            </a:r>
          </a:p>
          <a:p>
            <a:pPr algn="just"/>
            <a:endParaRPr lang="ru-RU" b="1" dirty="0"/>
          </a:p>
          <a:p>
            <a:pPr lvl="0" algn="just"/>
            <a:r>
              <a:rPr lang="ru-RU" dirty="0"/>
              <a:t>Девушек среди посетителей несколько меньше, чем парней (7561 против 8016).</a:t>
            </a:r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Больше всего клиентов посещают бар 1 раз за текущий месяц, далее с большим отрывом следуют 2, 3 посещения в месяц.</a:t>
            </a:r>
          </a:p>
          <a:p>
            <a:pPr lvl="0" algn="just"/>
            <a:endParaRPr lang="ru-RU" dirty="0"/>
          </a:p>
          <a:p>
            <a:pPr lvl="0" algn="just"/>
            <a:r>
              <a:rPr lang="ru-RU" dirty="0" smtClean="0"/>
              <a:t>Размах </a:t>
            </a:r>
            <a:r>
              <a:rPr lang="ru-RU" dirty="0"/>
              <a:t>ARPU от 58 руб. (минимум) до 49016 руб. (максимум) с медианным значением 1889 руб. (которое существенно отличается от среднего - 2722 руб. Это свидетельствует, что распределение не является нормальным</a:t>
            </a:r>
            <a:r>
              <a:rPr lang="ru-RU" dirty="0" smtClean="0"/>
              <a:t>).</a:t>
            </a:r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В перый квартиль не попала ни одна из категорий блюд и напитков (в силу особенностей продаж - наборами</a:t>
            </a:r>
            <a:r>
              <a:rPr lang="ru-RU" dirty="0" smtClean="0"/>
              <a:t>).</a:t>
            </a:r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Во втором квартиле видим "Пиво до 1л" (1 порция). Это означает, что половина клиентов покупала менее 1 порции данного продукта, а половина - более 1 порции</a:t>
            </a:r>
            <a:r>
              <a:rPr lang="ru-RU" dirty="0" smtClean="0"/>
              <a:t>.</a:t>
            </a:r>
          </a:p>
          <a:p>
            <a:pPr lvl="0" algn="just"/>
            <a:endParaRPr lang="ru-RU" dirty="0"/>
          </a:p>
          <a:p>
            <a:pPr lvl="0" algn="just"/>
            <a:r>
              <a:rPr lang="ru-RU" dirty="0"/>
              <a:t>В третий квартиль (верхние 25%) попали следующие категории: </a:t>
            </a:r>
            <a:endParaRPr lang="ru-RU" dirty="0" smtClean="0"/>
          </a:p>
          <a:p>
            <a:pPr lvl="0" algn="just"/>
            <a:r>
              <a:rPr lang="ru-RU" dirty="0" smtClean="0"/>
              <a:t>1 </a:t>
            </a:r>
            <a:r>
              <a:rPr lang="ru-RU" dirty="0"/>
              <a:t>"Коктейль для друзей" (где 3 порции), 2 лонга (=коктейля), 1 "Пиво для друзей" (3 порции), 3 "Пива до 1л.", 2 сета (алкогольных). Из блюд: 1 "Набор на компанию", 1 Горячее блюдо, 1 Снэк. Посещения: 1 в календарную субботу и 1 в календарное воскресенье, всего - 2 посещения.</a:t>
            </a:r>
          </a:p>
          <a:p>
            <a:pPr algn="just"/>
            <a:r>
              <a:rPr lang="ru-RU" dirty="0"/>
              <a:t> 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7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501456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Текст 4"/>
          <p:cNvSpPr txBox="1">
            <a:spLocks/>
          </p:cNvSpPr>
          <p:nvPr/>
        </p:nvSpPr>
        <p:spPr>
          <a:xfrm>
            <a:off x="457200" y="404664"/>
            <a:ext cx="6131024" cy="2232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 smtClean="0"/>
              <a:t>Ключевой признак – это ARPU (доходность клиента за 1 месяц)</a:t>
            </a:r>
          </a:p>
          <a:p>
            <a:r>
              <a:rPr lang="ru-RU" b="1" u="sng" dirty="0" smtClean="0">
                <a:hlinkClick r:id="rId3"/>
              </a:rPr>
              <a:t>¶</a:t>
            </a:r>
            <a:endParaRPr lang="ru-RU" b="1" dirty="0" smtClean="0"/>
          </a:p>
          <a:p>
            <a:pPr algn="just"/>
            <a:r>
              <a:rPr lang="ru-RU" dirty="0" smtClean="0"/>
              <a:t>       Приведена подробная гистограмма для ARPU &lt; 8000 руб. с шагом 500 руб.</a:t>
            </a:r>
          </a:p>
          <a:p>
            <a:pPr algn="just"/>
            <a:r>
              <a:rPr lang="ru-RU" dirty="0" smtClean="0"/>
              <a:t>       Предварительно видим, что больше всего клиентов тратят за месяц сумму в диапазоне 500-2000 руб. </a:t>
            </a:r>
          </a:p>
          <a:p>
            <a:pPr algn="just"/>
            <a:r>
              <a:rPr lang="ru-RU" dirty="0" smtClean="0"/>
              <a:t>       При этом точное медианное значение составляет 1889 руб.</a:t>
            </a:r>
          </a:p>
          <a:p>
            <a:pPr lvl="0" algn="just"/>
            <a:r>
              <a:rPr lang="ru-RU" dirty="0" smtClean="0"/>
              <a:t>       Диаграммы </a:t>
            </a:r>
            <a:r>
              <a:rPr lang="ru-RU" dirty="0"/>
              <a:t>рассеяния показывает, что высокое ARPU может быть при разном количестве посещений: начиная от 1 посещения.</a:t>
            </a:r>
          </a:p>
          <a:p>
            <a:pPr algn="just"/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0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Сокращённая корреляционная матрица </a:t>
            </a:r>
          </a:p>
          <a:p>
            <a:pPr algn="ctr"/>
            <a:r>
              <a:rPr lang="ru-RU" b="1" dirty="0"/>
              <a:t>с</a:t>
            </a:r>
            <a:r>
              <a:rPr lang="ru-RU" b="1" dirty="0" smtClean="0"/>
              <a:t> наибольшей теснотой связи между признаками</a:t>
            </a:r>
          </a:p>
          <a:p>
            <a:pPr algn="ctr"/>
            <a:endParaRPr lang="ru-RU" b="1" dirty="0"/>
          </a:p>
          <a:p>
            <a:pPr lvl="0" algn="just"/>
            <a:r>
              <a:rPr lang="ru-RU" dirty="0"/>
              <a:t>ARPU имеет среднюю корреляцию со следующими признаками: кол-во посещений, заказ сетов (алкогольных наборов), "Коктейлей для друзей" (3шт), Акций, Лонгов (=коктейлей), Наборов на компанию (блюдо), а также положительно коррелирует с "Пиво до 1л", "Пиво для друзей", Крепкий алкоголь, Холодные напитки, Горячие блюда, Кальяны.</a:t>
            </a:r>
          </a:p>
          <a:p>
            <a:pPr lvl="0" algn="just"/>
            <a:r>
              <a:rPr lang="ru-RU" dirty="0"/>
              <a:t>Также видим корреляцию при заказе Крепких напитков и Холодных </a:t>
            </a:r>
            <a:r>
              <a:rPr lang="ru-RU" dirty="0" smtClean="0"/>
              <a:t>напитков.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64903"/>
            <a:ext cx="417646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457200" y="404664"/>
            <a:ext cx="6131024" cy="604867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</a:t>
            </a:r>
            <a:r>
              <a:rPr lang="ru-RU" b="1" dirty="0"/>
              <a:t>. </a:t>
            </a:r>
            <a:r>
              <a:rPr lang="ru-RU" b="1" dirty="0" smtClean="0"/>
              <a:t>Кластеризация</a:t>
            </a:r>
          </a:p>
          <a:p>
            <a:pPr algn="just"/>
            <a:endParaRPr lang="en-US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dirty="0" smtClean="0"/>
              <a:t>Оцениваем </a:t>
            </a:r>
            <a:r>
              <a:rPr lang="ru-RU" b="1" dirty="0"/>
              <a:t>число кластеров</a:t>
            </a:r>
            <a:r>
              <a:rPr lang="ru-RU" dirty="0"/>
              <a:t> с помощью Метода локтя и Алгоритма DBSCAN. </a:t>
            </a:r>
          </a:p>
          <a:p>
            <a:pPr algn="just"/>
            <a:r>
              <a:rPr lang="ru-RU" dirty="0" smtClean="0"/>
              <a:t>В качестве метрики используем </a:t>
            </a:r>
            <a:r>
              <a:rPr lang="ru-RU" dirty="0" err="1" smtClean="0"/>
              <a:t>коэф.силуэта</a:t>
            </a:r>
            <a:r>
              <a:rPr lang="ru-RU" dirty="0" smtClean="0"/>
              <a:t> </a:t>
            </a:r>
            <a:r>
              <a:rPr lang="en-US" b="1" dirty="0" smtClean="0"/>
              <a:t>S</a:t>
            </a:r>
            <a:r>
              <a:rPr lang="ru-RU" dirty="0" smtClean="0"/>
              <a:t>, </a:t>
            </a:r>
            <a:r>
              <a:rPr lang="ru-RU" dirty="0"/>
              <a:t>т.к. мы не располагаем размеченными данными. </a:t>
            </a:r>
            <a:endParaRPr lang="en-US" dirty="0" smtClean="0"/>
          </a:p>
          <a:p>
            <a:pPr algn="just"/>
            <a:r>
              <a:rPr lang="ru-RU" dirty="0" smtClean="0"/>
              <a:t>Используется </a:t>
            </a:r>
            <a:r>
              <a:rPr lang="ru-RU" dirty="0"/>
              <a:t>среднее расстояние от данного объекта до объектов из того же </a:t>
            </a:r>
            <a:r>
              <a:rPr lang="ru-RU" dirty="0" smtClean="0"/>
              <a:t>кластера (</a:t>
            </a:r>
            <a:r>
              <a:rPr lang="en-US" b="1" dirty="0" smtClean="0"/>
              <a:t>a</a:t>
            </a:r>
            <a:r>
              <a:rPr lang="ru-RU" dirty="0" smtClean="0"/>
              <a:t>) и </a:t>
            </a:r>
            <a:r>
              <a:rPr lang="ru-RU" dirty="0"/>
              <a:t>среднее расстояние от данного объекта до объектов из ближайшего </a:t>
            </a:r>
            <a:r>
              <a:rPr lang="ru-RU" dirty="0" smtClean="0"/>
              <a:t>кластера (</a:t>
            </a:r>
            <a:r>
              <a:rPr lang="en-US" b="1" dirty="0" smtClean="0"/>
              <a:t>b</a:t>
            </a:r>
            <a:r>
              <a:rPr lang="ru-RU" dirty="0" smtClean="0"/>
              <a:t>):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Результат</a:t>
            </a:r>
            <a:r>
              <a:rPr lang="ru-RU" dirty="0"/>
              <a:t>: </a:t>
            </a:r>
            <a:r>
              <a:rPr lang="ru-RU" dirty="0" smtClean="0"/>
              <a:t>версия о разбиении </a:t>
            </a:r>
            <a:r>
              <a:rPr lang="ru-RU" dirty="0"/>
              <a:t>на 2-4 кластера</a:t>
            </a:r>
            <a:r>
              <a:rPr lang="ru-RU" dirty="0" smtClean="0"/>
              <a:t>.</a:t>
            </a:r>
          </a:p>
          <a:p>
            <a:pPr marL="342900" indent="-342900" algn="just">
              <a:buAutoNum type="arabicPeriod"/>
            </a:pPr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dirty="0" smtClean="0"/>
              <a:t>Визуализируем </a:t>
            </a:r>
            <a:r>
              <a:rPr lang="ru-RU" b="1" dirty="0"/>
              <a:t>кластеры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r>
              <a:rPr lang="ru-RU" dirty="0" smtClean="0"/>
              <a:t>       Для </a:t>
            </a:r>
            <a:r>
              <a:rPr lang="ru-RU" dirty="0"/>
              <a:t>этого стандартизированные наблюдения размещаем на двумерной плоскости с помощью методов снижения размерности </a:t>
            </a:r>
            <a:r>
              <a:rPr lang="en-US" dirty="0"/>
              <a:t>PCA</a:t>
            </a:r>
            <a:r>
              <a:rPr lang="ru-RU" dirty="0"/>
              <a:t> и </a:t>
            </a:r>
            <a:r>
              <a:rPr lang="en-US" dirty="0"/>
              <a:t>T</a:t>
            </a:r>
            <a:r>
              <a:rPr lang="ru-RU" dirty="0"/>
              <a:t>-</a:t>
            </a:r>
            <a:r>
              <a:rPr lang="en-US" dirty="0" smtClean="0"/>
              <a:t>SNE</a:t>
            </a:r>
            <a:r>
              <a:rPr lang="ru-RU" dirty="0"/>
              <a:t>.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dirty="0" smtClean="0"/>
              <a:t>Находим </a:t>
            </a:r>
            <a:r>
              <a:rPr lang="ru-RU" b="1" dirty="0"/>
              <a:t>центры кластеризации</a:t>
            </a:r>
            <a:r>
              <a:rPr lang="ru-RU" dirty="0"/>
              <a:t> с помощью </a:t>
            </a:r>
            <a:r>
              <a:rPr lang="ru-RU" dirty="0" err="1"/>
              <a:t>KMeans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       Результат: описание ключевых характеристик объектов каждого кластера.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439" y="2780928"/>
            <a:ext cx="15525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5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1368</TotalTime>
  <Words>1208</Words>
  <Application>Microsoft Office PowerPoint</Application>
  <PresentationFormat>Экран (4:3)</PresentationFormat>
  <Paragraphs>280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Составная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кластеризации методом KMeans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днс</dc:creator>
  <cp:lastModifiedBy>user</cp:lastModifiedBy>
  <cp:revision>72</cp:revision>
  <dcterms:created xsi:type="dcterms:W3CDTF">2020-08-15T20:00:45Z</dcterms:created>
  <dcterms:modified xsi:type="dcterms:W3CDTF">2020-08-25T12:41:42Z</dcterms:modified>
</cp:coreProperties>
</file>