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E57"/>
    <a:srgbClr val="BF1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78"/>
  </p:normalViewPr>
  <p:slideViewPr>
    <p:cSldViewPr snapToGrid="0" snapToObjects="1">
      <p:cViewPr varScale="1">
        <p:scale>
          <a:sx n="122" d="100"/>
          <a:sy n="122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D04704C-C94A-0947-A038-B26E48F13119}" type="datetimeFigureOut">
              <a:rPr lang="en-UA" smtClean="0"/>
              <a:t>10/05/2022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686B2A3-568C-5F4A-9B16-8404BED5D2A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21889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en-UA" smtClean="0"/>
              <a:t>10/05/2022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4760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en-UA" smtClean="0"/>
              <a:t>10/05/2022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74149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en-UA" smtClean="0"/>
              <a:t>10/05/2022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33923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en-UA" smtClean="0"/>
              <a:t>10/05/2022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76835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en-UA" smtClean="0"/>
              <a:t>10/05/2022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24401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en-UA" smtClean="0"/>
              <a:t>10/05/2022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85793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D04704C-C94A-0947-A038-B26E48F13119}" type="datetimeFigureOut">
              <a:rPr lang="en-UA" smtClean="0"/>
              <a:t>10/05/2022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62559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D04704C-C94A-0947-A038-B26E48F13119}" type="datetimeFigureOut">
              <a:rPr lang="en-UA" smtClean="0"/>
              <a:t>10/05/2022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89130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en-UA" smtClean="0"/>
              <a:t>10/05/2022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2307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en-UA" smtClean="0"/>
              <a:t>10/05/2022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34113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en-UA" smtClean="0"/>
              <a:t>10/05/2022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74719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en-UA" smtClean="0"/>
              <a:t>10/05/2022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8233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en-UA" smtClean="0"/>
              <a:t>10/05/2022</a:t>
            </a:fld>
            <a:endParaRPr lang="en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1863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en-UA" smtClean="0"/>
              <a:t>10/05/2022</a:t>
            </a:fld>
            <a:endParaRPr lang="en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55071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en-UA" smtClean="0"/>
              <a:t>10/05/2022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71840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en-UA" smtClean="0"/>
              <a:t>10/05/2022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0014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D04704C-C94A-0947-A038-B26E48F13119}" type="datetimeFigureOut">
              <a:rPr lang="en-UA" smtClean="0"/>
              <a:t>10/05/2022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686B2A3-568C-5F4A-9B16-8404BED5D2A9}" type="slidenum">
              <a:rPr lang="en-UA" smtClean="0"/>
              <a:t>‹#›</a:t>
            </a:fld>
            <a:endParaRPr lang="en-UA"/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48DB2D1A-283D-4143-9D21-2269B6A1D3EC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9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45D6-7B72-D544-BC62-F9F725C23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9065" y="3091343"/>
            <a:ext cx="8798439" cy="68789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Работа с классом </a:t>
            </a:r>
            <a:r>
              <a:rPr lang="en-US" sz="4000" dirty="0" err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AsyncTask</a:t>
            </a:r>
            <a:br>
              <a:rPr lang="ru-RU" sz="4000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br>
              <a:rPr lang="en-US" sz="4000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endParaRPr lang="en-UA" sz="4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47514-90F1-0B4F-B435-06C1AED22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77504" y="5884878"/>
            <a:ext cx="1702642" cy="602758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6.10.2022</a:t>
            </a:r>
            <a:endParaRPr lang="en-UA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C36694-1BE0-416B-A5FA-DEFA521E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887" y="2696589"/>
            <a:ext cx="1682256" cy="1082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8EB93D-2BDA-4A99-9792-C885D9D9D76F}"/>
              </a:ext>
            </a:extLst>
          </p:cNvPr>
          <p:cNvSpPr txBox="1"/>
          <p:nvPr/>
        </p:nvSpPr>
        <p:spPr>
          <a:xfrm>
            <a:off x="3222175" y="2945425"/>
            <a:ext cx="536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Асинхронные потоки</a:t>
            </a:r>
          </a:p>
        </p:txBody>
      </p:sp>
    </p:spTree>
    <p:extLst>
      <p:ext uri="{BB962C8B-B14F-4D97-AF65-F5344CB8AC3E}">
        <p14:creationId xmlns:p14="http://schemas.microsoft.com/office/powerpoint/2010/main" val="365695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7D784C-4C76-4FC6-8758-0518DBEEA6C1}"/>
              </a:ext>
            </a:extLst>
          </p:cNvPr>
          <p:cNvSpPr txBox="1"/>
          <p:nvPr/>
        </p:nvSpPr>
        <p:spPr>
          <a:xfrm>
            <a:off x="2153781" y="3032"/>
            <a:ext cx="7565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Для чего нужен класс </a:t>
            </a:r>
            <a:r>
              <a:rPr lang="en-US" sz="3600" dirty="0" err="1">
                <a:solidFill>
                  <a:schemeClr val="bg1"/>
                </a:solidFill>
              </a:rPr>
              <a:t>AsyncTask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14F95-CE31-42F7-86E8-F73CEF3BF3EC}"/>
              </a:ext>
            </a:extLst>
          </p:cNvPr>
          <p:cNvSpPr txBox="1"/>
          <p:nvPr/>
        </p:nvSpPr>
        <p:spPr>
          <a:xfrm>
            <a:off x="1104807" y="1107591"/>
            <a:ext cx="96634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Класс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AsyncTask</a:t>
            </a:r>
            <a:r>
              <a:rPr lang="ru-RU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предлагает простой и удобный механизм для перемещения трудоёмких операций в фоновый поток. Благодаря ему вы получаете удобство синхронизации обработчиков событий с графическим потоком, что позволяет обновлять элементы пользовательского интерфейса для отчета о ходе выполнения задачи или для вывода результатов, когда задача завершена.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E24318-63A3-4D3D-98DD-77F3F6A62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31" y="3043147"/>
            <a:ext cx="549216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9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32E743-DAC1-4DA6-93B6-1E29170484C1}"/>
              </a:ext>
            </a:extLst>
          </p:cNvPr>
          <p:cNvSpPr txBox="1"/>
          <p:nvPr/>
        </p:nvSpPr>
        <p:spPr>
          <a:xfrm>
            <a:off x="565074" y="1328088"/>
            <a:ext cx="100164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 err="1">
                <a:solidFill>
                  <a:schemeClr val="bg1"/>
                </a:solidFill>
              </a:rPr>
              <a:t>doInBackground</a:t>
            </a:r>
            <a:r>
              <a:rPr lang="ru-RU" sz="1600" dirty="0">
                <a:solidFill>
                  <a:schemeClr val="bg1"/>
                </a:solidFill>
              </a:rPr>
              <a:t>() – основной метод, который выполняется в новом потоке. Не имеет доступа к UI. Именно в этом методе должен находиться код для тяжёлых задач. Принимает набор параметров тех типов, которые определены в реализации вашего класса. </a:t>
            </a:r>
            <a:endParaRPr lang="en-US" sz="1600" dirty="0">
              <a:solidFill>
                <a:schemeClr val="bg1"/>
              </a:solidFill>
            </a:endParaRPr>
          </a:p>
          <a:p>
            <a:pPr algn="just"/>
            <a:endParaRPr lang="ru-RU" sz="1600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 err="1">
                <a:solidFill>
                  <a:schemeClr val="bg1"/>
                </a:solidFill>
              </a:rPr>
              <a:t>onPreExecute</a:t>
            </a:r>
            <a:r>
              <a:rPr lang="ru-RU" sz="1600" dirty="0">
                <a:solidFill>
                  <a:schemeClr val="bg1"/>
                </a:solidFill>
              </a:rPr>
              <a:t>() – выполняется перед </a:t>
            </a:r>
            <a:r>
              <a:rPr lang="ru-RU" sz="1600" dirty="0" err="1">
                <a:solidFill>
                  <a:schemeClr val="bg1"/>
                </a:solidFill>
              </a:rPr>
              <a:t>doInBackground</a:t>
            </a:r>
            <a:r>
              <a:rPr lang="ru-RU" sz="1600" dirty="0">
                <a:solidFill>
                  <a:schemeClr val="bg1"/>
                </a:solidFill>
              </a:rPr>
              <a:t>()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pPr algn="just"/>
            <a:endParaRPr lang="ru-RU" sz="1600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 err="1">
                <a:solidFill>
                  <a:schemeClr val="bg1"/>
                </a:solidFill>
              </a:rPr>
              <a:t>onPostExecute</a:t>
            </a:r>
            <a:r>
              <a:rPr lang="ru-RU" sz="1600" dirty="0">
                <a:solidFill>
                  <a:schemeClr val="bg1"/>
                </a:solidFill>
              </a:rPr>
              <a:t>() – выполняется после </a:t>
            </a:r>
            <a:r>
              <a:rPr lang="ru-RU" sz="1600" dirty="0" err="1">
                <a:solidFill>
                  <a:schemeClr val="bg1"/>
                </a:solidFill>
              </a:rPr>
              <a:t>doInBackground</a:t>
            </a:r>
            <a:r>
              <a:rPr lang="ru-RU" sz="1600" dirty="0">
                <a:solidFill>
                  <a:schemeClr val="bg1"/>
                </a:solidFill>
              </a:rPr>
              <a:t>().Используйте его для обновления пользовательского интерфейса, как только ваша фоновая задача завершена. Внутри него вы можете безопасно изменять элементы пользовательского интерфейса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1600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 err="1">
                <a:solidFill>
                  <a:schemeClr val="bg1"/>
                </a:solidFill>
              </a:rPr>
              <a:t>onProgressUpdate</a:t>
            </a:r>
            <a:r>
              <a:rPr lang="ru-RU" sz="1600" dirty="0">
                <a:solidFill>
                  <a:schemeClr val="bg1"/>
                </a:solidFill>
              </a:rPr>
              <a:t>() –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переопределите этот обработчик для публикации промежуточных обновлений в пользовательский интерфейс.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ru-RU" sz="1600" dirty="0">
                <a:solidFill>
                  <a:schemeClr val="bg1"/>
                </a:solidFill>
              </a:rPr>
              <a:t>информирования о прогрессе</a:t>
            </a:r>
            <a:r>
              <a:rPr lang="en-US" sz="1600" dirty="0">
                <a:solidFill>
                  <a:schemeClr val="bg1"/>
                </a:solidFill>
              </a:rPr>
              <a:t>);</a:t>
            </a:r>
          </a:p>
          <a:p>
            <a:pPr algn="just"/>
            <a:endParaRPr lang="ru-RU" sz="1600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 err="1">
                <a:solidFill>
                  <a:schemeClr val="bg1"/>
                </a:solidFill>
              </a:rPr>
              <a:t>publishProgress</a:t>
            </a:r>
            <a:r>
              <a:rPr lang="ru-RU" sz="1600" dirty="0">
                <a:solidFill>
                  <a:schemeClr val="bg1"/>
                </a:solidFill>
              </a:rPr>
              <a:t>() – можно вызвать в </a:t>
            </a:r>
            <a:r>
              <a:rPr lang="ru-RU" sz="1600" dirty="0" err="1">
                <a:solidFill>
                  <a:schemeClr val="bg1"/>
                </a:solidFill>
              </a:rPr>
              <a:t>doInBackground</a:t>
            </a:r>
            <a:r>
              <a:rPr lang="ru-RU" sz="1600" dirty="0">
                <a:solidFill>
                  <a:schemeClr val="bg1"/>
                </a:solidFill>
              </a:rPr>
              <a:t>() для показа промежуточных результатов в </a:t>
            </a:r>
            <a:r>
              <a:rPr lang="ru-RU" sz="1600" dirty="0" err="1">
                <a:solidFill>
                  <a:schemeClr val="bg1"/>
                </a:solidFill>
              </a:rPr>
              <a:t>onProgressUpdate</a:t>
            </a:r>
            <a:r>
              <a:rPr lang="ru-RU" sz="1600" dirty="0">
                <a:solidFill>
                  <a:schemeClr val="bg1"/>
                </a:solidFill>
              </a:rPr>
              <a:t>()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475FF-7D9C-4DB6-9E05-B7DFE97C10A6}"/>
              </a:ext>
            </a:extLst>
          </p:cNvPr>
          <p:cNvSpPr txBox="1"/>
          <p:nvPr/>
        </p:nvSpPr>
        <p:spPr>
          <a:xfrm>
            <a:off x="2875325" y="83890"/>
            <a:ext cx="6203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Методы класса </a:t>
            </a:r>
            <a:r>
              <a:rPr lang="en-US" sz="3600" dirty="0" err="1">
                <a:solidFill>
                  <a:schemeClr val="bg1"/>
                </a:solidFill>
              </a:rPr>
              <a:t>AsyncTask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862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14098-658E-489F-BC74-4F95CE95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131236"/>
            <a:ext cx="8761413" cy="706964"/>
          </a:xfrm>
        </p:spPr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Правила использования </a:t>
            </a:r>
            <a:r>
              <a:rPr lang="en-US" dirty="0" err="1">
                <a:latin typeface="Century Gothic" panose="020B0502020202020204" pitchFamily="34" charset="0"/>
              </a:rPr>
              <a:t>AsynkTask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DD2BB-B52C-4483-AC9C-AE7C21C1F84B}"/>
              </a:ext>
            </a:extLst>
          </p:cNvPr>
          <p:cNvSpPr txBox="1"/>
          <p:nvPr/>
        </p:nvSpPr>
        <p:spPr>
          <a:xfrm>
            <a:off x="1214653" y="1042819"/>
            <a:ext cx="10574676" cy="245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 </a:t>
            </a:r>
            <a:r>
              <a:rPr lang="ru-RU" sz="20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AsyncTask</a:t>
            </a:r>
            <a:r>
              <a:rPr lang="en-US" sz="2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должен быть создан в UI-потоке</a:t>
            </a:r>
            <a:r>
              <a:rPr lang="en-US" sz="2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solidFill>
                <a:schemeClr val="bg1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</a:t>
            </a:r>
            <a:r>
              <a:rPr lang="ru-RU" sz="20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execute</a:t>
            </a:r>
            <a:r>
              <a:rPr lang="ru-RU" sz="2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должен быть вызван в UI-потоке</a:t>
            </a:r>
            <a:r>
              <a:rPr lang="en-US" sz="2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ru-RU" sz="2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</a:t>
            </a:r>
            <a:r>
              <a:rPr lang="ru-RU" sz="20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execute</a:t>
            </a:r>
            <a:r>
              <a:rPr lang="en-US" sz="2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может быть запущен только один раз</a:t>
            </a:r>
            <a:r>
              <a:rPr lang="en-US" sz="2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ru-RU" sz="2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lvl="0" indent="-285750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 вызывайте методы</a:t>
            </a:r>
            <a:r>
              <a:rPr lang="en-US" sz="2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onPreExecute</a:t>
            </a:r>
            <a:r>
              <a:rPr lang="en-US" sz="2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doInBackground</a:t>
            </a:r>
            <a:r>
              <a:rPr lang="en-US" sz="2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onProgressUpdate</a:t>
            </a:r>
            <a:r>
              <a:rPr lang="en-US" sz="2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bg1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9C11A2-6D4A-4085-B368-C3A1D7F0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365" y="3647375"/>
            <a:ext cx="4971180" cy="30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1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DFD649-5DCD-434C-AF7D-5632F1AA0BE8}"/>
              </a:ext>
            </a:extLst>
          </p:cNvPr>
          <p:cNvSpPr txBox="1"/>
          <p:nvPr/>
        </p:nvSpPr>
        <p:spPr>
          <a:xfrm>
            <a:off x="2630905" y="160421"/>
            <a:ext cx="693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Работа с классом </a:t>
            </a:r>
            <a:r>
              <a:rPr lang="en-US" sz="3600" dirty="0" err="1">
                <a:solidFill>
                  <a:schemeClr val="bg1"/>
                </a:solidFill>
              </a:rPr>
              <a:t>AsynkTask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AA925-5748-46C1-B761-20999380229C}"/>
              </a:ext>
            </a:extLst>
          </p:cNvPr>
          <p:cNvSpPr txBox="1"/>
          <p:nvPr/>
        </p:nvSpPr>
        <p:spPr>
          <a:xfrm>
            <a:off x="4371473" y="806752"/>
            <a:ext cx="3449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Создание класса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CCCCFD-14CD-4C5D-A67C-278B133FA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1678170"/>
            <a:ext cx="6858000" cy="25241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319229-575D-470D-B0B2-027EDCA7F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74" y="4449424"/>
            <a:ext cx="32956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5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3C6A90-64D1-41FC-A619-35CDB2366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2" y="1344040"/>
            <a:ext cx="5457825" cy="17240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F0FDDE8-ADFE-46A8-9BA1-5731CD15B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399" y="1977808"/>
            <a:ext cx="3071313" cy="47589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00F16F-A3DF-4B19-8369-293A7112A06E}"/>
              </a:ext>
            </a:extLst>
          </p:cNvPr>
          <p:cNvSpPr txBox="1"/>
          <p:nvPr/>
        </p:nvSpPr>
        <p:spPr>
          <a:xfrm>
            <a:off x="2630905" y="160421"/>
            <a:ext cx="693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Работа с классом </a:t>
            </a:r>
            <a:r>
              <a:rPr lang="en-US" sz="3600" dirty="0" err="1">
                <a:solidFill>
                  <a:schemeClr val="bg1"/>
                </a:solidFill>
              </a:rPr>
              <a:t>AsynkTask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FC292-25A5-48B5-9A73-4AE31DF7753D}"/>
              </a:ext>
            </a:extLst>
          </p:cNvPr>
          <p:cNvSpPr txBox="1"/>
          <p:nvPr/>
        </p:nvSpPr>
        <p:spPr>
          <a:xfrm>
            <a:off x="3578005" y="741378"/>
            <a:ext cx="4501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Метод </a:t>
            </a:r>
            <a:r>
              <a:rPr lang="en-US" sz="2800" dirty="0" err="1">
                <a:solidFill>
                  <a:schemeClr val="bg1"/>
                </a:solidFill>
              </a:rPr>
              <a:t>doInBackground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DCF2669-A61E-4E7A-94FF-3ED870F66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594" y="2780848"/>
            <a:ext cx="4343400" cy="10668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93463D9-9CC2-4D59-A09F-F3F5EF0CA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594" y="4044442"/>
            <a:ext cx="4343400" cy="28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3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C859B9-E977-4E9F-97A6-142D4524345A}"/>
              </a:ext>
            </a:extLst>
          </p:cNvPr>
          <p:cNvSpPr txBox="1"/>
          <p:nvPr/>
        </p:nvSpPr>
        <p:spPr>
          <a:xfrm>
            <a:off x="2630905" y="160421"/>
            <a:ext cx="693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Работа с классом </a:t>
            </a:r>
            <a:r>
              <a:rPr lang="en-US" sz="3600" dirty="0" err="1">
                <a:solidFill>
                  <a:schemeClr val="bg1"/>
                </a:solidFill>
              </a:rPr>
              <a:t>AsynkTask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A89DE-784D-45FC-BEB4-98ED79A16E5C}"/>
              </a:ext>
            </a:extLst>
          </p:cNvPr>
          <p:cNvSpPr txBox="1"/>
          <p:nvPr/>
        </p:nvSpPr>
        <p:spPr>
          <a:xfrm>
            <a:off x="3596594" y="1304997"/>
            <a:ext cx="499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Метод </a:t>
            </a:r>
            <a:r>
              <a:rPr lang="en-US" dirty="0" err="1">
                <a:solidFill>
                  <a:schemeClr val="bg1"/>
                </a:solidFill>
              </a:rPr>
              <a:t>onProgressUpdate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 err="1">
                <a:solidFill>
                  <a:schemeClr val="bg1"/>
                </a:solidFill>
              </a:rPr>
              <a:t>onPostExecute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A5A74B-DB84-4154-A788-649E5D65A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607" y="1807191"/>
            <a:ext cx="4364781" cy="192842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BD1DA9-139D-4C50-BBA7-2B2788AF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2" y="4648083"/>
            <a:ext cx="7943850" cy="114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EB240F-1356-42DB-B454-E907B6828F29}"/>
              </a:ext>
            </a:extLst>
          </p:cNvPr>
          <p:cNvSpPr txBox="1"/>
          <p:nvPr/>
        </p:nvSpPr>
        <p:spPr>
          <a:xfrm>
            <a:off x="3259770" y="4169336"/>
            <a:ext cx="567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 err="1">
                <a:solidFill>
                  <a:schemeClr val="bg1"/>
                </a:solidFill>
              </a:rPr>
              <a:t>AsynkTask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ru-RU" dirty="0">
                <a:solidFill>
                  <a:schemeClr val="bg1"/>
                </a:solidFill>
              </a:rPr>
              <a:t>и передача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78755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3E3FC-FC94-4CE7-9B67-9F822193D69E}"/>
              </a:ext>
            </a:extLst>
          </p:cNvPr>
          <p:cNvSpPr txBox="1"/>
          <p:nvPr/>
        </p:nvSpPr>
        <p:spPr>
          <a:xfrm>
            <a:off x="4797206" y="129159"/>
            <a:ext cx="255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Результат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D29DE2-5E40-491F-B198-245A0C9D3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182" y="1046840"/>
            <a:ext cx="2820719" cy="505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4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E4C1F2-45FC-46A7-84D9-B27ED5C416C9}"/>
              </a:ext>
            </a:extLst>
          </p:cNvPr>
          <p:cNvSpPr txBox="1"/>
          <p:nvPr/>
        </p:nvSpPr>
        <p:spPr>
          <a:xfrm>
            <a:off x="3118338" y="1891323"/>
            <a:ext cx="5955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СПАСИБО ЗА ВНИМАНИЕ!!!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FEB680-78DF-4214-BB84-EEE158D0B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675" y="2844677"/>
            <a:ext cx="16097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30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158</TotalTime>
  <Words>248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Times New Roman</vt:lpstr>
      <vt:lpstr>Wingdings</vt:lpstr>
      <vt:lpstr>Wingdings 3</vt:lpstr>
      <vt:lpstr>Совет директоров</vt:lpstr>
      <vt:lpstr>Работа с классом AsyncTask  </vt:lpstr>
      <vt:lpstr>Презентация PowerPoint</vt:lpstr>
      <vt:lpstr>Презентация PowerPoint</vt:lpstr>
      <vt:lpstr>Правила использования AsynkTask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Denis Denis</cp:lastModifiedBy>
  <cp:revision>6</cp:revision>
  <dcterms:created xsi:type="dcterms:W3CDTF">2022-05-10T09:11:51Z</dcterms:created>
  <dcterms:modified xsi:type="dcterms:W3CDTF">2022-10-05T11:38:13Z</dcterms:modified>
</cp:coreProperties>
</file>