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Kollektif" charset="1" panose="020B0604020101010102"/>
      <p:regular r:id="rId23"/>
    </p:embeddedFont>
    <p:embeddedFont>
      <p:font typeface="Libre Baskerville Italics" charset="1" panose="02000000000000000000"/>
      <p:regular r:id="rId24"/>
    </p:embeddedFont>
    <p:embeddedFont>
      <p:font typeface="Libre Baskerville" charset="1" panose="02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3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77100" y="1028700"/>
            <a:ext cx="4982200" cy="8229600"/>
            <a:chOff x="0" y="0"/>
            <a:chExt cx="384429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302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43020">
                  <a:moveTo>
                    <a:pt x="1205230" y="0"/>
                  </a:moveTo>
                  <a:lnTo>
                    <a:pt x="2637790" y="0"/>
                  </a:lnTo>
                  <a:cubicBezTo>
                    <a:pt x="3303270" y="0"/>
                    <a:pt x="3843020" y="539750"/>
                    <a:pt x="3843020" y="1205230"/>
                  </a:cubicBezTo>
                  <a:lnTo>
                    <a:pt x="3843020" y="6350000"/>
                  </a:lnTo>
                  <a:lnTo>
                    <a:pt x="0" y="6350000"/>
                  </a:lnTo>
                  <a:lnTo>
                    <a:pt x="0" y="1205230"/>
                  </a:lnTo>
                  <a:cubicBezTo>
                    <a:pt x="0" y="539750"/>
                    <a:pt x="539750" y="0"/>
                    <a:pt x="1205230" y="0"/>
                  </a:cubicBezTo>
                  <a:close/>
                </a:path>
              </a:pathLst>
            </a:custGeom>
            <a:blipFill>
              <a:blip r:embed="rId2"/>
              <a:stretch>
                <a:fillRect l="-6430" t="0" r="-643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6299360"/>
            <a:ext cx="1093187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ABA8A7"/>
                </a:solidFill>
                <a:latin typeface="Kollektif"/>
              </a:rPr>
              <a:t>Veidoja: Viktorija Adolfi (2PT)</a:t>
            </a:r>
          </a:p>
        </p:txBody>
      </p:sp>
      <p:sp>
        <p:nvSpPr>
          <p:cNvPr name="AutoShape 5" id="5"/>
          <p:cNvSpPr/>
          <p:nvPr/>
        </p:nvSpPr>
        <p:spPr>
          <a:xfrm>
            <a:off x="-7132" y="6988970"/>
            <a:ext cx="11958177" cy="9753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1955812" y="0"/>
            <a:ext cx="0" cy="1195818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814888" y="6998723"/>
            <a:ext cx="757438" cy="757438"/>
          </a:xfrm>
          <a:custGeom>
            <a:avLst/>
            <a:gdLst/>
            <a:ahLst/>
            <a:cxnLst/>
            <a:rect r="r" b="b" t="t" l="l"/>
            <a:pathLst>
              <a:path h="757438" w="757438">
                <a:moveTo>
                  <a:pt x="0" y="0"/>
                </a:moveTo>
                <a:lnTo>
                  <a:pt x="757439" y="0"/>
                </a:lnTo>
                <a:lnTo>
                  <a:pt x="757439" y="757438"/>
                </a:lnTo>
                <a:lnTo>
                  <a:pt x="0" y="75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9171" y="2244754"/>
            <a:ext cx="10931875" cy="112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2"/>
              </a:lnSpc>
            </a:pPr>
            <a:r>
              <a:rPr lang="en-US" sz="7200">
                <a:solidFill>
                  <a:srgbClr val="EFEFEF"/>
                </a:solidFill>
                <a:latin typeface="Libre Baskerville Italics"/>
              </a:rPr>
              <a:t>Cikls ar skaitītāju,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171" y="3332889"/>
            <a:ext cx="10931875" cy="112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2"/>
              </a:lnSpc>
            </a:pPr>
            <a:r>
              <a:rPr lang="en-US" sz="7200">
                <a:solidFill>
                  <a:srgbClr val="EFEFEF"/>
                </a:solidFill>
                <a:latin typeface="Libre Baskerville"/>
              </a:rPr>
              <a:t>VALODĀ PYTHON.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193607" y="7377442"/>
            <a:ext cx="757438" cy="757438"/>
          </a:xfrm>
          <a:custGeom>
            <a:avLst/>
            <a:gdLst/>
            <a:ahLst/>
            <a:cxnLst/>
            <a:rect r="r" b="b" t="t" l="l"/>
            <a:pathLst>
              <a:path h="757438" w="757438">
                <a:moveTo>
                  <a:pt x="0" y="0"/>
                </a:moveTo>
                <a:lnTo>
                  <a:pt x="757439" y="0"/>
                </a:lnTo>
                <a:lnTo>
                  <a:pt x="757439" y="757438"/>
                </a:lnTo>
                <a:lnTo>
                  <a:pt x="0" y="75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36169" y="7377442"/>
            <a:ext cx="757438" cy="757438"/>
          </a:xfrm>
          <a:custGeom>
            <a:avLst/>
            <a:gdLst/>
            <a:ahLst/>
            <a:cxnLst/>
            <a:rect r="r" b="b" t="t" l="l"/>
            <a:pathLst>
              <a:path h="757438" w="757438">
                <a:moveTo>
                  <a:pt x="0" y="0"/>
                </a:moveTo>
                <a:lnTo>
                  <a:pt x="757438" y="0"/>
                </a:lnTo>
                <a:lnTo>
                  <a:pt x="757438" y="757438"/>
                </a:lnTo>
                <a:lnTo>
                  <a:pt x="0" y="75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0" y="9253537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369" y="4159502"/>
            <a:ext cx="8545631" cy="1838117"/>
          </a:xfrm>
          <a:custGeom>
            <a:avLst/>
            <a:gdLst/>
            <a:ahLst/>
            <a:cxnLst/>
            <a:rect r="r" b="b" t="t" l="l"/>
            <a:pathLst>
              <a:path h="1838117" w="8545631">
                <a:moveTo>
                  <a:pt x="0" y="0"/>
                </a:moveTo>
                <a:lnTo>
                  <a:pt x="8545631" y="0"/>
                </a:lnTo>
                <a:lnTo>
                  <a:pt x="8545631" y="1838117"/>
                </a:lnTo>
                <a:lnTo>
                  <a:pt x="0" y="1838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8369" y="7536436"/>
            <a:ext cx="4821038" cy="1392744"/>
          </a:xfrm>
          <a:custGeom>
            <a:avLst/>
            <a:gdLst/>
            <a:ahLst/>
            <a:cxnLst/>
            <a:rect r="r" b="b" t="t" l="l"/>
            <a:pathLst>
              <a:path h="1392744" w="4821038">
                <a:moveTo>
                  <a:pt x="0" y="0"/>
                </a:moveTo>
                <a:lnTo>
                  <a:pt x="4821039" y="0"/>
                </a:lnTo>
                <a:lnTo>
                  <a:pt x="4821039" y="1392744"/>
                </a:lnTo>
                <a:lnTo>
                  <a:pt x="0" y="1392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6: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69" y="2873148"/>
            <a:ext cx="36548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Koda daļa: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69" y="6362766"/>
            <a:ext cx="85456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Kas tiks izdrukāts ekrānā: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60288" y="5557903"/>
            <a:ext cx="8427712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Cikls strādā no 1 līdz 8, neiskaitot skaitli 8. Cikls iet ar soli 2.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81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835486"/>
            <a:ext cx="19063557" cy="4762"/>
          </a:xfrm>
          <a:prstGeom prst="line">
            <a:avLst/>
          </a:prstGeom>
          <a:ln cap="flat" w="9525">
            <a:solidFill>
              <a:srgbClr val="9392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9139238" y="2835486"/>
            <a:ext cx="0" cy="11958181"/>
          </a:xfrm>
          <a:prstGeom prst="line">
            <a:avLst/>
          </a:prstGeom>
          <a:ln cap="flat" w="9525">
            <a:solidFill>
              <a:srgbClr val="9392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64062" y="2840249"/>
            <a:ext cx="0" cy="11958181"/>
          </a:xfrm>
          <a:prstGeom prst="line">
            <a:avLst/>
          </a:prstGeom>
          <a:ln cap="flat" w="9525">
            <a:solidFill>
              <a:srgbClr val="9392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023938" y="2835486"/>
            <a:ext cx="0" cy="11958181"/>
          </a:xfrm>
          <a:prstGeom prst="line">
            <a:avLst/>
          </a:prstGeom>
          <a:ln cap="flat" w="9525">
            <a:solidFill>
              <a:srgbClr val="9392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3572786"/>
            <a:ext cx="7897738" cy="492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Libre Baskerville"/>
              </a:rPr>
              <a:t>Vairākās programmēšanas valodās, tostarp Python, mainīgā vērtības palielināšanai vai samazināšanai izmanto saīsinātās vērtību maiņas komandas.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30314" y="3648986"/>
            <a:ext cx="4013199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Libre Baskerville"/>
              </a:rPr>
              <a:t>Piemēram: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60777" y="5067300"/>
            <a:ext cx="5367091" cy="340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Libre Baskerville"/>
              </a:rPr>
              <a:t>Šo: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Libre Baskerville"/>
              </a:rPr>
              <a:t>sum = sum + i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Libre Baskerville"/>
              </a:rPr>
              <a:t>var pierakstīt kā:</a:t>
            </a:r>
          </a:p>
          <a:p>
            <a:pPr algn="l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Libre Baskerville"/>
              </a:rPr>
              <a:t>sum += 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592" y="1608666"/>
            <a:ext cx="17606816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Libre Baskerville"/>
              </a:rPr>
              <a:t>Saīsinātās vērtību maiņas komandas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8369" y="5775528"/>
            <a:ext cx="5191830" cy="4061421"/>
          </a:xfrm>
          <a:custGeom>
            <a:avLst/>
            <a:gdLst/>
            <a:ahLst/>
            <a:cxnLst/>
            <a:rect r="r" b="b" t="t" l="l"/>
            <a:pathLst>
              <a:path h="4061421" w="5191830">
                <a:moveTo>
                  <a:pt x="0" y="0"/>
                </a:moveTo>
                <a:lnTo>
                  <a:pt x="5191830" y="0"/>
                </a:lnTo>
                <a:lnTo>
                  <a:pt x="5191830" y="4061421"/>
                </a:lnTo>
                <a:lnTo>
                  <a:pt x="0" y="40614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486" r="0" b="-20278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8070" y="6252616"/>
            <a:ext cx="4891561" cy="3584333"/>
          </a:xfrm>
          <a:custGeom>
            <a:avLst/>
            <a:gdLst/>
            <a:ahLst/>
            <a:cxnLst/>
            <a:rect r="r" b="b" t="t" l="l"/>
            <a:pathLst>
              <a:path h="3584333" w="4891561">
                <a:moveTo>
                  <a:pt x="0" y="0"/>
                </a:moveTo>
                <a:lnTo>
                  <a:pt x="4891561" y="0"/>
                </a:lnTo>
                <a:lnTo>
                  <a:pt x="4891561" y="3584333"/>
                </a:lnTo>
                <a:lnTo>
                  <a:pt x="0" y="3584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1: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632" y="4668838"/>
            <a:ext cx="43393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spcBef>
                <a:spcPct val="0"/>
              </a:spcBef>
              <a:buAutoNum type="arabicPeriod" startAt="1"/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variants: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9552" y="3024188"/>
            <a:ext cx="850889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Ekrānā tiks izdrukāts ‘101’, abos gadījumos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34350" y="4921453"/>
            <a:ext cx="382495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2. variants: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094412"/>
            <a:ext cx="4883412" cy="3562489"/>
          </a:xfrm>
          <a:custGeom>
            <a:avLst/>
            <a:gdLst/>
            <a:ahLst/>
            <a:cxnLst/>
            <a:rect r="r" b="b" t="t" l="l"/>
            <a:pathLst>
              <a:path h="3562489" w="4883412">
                <a:moveTo>
                  <a:pt x="0" y="0"/>
                </a:moveTo>
                <a:lnTo>
                  <a:pt x="4883412" y="0"/>
                </a:lnTo>
                <a:lnTo>
                  <a:pt x="4883412" y="3562489"/>
                </a:lnTo>
                <a:lnTo>
                  <a:pt x="0" y="35624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45977" y="6094412"/>
            <a:ext cx="4282992" cy="3562489"/>
          </a:xfrm>
          <a:custGeom>
            <a:avLst/>
            <a:gdLst/>
            <a:ahLst/>
            <a:cxnLst/>
            <a:rect r="r" b="b" t="t" l="l"/>
            <a:pathLst>
              <a:path h="3562489" w="4282992">
                <a:moveTo>
                  <a:pt x="0" y="0"/>
                </a:moveTo>
                <a:lnTo>
                  <a:pt x="4282992" y="0"/>
                </a:lnTo>
                <a:lnTo>
                  <a:pt x="4282992" y="3562489"/>
                </a:lnTo>
                <a:lnTo>
                  <a:pt x="0" y="3562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2: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632" y="4668838"/>
            <a:ext cx="43393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spcBef>
                <a:spcPct val="0"/>
              </a:spcBef>
              <a:buAutoNum type="arabicPeriod" startAt="1"/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variants: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9552" y="3024188"/>
            <a:ext cx="850889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Ekrānā tiks izdrukāts ‘98’, abos gadījumos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6308" y="4668838"/>
            <a:ext cx="382495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2. variants: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3261" y="6084887"/>
            <a:ext cx="5002046" cy="3572890"/>
          </a:xfrm>
          <a:custGeom>
            <a:avLst/>
            <a:gdLst/>
            <a:ahLst/>
            <a:cxnLst/>
            <a:rect r="r" b="b" t="t" l="l"/>
            <a:pathLst>
              <a:path h="3572890" w="5002046">
                <a:moveTo>
                  <a:pt x="0" y="0"/>
                </a:moveTo>
                <a:lnTo>
                  <a:pt x="5002046" y="0"/>
                </a:lnTo>
                <a:lnTo>
                  <a:pt x="5002046" y="3572891"/>
                </a:lnTo>
                <a:lnTo>
                  <a:pt x="0" y="3572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11069" y="6084887"/>
            <a:ext cx="4155427" cy="3572890"/>
          </a:xfrm>
          <a:custGeom>
            <a:avLst/>
            <a:gdLst/>
            <a:ahLst/>
            <a:cxnLst/>
            <a:rect r="r" b="b" t="t" l="l"/>
            <a:pathLst>
              <a:path h="3572890" w="4155427">
                <a:moveTo>
                  <a:pt x="0" y="0"/>
                </a:moveTo>
                <a:lnTo>
                  <a:pt x="4155427" y="0"/>
                </a:lnTo>
                <a:lnTo>
                  <a:pt x="4155427" y="3572891"/>
                </a:lnTo>
                <a:lnTo>
                  <a:pt x="0" y="35728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3: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632" y="4668838"/>
            <a:ext cx="43393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spcBef>
                <a:spcPct val="0"/>
              </a:spcBef>
              <a:buAutoNum type="arabicPeriod" startAt="1"/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variants: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9552" y="3024188"/>
            <a:ext cx="8958957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Ekrānā tiks izdrukāts ‘200’, abos gadījumos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6308" y="4668838"/>
            <a:ext cx="382495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2. variants: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521" y="5922390"/>
            <a:ext cx="5063525" cy="3735388"/>
          </a:xfrm>
          <a:custGeom>
            <a:avLst/>
            <a:gdLst/>
            <a:ahLst/>
            <a:cxnLst/>
            <a:rect r="r" b="b" t="t" l="l"/>
            <a:pathLst>
              <a:path h="3735388" w="5063525">
                <a:moveTo>
                  <a:pt x="0" y="0"/>
                </a:moveTo>
                <a:lnTo>
                  <a:pt x="5063526" y="0"/>
                </a:lnTo>
                <a:lnTo>
                  <a:pt x="5063526" y="3735388"/>
                </a:lnTo>
                <a:lnTo>
                  <a:pt x="0" y="373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34321" y="5990604"/>
            <a:ext cx="4824979" cy="3598959"/>
          </a:xfrm>
          <a:custGeom>
            <a:avLst/>
            <a:gdLst/>
            <a:ahLst/>
            <a:cxnLst/>
            <a:rect r="r" b="b" t="t" l="l"/>
            <a:pathLst>
              <a:path h="3598959" w="4824979">
                <a:moveTo>
                  <a:pt x="0" y="0"/>
                </a:moveTo>
                <a:lnTo>
                  <a:pt x="4824979" y="0"/>
                </a:lnTo>
                <a:lnTo>
                  <a:pt x="4824979" y="3598960"/>
                </a:lnTo>
                <a:lnTo>
                  <a:pt x="0" y="35989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4: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632" y="4668838"/>
            <a:ext cx="43393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spcBef>
                <a:spcPct val="0"/>
              </a:spcBef>
              <a:buAutoNum type="arabicPeriod" startAt="1"/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variants: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9552" y="3024188"/>
            <a:ext cx="8958957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Ekrānā tiks izdrukāts ‘50.0’, abos gadījumos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6308" y="4668838"/>
            <a:ext cx="382495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2. variants: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7618" y="5990604"/>
            <a:ext cx="5376936" cy="3746226"/>
          </a:xfrm>
          <a:custGeom>
            <a:avLst/>
            <a:gdLst/>
            <a:ahLst/>
            <a:cxnLst/>
            <a:rect r="r" b="b" t="t" l="l"/>
            <a:pathLst>
              <a:path h="3746226" w="5376936">
                <a:moveTo>
                  <a:pt x="0" y="0"/>
                </a:moveTo>
                <a:lnTo>
                  <a:pt x="5376936" y="0"/>
                </a:lnTo>
                <a:lnTo>
                  <a:pt x="5376936" y="3746226"/>
                </a:lnTo>
                <a:lnTo>
                  <a:pt x="0" y="37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78165" y="5990604"/>
            <a:ext cx="4781135" cy="3705380"/>
          </a:xfrm>
          <a:custGeom>
            <a:avLst/>
            <a:gdLst/>
            <a:ahLst/>
            <a:cxnLst/>
            <a:rect r="r" b="b" t="t" l="l"/>
            <a:pathLst>
              <a:path h="3705380" w="4781135">
                <a:moveTo>
                  <a:pt x="0" y="0"/>
                </a:moveTo>
                <a:lnTo>
                  <a:pt x="4781135" y="0"/>
                </a:lnTo>
                <a:lnTo>
                  <a:pt x="4781135" y="3705380"/>
                </a:lnTo>
                <a:lnTo>
                  <a:pt x="0" y="3705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5: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632" y="4668838"/>
            <a:ext cx="43393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spcBef>
                <a:spcPct val="0"/>
              </a:spcBef>
              <a:buAutoNum type="arabicPeriod" startAt="1"/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variants: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9552" y="3024188"/>
            <a:ext cx="8958957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Ekrānā tiks izdrukāts ‘0’, abos gadījumos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6308" y="4668838"/>
            <a:ext cx="382495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2. variants: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3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22575" y="1028700"/>
            <a:ext cx="4982200" cy="8229600"/>
            <a:chOff x="0" y="0"/>
            <a:chExt cx="384429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302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43020">
                  <a:moveTo>
                    <a:pt x="1205230" y="0"/>
                  </a:moveTo>
                  <a:lnTo>
                    <a:pt x="2637790" y="0"/>
                  </a:lnTo>
                  <a:cubicBezTo>
                    <a:pt x="3303270" y="0"/>
                    <a:pt x="3843020" y="539750"/>
                    <a:pt x="3843020" y="1205230"/>
                  </a:cubicBezTo>
                  <a:lnTo>
                    <a:pt x="3843020" y="6350000"/>
                  </a:lnTo>
                  <a:lnTo>
                    <a:pt x="0" y="6350000"/>
                  </a:lnTo>
                  <a:lnTo>
                    <a:pt x="0" y="1205230"/>
                  </a:lnTo>
                  <a:cubicBezTo>
                    <a:pt x="0" y="539750"/>
                    <a:pt x="539750" y="0"/>
                    <a:pt x="1205230" y="0"/>
                  </a:cubicBezTo>
                  <a:close/>
                </a:path>
              </a:pathLst>
            </a:custGeom>
            <a:blipFill>
              <a:blip r:embed="rId2"/>
              <a:stretch>
                <a:fillRect l="-6430" t="0" r="-643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6299360"/>
            <a:ext cx="1093187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ABA8A7"/>
                </a:solidFill>
                <a:latin typeface="Kollektif"/>
              </a:rPr>
              <a:t>Veidoja: Viktorija Adolfi (2PT)</a:t>
            </a:r>
          </a:p>
        </p:txBody>
      </p:sp>
      <p:sp>
        <p:nvSpPr>
          <p:cNvPr name="AutoShape 5" id="5"/>
          <p:cNvSpPr/>
          <p:nvPr/>
        </p:nvSpPr>
        <p:spPr>
          <a:xfrm>
            <a:off x="-7132" y="6988970"/>
            <a:ext cx="11958177" cy="9753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1955812" y="0"/>
            <a:ext cx="0" cy="1195818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814888" y="6998723"/>
            <a:ext cx="757438" cy="757438"/>
          </a:xfrm>
          <a:custGeom>
            <a:avLst/>
            <a:gdLst/>
            <a:ahLst/>
            <a:cxnLst/>
            <a:rect r="r" b="b" t="t" l="l"/>
            <a:pathLst>
              <a:path h="757438" w="757438">
                <a:moveTo>
                  <a:pt x="0" y="0"/>
                </a:moveTo>
                <a:lnTo>
                  <a:pt x="757439" y="0"/>
                </a:lnTo>
                <a:lnTo>
                  <a:pt x="757439" y="757438"/>
                </a:lnTo>
                <a:lnTo>
                  <a:pt x="0" y="75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9171" y="2874265"/>
            <a:ext cx="10931875" cy="226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2"/>
              </a:lnSpc>
            </a:pPr>
            <a:r>
              <a:rPr lang="en-US" sz="7200">
                <a:solidFill>
                  <a:srgbClr val="EFEFEF"/>
                </a:solidFill>
                <a:latin typeface="Libre Baskerville"/>
              </a:rPr>
              <a:t>PALDIES PAR UZMANĪBU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193607" y="7377442"/>
            <a:ext cx="757438" cy="757438"/>
          </a:xfrm>
          <a:custGeom>
            <a:avLst/>
            <a:gdLst/>
            <a:ahLst/>
            <a:cxnLst/>
            <a:rect r="r" b="b" t="t" l="l"/>
            <a:pathLst>
              <a:path h="757438" w="757438">
                <a:moveTo>
                  <a:pt x="0" y="0"/>
                </a:moveTo>
                <a:lnTo>
                  <a:pt x="757439" y="0"/>
                </a:lnTo>
                <a:lnTo>
                  <a:pt x="757439" y="757438"/>
                </a:lnTo>
                <a:lnTo>
                  <a:pt x="0" y="75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36169" y="7377442"/>
            <a:ext cx="757438" cy="757438"/>
          </a:xfrm>
          <a:custGeom>
            <a:avLst/>
            <a:gdLst/>
            <a:ahLst/>
            <a:cxnLst/>
            <a:rect r="r" b="b" t="t" l="l"/>
            <a:pathLst>
              <a:path h="757438" w="757438">
                <a:moveTo>
                  <a:pt x="0" y="0"/>
                </a:moveTo>
                <a:lnTo>
                  <a:pt x="757438" y="0"/>
                </a:lnTo>
                <a:lnTo>
                  <a:pt x="757438" y="757438"/>
                </a:lnTo>
                <a:lnTo>
                  <a:pt x="0" y="75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24615"/>
            <a:ext cx="505913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Libre Baskerville"/>
              </a:rPr>
              <a:t>Saturs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925541" y="0"/>
          <a:ext cx="11362459" cy="10554280"/>
        </p:xfrm>
        <a:graphic>
          <a:graphicData uri="http://schemas.openxmlformats.org/drawingml/2006/table">
            <a:tbl>
              <a:tblPr/>
              <a:tblGrid>
                <a:gridCol w="11362459"/>
              </a:tblGrid>
              <a:tr h="1675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Libre Baskerville"/>
                        </a:rPr>
                        <a:t>Kas ir cikls ar skaitītāju?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</a:tr>
              <a:tr h="1675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Libre Baskerville"/>
                        </a:rPr>
                        <a:t>Cikla parametri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</a:tr>
              <a:tr h="1675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Libre Baskerville"/>
                        </a:rPr>
                        <a:t>6 piemēri par cikla parametriem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</a:tr>
              <a:tr h="17536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Libre Baskerville"/>
                        </a:rPr>
                        <a:t>Saīsinātās vērtību maiņas komandas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</a:tr>
              <a:tr h="20211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Libre Baskerville"/>
                        </a:rPr>
                        <a:t>5 piemēri par saīsinātām v. maiņu komandām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</a:tr>
              <a:tr h="17536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Libre Baskerville"/>
                        </a:rPr>
                        <a:t>Izmantotie avoti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3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743" y="759265"/>
            <a:ext cx="9910765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Libre Baskerville"/>
              </a:rPr>
              <a:t>KAS IR CIKLS AR SKAITĪTĀJU?</a:t>
            </a:r>
          </a:p>
        </p:txBody>
      </p:sp>
      <p:sp>
        <p:nvSpPr>
          <p:cNvPr name="AutoShape 3" id="3"/>
          <p:cNvSpPr/>
          <p:nvPr/>
        </p:nvSpPr>
        <p:spPr>
          <a:xfrm>
            <a:off x="-413879" y="3365233"/>
            <a:ext cx="1101823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604352" y="0"/>
            <a:ext cx="0" cy="1195818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743690" y="168038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515" y="328934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21463" y="3365233"/>
            <a:ext cx="7233106" cy="5368098"/>
          </a:xfrm>
          <a:custGeom>
            <a:avLst/>
            <a:gdLst/>
            <a:ahLst/>
            <a:cxnLst/>
            <a:rect r="r" b="b" t="t" l="l"/>
            <a:pathLst>
              <a:path h="5368098" w="7233106">
                <a:moveTo>
                  <a:pt x="0" y="0"/>
                </a:moveTo>
                <a:lnTo>
                  <a:pt x="7233107" y="0"/>
                </a:lnTo>
                <a:lnTo>
                  <a:pt x="7233107" y="5368098"/>
                </a:lnTo>
                <a:lnTo>
                  <a:pt x="0" y="5368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3" t="0" r="-5452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62180" y="4009829"/>
            <a:ext cx="10661769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7" indent="-442594" lvl="1">
              <a:lnSpc>
                <a:spcPts val="491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Libre Baskerville"/>
              </a:rPr>
              <a:t>Šo cikla konstrukciju izmanto gadījumos, kad ir iepriekš zināms cik reizes cikls jāatkārto vai kad noteiktam mainīgajam jāmaina sava vērtība noteiktā intervālā ar noteiktu soli.</a:t>
            </a:r>
          </a:p>
          <a:p>
            <a:pPr algn="l" marL="885187" indent="-442594" lvl="1">
              <a:lnSpc>
                <a:spcPts val="491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Libre Baskerville"/>
              </a:rPr>
              <a:t>Tāpēc to sauc par skaitītāja ciklu.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128557" y="168038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1" y="0"/>
                </a:lnTo>
                <a:lnTo>
                  <a:pt x="860661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29382" y="328934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1" y="0"/>
                </a:lnTo>
                <a:lnTo>
                  <a:pt x="860661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428144" y="833082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828969" y="993978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11773" y="728584"/>
            <a:ext cx="746445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Cikla parametri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33702" y="3842044"/>
            <a:ext cx="471218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Libre Baskerville Italics"/>
              </a:rPr>
              <a:t>Cikla mainīgais..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23660" y="3842044"/>
            <a:ext cx="70356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Libre Baskerville Italics"/>
              </a:rPr>
              <a:t>Mainīgā sākuma vērtība..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6730" y="6951062"/>
            <a:ext cx="638612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Libre Baskerville Italics"/>
              </a:rPr>
              <a:t>Mainīgā beigu vērtība..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23802" y="6951062"/>
            <a:ext cx="303535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Libre Baskerville Italics"/>
              </a:rPr>
              <a:t>Cikla solis..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5497" y="4936178"/>
            <a:ext cx="7163653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Libre Baskerville"/>
              </a:rPr>
              <a:t>ir mainīgā nosaukums, kas glabā atkārtojumu skaitu.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9325" y="4936178"/>
            <a:ext cx="7732740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Libre Baskerville"/>
              </a:rPr>
              <a:t>var nenorādīt, ja šajā gadījumā cikla mainīgā sākuma vērtība ir 0.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9783" y="8351237"/>
            <a:ext cx="798001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Libre Baskerville"/>
              </a:rPr>
              <a:t>sasniedzot šo vērtību, cikls beidzas.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13640" y="8351237"/>
            <a:ext cx="6745660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Libre Baskerville"/>
              </a:rPr>
              <a:t>var nenorādīt, tādā gadījumā noklusētā vērtība ir 1.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9139238" y="3547984"/>
            <a:ext cx="0" cy="1195818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-9525" y="6651025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0" y="3543222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642135" y="411535"/>
            <a:ext cx="1234330" cy="1234330"/>
          </a:xfrm>
          <a:custGeom>
            <a:avLst/>
            <a:gdLst/>
            <a:ahLst/>
            <a:cxnLst/>
            <a:rect r="r" b="b" t="t" l="l"/>
            <a:pathLst>
              <a:path h="1234330" w="1234330">
                <a:moveTo>
                  <a:pt x="0" y="0"/>
                </a:moveTo>
                <a:lnTo>
                  <a:pt x="1234330" y="0"/>
                </a:lnTo>
                <a:lnTo>
                  <a:pt x="1234330" y="1234330"/>
                </a:lnTo>
                <a:lnTo>
                  <a:pt x="0" y="123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1535" y="411535"/>
            <a:ext cx="1234330" cy="1234330"/>
          </a:xfrm>
          <a:custGeom>
            <a:avLst/>
            <a:gdLst/>
            <a:ahLst/>
            <a:cxnLst/>
            <a:rect r="r" b="b" t="t" l="l"/>
            <a:pathLst>
              <a:path h="1234330" w="1234330">
                <a:moveTo>
                  <a:pt x="0" y="0"/>
                </a:moveTo>
                <a:lnTo>
                  <a:pt x="1234330" y="0"/>
                </a:lnTo>
                <a:lnTo>
                  <a:pt x="1234330" y="1234330"/>
                </a:lnTo>
                <a:lnTo>
                  <a:pt x="0" y="123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00776" y="2185909"/>
            <a:ext cx="1128644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Ciklam ir jānorāda šādi parametri: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0" y="9253537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369" y="3886636"/>
            <a:ext cx="9062955" cy="2019811"/>
          </a:xfrm>
          <a:custGeom>
            <a:avLst/>
            <a:gdLst/>
            <a:ahLst/>
            <a:cxnLst/>
            <a:rect r="r" b="b" t="t" l="l"/>
            <a:pathLst>
              <a:path h="2019811" w="9062955">
                <a:moveTo>
                  <a:pt x="0" y="0"/>
                </a:moveTo>
                <a:lnTo>
                  <a:pt x="9062955" y="0"/>
                </a:lnTo>
                <a:lnTo>
                  <a:pt x="9062955" y="2019812"/>
                </a:lnTo>
                <a:lnTo>
                  <a:pt x="0" y="2019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0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8369" y="7246297"/>
            <a:ext cx="5946664" cy="1317288"/>
          </a:xfrm>
          <a:custGeom>
            <a:avLst/>
            <a:gdLst/>
            <a:ahLst/>
            <a:cxnLst/>
            <a:rect r="r" b="b" t="t" l="l"/>
            <a:pathLst>
              <a:path h="1317288" w="5946664">
                <a:moveTo>
                  <a:pt x="0" y="0"/>
                </a:moveTo>
                <a:lnTo>
                  <a:pt x="5946664" y="0"/>
                </a:lnTo>
                <a:lnTo>
                  <a:pt x="5946664" y="1317288"/>
                </a:lnTo>
                <a:lnTo>
                  <a:pt x="0" y="1317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94" t="0" r="-269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1: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69" y="2873148"/>
            <a:ext cx="36548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Koda daļa: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69" y="6230298"/>
            <a:ext cx="85456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Kas tiks izdrukāts ekrānā: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79167" y="4896542"/>
            <a:ext cx="818432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Cikla mainīgais ‘i’ sākas no 1 un pēc katra cikla darbības, kas izdrukā ‘i’ vērtību, ‘i’ tiek palielināts par 1. Cikls beidzas, kad ‘i’ vērtība ir saniegusi 8, tādēļ 8 netiek izdrukāts ekrānā.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0" y="9253537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369" y="7246297"/>
            <a:ext cx="5946664" cy="1317288"/>
          </a:xfrm>
          <a:custGeom>
            <a:avLst/>
            <a:gdLst/>
            <a:ahLst/>
            <a:cxnLst/>
            <a:rect r="r" b="b" t="t" l="l"/>
            <a:pathLst>
              <a:path h="1317288" w="5946664">
                <a:moveTo>
                  <a:pt x="0" y="0"/>
                </a:moveTo>
                <a:lnTo>
                  <a:pt x="5946664" y="0"/>
                </a:lnTo>
                <a:lnTo>
                  <a:pt x="5946664" y="1317288"/>
                </a:lnTo>
                <a:lnTo>
                  <a:pt x="0" y="1317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94" t="0" r="-269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8369" y="3971169"/>
            <a:ext cx="9072281" cy="1850745"/>
          </a:xfrm>
          <a:custGeom>
            <a:avLst/>
            <a:gdLst/>
            <a:ahLst/>
            <a:cxnLst/>
            <a:rect r="r" b="b" t="t" l="l"/>
            <a:pathLst>
              <a:path h="1850745" w="9072281">
                <a:moveTo>
                  <a:pt x="0" y="0"/>
                </a:moveTo>
                <a:lnTo>
                  <a:pt x="9072281" y="0"/>
                </a:lnTo>
                <a:lnTo>
                  <a:pt x="9072281" y="1850746"/>
                </a:lnTo>
                <a:lnTo>
                  <a:pt x="0" y="1850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2: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69" y="2873148"/>
            <a:ext cx="36548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Koda daļa: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69" y="6230298"/>
            <a:ext cx="85456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Kas tiks izdrukāts ekrānā: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60288" y="4904566"/>
            <a:ext cx="8427712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Ja ciklam uzdoti tikai divi parametri, pirmo skaitli uzskata par cikla sākuma vērību, otro par beigu vērtību, bet soli pēc noklusējuma pieņem par 1.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0" y="9253537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369" y="3871861"/>
            <a:ext cx="8962238" cy="2309048"/>
          </a:xfrm>
          <a:custGeom>
            <a:avLst/>
            <a:gdLst/>
            <a:ahLst/>
            <a:cxnLst/>
            <a:rect r="r" b="b" t="t" l="l"/>
            <a:pathLst>
              <a:path h="2309048" w="8962238">
                <a:moveTo>
                  <a:pt x="0" y="0"/>
                </a:moveTo>
                <a:lnTo>
                  <a:pt x="8962239" y="0"/>
                </a:lnTo>
                <a:lnTo>
                  <a:pt x="8962239" y="2309048"/>
                </a:lnTo>
                <a:lnTo>
                  <a:pt x="0" y="2309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8369" y="7493947"/>
            <a:ext cx="8684774" cy="1268562"/>
          </a:xfrm>
          <a:custGeom>
            <a:avLst/>
            <a:gdLst/>
            <a:ahLst/>
            <a:cxnLst/>
            <a:rect r="r" b="b" t="t" l="l"/>
            <a:pathLst>
              <a:path h="1268562" w="8684774">
                <a:moveTo>
                  <a:pt x="0" y="0"/>
                </a:moveTo>
                <a:lnTo>
                  <a:pt x="8684774" y="0"/>
                </a:lnTo>
                <a:lnTo>
                  <a:pt x="8684774" y="1268563"/>
                </a:lnTo>
                <a:lnTo>
                  <a:pt x="0" y="12685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3: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69" y="2873148"/>
            <a:ext cx="36548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Koda daļa: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69" y="6362766"/>
            <a:ext cx="85456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Kas tiks izdrukāts ekrānā: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60288" y="4657791"/>
            <a:ext cx="8427712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Ja ciklam tiek dots viens parametrs, tas tiek uzskatīts par cikla beigu vērtību, tik reizes cik ciklam jānostrādā, par cikla sākuma vērtību tiek pieņemta 0, bet par soli 1.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0" y="9253537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369" y="4146323"/>
            <a:ext cx="8901352" cy="1825918"/>
          </a:xfrm>
          <a:custGeom>
            <a:avLst/>
            <a:gdLst/>
            <a:ahLst/>
            <a:cxnLst/>
            <a:rect r="r" b="b" t="t" l="l"/>
            <a:pathLst>
              <a:path h="1825918" w="8901352">
                <a:moveTo>
                  <a:pt x="0" y="0"/>
                </a:moveTo>
                <a:lnTo>
                  <a:pt x="8901352" y="0"/>
                </a:lnTo>
                <a:lnTo>
                  <a:pt x="8901352" y="1825918"/>
                </a:lnTo>
                <a:lnTo>
                  <a:pt x="0" y="1825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8369" y="7414394"/>
            <a:ext cx="7872096" cy="1504222"/>
          </a:xfrm>
          <a:custGeom>
            <a:avLst/>
            <a:gdLst/>
            <a:ahLst/>
            <a:cxnLst/>
            <a:rect r="r" b="b" t="t" l="l"/>
            <a:pathLst>
              <a:path h="1504222" w="7872096">
                <a:moveTo>
                  <a:pt x="0" y="0"/>
                </a:moveTo>
                <a:lnTo>
                  <a:pt x="7872096" y="0"/>
                </a:lnTo>
                <a:lnTo>
                  <a:pt x="7872096" y="1504222"/>
                </a:lnTo>
                <a:lnTo>
                  <a:pt x="0" y="15042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4: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69" y="2873148"/>
            <a:ext cx="36548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Koda daļa: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69" y="6362766"/>
            <a:ext cx="85456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Kas tiks izdrukāts ekrānā: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60288" y="5557903"/>
            <a:ext cx="8427712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Cikls strādā no 8 līdz 1. Neieskaitot skaitli 1, taču cikla soļi dilst pa -1.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557263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0" y="9253537"/>
            <a:ext cx="182880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983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28969" y="598369"/>
            <a:ext cx="860662" cy="860662"/>
          </a:xfrm>
          <a:custGeom>
            <a:avLst/>
            <a:gdLst/>
            <a:ahLst/>
            <a:cxnLst/>
            <a:rect r="r" b="b" t="t" l="l"/>
            <a:pathLst>
              <a:path h="860662" w="860662">
                <a:moveTo>
                  <a:pt x="0" y="0"/>
                </a:moveTo>
                <a:lnTo>
                  <a:pt x="860662" y="0"/>
                </a:lnTo>
                <a:lnTo>
                  <a:pt x="860662" y="860662"/>
                </a:lnTo>
                <a:lnTo>
                  <a:pt x="0" y="86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8369" y="4146323"/>
            <a:ext cx="8836917" cy="1703115"/>
          </a:xfrm>
          <a:custGeom>
            <a:avLst/>
            <a:gdLst/>
            <a:ahLst/>
            <a:cxnLst/>
            <a:rect r="r" b="b" t="t" l="l"/>
            <a:pathLst>
              <a:path h="1703115" w="8836917">
                <a:moveTo>
                  <a:pt x="0" y="0"/>
                </a:moveTo>
                <a:lnTo>
                  <a:pt x="8836917" y="0"/>
                </a:lnTo>
                <a:lnTo>
                  <a:pt x="8836917" y="1703114"/>
                </a:lnTo>
                <a:lnTo>
                  <a:pt x="0" y="17031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8369" y="7512381"/>
            <a:ext cx="7558094" cy="1530166"/>
          </a:xfrm>
          <a:custGeom>
            <a:avLst/>
            <a:gdLst/>
            <a:ahLst/>
            <a:cxnLst/>
            <a:rect r="r" b="b" t="t" l="l"/>
            <a:pathLst>
              <a:path h="1530166" w="7558094">
                <a:moveTo>
                  <a:pt x="0" y="0"/>
                </a:moveTo>
                <a:lnTo>
                  <a:pt x="7558095" y="0"/>
                </a:lnTo>
                <a:lnTo>
                  <a:pt x="7558095" y="1530166"/>
                </a:lnTo>
                <a:lnTo>
                  <a:pt x="0" y="15301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9031" y="1325681"/>
            <a:ext cx="508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Libre Baskerville"/>
              </a:rPr>
              <a:t>Piemērs 5: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69" y="2873148"/>
            <a:ext cx="36548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Koda daļa: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69" y="6362766"/>
            <a:ext cx="85456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ibre Baskerville"/>
              </a:rPr>
              <a:t>Kas tiks izdrukāts ekrānā: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60288" y="5557903"/>
            <a:ext cx="8427712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Cikla strādā no 7 līdz 0. Neieskaitot skaitli 0, taču cikla soļi dilst pa 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DAGHMEpG7UQ</dc:identifier>
  <dcterms:modified xsi:type="dcterms:W3CDTF">2011-08-01T06:04:30Z</dcterms:modified>
  <cp:revision>1</cp:revision>
  <dc:title>Cikls ar skaitītāju, programmēšanas valodā python</dc:title>
</cp:coreProperties>
</file>