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02495-8A54-4BB5-BA84-32F57ACD50A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F3E5C0-19E0-4D2A-A316-2FEB8EB6E979}">
      <dgm:prSet/>
      <dgm:spPr/>
      <dgm:t>
        <a:bodyPr/>
        <a:lstStyle/>
        <a:p>
          <a:r>
            <a:rPr lang="en-US"/>
            <a:t>It is often hard to decide which city to visit and how you can compare them</a:t>
          </a:r>
        </a:p>
      </dgm:t>
    </dgm:pt>
    <dgm:pt modelId="{FD8A8DF4-5714-40AB-A790-3AA11188FF7B}" type="parTrans" cxnId="{578750A6-B547-41EF-A272-8D4C34458DE3}">
      <dgm:prSet/>
      <dgm:spPr/>
      <dgm:t>
        <a:bodyPr/>
        <a:lstStyle/>
        <a:p>
          <a:endParaRPr lang="en-US"/>
        </a:p>
      </dgm:t>
    </dgm:pt>
    <dgm:pt modelId="{4C4B2F51-0F81-4BB3-9939-9194AA310BF4}" type="sibTrans" cxnId="{578750A6-B547-41EF-A272-8D4C34458DE3}">
      <dgm:prSet/>
      <dgm:spPr/>
      <dgm:t>
        <a:bodyPr/>
        <a:lstStyle/>
        <a:p>
          <a:endParaRPr lang="en-US"/>
        </a:p>
      </dgm:t>
    </dgm:pt>
    <dgm:pt modelId="{676171ED-F94A-47A1-93F1-B56BA27B7281}">
      <dgm:prSet/>
      <dgm:spPr/>
      <dgm:t>
        <a:bodyPr/>
        <a:lstStyle/>
        <a:p>
          <a:r>
            <a:rPr lang="en-US"/>
            <a:t>Which city has more to offer? How are the different? </a:t>
          </a:r>
        </a:p>
      </dgm:t>
    </dgm:pt>
    <dgm:pt modelId="{29E433F9-DEF7-42C9-B230-C138EB25403F}" type="parTrans" cxnId="{2E88F9A8-ABDB-4CD4-BE58-C254E779D670}">
      <dgm:prSet/>
      <dgm:spPr/>
      <dgm:t>
        <a:bodyPr/>
        <a:lstStyle/>
        <a:p>
          <a:endParaRPr lang="en-US"/>
        </a:p>
      </dgm:t>
    </dgm:pt>
    <dgm:pt modelId="{A7456CBC-6F17-47BA-A5B4-CB7E757AEC3B}" type="sibTrans" cxnId="{2E88F9A8-ABDB-4CD4-BE58-C254E779D670}">
      <dgm:prSet/>
      <dgm:spPr/>
      <dgm:t>
        <a:bodyPr/>
        <a:lstStyle/>
        <a:p>
          <a:endParaRPr lang="en-US"/>
        </a:p>
      </dgm:t>
    </dgm:pt>
    <dgm:pt modelId="{50796DF1-6BDE-4C9D-826D-EFB5872610A4}">
      <dgm:prSet/>
      <dgm:spPr/>
      <dgm:t>
        <a:bodyPr/>
        <a:lstStyle/>
        <a:p>
          <a:r>
            <a:rPr lang="en-US"/>
            <a:t>This analysis will help make that decision and answer those questions by analyzing neighborhoods of Barcelona and Madrid by segmenting and clustering</a:t>
          </a:r>
        </a:p>
      </dgm:t>
    </dgm:pt>
    <dgm:pt modelId="{78544BD4-08C2-4355-8808-4F3DCD2153EE}" type="parTrans" cxnId="{1CF576C0-0CF6-47CE-ADC1-CD3FF54AE265}">
      <dgm:prSet/>
      <dgm:spPr/>
      <dgm:t>
        <a:bodyPr/>
        <a:lstStyle/>
        <a:p>
          <a:endParaRPr lang="en-US"/>
        </a:p>
      </dgm:t>
    </dgm:pt>
    <dgm:pt modelId="{B6E7504A-75F3-4FBA-81A8-BC2CE991D7ED}" type="sibTrans" cxnId="{1CF576C0-0CF6-47CE-ADC1-CD3FF54AE265}">
      <dgm:prSet/>
      <dgm:spPr/>
      <dgm:t>
        <a:bodyPr/>
        <a:lstStyle/>
        <a:p>
          <a:endParaRPr lang="en-US"/>
        </a:p>
      </dgm:t>
    </dgm:pt>
    <dgm:pt modelId="{FAE6E1D2-5C3E-8E4E-A803-9D32C832C4BA}" type="pres">
      <dgm:prSet presAssocID="{FE502495-8A54-4BB5-BA84-32F57ACD50AD}" presName="vert0" presStyleCnt="0">
        <dgm:presLayoutVars>
          <dgm:dir/>
          <dgm:animOne val="branch"/>
          <dgm:animLvl val="lvl"/>
        </dgm:presLayoutVars>
      </dgm:prSet>
      <dgm:spPr/>
    </dgm:pt>
    <dgm:pt modelId="{BD902EBD-4E22-854D-9B98-1B3832F2BBC0}" type="pres">
      <dgm:prSet presAssocID="{AFF3E5C0-19E0-4D2A-A316-2FEB8EB6E979}" presName="thickLine" presStyleLbl="alignNode1" presStyleIdx="0" presStyleCnt="3"/>
      <dgm:spPr/>
    </dgm:pt>
    <dgm:pt modelId="{3B7811B5-FC00-E24A-A0CC-5A4C4E55F3A0}" type="pres">
      <dgm:prSet presAssocID="{AFF3E5C0-19E0-4D2A-A316-2FEB8EB6E979}" presName="horz1" presStyleCnt="0"/>
      <dgm:spPr/>
    </dgm:pt>
    <dgm:pt modelId="{7A1E0579-DB6E-754B-AB97-88A0FCCCE673}" type="pres">
      <dgm:prSet presAssocID="{AFF3E5C0-19E0-4D2A-A316-2FEB8EB6E979}" presName="tx1" presStyleLbl="revTx" presStyleIdx="0" presStyleCnt="3"/>
      <dgm:spPr/>
    </dgm:pt>
    <dgm:pt modelId="{27A997E1-9754-4D49-B381-FEF7A332F26D}" type="pres">
      <dgm:prSet presAssocID="{AFF3E5C0-19E0-4D2A-A316-2FEB8EB6E979}" presName="vert1" presStyleCnt="0"/>
      <dgm:spPr/>
    </dgm:pt>
    <dgm:pt modelId="{1DDFB57E-CCFD-E94C-9202-0ADC9347322B}" type="pres">
      <dgm:prSet presAssocID="{676171ED-F94A-47A1-93F1-B56BA27B7281}" presName="thickLine" presStyleLbl="alignNode1" presStyleIdx="1" presStyleCnt="3"/>
      <dgm:spPr/>
    </dgm:pt>
    <dgm:pt modelId="{27D81787-3226-0D42-BD50-125D7D8E0661}" type="pres">
      <dgm:prSet presAssocID="{676171ED-F94A-47A1-93F1-B56BA27B7281}" presName="horz1" presStyleCnt="0"/>
      <dgm:spPr/>
    </dgm:pt>
    <dgm:pt modelId="{99A70CAC-7E29-6943-9920-351F7E5A96B7}" type="pres">
      <dgm:prSet presAssocID="{676171ED-F94A-47A1-93F1-B56BA27B7281}" presName="tx1" presStyleLbl="revTx" presStyleIdx="1" presStyleCnt="3"/>
      <dgm:spPr/>
    </dgm:pt>
    <dgm:pt modelId="{253AAE55-9D97-D04D-9B0B-A8D61B0728B2}" type="pres">
      <dgm:prSet presAssocID="{676171ED-F94A-47A1-93F1-B56BA27B7281}" presName="vert1" presStyleCnt="0"/>
      <dgm:spPr/>
    </dgm:pt>
    <dgm:pt modelId="{28C9F0FB-5D73-7447-AE11-13DA0613E6DD}" type="pres">
      <dgm:prSet presAssocID="{50796DF1-6BDE-4C9D-826D-EFB5872610A4}" presName="thickLine" presStyleLbl="alignNode1" presStyleIdx="2" presStyleCnt="3"/>
      <dgm:spPr/>
    </dgm:pt>
    <dgm:pt modelId="{39FCFD80-40DE-124F-B023-BDFD7B3B382B}" type="pres">
      <dgm:prSet presAssocID="{50796DF1-6BDE-4C9D-826D-EFB5872610A4}" presName="horz1" presStyleCnt="0"/>
      <dgm:spPr/>
    </dgm:pt>
    <dgm:pt modelId="{6448B606-46A4-7448-A842-CDFEA93CB877}" type="pres">
      <dgm:prSet presAssocID="{50796DF1-6BDE-4C9D-826D-EFB5872610A4}" presName="tx1" presStyleLbl="revTx" presStyleIdx="2" presStyleCnt="3"/>
      <dgm:spPr/>
    </dgm:pt>
    <dgm:pt modelId="{15A853B4-C68D-6A42-A90C-0AE78906154F}" type="pres">
      <dgm:prSet presAssocID="{50796DF1-6BDE-4C9D-826D-EFB5872610A4}" presName="vert1" presStyleCnt="0"/>
      <dgm:spPr/>
    </dgm:pt>
  </dgm:ptLst>
  <dgm:cxnLst>
    <dgm:cxn modelId="{2A3C2726-A49E-F548-898F-7E8369F5EDCB}" type="presOf" srcId="{AFF3E5C0-19E0-4D2A-A316-2FEB8EB6E979}" destId="{7A1E0579-DB6E-754B-AB97-88A0FCCCE673}" srcOrd="0" destOrd="0" presId="urn:microsoft.com/office/officeart/2008/layout/LinedList"/>
    <dgm:cxn modelId="{264A214B-5754-674E-9410-D4C7C1C9530C}" type="presOf" srcId="{FE502495-8A54-4BB5-BA84-32F57ACD50AD}" destId="{FAE6E1D2-5C3E-8E4E-A803-9D32C832C4BA}" srcOrd="0" destOrd="0" presId="urn:microsoft.com/office/officeart/2008/layout/LinedList"/>
    <dgm:cxn modelId="{CC554C86-009F-974F-934A-61E75EF011F3}" type="presOf" srcId="{50796DF1-6BDE-4C9D-826D-EFB5872610A4}" destId="{6448B606-46A4-7448-A842-CDFEA93CB877}" srcOrd="0" destOrd="0" presId="urn:microsoft.com/office/officeart/2008/layout/LinedList"/>
    <dgm:cxn modelId="{578750A6-B547-41EF-A272-8D4C34458DE3}" srcId="{FE502495-8A54-4BB5-BA84-32F57ACD50AD}" destId="{AFF3E5C0-19E0-4D2A-A316-2FEB8EB6E979}" srcOrd="0" destOrd="0" parTransId="{FD8A8DF4-5714-40AB-A790-3AA11188FF7B}" sibTransId="{4C4B2F51-0F81-4BB3-9939-9194AA310BF4}"/>
    <dgm:cxn modelId="{2E88F9A8-ABDB-4CD4-BE58-C254E779D670}" srcId="{FE502495-8A54-4BB5-BA84-32F57ACD50AD}" destId="{676171ED-F94A-47A1-93F1-B56BA27B7281}" srcOrd="1" destOrd="0" parTransId="{29E433F9-DEF7-42C9-B230-C138EB25403F}" sibTransId="{A7456CBC-6F17-47BA-A5B4-CB7E757AEC3B}"/>
    <dgm:cxn modelId="{1CF576C0-0CF6-47CE-ADC1-CD3FF54AE265}" srcId="{FE502495-8A54-4BB5-BA84-32F57ACD50AD}" destId="{50796DF1-6BDE-4C9D-826D-EFB5872610A4}" srcOrd="2" destOrd="0" parTransId="{78544BD4-08C2-4355-8808-4F3DCD2153EE}" sibTransId="{B6E7504A-75F3-4FBA-81A8-BC2CE991D7ED}"/>
    <dgm:cxn modelId="{C74F27E7-6C47-7F43-AADB-B3548EB94D3D}" type="presOf" srcId="{676171ED-F94A-47A1-93F1-B56BA27B7281}" destId="{99A70CAC-7E29-6943-9920-351F7E5A96B7}" srcOrd="0" destOrd="0" presId="urn:microsoft.com/office/officeart/2008/layout/LinedList"/>
    <dgm:cxn modelId="{49E2A179-D27B-8F4B-84D2-3C320D803B01}" type="presParOf" srcId="{FAE6E1D2-5C3E-8E4E-A803-9D32C832C4BA}" destId="{BD902EBD-4E22-854D-9B98-1B3832F2BBC0}" srcOrd="0" destOrd="0" presId="urn:microsoft.com/office/officeart/2008/layout/LinedList"/>
    <dgm:cxn modelId="{49847029-0B03-B348-8FAE-040D6A4206AB}" type="presParOf" srcId="{FAE6E1D2-5C3E-8E4E-A803-9D32C832C4BA}" destId="{3B7811B5-FC00-E24A-A0CC-5A4C4E55F3A0}" srcOrd="1" destOrd="0" presId="urn:microsoft.com/office/officeart/2008/layout/LinedList"/>
    <dgm:cxn modelId="{FC8587B2-4EC6-D44A-B6B6-64538E594A41}" type="presParOf" srcId="{3B7811B5-FC00-E24A-A0CC-5A4C4E55F3A0}" destId="{7A1E0579-DB6E-754B-AB97-88A0FCCCE673}" srcOrd="0" destOrd="0" presId="urn:microsoft.com/office/officeart/2008/layout/LinedList"/>
    <dgm:cxn modelId="{27F4CDDD-F6D9-B043-A814-5A86A2141A8B}" type="presParOf" srcId="{3B7811B5-FC00-E24A-A0CC-5A4C4E55F3A0}" destId="{27A997E1-9754-4D49-B381-FEF7A332F26D}" srcOrd="1" destOrd="0" presId="urn:microsoft.com/office/officeart/2008/layout/LinedList"/>
    <dgm:cxn modelId="{1BB1A3FE-50A9-1846-9FEF-AA37F79BD413}" type="presParOf" srcId="{FAE6E1D2-5C3E-8E4E-A803-9D32C832C4BA}" destId="{1DDFB57E-CCFD-E94C-9202-0ADC9347322B}" srcOrd="2" destOrd="0" presId="urn:microsoft.com/office/officeart/2008/layout/LinedList"/>
    <dgm:cxn modelId="{B805CA33-D5E4-7D47-B3B4-FF702D3C02A0}" type="presParOf" srcId="{FAE6E1D2-5C3E-8E4E-A803-9D32C832C4BA}" destId="{27D81787-3226-0D42-BD50-125D7D8E0661}" srcOrd="3" destOrd="0" presId="urn:microsoft.com/office/officeart/2008/layout/LinedList"/>
    <dgm:cxn modelId="{FB6EF1F5-4251-E04F-8A1C-5578DA6169A4}" type="presParOf" srcId="{27D81787-3226-0D42-BD50-125D7D8E0661}" destId="{99A70CAC-7E29-6943-9920-351F7E5A96B7}" srcOrd="0" destOrd="0" presId="urn:microsoft.com/office/officeart/2008/layout/LinedList"/>
    <dgm:cxn modelId="{4F92C960-6A0A-A947-99AE-5E50FB12CF79}" type="presParOf" srcId="{27D81787-3226-0D42-BD50-125D7D8E0661}" destId="{253AAE55-9D97-D04D-9B0B-A8D61B0728B2}" srcOrd="1" destOrd="0" presId="urn:microsoft.com/office/officeart/2008/layout/LinedList"/>
    <dgm:cxn modelId="{AA060C8B-2E18-2E42-8911-F11E729D9F21}" type="presParOf" srcId="{FAE6E1D2-5C3E-8E4E-A803-9D32C832C4BA}" destId="{28C9F0FB-5D73-7447-AE11-13DA0613E6DD}" srcOrd="4" destOrd="0" presId="urn:microsoft.com/office/officeart/2008/layout/LinedList"/>
    <dgm:cxn modelId="{F8B6499E-ED9B-FF44-8D11-3FEF2696D88D}" type="presParOf" srcId="{FAE6E1D2-5C3E-8E4E-A803-9D32C832C4BA}" destId="{39FCFD80-40DE-124F-B023-BDFD7B3B382B}" srcOrd="5" destOrd="0" presId="urn:microsoft.com/office/officeart/2008/layout/LinedList"/>
    <dgm:cxn modelId="{15D49AAE-49EC-2445-828D-49183CCFB10D}" type="presParOf" srcId="{39FCFD80-40DE-124F-B023-BDFD7B3B382B}" destId="{6448B606-46A4-7448-A842-CDFEA93CB877}" srcOrd="0" destOrd="0" presId="urn:microsoft.com/office/officeart/2008/layout/LinedList"/>
    <dgm:cxn modelId="{9192DB66-9143-D64C-A14C-5FF358F5EAFB}" type="presParOf" srcId="{39FCFD80-40DE-124F-B023-BDFD7B3B382B}" destId="{15A853B4-C68D-6A42-A90C-0AE78906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2EBD-4E22-854D-9B98-1B3832F2BBC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E0579-DB6E-754B-AB97-88A0FCCCE673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is often hard to decide which city to visit and how you can compare them</a:t>
          </a:r>
        </a:p>
      </dsp:txBody>
      <dsp:txXfrm>
        <a:off x="0" y="2758"/>
        <a:ext cx="6797675" cy="1881464"/>
      </dsp:txXfrm>
    </dsp:sp>
    <dsp:sp modelId="{1DDFB57E-CCFD-E94C-9202-0ADC9347322B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70CAC-7E29-6943-9920-351F7E5A96B7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Which city has more to offer? How are the different? </a:t>
          </a:r>
        </a:p>
      </dsp:txBody>
      <dsp:txXfrm>
        <a:off x="0" y="1884223"/>
        <a:ext cx="6797675" cy="1881464"/>
      </dsp:txXfrm>
    </dsp:sp>
    <dsp:sp modelId="{28C9F0FB-5D73-7447-AE11-13DA0613E6D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8B606-46A4-7448-A842-CDFEA93CB877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This analysis will help make that decision and answer those questions by analyzing neighborhoods of Barcelona and Madrid by segmenting and clustering</a:t>
          </a:r>
        </a:p>
      </dsp:txBody>
      <dsp:txXfrm>
        <a:off x="0" y="3765688"/>
        <a:ext cx="6797675" cy="188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2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4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8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4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8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5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4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70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Distritos_de_Barcelona" TargetMode="External"/><Relationship Id="rId2" Type="http://schemas.openxmlformats.org/officeDocument/2006/relationships/hyperlink" Target="https://es.wikipedia.org/wiki/Anexo:Distritos_de_Madr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DCB39-A9ED-3E42-B188-765B27CF2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9600"/>
              <a:t>Barcelona or Madrid?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A43C0-1527-9243-B1FF-BC636E680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Segmenting and clustering the neighborhoods of two cities</a:t>
            </a:r>
          </a:p>
        </p:txBody>
      </p:sp>
    </p:spTree>
    <p:extLst>
      <p:ext uri="{BB962C8B-B14F-4D97-AF65-F5344CB8AC3E}">
        <p14:creationId xmlns:p14="http://schemas.microsoft.com/office/powerpoint/2010/main" val="187948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1AEEC-82CD-D041-B0CE-6704F510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Cluster 2 (Blue):</a:t>
            </a:r>
            <a:r>
              <a:rPr lang="en-US" sz="3700">
                <a:solidFill>
                  <a:srgbClr val="FFFFFF"/>
                </a:solidFill>
              </a:rPr>
              <a:t> 7 neighborhoods out of 42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7D6C-172D-7349-9876-E907FF7B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This cluster includes restaurants, coffee shops, bars same as Cluster 0, but the difference is that it also has a lot of supermarkets and grocery stores. You can see from the map, that this cluster is further away from city center, this probably means that a lot of local people actually live there.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28B26F-68E0-B04F-8CAD-16881E84D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79401"/>
              </p:ext>
            </p:extLst>
          </p:nvPr>
        </p:nvGraphicFramePr>
        <p:xfrm>
          <a:off x="4742017" y="1107495"/>
          <a:ext cx="6798083" cy="464301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547141">
                  <a:extLst>
                    <a:ext uri="{9D8B030D-6E8A-4147-A177-3AD203B41FA5}">
                      <a16:colId xmlns:a16="http://schemas.microsoft.com/office/drawing/2014/main" val="3437266751"/>
                    </a:ext>
                  </a:extLst>
                </a:gridCol>
                <a:gridCol w="1250942">
                  <a:extLst>
                    <a:ext uri="{9D8B030D-6E8A-4147-A177-3AD203B41FA5}">
                      <a16:colId xmlns:a16="http://schemas.microsoft.com/office/drawing/2014/main" val="1876115989"/>
                    </a:ext>
                  </a:extLst>
                </a:gridCol>
              </a:tblGrid>
              <a:tr h="98831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Restaurants/food</a:t>
                      </a:r>
                      <a:endParaRPr lang="en-US" sz="3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31636" marT="231636" marB="231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sz="3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31636" marT="231636" marB="2316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07052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Bars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00751" marT="200751" marB="20075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00751" marT="200751" marB="20075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48653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Supermarkets, grocery stores</a:t>
                      </a:r>
                      <a:endParaRPr 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00751" marT="200751" marB="20075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00751" marT="200751" marB="20075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21321"/>
                  </a:ext>
                </a:extLst>
              </a:tr>
              <a:tr h="11839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Coffee shops, bakeries, ice cream shops</a:t>
                      </a:r>
                      <a:endParaRPr 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00751" marT="200751" marB="20075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00751" marT="200751" marB="20075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55141"/>
                  </a:ext>
                </a:extLst>
              </a:tr>
              <a:tr h="8235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 (gyms, stores, plazas)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00751" marT="200751" marB="200751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060" marR="200751" marT="200751" marB="200751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4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A0DB4-2612-4D41-A659-A15B6D86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Cluster 3 (Light Blue):</a:t>
            </a:r>
            <a:r>
              <a:rPr lang="en-US" sz="3700">
                <a:solidFill>
                  <a:srgbClr val="FFFFFF"/>
                </a:solidFill>
              </a:rPr>
              <a:t> 4 neighborhoods out of 42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A7D5-6409-3C46-BDE5-A9DBE867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3 neighborhoods of this cluster are in a city center and one further away. It consists of restaurants, historic sites, museums, bars and hotels. It differs from Cluster 0 – it has more hotels, fewer coffee shops, parks, but has great concentration of art galleries and museum. 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5D4CB2-D11C-D94F-8DC5-29E615F2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42466"/>
              </p:ext>
            </p:extLst>
          </p:nvPr>
        </p:nvGraphicFramePr>
        <p:xfrm>
          <a:off x="4742017" y="1893584"/>
          <a:ext cx="6798083" cy="3070833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939742">
                  <a:extLst>
                    <a:ext uri="{9D8B030D-6E8A-4147-A177-3AD203B41FA5}">
                      <a16:colId xmlns:a16="http://schemas.microsoft.com/office/drawing/2014/main" val="1775545586"/>
                    </a:ext>
                  </a:extLst>
                </a:gridCol>
                <a:gridCol w="858341">
                  <a:extLst>
                    <a:ext uri="{9D8B030D-6E8A-4147-A177-3AD203B41FA5}">
                      <a16:colId xmlns:a16="http://schemas.microsoft.com/office/drawing/2014/main" val="4000119840"/>
                    </a:ext>
                  </a:extLst>
                </a:gridCol>
              </a:tblGrid>
              <a:tr h="4606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Restaurants/food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14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15956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Bars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5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859874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Hotels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4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883976"/>
                  </a:ext>
                </a:extLst>
              </a:tr>
              <a:tr h="8444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Historic sites, plazas, museums, art galleries, theaters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7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920228"/>
                  </a:ext>
                </a:extLst>
              </a:tr>
              <a:tr h="8444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Other (coffee shops, parks, supermarkets)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10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extLst>
                  <a:ext uri="{0D108BD9-81ED-4DB2-BD59-A6C34878D82A}">
                    <a16:rowId xmlns:a16="http://schemas.microsoft.com/office/drawing/2014/main" val="337729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2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42C-0EA9-0E4D-9614-F7713385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Cluster 4 (Green):</a:t>
            </a:r>
            <a:r>
              <a:rPr lang="en-US" sz="3700">
                <a:solidFill>
                  <a:srgbClr val="FFFFFF"/>
                </a:solidFill>
              </a:rPr>
              <a:t> 8 neighborhoods out of 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A671-3EAF-CF42-8C40-9FEEF25E9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Part of this cluster is in a city center, the other is a bit further. It mainly consists of restaurants, coffee shops, bars and museums, art galleries and plazas. The difference from Cluster 0 is that the proportion of cultural sites is much bigger here. 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1DE46-D667-314F-A271-20D253D24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96255"/>
              </p:ext>
            </p:extLst>
          </p:nvPr>
        </p:nvGraphicFramePr>
        <p:xfrm>
          <a:off x="4742017" y="1893584"/>
          <a:ext cx="6798083" cy="307083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939742">
                  <a:extLst>
                    <a:ext uri="{9D8B030D-6E8A-4147-A177-3AD203B41FA5}">
                      <a16:colId xmlns:a16="http://schemas.microsoft.com/office/drawing/2014/main" val="2577373025"/>
                    </a:ext>
                  </a:extLst>
                </a:gridCol>
                <a:gridCol w="858341">
                  <a:extLst>
                    <a:ext uri="{9D8B030D-6E8A-4147-A177-3AD203B41FA5}">
                      <a16:colId xmlns:a16="http://schemas.microsoft.com/office/drawing/2014/main" val="1786928635"/>
                    </a:ext>
                  </a:extLst>
                </a:gridCol>
              </a:tblGrid>
              <a:tr h="4606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Restaurants/food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37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extLst>
                  <a:ext uri="{0D108BD9-81ED-4DB2-BD59-A6C34878D82A}">
                    <a16:rowId xmlns:a16="http://schemas.microsoft.com/office/drawing/2014/main" val="930746393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Bars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10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extLst>
                  <a:ext uri="{0D108BD9-81ED-4DB2-BD59-A6C34878D82A}">
                    <a16:rowId xmlns:a16="http://schemas.microsoft.com/office/drawing/2014/main" val="792365299"/>
                  </a:ext>
                </a:extLst>
              </a:tr>
              <a:tr h="8444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Coffee shops, bakeries, ice cream shops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13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extLst>
                  <a:ext uri="{0D108BD9-81ED-4DB2-BD59-A6C34878D82A}">
                    <a16:rowId xmlns:a16="http://schemas.microsoft.com/office/drawing/2014/main" val="1778285148"/>
                  </a:ext>
                </a:extLst>
              </a:tr>
              <a:tr h="8444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Historic sites, plazas, museums, art galleries, theaters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10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extLst>
                  <a:ext uri="{0D108BD9-81ED-4DB2-BD59-A6C34878D82A}">
                    <a16:rowId xmlns:a16="http://schemas.microsoft.com/office/drawing/2014/main" val="2868068935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Other (hotels, parks, supermarkets)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10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45" marR="143945" marT="0" marB="0"/>
                </a:tc>
                <a:extLst>
                  <a:ext uri="{0D108BD9-81ED-4DB2-BD59-A6C34878D82A}">
                    <a16:rowId xmlns:a16="http://schemas.microsoft.com/office/drawing/2014/main" val="1430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4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9511A-D830-2745-9FEB-78C651F5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Cluster 5 (Orange):</a:t>
            </a:r>
            <a:r>
              <a:rPr lang="en-US" sz="4400">
                <a:solidFill>
                  <a:srgbClr val="FFFFFF"/>
                </a:solidFill>
              </a:rPr>
              <a:t> 1 neighborhood out of 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AB6C-763A-274A-84A3-8157BE26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“Green” neighborhood – park, fountain, monument, art museum, restaurants.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12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57FE6-4444-E54D-B905-77917816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>
                <a:solidFill>
                  <a:srgbClr val="545568"/>
                </a:solidFill>
              </a:rPr>
              <a:t>Clusters of Barcelona: 5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BB69F17-2D8C-814A-B406-1033B1504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4" r="14774" b="1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42" name="Straight Connector 3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33">
            <a:extLst>
              <a:ext uri="{FF2B5EF4-FFF2-40B4-BE49-F238E27FC236}">
                <a16:creationId xmlns:a16="http://schemas.microsoft.com/office/drawing/2014/main" id="{0D1B29CC-4516-4603-946F-BDF89D83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5462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82B88-B9F5-004B-B62C-A70B1547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Cluster 0 (Red):</a:t>
            </a:r>
            <a:r>
              <a:rPr lang="en-US" sz="4400" dirty="0">
                <a:solidFill>
                  <a:srgbClr val="FFFFFF"/>
                </a:solidFill>
              </a:rPr>
              <a:t> 1 neighborhood out of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8B13-A9B0-B147-9028-5CF5A152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“Beach” neighborhood – beach, restaurants, bars and coffee shops.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490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D1BC-B742-9F45-8095-1433AEC3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rgbClr val="FFFFFF"/>
                </a:solidFill>
              </a:rPr>
              <a:t>Cluster 1 (Violet):</a:t>
            </a:r>
            <a:r>
              <a:rPr lang="en-US" sz="3700" dirty="0">
                <a:solidFill>
                  <a:srgbClr val="FFFFFF"/>
                </a:solidFill>
              </a:rPr>
              <a:t> 12 neighborhoods out of 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383D-3600-DF4F-A021-0B7F4D33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This is the largest cluster; it locates mostly in the city center. The dominant venue here is restaurant, but cluster also has a lot or bars, coffee shops and hotels.</a:t>
            </a: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We can also notice that there aren’t many museums, art galleries or historic sites in a contrast to Madrid. Instead, Barcelona has more bars and restaurants to offer.</a:t>
            </a:r>
          </a:p>
          <a:p>
            <a:pPr>
              <a:lnSpc>
                <a:spcPct val="100000"/>
              </a:lnSpc>
            </a:pPr>
            <a:endParaRPr lang="en-US" sz="15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CF3C7E-0996-6741-B0FB-8DFB7DB7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98304"/>
              </p:ext>
            </p:extLst>
          </p:nvPr>
        </p:nvGraphicFramePr>
        <p:xfrm>
          <a:off x="4742017" y="1614093"/>
          <a:ext cx="6798083" cy="3629816"/>
        </p:xfrm>
        <a:graphic>
          <a:graphicData uri="http://schemas.openxmlformats.org/drawingml/2006/table">
            <a:tbl>
              <a:tblPr firstRow="1" firstCol="1" bandRow="1"/>
              <a:tblGrid>
                <a:gridCol w="5826927">
                  <a:extLst>
                    <a:ext uri="{9D8B030D-6E8A-4147-A177-3AD203B41FA5}">
                      <a16:colId xmlns:a16="http://schemas.microsoft.com/office/drawing/2014/main" val="3640280121"/>
                    </a:ext>
                  </a:extLst>
                </a:gridCol>
                <a:gridCol w="971156">
                  <a:extLst>
                    <a:ext uri="{9D8B030D-6E8A-4147-A177-3AD203B41FA5}">
                      <a16:colId xmlns:a16="http://schemas.microsoft.com/office/drawing/2014/main" val="3581345679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Restaurants/food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43956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Bars, breweries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65646"/>
                  </a:ext>
                </a:extLst>
              </a:tr>
              <a:tr h="989617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Coffee shops, bakeries, ice cream shops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93022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Hotels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91920"/>
                  </a:ext>
                </a:extLst>
              </a:tr>
              <a:tr h="989617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(supermarkets, stores, historic sites, etc.)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50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43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D1BC-B742-9F45-8095-1433AEC3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Cluster 2 (Blue):</a:t>
            </a:r>
            <a:r>
              <a:rPr lang="en-US" sz="4000" dirty="0">
                <a:solidFill>
                  <a:schemeClr val="bg1"/>
                </a:solidFill>
              </a:rPr>
              <a:t> 9 neighborhoods out of 25</a:t>
            </a:r>
            <a:endParaRPr lang="en-US" sz="37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383D-3600-DF4F-A021-0B7F4D33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This cluster is further away from city center. It also has a lot of restaurants, coffee shops, hotels and bars.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CF3C7E-0996-6741-B0FB-8DFB7DB7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43157"/>
              </p:ext>
            </p:extLst>
          </p:nvPr>
        </p:nvGraphicFramePr>
        <p:xfrm>
          <a:off x="4742017" y="1614093"/>
          <a:ext cx="6798083" cy="3629816"/>
        </p:xfrm>
        <a:graphic>
          <a:graphicData uri="http://schemas.openxmlformats.org/drawingml/2006/table">
            <a:tbl>
              <a:tblPr firstRow="1" firstCol="1" bandRow="1"/>
              <a:tblGrid>
                <a:gridCol w="5826927">
                  <a:extLst>
                    <a:ext uri="{9D8B030D-6E8A-4147-A177-3AD203B41FA5}">
                      <a16:colId xmlns:a16="http://schemas.microsoft.com/office/drawing/2014/main" val="3640280121"/>
                    </a:ext>
                  </a:extLst>
                </a:gridCol>
                <a:gridCol w="971156">
                  <a:extLst>
                    <a:ext uri="{9D8B030D-6E8A-4147-A177-3AD203B41FA5}">
                      <a16:colId xmlns:a16="http://schemas.microsoft.com/office/drawing/2014/main" val="3581345679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Restaurants/food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43956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Bars, breweries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65646"/>
                  </a:ext>
                </a:extLst>
              </a:tr>
              <a:tr h="98961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Coffee shops, bakeries, ice cream shops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93022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Hotels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91920"/>
                  </a:ext>
                </a:extLst>
              </a:tr>
              <a:tr h="98961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(supermarkets, stores, historic sites, etc.)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50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75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82B88-B9F5-004B-B62C-A70B1547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3 (Green):</a:t>
            </a:r>
            <a:r>
              <a:rPr lang="en-US" dirty="0">
                <a:solidFill>
                  <a:schemeClr val="bg1"/>
                </a:solidFill>
              </a:rPr>
              <a:t> 1 neighborhood out of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8B13-A9B0-B147-9028-5CF5A152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Restaurants and stores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21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D1BC-B742-9F45-8095-1433AEC3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Cluster 4 (Orange):</a:t>
            </a:r>
            <a:r>
              <a:rPr lang="en-US" sz="3600" dirty="0">
                <a:solidFill>
                  <a:schemeClr val="bg1"/>
                </a:solidFill>
              </a:rPr>
              <a:t> 3 neighborhoods out of 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383D-3600-DF4F-A021-0B7F4D33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 The last cluster is the most remote from the city center. It also consists mainly of restaurants, coffee shops and some hotels.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You can notice, that Barcelona clusters mostly differ by their location, but consists of more or less the same venues: restaurants, coffee shops, bars and hotels.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CF3C7E-0996-6741-B0FB-8DFB7DB7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95646"/>
              </p:ext>
            </p:extLst>
          </p:nvPr>
        </p:nvGraphicFramePr>
        <p:xfrm>
          <a:off x="4742017" y="1614093"/>
          <a:ext cx="6798083" cy="2943445"/>
        </p:xfrm>
        <a:graphic>
          <a:graphicData uri="http://schemas.openxmlformats.org/drawingml/2006/table">
            <a:tbl>
              <a:tblPr firstRow="1" firstCol="1" bandRow="1"/>
              <a:tblGrid>
                <a:gridCol w="5826927">
                  <a:extLst>
                    <a:ext uri="{9D8B030D-6E8A-4147-A177-3AD203B41FA5}">
                      <a16:colId xmlns:a16="http://schemas.microsoft.com/office/drawing/2014/main" val="3640280121"/>
                    </a:ext>
                  </a:extLst>
                </a:gridCol>
                <a:gridCol w="971156">
                  <a:extLst>
                    <a:ext uri="{9D8B030D-6E8A-4147-A177-3AD203B41FA5}">
                      <a16:colId xmlns:a16="http://schemas.microsoft.com/office/drawing/2014/main" val="3581345679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Restaurants/food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43956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Coffee shops, bakeries, ice cream shops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65646"/>
                  </a:ext>
                </a:extLst>
              </a:tr>
              <a:tr h="98961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Hotels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93022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(supermarkets, stores, bars, etc.)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9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74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B16A2-7E67-5B48-B4B6-B1B30540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Purpose of this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B6C2AA-DAF5-4369-B272-90C7A1BED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77901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05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09677-17C1-4F4E-8AC1-7ED713F0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A687-ABE7-3D4B-8388-BDFBCFB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Clusters of Barcelona mostly differ by their location, but consist of the same venues: restaurants, coffee shops, bars and hotels. 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As it was mentioned before, there is a difference between Madrid and Barcelona due to their location – Barcelona has a “beach” and “harbor” clusters.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 contrast, Madrid clusters differ not by their location, but their content. So, we can say that Madrid has more diverse neighborhoods than Barcelona.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Madrid has a lot more plazas, museums and art galleries to offer.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Madrid also seem to have more parks than Barcelona.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Barcelona has a large variety of restaurants and bars, their proportion is much bigger here, than in Madrid clusters. 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91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C0C8F-7AB9-A644-A302-B6ACAC6A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692E-F0C6-8D47-B3D5-528B3233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b="1" dirty="0"/>
              <a:t>MADRID</a:t>
            </a:r>
          </a:p>
          <a:p>
            <a:r>
              <a:rPr lang="en-US" sz="2200" dirty="0"/>
              <a:t>If you prefer to explore museums and art galleries during your trips and enjoy a walk in a park – Madrid is the right choice. Madrid neighborhoods are very diverse, so you can find everything you might need – a hotel, restaurant, coffee shops, grocery store, bar, nightclub and so on. </a:t>
            </a:r>
          </a:p>
          <a:p>
            <a:r>
              <a:rPr lang="en-US" sz="2200" b="1" dirty="0"/>
              <a:t>BARCELONA</a:t>
            </a:r>
          </a:p>
          <a:p>
            <a:r>
              <a:rPr lang="en-US" sz="2200" dirty="0"/>
              <a:t>The neighborhoods of Barcelona consist of the same venues, but offer a larger choice of restaurants and bars, so it should be your choice if you’re seeking to explore local food and drinks. Also, if you are looking for a vacation by the beach or your goal is to see some Gaudi architecture, the answer is obvious, and this analysis did not cover these facts. 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394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9371-0761-A34F-A955-1DF935EA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3CDB-0FD3-9B45-896B-1CC0F85F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Sources: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Madrid: </a:t>
            </a:r>
            <a:r>
              <a:rPr lang="en-US" u="sng" dirty="0">
                <a:hlinkClick r:id="rId2"/>
              </a:rPr>
              <a:t>https://es.wikipedia.org/wiki/Anexo:Distritos_de_Madrid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Barclona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https://es.wikipedia.org/wiki/Distritos_de_Barcelona</a:t>
            </a:r>
            <a:endParaRPr lang="en-US" dirty="0"/>
          </a:p>
          <a:p>
            <a:r>
              <a:rPr lang="en-US" dirty="0"/>
              <a:t>From these sources I will create two datasets for each city, which will include districts, neighborhoods and their latitude and longitude.</a:t>
            </a:r>
          </a:p>
          <a:p>
            <a:r>
              <a:rPr lang="en-US" dirty="0"/>
              <a:t>Then, I will use Foursquare API to explore most popular venues and then segment and cluster neighborhoods. </a:t>
            </a:r>
          </a:p>
        </p:txBody>
      </p:sp>
    </p:spTree>
    <p:extLst>
      <p:ext uri="{BB962C8B-B14F-4D97-AF65-F5344CB8AC3E}">
        <p14:creationId xmlns:p14="http://schemas.microsoft.com/office/powerpoint/2010/main" val="241984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20C51-3C96-F540-BCBB-E051977E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Districts of Madrid used for this analysis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258D-AB1B-4948-89A9-F99981FEB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Centro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Arganzuela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Retiro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Salamanca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Chamartin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Tetuan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Chamberi</a:t>
            </a:r>
          </a:p>
          <a:p>
            <a:pPr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Total area of these districts is around 41,74 km2.</a:t>
            </a:r>
          </a:p>
          <a:p>
            <a:pPr>
              <a:lnSpc>
                <a:spcPct val="100000"/>
              </a:lnSpc>
            </a:pPr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EEE650D-EE40-674F-8924-49F62266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1" r="7364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72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F0CA0-2565-C74D-A0ED-8369E455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Districts of Barcelona used for this analysis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6478-1783-F243-A85D-88BFBB19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Ciutat Vella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Eixample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Sants – Montjuic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Sant Marti</a:t>
            </a:r>
          </a:p>
          <a:p>
            <a:r>
              <a:rPr lang="en-US" sz="1800">
                <a:solidFill>
                  <a:srgbClr val="FFFFFF"/>
                </a:solidFill>
              </a:rPr>
              <a:t>Total area of these districts is around 44,1 km2.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D8B6E6A-FF44-4A40-A137-E7633A664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6" r="5257"/>
          <a:stretch/>
        </p:blipFill>
        <p:spPr>
          <a:xfrm>
            <a:off x="7735297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3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943-8F86-C348-8044-8A818DB9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7951-7340-9947-998C-83EEE152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Creating two </a:t>
            </a:r>
            <a:r>
              <a:rPr lang="en-US" sz="3200" dirty="0" err="1"/>
              <a:t>dataframes</a:t>
            </a:r>
            <a:r>
              <a:rPr lang="en-US" sz="3200" dirty="0"/>
              <a:t> for Madrid and Barcelona in </a:t>
            </a:r>
            <a:r>
              <a:rPr lang="en-US" sz="3200" dirty="0" err="1"/>
              <a:t>Jupyter</a:t>
            </a:r>
            <a:r>
              <a:rPr lang="en-US" sz="3200" dirty="0"/>
              <a:t> Notebook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Using Foursquare API to explore most popular venues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Segmenting and clustering neighborhoods of two cites</a:t>
            </a:r>
          </a:p>
        </p:txBody>
      </p:sp>
    </p:spTree>
    <p:extLst>
      <p:ext uri="{BB962C8B-B14F-4D97-AF65-F5344CB8AC3E}">
        <p14:creationId xmlns:p14="http://schemas.microsoft.com/office/powerpoint/2010/main" val="30643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60366-EE87-6B4D-BE8B-15292985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Clusters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of Madrid: 6 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DDED720-ABFD-104C-BCDE-DF990F019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E4C3B01-02BE-4672-9E7B-4A748CEE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886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A9489-8BEC-2640-B3DB-CCA1704F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Cluster 0 (Red):</a:t>
            </a:r>
            <a:r>
              <a:rPr lang="en-US" sz="3700">
                <a:solidFill>
                  <a:srgbClr val="FFFFFF"/>
                </a:solidFill>
              </a:rPr>
              <a:t> 15 neighborhoods out of 42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5003-39B4-4344-BBC1-5919B988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This cluster is the largest one and mainly consists of restaurants, bars and coffee shops. It’s important to notice that there also are a lot of historic sites, museums and art galleries and parks. Location: closer to city center.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F82B0C-7A81-274B-B851-A77D7365A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19801"/>
              </p:ext>
            </p:extLst>
          </p:nvPr>
        </p:nvGraphicFramePr>
        <p:xfrm>
          <a:off x="4742017" y="1231491"/>
          <a:ext cx="6798083" cy="4395021"/>
        </p:xfrm>
        <a:graphic>
          <a:graphicData uri="http://schemas.openxmlformats.org/drawingml/2006/table">
            <a:tbl>
              <a:tblPr firstRow="1" firstCol="1" bandRow="1"/>
              <a:tblGrid>
                <a:gridCol w="5874106">
                  <a:extLst>
                    <a:ext uri="{9D8B030D-6E8A-4147-A177-3AD203B41FA5}">
                      <a16:colId xmlns:a16="http://schemas.microsoft.com/office/drawing/2014/main" val="987087043"/>
                    </a:ext>
                  </a:extLst>
                </a:gridCol>
                <a:gridCol w="923977">
                  <a:extLst>
                    <a:ext uri="{9D8B030D-6E8A-4147-A177-3AD203B41FA5}">
                      <a16:colId xmlns:a16="http://schemas.microsoft.com/office/drawing/2014/main" val="2119868645"/>
                    </a:ext>
                  </a:extLst>
                </a:gridCol>
              </a:tblGrid>
              <a:tr h="523466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Restaurants/food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647508"/>
                  </a:ext>
                </a:extLst>
              </a:tr>
              <a:tr h="523466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Bars, breweries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755144"/>
                  </a:ext>
                </a:extLst>
              </a:tr>
              <a:tr h="941541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Coffee shops, bakeries, ice cream shops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79948"/>
                  </a:ext>
                </a:extLst>
              </a:tr>
              <a:tr h="941541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Historic sites, plazas, museums, art galleries, theaters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99920"/>
                  </a:ext>
                </a:extLst>
              </a:tr>
              <a:tr h="523466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Parks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68355"/>
                  </a:ext>
                </a:extLst>
              </a:tr>
              <a:tr h="941541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(supermarkets, stores, hotels, etc.)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778" marR="156778" marT="217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60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0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57446-5103-BB4A-9FB3-B90DA6D7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Cluster 1 (Violet):</a:t>
            </a:r>
            <a:r>
              <a:rPr lang="en-US" sz="3700">
                <a:solidFill>
                  <a:srgbClr val="FFFFFF"/>
                </a:solidFill>
              </a:rPr>
              <a:t> 8 neighborhoods out of 42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83E4-9DCB-AC40-A580-AC503FC7A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This cluster consists of vast majority of restaurants, there are some coffee shops, hotels and shopping malls. No historic sites or parks.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139B31-1D20-8D47-9334-94883C297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20548"/>
              </p:ext>
            </p:extLst>
          </p:nvPr>
        </p:nvGraphicFramePr>
        <p:xfrm>
          <a:off x="4742017" y="1614093"/>
          <a:ext cx="6798083" cy="3629816"/>
        </p:xfrm>
        <a:graphic>
          <a:graphicData uri="http://schemas.openxmlformats.org/drawingml/2006/table">
            <a:tbl>
              <a:tblPr firstRow="1" firstCol="1" bandRow="1"/>
              <a:tblGrid>
                <a:gridCol w="5826927">
                  <a:extLst>
                    <a:ext uri="{9D8B030D-6E8A-4147-A177-3AD203B41FA5}">
                      <a16:colId xmlns:a16="http://schemas.microsoft.com/office/drawing/2014/main" val="3772629654"/>
                    </a:ext>
                  </a:extLst>
                </a:gridCol>
                <a:gridCol w="971156">
                  <a:extLst>
                    <a:ext uri="{9D8B030D-6E8A-4147-A177-3AD203B41FA5}">
                      <a16:colId xmlns:a16="http://schemas.microsoft.com/office/drawing/2014/main" val="2578810063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Restaurants/food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49533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Hotels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35365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Stores (jewelry, clothing, etc.)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624308"/>
                  </a:ext>
                </a:extLst>
              </a:tr>
              <a:tr h="989617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Coffee shops, bakeries, ice cream shops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27604"/>
                  </a:ext>
                </a:extLst>
              </a:tr>
              <a:tr h="989617"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(supermarkets, nightclubs, bars, etc.)</a:t>
                      </a:r>
                      <a:endParaRPr lang="en-US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83" marR="164783" marT="228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801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1295</Words>
  <Application>Microsoft Macintosh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Tw Cen MT</vt:lpstr>
      <vt:lpstr>Wingdings</vt:lpstr>
      <vt:lpstr>RetrospectVTI</vt:lpstr>
      <vt:lpstr>Barcelona or Madrid? </vt:lpstr>
      <vt:lpstr>Purpose of this analysis</vt:lpstr>
      <vt:lpstr>Data for the analysis</vt:lpstr>
      <vt:lpstr>Districts of Madrid used for this analysis</vt:lpstr>
      <vt:lpstr>Districts of Barcelona used for this analysis</vt:lpstr>
      <vt:lpstr>Methodology</vt:lpstr>
      <vt:lpstr>Clusters of Madrid: 6 </vt:lpstr>
      <vt:lpstr>Cluster 0 (Red): 15 neighborhoods out of 42 </vt:lpstr>
      <vt:lpstr>Cluster 1 (Violet): 8 neighborhoods out of 42</vt:lpstr>
      <vt:lpstr>Cluster 2 (Blue): 7 neighborhoods out of 42</vt:lpstr>
      <vt:lpstr>Cluster 3 (Light Blue): 4 neighborhoods out of 42</vt:lpstr>
      <vt:lpstr>Cluster 4 (Green): 8 neighborhoods out of 42</vt:lpstr>
      <vt:lpstr>Cluster 5 (Orange): 1 neighborhood out of 42</vt:lpstr>
      <vt:lpstr>Clusters of Barcelona: 5</vt:lpstr>
      <vt:lpstr>Cluster 0 (Red): 1 neighborhood out of 25</vt:lpstr>
      <vt:lpstr>Cluster 1 (Violet): 12 neighborhoods out of 25</vt:lpstr>
      <vt:lpstr>Cluster 2 (Blue): 9 neighborhoods out of 25</vt:lpstr>
      <vt:lpstr>Cluster 3 (Green): 1 neighborhood out of 25</vt:lpstr>
      <vt:lpstr>Cluster 4 (Orange): 3 neighborhoods out of 25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Barcelona or Madrid? </dc:title>
  <dc:creator>Viktorija Kaširskaja</dc:creator>
  <cp:lastModifiedBy>Viktorija Kaširskaja</cp:lastModifiedBy>
  <cp:revision>1</cp:revision>
  <dcterms:created xsi:type="dcterms:W3CDTF">2019-11-23T18:36:39Z</dcterms:created>
  <dcterms:modified xsi:type="dcterms:W3CDTF">2019-11-23T18:38:06Z</dcterms:modified>
</cp:coreProperties>
</file>