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DFE567-FC95-42DB-BB8F-CE7D08974EB5}" type="datetimeFigureOut">
              <a:rPr lang="en-US" smtClean="0"/>
              <a:pPr/>
              <a:t>11-Oct-21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613D6-518D-4292-9CDE-6F9AE46EE1A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DFE567-FC95-42DB-BB8F-CE7D08974EB5}" type="datetimeFigureOut">
              <a:rPr lang="en-US" smtClean="0"/>
              <a:pPr/>
              <a:t>11-Oct-21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613D6-518D-4292-9CDE-6F9AE46EE1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DFE567-FC95-42DB-BB8F-CE7D08974EB5}" type="datetimeFigureOut">
              <a:rPr lang="en-US" smtClean="0"/>
              <a:pPr/>
              <a:t>11-Oct-21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613D6-518D-4292-9CDE-6F9AE46EE1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DFE567-FC95-42DB-BB8F-CE7D08974EB5}" type="datetimeFigureOut">
              <a:rPr lang="en-US" smtClean="0"/>
              <a:pPr/>
              <a:t>11-Oct-21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613D6-518D-4292-9CDE-6F9AE46EE1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DFE567-FC95-42DB-BB8F-CE7D08974EB5}" type="datetimeFigureOut">
              <a:rPr lang="en-US" smtClean="0"/>
              <a:pPr/>
              <a:t>11-Oct-21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613D6-518D-4292-9CDE-6F9AE46EE1A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DFE567-FC95-42DB-BB8F-CE7D08974EB5}" type="datetimeFigureOut">
              <a:rPr lang="en-US" smtClean="0"/>
              <a:pPr/>
              <a:t>11-Oct-21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613D6-518D-4292-9CDE-6F9AE46EE1A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DFE567-FC95-42DB-BB8F-CE7D08974EB5}" type="datetimeFigureOut">
              <a:rPr lang="en-US" smtClean="0"/>
              <a:pPr/>
              <a:t>11-Oct-21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3613D6-518D-4292-9CDE-6F9AE46EE1A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DFE567-FC95-42DB-BB8F-CE7D08974EB5}" type="datetimeFigureOut">
              <a:rPr lang="en-US" smtClean="0"/>
              <a:pPr/>
              <a:t>11-Oct-21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3613D6-518D-4292-9CDE-6F9AE46EE1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DFE567-FC95-42DB-BB8F-CE7D08974EB5}" type="datetimeFigureOut">
              <a:rPr lang="en-US" smtClean="0"/>
              <a:pPr/>
              <a:t>11-Oct-21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3613D6-518D-4292-9CDE-6F9AE46EE1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DFE567-FC95-42DB-BB8F-CE7D08974EB5}" type="datetimeFigureOut">
              <a:rPr lang="en-US" smtClean="0"/>
              <a:pPr/>
              <a:t>11-Oct-21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613D6-518D-4292-9CDE-6F9AE46EE1A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DFE567-FC95-42DB-BB8F-CE7D08974EB5}" type="datetimeFigureOut">
              <a:rPr lang="en-US" smtClean="0"/>
              <a:pPr/>
              <a:t>11-Oct-21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613D6-518D-4292-9CDE-6F9AE46EE1A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DFE567-FC95-42DB-BB8F-CE7D08974EB5}" type="datetimeFigureOut">
              <a:rPr lang="en-US" smtClean="0"/>
              <a:pPr/>
              <a:t>11-Oct-21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3613D6-518D-4292-9CDE-6F9AE46EE1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457200" y="457200"/>
            <a:ext cx="8229600" cy="5791200"/>
          </a:xfrm>
        </p:spPr>
        <p:txBody>
          <a:bodyPr>
            <a:noAutofit/>
          </a:bodyPr>
          <a:lstStyle/>
          <a:p>
            <a:pPr marL="0" indent="225425" algn="just">
              <a:buNone/>
            </a:pPr>
            <a:r>
              <a:rPr lang="mk-MK" sz="2400" dirty="0">
                <a:latin typeface="Times New Roman" pitchFamily="18" charset="0"/>
                <a:cs typeface="Times New Roman" pitchFamily="18" charset="0"/>
              </a:rPr>
              <a:t>Електрон во катодна цевка се забрзува од состојба на мирување со константно забрзување од 5,33·10</a:t>
            </a:r>
            <a:r>
              <a:rPr lang="mk-MK" sz="2400" baseline="30000" dirty="0">
                <a:latin typeface="Times New Roman" pitchFamily="18" charset="0"/>
                <a:cs typeface="Times New Roman" pitchFamily="18" charset="0"/>
              </a:rPr>
              <a:t>12</a:t>
            </a:r>
            <a:r>
              <a:rPr lang="mk-MK" sz="2400" dirty="0">
                <a:latin typeface="Times New Roman" pitchFamily="18" charset="0"/>
                <a:cs typeface="Times New Roman" pitchFamily="18" charset="0"/>
              </a:rPr>
              <a:t> </a:t>
            </a:r>
            <a:r>
              <a:rPr lang="en-US" sz="2400" dirty="0">
                <a:latin typeface="Times New Roman" pitchFamily="18" charset="0"/>
                <a:cs typeface="Times New Roman" pitchFamily="18" charset="0"/>
              </a:rPr>
              <a:t>m</a:t>
            </a:r>
            <a:r>
              <a:rPr lang="mk-MK" sz="2400" dirty="0">
                <a:latin typeface="Times New Roman" pitchFamily="18" charset="0"/>
                <a:cs typeface="Times New Roman" pitchFamily="18" charset="0"/>
              </a:rPr>
              <a:t>/</a:t>
            </a:r>
            <a:r>
              <a:rPr lang="en-US" sz="2400" dirty="0">
                <a:latin typeface="Times New Roman" pitchFamily="18" charset="0"/>
                <a:cs typeface="Times New Roman" pitchFamily="18" charset="0"/>
              </a:rPr>
              <a:t>s</a:t>
            </a:r>
            <a:r>
              <a:rPr lang="mk-MK" sz="2400" baseline="30000" dirty="0">
                <a:latin typeface="Times New Roman" pitchFamily="18" charset="0"/>
                <a:cs typeface="Times New Roman" pitchFamily="18" charset="0"/>
              </a:rPr>
              <a:t>2</a:t>
            </a:r>
            <a:r>
              <a:rPr lang="mk-MK" sz="2400" dirty="0">
                <a:latin typeface="Times New Roman" pitchFamily="18" charset="0"/>
                <a:cs typeface="Times New Roman" pitchFamily="18" charset="0"/>
              </a:rPr>
              <a:t> за време од 0,15 µ</a:t>
            </a:r>
            <a:r>
              <a:rPr lang="en-US" sz="2400" dirty="0">
                <a:latin typeface="Times New Roman" pitchFamily="18" charset="0"/>
                <a:cs typeface="Times New Roman" pitchFamily="18" charset="0"/>
              </a:rPr>
              <a:t>s. </a:t>
            </a:r>
            <a:r>
              <a:rPr lang="mk-MK" sz="2400" dirty="0">
                <a:latin typeface="Times New Roman" pitchFamily="18" charset="0"/>
                <a:cs typeface="Times New Roman" pitchFamily="18" charset="0"/>
              </a:rPr>
              <a:t>Во следните 0,2 </a:t>
            </a:r>
            <a:r>
              <a:rPr lang="en-US" sz="2400" dirty="0">
                <a:latin typeface="Times New Roman" pitchFamily="18" charset="0"/>
                <a:cs typeface="Times New Roman" pitchFamily="18" charset="0"/>
              </a:rPr>
              <a:t>µs</a:t>
            </a:r>
            <a:r>
              <a:rPr lang="mk-MK" sz="2400" dirty="0">
                <a:latin typeface="Times New Roman" pitchFamily="18" charset="0"/>
                <a:cs typeface="Times New Roman" pitchFamily="18" charset="0"/>
              </a:rPr>
              <a:t>, електронот го </a:t>
            </a:r>
            <a:r>
              <a:rPr lang="mk-MK" sz="2400" dirty="0" smtClean="0">
                <a:latin typeface="Times New Roman" pitchFamily="18" charset="0"/>
                <a:cs typeface="Times New Roman" pitchFamily="18" charset="0"/>
              </a:rPr>
              <a:t>продолжува </a:t>
            </a:r>
            <a:r>
              <a:rPr lang="mk-MK" sz="2400" dirty="0">
                <a:latin typeface="Times New Roman" pitchFamily="18" charset="0"/>
                <a:cs typeface="Times New Roman" pitchFamily="18" charset="0"/>
              </a:rPr>
              <a:t>движењето со константна брзина. </a:t>
            </a:r>
            <a:r>
              <a:rPr lang="mk-MK" sz="2400" dirty="0" smtClean="0">
                <a:latin typeface="Times New Roman" pitchFamily="18" charset="0"/>
                <a:cs typeface="Times New Roman" pitchFamily="18" charset="0"/>
              </a:rPr>
              <a:t>Потоа, </a:t>
            </a:r>
            <a:r>
              <a:rPr lang="mk-MK" sz="2400" dirty="0">
                <a:latin typeface="Times New Roman" pitchFamily="18" charset="0"/>
                <a:cs typeface="Times New Roman" pitchFamily="18" charset="0"/>
              </a:rPr>
              <a:t>движењето продолжува со забрзување од -2,67 ·10</a:t>
            </a:r>
            <a:r>
              <a:rPr lang="mk-MK" sz="2400" baseline="30000" dirty="0">
                <a:latin typeface="Times New Roman" pitchFamily="18" charset="0"/>
                <a:cs typeface="Times New Roman" pitchFamily="18" charset="0"/>
              </a:rPr>
              <a:t>13</a:t>
            </a:r>
            <a:r>
              <a:rPr lang="mk-MK" sz="2400" dirty="0">
                <a:latin typeface="Times New Roman" pitchFamily="18" charset="0"/>
                <a:cs typeface="Times New Roman" pitchFamily="18" charset="0"/>
              </a:rPr>
              <a:t> </a:t>
            </a:r>
            <a:r>
              <a:rPr lang="en-US" sz="2400" dirty="0">
                <a:latin typeface="Times New Roman" pitchFamily="18" charset="0"/>
                <a:cs typeface="Times New Roman" pitchFamily="18" charset="0"/>
              </a:rPr>
              <a:t>m</a:t>
            </a:r>
            <a:r>
              <a:rPr lang="mk-MK" sz="2400" dirty="0">
                <a:latin typeface="Times New Roman" pitchFamily="18" charset="0"/>
                <a:cs typeface="Times New Roman" pitchFamily="18" charset="0"/>
              </a:rPr>
              <a:t>/</a:t>
            </a:r>
            <a:r>
              <a:rPr lang="en-US" sz="2400" dirty="0">
                <a:latin typeface="Times New Roman" pitchFamily="18" charset="0"/>
                <a:cs typeface="Times New Roman" pitchFamily="18" charset="0"/>
              </a:rPr>
              <a:t>s</a:t>
            </a:r>
            <a:r>
              <a:rPr lang="mk-MK" sz="2400" baseline="30000" dirty="0">
                <a:latin typeface="Times New Roman" pitchFamily="18" charset="0"/>
                <a:cs typeface="Times New Roman" pitchFamily="18" charset="0"/>
              </a:rPr>
              <a:t>2</a:t>
            </a:r>
            <a:r>
              <a:rPr lang="mk-MK" sz="2400" dirty="0">
                <a:latin typeface="Times New Roman" pitchFamily="18" charset="0"/>
                <a:cs typeface="Times New Roman" pitchFamily="18" charset="0"/>
              </a:rPr>
              <a:t> , за на крај електронот целосно да застане.</a:t>
            </a:r>
            <a:endParaRPr lang="en-US" sz="2400" dirty="0">
              <a:latin typeface="Times New Roman" pitchFamily="18" charset="0"/>
              <a:cs typeface="Times New Roman" pitchFamily="18" charset="0"/>
            </a:endParaRPr>
          </a:p>
          <a:p>
            <a:pPr marL="0" indent="225425" algn="just">
              <a:buNone/>
            </a:pPr>
            <a:r>
              <a:rPr lang="mk-MK" sz="2400" dirty="0">
                <a:latin typeface="Times New Roman" pitchFamily="18" charset="0"/>
                <a:cs typeface="Times New Roman" pitchFamily="18" charset="0"/>
              </a:rPr>
              <a:t>Да се анализира движењето на електронот во катодната цевка. </a:t>
            </a:r>
            <a:endParaRPr lang="en-US" sz="2400" dirty="0">
              <a:latin typeface="Times New Roman" pitchFamily="18" charset="0"/>
              <a:cs typeface="Times New Roman" pitchFamily="18" charset="0"/>
            </a:endParaRPr>
          </a:p>
          <a:p>
            <a:pPr marL="0" indent="225425" algn="just">
              <a:buNone/>
            </a:pPr>
            <a:r>
              <a:rPr lang="mk-MK" sz="2400" dirty="0">
                <a:latin typeface="Times New Roman" pitchFamily="18" charset="0"/>
                <a:cs typeface="Times New Roman" pitchFamily="18" charset="0"/>
              </a:rPr>
              <a:t> </a:t>
            </a:r>
            <a:endParaRPr lang="mk-MK" sz="2400" dirty="0" smtClean="0">
              <a:latin typeface="Times New Roman" pitchFamily="18" charset="0"/>
              <a:cs typeface="Times New Roman" pitchFamily="18" charset="0"/>
            </a:endParaRPr>
          </a:p>
          <a:p>
            <a:pPr marL="0" indent="225425" algn="just">
              <a:buNone/>
            </a:pPr>
            <a:endParaRPr lang="mk-MK" sz="2400" dirty="0">
              <a:latin typeface="Times New Roman" pitchFamily="18" charset="0"/>
              <a:cs typeface="Times New Roman" pitchFamily="18" charset="0"/>
            </a:endParaRPr>
          </a:p>
          <a:p>
            <a:pPr marL="0" indent="225425" algn="just">
              <a:buNone/>
            </a:pPr>
            <a:endParaRPr lang="mk-MK" sz="2400" dirty="0" smtClean="0">
              <a:latin typeface="Times New Roman" pitchFamily="18" charset="0"/>
              <a:cs typeface="Times New Roman" pitchFamily="18" charset="0"/>
            </a:endParaRPr>
          </a:p>
          <a:p>
            <a:pPr marL="0" indent="225425" algn="just">
              <a:buNone/>
            </a:pPr>
            <a:endParaRPr lang="mk-MK" sz="2400" dirty="0">
              <a:latin typeface="Times New Roman" pitchFamily="18" charset="0"/>
              <a:cs typeface="Times New Roman" pitchFamily="18" charset="0"/>
            </a:endParaRPr>
          </a:p>
        </p:txBody>
      </p:sp>
      <p:sp>
        <p:nvSpPr>
          <p:cNvPr id="1127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27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27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p:cNvPicPr/>
          <p:nvPr/>
        </p:nvPicPr>
        <p:blipFill>
          <a:blip r:embed="rId2">
            <a:clrChange>
              <a:clrFrom>
                <a:srgbClr val="FFF0E2"/>
              </a:clrFrom>
              <a:clrTo>
                <a:srgbClr val="FFF0E2">
                  <a:alpha val="0"/>
                </a:srgbClr>
              </a:clrTo>
            </a:clrChange>
          </a:blip>
          <a:srcRect l="47314" b="73296"/>
          <a:stretch>
            <a:fillRect/>
          </a:stretch>
        </p:blipFill>
        <p:spPr bwMode="auto">
          <a:xfrm>
            <a:off x="1308846" y="4128655"/>
            <a:ext cx="6526308" cy="16625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457200" y="457200"/>
            <a:ext cx="8229600" cy="5791200"/>
          </a:xfrm>
        </p:spPr>
        <p:txBody>
          <a:bodyPr>
            <a:noAutofit/>
          </a:bodyPr>
          <a:lstStyle/>
          <a:p>
            <a:pPr marL="0" indent="225425" algn="just">
              <a:buNone/>
            </a:pPr>
            <a:r>
              <a:rPr lang="mk-MK" sz="2400" dirty="0" smtClean="0">
                <a:latin typeface="Times New Roman" pitchFamily="18" charset="0"/>
                <a:cs typeface="Times New Roman" pitchFamily="18" charset="0"/>
              </a:rPr>
              <a:t>Електронот </a:t>
            </a:r>
            <a:r>
              <a:rPr lang="mk-MK" sz="2400" dirty="0" smtClean="0">
                <a:latin typeface="Times New Roman" pitchFamily="18" charset="0"/>
                <a:cs typeface="Times New Roman" pitchFamily="18" charset="0"/>
              </a:rPr>
              <a:t>од состојба на мирување почнува да се </a:t>
            </a:r>
            <a:r>
              <a:rPr lang="mk-MK" sz="2400" dirty="0" smtClean="0">
                <a:latin typeface="Times New Roman" pitchFamily="18" charset="0"/>
                <a:cs typeface="Times New Roman" pitchFamily="18" charset="0"/>
              </a:rPr>
              <a:t>движи забрзано, потоа продложува да се движи со константна брзина, а на крајот од движењето се движи забавено с</a:t>
            </a:r>
            <a:r>
              <a:rPr lang="en-US" sz="2400" dirty="0" smtClean="0">
                <a:latin typeface="Times New Roman" pitchFamily="18" charset="0"/>
                <a:cs typeface="Times New Roman" pitchFamily="18" charset="0"/>
              </a:rPr>
              <a:t>è</a:t>
            </a:r>
            <a:r>
              <a:rPr lang="mk-MK" sz="2400" dirty="0" smtClean="0">
                <a:latin typeface="Times New Roman" pitchFamily="18" charset="0"/>
                <a:cs typeface="Times New Roman" pitchFamily="18" charset="0"/>
              </a:rPr>
              <a:t> до целосно застанување.</a:t>
            </a:r>
          </a:p>
          <a:p>
            <a:pPr marL="0" indent="225425" algn="just">
              <a:buNone/>
            </a:pPr>
            <a:r>
              <a:rPr lang="mk-MK" sz="2400" dirty="0" smtClean="0">
                <a:latin typeface="Times New Roman" pitchFamily="18" charset="0"/>
                <a:cs typeface="Times New Roman" pitchFamily="18" charset="0"/>
              </a:rPr>
              <a:t>Со </a:t>
            </a:r>
            <a:r>
              <a:rPr lang="mk-MK" sz="2400" dirty="0">
                <a:latin typeface="Times New Roman" pitchFamily="18" charset="0"/>
                <a:cs typeface="Times New Roman" pitchFamily="18" charset="0"/>
              </a:rPr>
              <a:t>оглед на тоа што електронот тргнува од состојба на мирување, неговата почетна брзина е еднаква на </a:t>
            </a:r>
            <a:r>
              <a:rPr lang="mk-MK" sz="2400" dirty="0" smtClean="0">
                <a:latin typeface="Times New Roman" pitchFamily="18" charset="0"/>
                <a:cs typeface="Times New Roman" pitchFamily="18" charset="0"/>
              </a:rPr>
              <a:t>нула.</a:t>
            </a:r>
            <a:r>
              <a:rPr lang="en-US" sz="2400" dirty="0" smtClean="0">
                <a:latin typeface="Times New Roman" pitchFamily="18" charset="0"/>
                <a:cs typeface="Times New Roman" pitchFamily="18" charset="0"/>
              </a:rPr>
              <a:t> </a:t>
            </a:r>
            <a:r>
              <a:rPr lang="mk-MK" sz="2400" dirty="0" smtClean="0">
                <a:latin typeface="Times New Roman" pitchFamily="18" charset="0"/>
                <a:cs typeface="Times New Roman" pitchFamily="18" charset="0"/>
              </a:rPr>
              <a:t>Со </a:t>
            </a:r>
            <a:r>
              <a:rPr lang="mk-MK" sz="2400" dirty="0">
                <a:latin typeface="Times New Roman" pitchFamily="18" charset="0"/>
                <a:cs typeface="Times New Roman" pitchFamily="18" charset="0"/>
              </a:rPr>
              <a:t>користење на изразот за изминат пат при рамномерно </a:t>
            </a:r>
            <a:r>
              <a:rPr lang="mk-MK" sz="2400" dirty="0" smtClean="0">
                <a:latin typeface="Times New Roman" pitchFamily="18" charset="0"/>
                <a:cs typeface="Times New Roman" pitchFamily="18" charset="0"/>
              </a:rPr>
              <a:t>променливо праволиниско </a:t>
            </a:r>
            <a:r>
              <a:rPr lang="mk-MK" sz="2400" dirty="0">
                <a:latin typeface="Times New Roman" pitchFamily="18" charset="0"/>
                <a:cs typeface="Times New Roman" pitchFamily="18" charset="0"/>
              </a:rPr>
              <a:t>движење, се добива изминатиот пат за првиот временски </a:t>
            </a:r>
            <a:r>
              <a:rPr lang="mk-MK" sz="2400" dirty="0" smtClean="0">
                <a:latin typeface="Times New Roman" pitchFamily="18" charset="0"/>
                <a:cs typeface="Times New Roman" pitchFamily="18" charset="0"/>
              </a:rPr>
              <a:t>интервал:</a:t>
            </a:r>
            <a:endParaRPr lang="en-US" sz="2400" dirty="0" smtClean="0">
              <a:latin typeface="Times New Roman" pitchFamily="18" charset="0"/>
              <a:cs typeface="Times New Roman" pitchFamily="18" charset="0"/>
            </a:endParaRPr>
          </a:p>
          <a:p>
            <a:pPr marL="0" indent="225425" algn="just">
              <a:buNone/>
            </a:pPr>
            <a:r>
              <a:rPr lang="en-US" sz="2400" i="1" dirty="0" smtClean="0">
                <a:latin typeface="Times New Roman" pitchFamily="18" charset="0"/>
                <a:cs typeface="Times New Roman" pitchFamily="18" charset="0"/>
              </a:rPr>
              <a:t>                                                                   s</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 6 cm</a:t>
            </a:r>
            <a:endParaRPr lang="mk-MK" sz="2400" dirty="0" smtClean="0">
              <a:latin typeface="Times New Roman" pitchFamily="18" charset="0"/>
              <a:cs typeface="Times New Roman" pitchFamily="18" charset="0"/>
            </a:endParaRPr>
          </a:p>
          <a:p>
            <a:pPr marL="0" indent="225425" algn="just">
              <a:buNone/>
            </a:pPr>
            <a:endParaRPr lang="en-US" sz="2400" dirty="0" smtClean="0">
              <a:latin typeface="Times New Roman" pitchFamily="18" charset="0"/>
              <a:cs typeface="Times New Roman" pitchFamily="18" charset="0"/>
            </a:endParaRPr>
          </a:p>
          <a:p>
            <a:pPr marL="0" indent="225425" algn="just">
              <a:buNone/>
            </a:pPr>
            <a:r>
              <a:rPr lang="mk-MK" sz="2400" dirty="0" smtClean="0">
                <a:latin typeface="Times New Roman" pitchFamily="18" charset="0"/>
                <a:cs typeface="Times New Roman" pitchFamily="18" charset="0"/>
              </a:rPr>
              <a:t>Со </a:t>
            </a:r>
            <a:r>
              <a:rPr lang="mk-MK" sz="2400" dirty="0">
                <a:latin typeface="Times New Roman" pitchFamily="18" charset="0"/>
                <a:cs typeface="Times New Roman" pitchFamily="18" charset="0"/>
              </a:rPr>
              <a:t>користење на изразот за брзина при рамномерно </a:t>
            </a:r>
            <a:r>
              <a:rPr lang="mk-MK" sz="2400" dirty="0" smtClean="0">
                <a:latin typeface="Times New Roman" pitchFamily="18" charset="0"/>
                <a:cs typeface="Times New Roman" pitchFamily="18" charset="0"/>
              </a:rPr>
              <a:t>променливо праволиниско движење</a:t>
            </a:r>
            <a:r>
              <a:rPr lang="mk-MK" sz="2400" dirty="0">
                <a:latin typeface="Times New Roman" pitchFamily="18" charset="0"/>
                <a:cs typeface="Times New Roman" pitchFamily="18" charset="0"/>
              </a:rPr>
              <a:t>, се добива брзината што ја постигнува електронот </a:t>
            </a:r>
            <a:r>
              <a:rPr lang="mk-MK" sz="2400" dirty="0" smtClean="0">
                <a:latin typeface="Times New Roman" pitchFamily="18" charset="0"/>
                <a:cs typeface="Times New Roman" pitchFamily="18" charset="0"/>
              </a:rPr>
              <a:t>по </a:t>
            </a:r>
            <a:r>
              <a:rPr lang="mk-MK" sz="2400" dirty="0">
                <a:latin typeface="Times New Roman" pitchFamily="18" charset="0"/>
                <a:cs typeface="Times New Roman" pitchFamily="18" charset="0"/>
              </a:rPr>
              <a:t>првиот временски </a:t>
            </a:r>
            <a:r>
              <a:rPr lang="mk-MK" sz="2400" dirty="0" smtClean="0">
                <a:latin typeface="Times New Roman" pitchFamily="18" charset="0"/>
                <a:cs typeface="Times New Roman" pitchFamily="18" charset="0"/>
              </a:rPr>
              <a:t>интервал:</a:t>
            </a:r>
            <a:endParaRPr lang="en-US" sz="2400" dirty="0" smtClean="0">
              <a:latin typeface="Times New Roman" pitchFamily="18" charset="0"/>
              <a:cs typeface="Times New Roman" pitchFamily="18" charset="0"/>
            </a:endParaRPr>
          </a:p>
          <a:p>
            <a:pPr marL="0" indent="225425" algn="just">
              <a:buNone/>
            </a:pPr>
            <a:r>
              <a:rPr lang="en-US" sz="2400" i="1" dirty="0" smtClean="0">
                <a:latin typeface="Times New Roman" pitchFamily="18" charset="0"/>
                <a:cs typeface="Times New Roman" pitchFamily="18" charset="0"/>
              </a:rPr>
              <a:t>                                                                  v</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 8·10</a:t>
            </a:r>
            <a:r>
              <a:rPr lang="en-US" sz="2400" baseline="30000" dirty="0" smtClean="0">
                <a:latin typeface="Times New Roman" pitchFamily="18" charset="0"/>
                <a:cs typeface="Times New Roman" pitchFamily="18" charset="0"/>
              </a:rPr>
              <a:t>5</a:t>
            </a:r>
            <a:r>
              <a:rPr lang="en-US" sz="2400" dirty="0" smtClean="0">
                <a:latin typeface="Times New Roman" pitchFamily="18" charset="0"/>
                <a:cs typeface="Times New Roman" pitchFamily="18" charset="0"/>
              </a:rPr>
              <a:t> m/s</a:t>
            </a:r>
            <a:endParaRPr lang="en-US" sz="2400" dirty="0">
              <a:latin typeface="Times New Roman" pitchFamily="18" charset="0"/>
              <a:cs typeface="Times New Roman" pitchFamily="18" charset="0"/>
            </a:endParaRPr>
          </a:p>
          <a:p>
            <a:pPr marL="0" indent="225425" algn="just">
              <a:buNone/>
            </a:pPr>
            <a:endParaRPr lang="mk-MK" sz="1600" dirty="0" smtClean="0">
              <a:latin typeface="Times New Roman" pitchFamily="18" charset="0"/>
              <a:cs typeface="Times New Roman" pitchFamily="18" charset="0"/>
            </a:endParaRPr>
          </a:p>
        </p:txBody>
      </p:sp>
      <p:sp>
        <p:nvSpPr>
          <p:cNvPr id="1127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27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276" name="Object 12"/>
          <p:cNvGraphicFramePr>
            <a:graphicFrameLocks noChangeAspect="1"/>
          </p:cNvGraphicFramePr>
          <p:nvPr/>
        </p:nvGraphicFramePr>
        <p:xfrm>
          <a:off x="1295400" y="3810000"/>
          <a:ext cx="1854965" cy="914400"/>
        </p:xfrm>
        <a:graphic>
          <a:graphicData uri="http://schemas.openxmlformats.org/presentationml/2006/ole">
            <p:oleObj spid="_x0000_s14339" name="Equation" r:id="rId3" imgW="787320" imgH="419040" progId="Equation.3">
              <p:embed/>
            </p:oleObj>
          </a:graphicData>
        </a:graphic>
      </p:graphicFrame>
      <p:sp>
        <p:nvSpPr>
          <p:cNvPr id="1127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1" name="Object 20"/>
          <p:cNvGraphicFramePr>
            <a:graphicFrameLocks noChangeAspect="1"/>
          </p:cNvGraphicFramePr>
          <p:nvPr/>
        </p:nvGraphicFramePr>
        <p:xfrm>
          <a:off x="1201738" y="5897395"/>
          <a:ext cx="1617662" cy="579605"/>
        </p:xfrm>
        <a:graphic>
          <a:graphicData uri="http://schemas.openxmlformats.org/presentationml/2006/ole">
            <p:oleObj spid="_x0000_s14344" name="Equation" r:id="rId4" imgW="660240" imgH="228600" progId="Equation.3">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457200" y="457200"/>
            <a:ext cx="8229600" cy="5638800"/>
          </a:xfrm>
        </p:spPr>
        <p:txBody>
          <a:bodyPr>
            <a:noAutofit/>
          </a:bodyPr>
          <a:lstStyle/>
          <a:p>
            <a:pPr marL="0" indent="225425" algn="just">
              <a:buNone/>
            </a:pPr>
            <a:r>
              <a:rPr lang="mk-MK" sz="2800" dirty="0" smtClean="0">
                <a:latin typeface="Times New Roman" pitchFamily="18" charset="0"/>
                <a:cs typeface="Times New Roman" pitchFamily="18" charset="0"/>
              </a:rPr>
              <a:t>За </a:t>
            </a:r>
            <a:r>
              <a:rPr lang="mk-MK" sz="2800" dirty="0">
                <a:latin typeface="Times New Roman" pitchFamily="18" charset="0"/>
                <a:cs typeface="Times New Roman" pitchFamily="18" charset="0"/>
              </a:rPr>
              <a:t>вториот временски интервал електронот се движи со константна брзина. Со користење на изразот за изминат пат при рамномерно праволиниско движење со константна брзина, се добива изминатиот пат на електронот за вториот временски интервал</a:t>
            </a:r>
            <a:r>
              <a:rPr lang="mk-MK"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pPr marL="0" indent="225425" algn="just">
              <a:buNone/>
            </a:pPr>
            <a:endParaRPr lang="mk-MK" sz="2800" dirty="0" smtClean="0">
              <a:latin typeface="Times New Roman" pitchFamily="18" charset="0"/>
              <a:cs typeface="Times New Roman" pitchFamily="18" charset="0"/>
            </a:endParaRPr>
          </a:p>
          <a:p>
            <a:pPr marL="0" indent="225425" algn="ctr">
              <a:buNone/>
            </a:pPr>
            <a:r>
              <a:rPr lang="en-US" sz="2800" i="1" dirty="0" smtClean="0">
                <a:latin typeface="Times New Roman" pitchFamily="18" charset="0"/>
                <a:cs typeface="Times New Roman" pitchFamily="18" charset="0"/>
              </a:rPr>
              <a:t>v</a:t>
            </a:r>
            <a:r>
              <a:rPr lang="mk-MK" sz="2800" baseline="-25000" dirty="0" smtClean="0">
                <a:latin typeface="Times New Roman" pitchFamily="18" charset="0"/>
                <a:cs typeface="Times New Roman" pitchFamily="18" charset="0"/>
              </a:rPr>
              <a:t>2</a:t>
            </a:r>
            <a:r>
              <a:rPr lang="en-US" sz="2800" baseline="-25000" dirty="0" smtClean="0">
                <a:latin typeface="Times New Roman" pitchFamily="18" charset="0"/>
                <a:cs typeface="Times New Roman" pitchFamily="18" charset="0"/>
              </a:rPr>
              <a:t> </a:t>
            </a:r>
            <a:r>
              <a:rPr lang="mk-MK" sz="2800" i="1" dirty="0" smtClean="0">
                <a:latin typeface="Times New Roman" pitchFamily="18" charset="0"/>
                <a:cs typeface="Times New Roman" pitchFamily="18" charset="0"/>
              </a:rPr>
              <a:t>=</a:t>
            </a:r>
            <a:r>
              <a:rPr lang="en-US" sz="2800" i="1" dirty="0" smtClean="0">
                <a:latin typeface="Times New Roman" pitchFamily="18" charset="0"/>
                <a:cs typeface="Times New Roman" pitchFamily="18" charset="0"/>
              </a:rPr>
              <a:t> </a:t>
            </a:r>
            <a:r>
              <a:rPr lang="en-US" sz="2800" baseline="-25000" dirty="0" smtClean="0">
                <a:latin typeface="Times New Roman" pitchFamily="18" charset="0"/>
                <a:cs typeface="Times New Roman" pitchFamily="18" charset="0"/>
              </a:rPr>
              <a:t> </a:t>
            </a:r>
            <a:r>
              <a:rPr lang="en-US" sz="2800" i="1" dirty="0" smtClean="0">
                <a:latin typeface="Times New Roman" pitchFamily="18" charset="0"/>
                <a:cs typeface="Times New Roman" pitchFamily="18" charset="0"/>
              </a:rPr>
              <a:t>v</a:t>
            </a:r>
            <a:r>
              <a:rPr lang="en-US" sz="2800" baseline="-25000" dirty="0" smtClean="0">
                <a:latin typeface="Times New Roman" pitchFamily="18" charset="0"/>
                <a:cs typeface="Times New Roman" pitchFamily="18" charset="0"/>
              </a:rPr>
              <a:t>1</a:t>
            </a:r>
            <a:r>
              <a:rPr lang="en-US" sz="2800" dirty="0" smtClean="0">
                <a:latin typeface="Times New Roman" pitchFamily="18" charset="0"/>
                <a:cs typeface="Times New Roman" pitchFamily="18" charset="0"/>
              </a:rPr>
              <a:t> = 8·10</a:t>
            </a:r>
            <a:r>
              <a:rPr lang="en-US" sz="2800" baseline="30000" dirty="0" smtClean="0">
                <a:latin typeface="Times New Roman" pitchFamily="18" charset="0"/>
                <a:cs typeface="Times New Roman" pitchFamily="18" charset="0"/>
              </a:rPr>
              <a:t>5</a:t>
            </a:r>
            <a:r>
              <a:rPr lang="en-US" sz="2800" dirty="0" smtClean="0">
                <a:latin typeface="Times New Roman" pitchFamily="18" charset="0"/>
                <a:cs typeface="Times New Roman" pitchFamily="18" charset="0"/>
              </a:rPr>
              <a:t> m/s</a:t>
            </a:r>
          </a:p>
          <a:p>
            <a:pPr marL="0" indent="225425" algn="just">
              <a:buNone/>
            </a:pPr>
            <a:endParaRPr lang="mk-MK" sz="2800" dirty="0" smtClean="0">
              <a:latin typeface="Times New Roman" pitchFamily="18" charset="0"/>
              <a:cs typeface="Times New Roman" pitchFamily="18" charset="0"/>
            </a:endParaRPr>
          </a:p>
          <a:p>
            <a:pPr marL="0" indent="225425" algn="just">
              <a:buNone/>
            </a:pPr>
            <a:endParaRPr lang="en-US" sz="2800" dirty="0" smtClean="0">
              <a:latin typeface="Times New Roman" pitchFamily="18" charset="0"/>
              <a:cs typeface="Times New Roman" pitchFamily="18" charset="0"/>
            </a:endParaRPr>
          </a:p>
          <a:p>
            <a:pPr marL="0" indent="225425" algn="ctr">
              <a:buNone/>
            </a:pPr>
            <a:r>
              <a:rPr lang="en-US" sz="2800" i="1" dirty="0" smtClean="0">
                <a:latin typeface="Times New Roman" pitchFamily="18" charset="0"/>
                <a:cs typeface="Times New Roman" pitchFamily="18" charset="0"/>
              </a:rPr>
              <a:t>s</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 16 cm</a:t>
            </a:r>
            <a:endParaRPr lang="mk-MK" sz="2800" dirty="0" smtClean="0">
              <a:latin typeface="Times New Roman" pitchFamily="18" charset="0"/>
              <a:cs typeface="Times New Roman" pitchFamily="18" charset="0"/>
            </a:endParaRPr>
          </a:p>
          <a:p>
            <a:pPr marL="0" indent="225425" algn="just">
              <a:buNone/>
            </a:pPr>
            <a:r>
              <a:rPr lang="mk-MK" sz="2800"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algn="just">
              <a:buNone/>
            </a:pPr>
            <a:endParaRPr lang="en-US" sz="2800" dirty="0">
              <a:latin typeface="Times New Roman" pitchFamily="18" charset="0"/>
              <a:cs typeface="Times New Roman" pitchFamily="18" charset="0"/>
            </a:endParaRPr>
          </a:p>
        </p:txBody>
      </p:sp>
      <p:sp>
        <p:nvSpPr>
          <p:cNvPr id="1127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274" name="Object 10"/>
          <p:cNvGraphicFramePr>
            <a:graphicFrameLocks noChangeAspect="1"/>
          </p:cNvGraphicFramePr>
          <p:nvPr/>
        </p:nvGraphicFramePr>
        <p:xfrm>
          <a:off x="4186238" y="4300538"/>
          <a:ext cx="769937" cy="652462"/>
        </p:xfrm>
        <a:graphic>
          <a:graphicData uri="http://schemas.openxmlformats.org/presentationml/2006/ole">
            <p:oleObj spid="_x0000_s15362" name="Equation" r:id="rId3" imgW="444240" imgH="393480" progId="Equation.3">
              <p:embed/>
            </p:oleObj>
          </a:graphicData>
        </a:graphic>
      </p:graphicFrame>
      <p:sp>
        <p:nvSpPr>
          <p:cNvPr id="1127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27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457200" y="457200"/>
            <a:ext cx="8229600" cy="5715000"/>
          </a:xfrm>
        </p:spPr>
        <p:txBody>
          <a:bodyPr>
            <a:noAutofit/>
          </a:bodyPr>
          <a:lstStyle/>
          <a:p>
            <a:pPr marL="0" indent="225425" algn="just">
              <a:buNone/>
            </a:pPr>
            <a:r>
              <a:rPr lang="mk-MK" sz="2400" dirty="0" smtClean="0">
                <a:latin typeface="Times New Roman" pitchFamily="18" charset="0"/>
                <a:cs typeface="Times New Roman" pitchFamily="18" charset="0"/>
              </a:rPr>
              <a:t>Последниот </a:t>
            </a:r>
            <a:r>
              <a:rPr lang="mk-MK" sz="2400" dirty="0">
                <a:latin typeface="Times New Roman" pitchFamily="18" charset="0"/>
                <a:cs typeface="Times New Roman" pitchFamily="18" charset="0"/>
              </a:rPr>
              <a:t>дел од движењето е повторно забрзано движење, но со негативно забрзување (забавување). Земајќи предвид дека електронот на крајот од движењето застанува, односно неговата брзина станува еднаква на нула, со </a:t>
            </a:r>
            <a:r>
              <a:rPr lang="mk-MK" sz="2400" dirty="0" smtClean="0">
                <a:latin typeface="Times New Roman" pitchFamily="18" charset="0"/>
                <a:cs typeface="Times New Roman" pitchFamily="18" charset="0"/>
              </a:rPr>
              <a:t>користење </a:t>
            </a:r>
            <a:r>
              <a:rPr lang="mk-MK" sz="2400" dirty="0">
                <a:latin typeface="Times New Roman" pitchFamily="18" charset="0"/>
                <a:cs typeface="Times New Roman" pitchFamily="18" charset="0"/>
              </a:rPr>
              <a:t>на изразот за изминат пат при рамномерно </a:t>
            </a:r>
            <a:r>
              <a:rPr lang="mk-MK" sz="2400" dirty="0" smtClean="0">
                <a:latin typeface="Times New Roman" pitchFamily="18" charset="0"/>
                <a:cs typeface="Times New Roman" pitchFamily="18" charset="0"/>
              </a:rPr>
              <a:t>променливо праволиниско движење</a:t>
            </a:r>
            <a:r>
              <a:rPr lang="mk-MK" sz="2400" dirty="0">
                <a:latin typeface="Times New Roman" pitchFamily="18" charset="0"/>
                <a:cs typeface="Times New Roman" pitchFamily="18" charset="0"/>
              </a:rPr>
              <a:t>, се добива должината на </a:t>
            </a:r>
            <a:r>
              <a:rPr lang="mk-MK" sz="2400" dirty="0" smtClean="0">
                <a:latin typeface="Times New Roman" pitchFamily="18" charset="0"/>
                <a:cs typeface="Times New Roman" pitchFamily="18" charset="0"/>
              </a:rPr>
              <a:t>изминатиот пат за третиот дел од движењето на електронот:</a:t>
            </a:r>
          </a:p>
          <a:p>
            <a:pPr marL="0" indent="225425" algn="just">
              <a:buNone/>
            </a:pPr>
            <a:endParaRPr lang="mk-MK" sz="2400" dirty="0">
              <a:latin typeface="Times New Roman" pitchFamily="18" charset="0"/>
              <a:cs typeface="Times New Roman" pitchFamily="18" charset="0"/>
            </a:endParaRPr>
          </a:p>
          <a:p>
            <a:pPr marL="0" indent="225425" algn="just">
              <a:buNone/>
            </a:pPr>
            <a:endParaRPr lang="mk-MK" sz="2400" dirty="0">
              <a:latin typeface="Times New Roman" pitchFamily="18" charset="0"/>
              <a:cs typeface="Times New Roman" pitchFamily="18" charset="0"/>
            </a:endParaRPr>
          </a:p>
          <a:p>
            <a:pPr marL="0" indent="225425" algn="just">
              <a:buNone/>
            </a:pPr>
            <a:endParaRPr lang="mk-MK" sz="2400" dirty="0" smtClean="0">
              <a:latin typeface="Times New Roman" pitchFamily="18" charset="0"/>
              <a:cs typeface="Times New Roman" pitchFamily="18" charset="0"/>
            </a:endParaRPr>
          </a:p>
          <a:p>
            <a:pPr marL="0" indent="225425" algn="just">
              <a:buNone/>
            </a:pPr>
            <a:endParaRPr lang="mk-MK" sz="2400" dirty="0">
              <a:latin typeface="Times New Roman" pitchFamily="18" charset="0"/>
              <a:cs typeface="Times New Roman" pitchFamily="18" charset="0"/>
            </a:endParaRPr>
          </a:p>
          <a:p>
            <a:pPr marL="0" indent="0" algn="ctr">
              <a:buNone/>
            </a:pPr>
            <a:r>
              <a:rPr lang="en-US" sz="2400" i="1" dirty="0" smtClean="0">
                <a:latin typeface="Times New Roman" pitchFamily="18" charset="0"/>
                <a:cs typeface="Times New Roman" pitchFamily="18" charset="0"/>
              </a:rPr>
              <a:t>s</a:t>
            </a:r>
            <a:r>
              <a:rPr lang="mk-MK"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 = 1</a:t>
            </a:r>
            <a:r>
              <a:rPr lang="mk-MK" sz="24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cm</a:t>
            </a:r>
            <a:endParaRPr lang="mk-MK" sz="2400" dirty="0" smtClean="0">
              <a:latin typeface="Times New Roman" pitchFamily="18" charset="0"/>
              <a:cs typeface="Times New Roman" pitchFamily="18" charset="0"/>
            </a:endParaRPr>
          </a:p>
          <a:p>
            <a:pPr marL="0" indent="225425" algn="just">
              <a:buNone/>
            </a:pPr>
            <a:r>
              <a:rPr lang="mk-MK" sz="2400" dirty="0" smtClean="0">
                <a:latin typeface="Times New Roman" pitchFamily="18" charset="0"/>
                <a:cs typeface="Times New Roman" pitchFamily="18" charset="0"/>
              </a:rPr>
              <a:t>Електронот изминува вкупен пат </a:t>
            </a:r>
            <a:r>
              <a:rPr lang="en-US" sz="2400" i="1"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 </a:t>
            </a:r>
            <a:r>
              <a:rPr lang="mk-MK" sz="2400" dirty="0" smtClean="0">
                <a:latin typeface="Times New Roman" pitchFamily="18" charset="0"/>
                <a:cs typeface="Times New Roman" pitchFamily="18" charset="0"/>
              </a:rPr>
              <a:t>еднаков на:</a:t>
            </a:r>
          </a:p>
          <a:p>
            <a:pPr marL="0" indent="225425" algn="ctr">
              <a:buNone/>
            </a:pPr>
            <a:r>
              <a:rPr lang="en-US" sz="2400" i="1" dirty="0" smtClean="0">
                <a:latin typeface="Times New Roman" pitchFamily="18" charset="0"/>
                <a:cs typeface="Times New Roman" pitchFamily="18" charset="0"/>
              </a:rPr>
              <a:t>s = s</a:t>
            </a:r>
            <a:r>
              <a:rPr lang="en-US" sz="2400" baseline="-25000" dirty="0" smtClean="0">
                <a:latin typeface="Times New Roman" pitchFamily="18" charset="0"/>
                <a:cs typeface="Times New Roman" pitchFamily="18" charset="0"/>
              </a:rPr>
              <a:t>1 </a:t>
            </a:r>
            <a:r>
              <a:rPr lang="en-US" sz="2400" dirty="0" smtClean="0">
                <a:latin typeface="Times New Roman" pitchFamily="18" charset="0"/>
                <a:cs typeface="Times New Roman" pitchFamily="18" charset="0"/>
              </a:rPr>
              <a:t>+</a:t>
            </a:r>
            <a:r>
              <a:rPr lang="en-US" sz="2400" baseline="-250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 </a:t>
            </a:r>
            <a:r>
              <a:rPr lang="en-US" sz="2400" dirty="0" smtClean="0">
                <a:latin typeface="Times New Roman" pitchFamily="18" charset="0"/>
                <a:cs typeface="Times New Roman" pitchFamily="18" charset="0"/>
              </a:rPr>
              <a:t>+</a:t>
            </a:r>
            <a:r>
              <a:rPr lang="en-US" sz="2400" baseline="-250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 = 23,2 cm</a:t>
            </a:r>
            <a:endParaRPr lang="mk-MK" sz="2400" dirty="0" smtClean="0">
              <a:latin typeface="Times New Roman" pitchFamily="18" charset="0"/>
              <a:cs typeface="Times New Roman" pitchFamily="18" charset="0"/>
            </a:endParaRPr>
          </a:p>
          <a:p>
            <a:pPr marL="0" indent="225425" algn="ctr">
              <a:buNone/>
            </a:pPr>
            <a:endParaRPr lang="mk-MK" sz="2400" dirty="0" smtClean="0">
              <a:latin typeface="Times New Roman" pitchFamily="18" charset="0"/>
              <a:cs typeface="Times New Roman" pitchFamily="18" charset="0"/>
            </a:endParaRPr>
          </a:p>
          <a:p>
            <a:pPr marL="0" indent="225425" algn="ctr">
              <a:buNone/>
            </a:pPr>
            <a:endParaRPr lang="mk-MK" sz="2400" dirty="0" smtClean="0">
              <a:latin typeface="Times New Roman" pitchFamily="18" charset="0"/>
              <a:cs typeface="Times New Roman" pitchFamily="18" charset="0"/>
            </a:endParaRPr>
          </a:p>
          <a:p>
            <a:pPr marL="0" indent="225425" algn="ctr">
              <a:buNone/>
            </a:pPr>
            <a:endParaRPr lang="mk-MK" sz="2400" dirty="0" smtClean="0">
              <a:latin typeface="Times New Roman" pitchFamily="18" charset="0"/>
              <a:cs typeface="Times New Roman" pitchFamily="18" charset="0"/>
            </a:endParaRPr>
          </a:p>
          <a:p>
            <a:pPr marL="0" indent="225425" algn="just">
              <a:buNone/>
            </a:pPr>
            <a:endParaRPr lang="en-US" sz="2400" dirty="0">
              <a:latin typeface="Times New Roman" pitchFamily="18" charset="0"/>
              <a:cs typeface="Times New Roman" pitchFamily="18" charset="0"/>
            </a:endParaRPr>
          </a:p>
          <a:p>
            <a:pPr marL="0" indent="225425" algn="just">
              <a:buNone/>
            </a:pPr>
            <a:r>
              <a:rPr lang="mk-MK" sz="2400"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p:txBody>
      </p:sp>
      <p:sp>
        <p:nvSpPr>
          <p:cNvPr id="1127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27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27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389" name="Object 5"/>
          <p:cNvGraphicFramePr>
            <a:graphicFrameLocks noChangeAspect="1"/>
          </p:cNvGraphicFramePr>
          <p:nvPr/>
        </p:nvGraphicFramePr>
        <p:xfrm>
          <a:off x="3914775" y="3117850"/>
          <a:ext cx="1316038" cy="500063"/>
        </p:xfrm>
        <a:graphic>
          <a:graphicData uri="http://schemas.openxmlformats.org/presentationml/2006/ole">
            <p:oleObj spid="_x0000_s16389" name="Equation" r:id="rId3" imgW="622080" imgH="228600" progId="Equation.3">
              <p:embed/>
            </p:oleObj>
          </a:graphicData>
        </a:graphic>
      </p:graphicFrame>
      <p:graphicFrame>
        <p:nvGraphicFramePr>
          <p:cNvPr id="16390" name="Object 6"/>
          <p:cNvGraphicFramePr>
            <a:graphicFrameLocks noChangeAspect="1"/>
          </p:cNvGraphicFramePr>
          <p:nvPr/>
        </p:nvGraphicFramePr>
        <p:xfrm>
          <a:off x="3799098" y="3733800"/>
          <a:ext cx="1545804" cy="762000"/>
        </p:xfrm>
        <a:graphic>
          <a:graphicData uri="http://schemas.openxmlformats.org/presentationml/2006/ole">
            <p:oleObj spid="_x0000_s16390" name="Equation" r:id="rId4" imgW="787320" imgH="419040" progId="Equation.3">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316</Words>
  <Application>Microsoft Office PowerPoint</Application>
  <PresentationFormat>On-screen Show (4:3)</PresentationFormat>
  <Paragraphs>30</Paragraphs>
  <Slides>4</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vt:i4>
      </vt:variant>
    </vt:vector>
  </HeadingPairs>
  <TitlesOfParts>
    <vt:vector size="7" baseType="lpstr">
      <vt:lpstr>Office Theme</vt:lpstr>
      <vt:lpstr>Equation</vt:lpstr>
      <vt:lpstr>Microsoft Equation 3.0</vt:lpstr>
      <vt:lpstr>Slide 1</vt:lpstr>
      <vt:lpstr>Slide 2</vt:lpstr>
      <vt:lpstr>Slide 3</vt:lpstr>
      <vt:lpstr>Slide 4</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Ivana Sandeva</dc:creator>
  <cp:lastModifiedBy>Ivana Sandeva</cp:lastModifiedBy>
  <cp:revision>10</cp:revision>
  <dcterms:created xsi:type="dcterms:W3CDTF">2021-10-10T17:53:47Z</dcterms:created>
  <dcterms:modified xsi:type="dcterms:W3CDTF">2021-10-11T09:49:57Z</dcterms:modified>
</cp:coreProperties>
</file>