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7" r:id="rId8"/>
    <p:sldId id="268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54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A565E-8CE1-4DD2-97AE-E57C490EEAF4}" type="datetimeFigureOut">
              <a:rPr lang="en-US" smtClean="0"/>
              <a:pPr/>
              <a:t>25-Oct-21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0635A-4BCF-46D6-82F9-B71E0CD413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A565E-8CE1-4DD2-97AE-E57C490EEAF4}" type="datetimeFigureOut">
              <a:rPr lang="en-US" smtClean="0"/>
              <a:pPr/>
              <a:t>25-Oct-21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0635A-4BCF-46D6-82F9-B71E0CD413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A565E-8CE1-4DD2-97AE-E57C490EEAF4}" type="datetimeFigureOut">
              <a:rPr lang="en-US" smtClean="0"/>
              <a:pPr/>
              <a:t>25-Oct-21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0635A-4BCF-46D6-82F9-B71E0CD413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A565E-8CE1-4DD2-97AE-E57C490EEAF4}" type="datetimeFigureOut">
              <a:rPr lang="en-US" smtClean="0"/>
              <a:pPr/>
              <a:t>25-Oct-21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0635A-4BCF-46D6-82F9-B71E0CD413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A565E-8CE1-4DD2-97AE-E57C490EEAF4}" type="datetimeFigureOut">
              <a:rPr lang="en-US" smtClean="0"/>
              <a:pPr/>
              <a:t>25-Oct-21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0635A-4BCF-46D6-82F9-B71E0CD413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A565E-8CE1-4DD2-97AE-E57C490EEAF4}" type="datetimeFigureOut">
              <a:rPr lang="en-US" smtClean="0"/>
              <a:pPr/>
              <a:t>25-Oct-21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0635A-4BCF-46D6-82F9-B71E0CD413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A565E-8CE1-4DD2-97AE-E57C490EEAF4}" type="datetimeFigureOut">
              <a:rPr lang="en-US" smtClean="0"/>
              <a:pPr/>
              <a:t>25-Oct-21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0635A-4BCF-46D6-82F9-B71E0CD413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A565E-8CE1-4DD2-97AE-E57C490EEAF4}" type="datetimeFigureOut">
              <a:rPr lang="en-US" smtClean="0"/>
              <a:pPr/>
              <a:t>25-Oct-21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0635A-4BCF-46D6-82F9-B71E0CD413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A565E-8CE1-4DD2-97AE-E57C490EEAF4}" type="datetimeFigureOut">
              <a:rPr lang="en-US" smtClean="0"/>
              <a:pPr/>
              <a:t>25-Oct-21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0635A-4BCF-46D6-82F9-B71E0CD413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A565E-8CE1-4DD2-97AE-E57C490EEAF4}" type="datetimeFigureOut">
              <a:rPr lang="en-US" smtClean="0"/>
              <a:pPr/>
              <a:t>25-Oct-21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0635A-4BCF-46D6-82F9-B71E0CD413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A565E-8CE1-4DD2-97AE-E57C490EEAF4}" type="datetimeFigureOut">
              <a:rPr lang="en-US" smtClean="0"/>
              <a:pPr/>
              <a:t>25-Oct-21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0635A-4BCF-46D6-82F9-B71E0CD413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A565E-8CE1-4DD2-97AE-E57C490EEAF4}" type="datetimeFigureOut">
              <a:rPr lang="en-US" smtClean="0"/>
              <a:pPr/>
              <a:t>25-Oct-21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0635A-4BCF-46D6-82F9-B71E0CD413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534400" cy="58213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mk-MK" sz="2200" b="1" u="sng" dirty="0" smtClean="0">
                <a:latin typeface="Arial Narrow" pitchFamily="34" charset="0"/>
                <a:cs typeface="Times New Roman" pitchFamily="18" charset="0"/>
              </a:rPr>
              <a:t>Пример</a:t>
            </a:r>
          </a:p>
          <a:p>
            <a:pPr marL="0" indent="0" algn="just">
              <a:buNone/>
            </a:pPr>
            <a:r>
              <a:rPr lang="mk-MK" sz="2200" dirty="0" smtClean="0">
                <a:latin typeface="Arial Narrow" pitchFamily="34" charset="0"/>
              </a:rPr>
              <a:t>При тестирање на нови гуми за тркачки автомобил, треба да се провери дали коефициентот на статичко триење помеѓу гумите и сув бетон </a:t>
            </a:r>
            <a:r>
              <a:rPr lang="mk-MK" sz="2200" dirty="0" smtClean="0">
                <a:latin typeface="Arial Narrow" pitchFamily="34" charset="0"/>
              </a:rPr>
              <a:t>не ја надминува вредноста </a:t>
            </a:r>
            <a:r>
              <a:rPr lang="mk-MK" sz="2200" dirty="0" smtClean="0">
                <a:latin typeface="Arial Narrow" pitchFamily="34" charset="0"/>
              </a:rPr>
              <a:t>0,9 како што е декларирано од производителот. При тестот, автомобилот се движи со константна брзина по хоризонтална кружна патека со радиус од 45,7 </a:t>
            </a:r>
            <a:r>
              <a:rPr lang="en-US" sz="2200" dirty="0" smtClean="0">
                <a:latin typeface="Arial Narrow" pitchFamily="34" charset="0"/>
              </a:rPr>
              <a:t>m</a:t>
            </a:r>
            <a:r>
              <a:rPr lang="mk-MK" sz="2200" dirty="0" smtClean="0">
                <a:latin typeface="Arial Narrow" pitchFamily="34" charset="0"/>
              </a:rPr>
              <a:t> за време од 15,2 </a:t>
            </a:r>
            <a:r>
              <a:rPr lang="en-US" sz="2200" dirty="0" smtClean="0">
                <a:latin typeface="Arial Narrow" pitchFamily="34" charset="0"/>
              </a:rPr>
              <a:t>s</a:t>
            </a:r>
            <a:r>
              <a:rPr lang="mk-MK" sz="2200" dirty="0" smtClean="0">
                <a:latin typeface="Arial Narrow" pitchFamily="34" charset="0"/>
              </a:rPr>
              <a:t> без лизгање</a:t>
            </a:r>
            <a:r>
              <a:rPr lang="mk-MK" sz="2200" dirty="0" smtClean="0">
                <a:latin typeface="Arial Narrow" pitchFamily="34" charset="0"/>
              </a:rPr>
              <a:t>.</a:t>
            </a:r>
            <a:endParaRPr lang="mk-MK" sz="2200" dirty="0" smtClean="0">
              <a:latin typeface="Arial Narrow" pitchFamily="34" charset="0"/>
            </a:endParaRPr>
          </a:p>
          <a:p>
            <a:pPr marL="0" indent="0" algn="just">
              <a:buNone/>
            </a:pPr>
            <a:r>
              <a:rPr lang="mk-MK" sz="2200" dirty="0" smtClean="0">
                <a:latin typeface="Arial Narrow" pitchFamily="34" charset="0"/>
              </a:rPr>
              <a:t>Да се разгледа движењето на автомобилот. Да се пресмета неговата брзина и минималната вредност на коефициентот на статичко триење помеѓу гумите и патеката.</a:t>
            </a:r>
            <a:endParaRPr lang="en-US" sz="2200" dirty="0">
              <a:latin typeface="Arial Narrow" pitchFamily="34" charset="0"/>
            </a:endParaRPr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0E2"/>
              </a:clrFrom>
              <a:clrTo>
                <a:srgbClr val="FFF0E2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91000" y="3352800"/>
            <a:ext cx="4953000" cy="3330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mk-MK" sz="2400" dirty="0" smtClean="0">
                <a:latin typeface="Arial Narrow" pitchFamily="34" charset="0"/>
              </a:rPr>
              <a:t>Нормалната сила која дејствува на автомобилот се урамнотежува со неговата тежина. Хоризонталната сила е </a:t>
            </a:r>
            <a:r>
              <a:rPr lang="mk-MK" sz="2400" dirty="0" smtClean="0">
                <a:latin typeface="Arial Narrow" pitchFamily="34" charset="0"/>
              </a:rPr>
              <a:t>резултат на силата </a:t>
            </a:r>
            <a:r>
              <a:rPr lang="mk-MK" sz="2400" dirty="0" smtClean="0">
                <a:latin typeface="Arial Narrow" pitchFamily="34" charset="0"/>
              </a:rPr>
              <a:t>на статичко </a:t>
            </a:r>
            <a:r>
              <a:rPr lang="mk-MK" sz="2400" dirty="0" smtClean="0">
                <a:latin typeface="Arial Narrow" pitchFamily="34" charset="0"/>
              </a:rPr>
              <a:t>триење. </a:t>
            </a:r>
            <a:r>
              <a:rPr lang="mk-MK" sz="2400" dirty="0" smtClean="0">
                <a:latin typeface="Arial Narrow" pitchFamily="34" charset="0"/>
              </a:rPr>
              <a:t>Колку </a:t>
            </a:r>
            <a:r>
              <a:rPr lang="mk-MK" sz="2400" dirty="0" smtClean="0">
                <a:latin typeface="Arial Narrow" pitchFamily="34" charset="0"/>
              </a:rPr>
              <a:t>со поголема брзина се </a:t>
            </a:r>
            <a:r>
              <a:rPr lang="mk-MK" sz="2400" dirty="0" smtClean="0">
                <a:latin typeface="Arial Narrow" pitchFamily="34" charset="0"/>
              </a:rPr>
              <a:t>движи автомобилот, толку повеќе се зголемува центрипеталното забрзување.</a:t>
            </a:r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0E2"/>
              </a:clrFrom>
              <a:clrTo>
                <a:srgbClr val="FFF0E2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24400" y="1828800"/>
            <a:ext cx="4343400" cy="482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mk-MK" sz="2400" dirty="0" smtClean="0">
                <a:latin typeface="Arial Narrow" pitchFamily="34" charset="0"/>
              </a:rPr>
              <a:t>Брзината може да се пресмета преку обиколката на кружната патека и периодот, односно времето за коешто автомобилот прави едно завртување.</a:t>
            </a:r>
          </a:p>
          <a:p>
            <a:pPr marL="0" indent="0" algn="just">
              <a:buNone/>
            </a:pPr>
            <a:r>
              <a:rPr lang="mk-MK" sz="2400" dirty="0" smtClean="0">
                <a:latin typeface="Arial Narrow" pitchFamily="34" charset="0"/>
              </a:rPr>
              <a:t>Преку брзината може да се пресметаат центрипеталното и тангенцијалното забрзување. </a:t>
            </a:r>
            <a:r>
              <a:rPr lang="mk-MK" sz="2400" dirty="0">
                <a:latin typeface="Arial Narrow" pitchFamily="34" charset="0"/>
              </a:rPr>
              <a:t>С</a:t>
            </a:r>
            <a:r>
              <a:rPr lang="mk-MK" sz="2400" dirty="0" smtClean="0">
                <a:latin typeface="Arial Narrow" pitchFamily="34" charset="0"/>
              </a:rPr>
              <a:t>о оглед на тоа што брзината е константна, тангенцијалното забрзување е еднакво на нула.</a:t>
            </a:r>
          </a:p>
          <a:p>
            <a:pPr marL="0" indent="0" algn="just">
              <a:buNone/>
            </a:pPr>
            <a:endParaRPr lang="mk-MK" sz="2400" dirty="0" smtClean="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172593" y="3429000"/>
          <a:ext cx="2236839" cy="762000"/>
        </p:xfrm>
        <a:graphic>
          <a:graphicData uri="http://schemas.openxmlformats.org/presentationml/2006/ole">
            <p:oleObj spid="_x0000_s3074" name="Equation" r:id="rId3" imgW="1155600" imgH="393480" progId="Equation.3">
              <p:embed/>
            </p:oleObj>
          </a:graphicData>
        </a:graphic>
      </p:graphicFrame>
      <p:graphicFrame>
        <p:nvGraphicFramePr>
          <p:cNvPr id="75780" name="Object 4"/>
          <p:cNvGraphicFramePr>
            <a:graphicFrameLocks noChangeAspect="1"/>
          </p:cNvGraphicFramePr>
          <p:nvPr/>
        </p:nvGraphicFramePr>
        <p:xfrm>
          <a:off x="1884363" y="4724400"/>
          <a:ext cx="4814887" cy="811213"/>
        </p:xfrm>
        <a:graphic>
          <a:graphicData uri="http://schemas.openxmlformats.org/presentationml/2006/ole">
            <p:oleObj spid="_x0000_s3075" name="Equation" r:id="rId4" imgW="2489040" imgH="419040" progId="Equation.3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mk-MK" sz="2400" dirty="0" smtClean="0">
                <a:latin typeface="Arial Narrow" pitchFamily="34" charset="0"/>
              </a:rPr>
              <a:t>Се применува вториот Њутнов закон за автомобилот. Се разгледуваат сите сили кои дејствуваат на автомобилот, при што се разложуваат по </a:t>
            </a:r>
            <a:r>
              <a:rPr lang="mk-MK" sz="2400" dirty="0" smtClean="0">
                <a:latin typeface="Arial Narrow" pitchFamily="34" charset="0"/>
              </a:rPr>
              <a:t>двете </a:t>
            </a:r>
            <a:r>
              <a:rPr lang="mk-MK" sz="2400" dirty="0" smtClean="0">
                <a:latin typeface="Arial Narrow" pitchFamily="34" charset="0"/>
              </a:rPr>
              <a:t>оски:</a:t>
            </a:r>
          </a:p>
          <a:p>
            <a:pPr marL="0" indent="0" algn="just">
              <a:buNone/>
            </a:pPr>
            <a:endParaRPr lang="mk-MK" sz="2400" dirty="0" smtClean="0">
              <a:latin typeface="Arial Narrow" pitchFamily="34" charset="0"/>
            </a:endParaRPr>
          </a:p>
        </p:txBody>
      </p:sp>
      <p:graphicFrame>
        <p:nvGraphicFramePr>
          <p:cNvPr id="75781" name="Object 5"/>
          <p:cNvGraphicFramePr>
            <a:graphicFrameLocks noChangeAspect="1"/>
          </p:cNvGraphicFramePr>
          <p:nvPr/>
        </p:nvGraphicFramePr>
        <p:xfrm>
          <a:off x="2595563" y="1879600"/>
          <a:ext cx="3952875" cy="4597400"/>
        </p:xfrm>
        <a:graphic>
          <a:graphicData uri="http://schemas.openxmlformats.org/presentationml/2006/ole">
            <p:oleObj spid="_x0000_s4098" name="Equation" r:id="rId3" imgW="2044440" imgH="2374560" progId="Equation.3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marL="1588" indent="-1588">
              <a:buNone/>
            </a:pPr>
            <a:r>
              <a:rPr lang="mk-MK" sz="2200" b="1" u="sng" dirty="0" smtClean="0">
                <a:latin typeface="Arial Narrow" pitchFamily="34" charset="0"/>
                <a:cs typeface="Times New Roman" pitchFamily="18" charset="0"/>
              </a:rPr>
              <a:t>Пример</a:t>
            </a:r>
          </a:p>
          <a:p>
            <a:pPr marL="1588" lvl="0" indent="-1588">
              <a:buNone/>
            </a:pPr>
            <a:r>
              <a:rPr lang="mk-MK" sz="2200" dirty="0" smtClean="0">
                <a:latin typeface="Arial Narrow" pitchFamily="34" charset="0"/>
              </a:rPr>
              <a:t>Два </a:t>
            </a:r>
            <a:r>
              <a:rPr lang="mk-MK" sz="2200" dirty="0">
                <a:latin typeface="Arial Narrow" pitchFamily="34" charset="0"/>
              </a:rPr>
              <a:t>робота учествуваат во меѓусебна борба на хоризонтална рамнина без триење. Роботот A има маса од 20 kg и почетна брзина од 2 m/s </a:t>
            </a:r>
            <a:r>
              <a:rPr lang="mk-MK" sz="2200" dirty="0" smtClean="0">
                <a:latin typeface="Arial Narrow" pitchFamily="34" charset="0"/>
              </a:rPr>
              <a:t>во позитивна насока на оската x. </a:t>
            </a:r>
            <a:r>
              <a:rPr lang="mk-MK" sz="2200" dirty="0">
                <a:latin typeface="Arial Narrow" pitchFamily="34" charset="0"/>
              </a:rPr>
              <a:t>Тој се судира со роботот B со маса од 12 kg, којшто мирува. По судирот, роботот А продолжува да се движи со брзина од 1 m/s под агол од 30° во однос на почетниот правец на движење. </a:t>
            </a:r>
            <a:endParaRPr lang="en-US" sz="2200" dirty="0">
              <a:latin typeface="Arial Narrow" pitchFamily="34" charset="0"/>
            </a:endParaRPr>
          </a:p>
          <a:p>
            <a:pPr marL="1588" indent="-1588">
              <a:buNone/>
            </a:pPr>
            <a:r>
              <a:rPr lang="mk-MK" sz="2200" dirty="0" smtClean="0">
                <a:latin typeface="Arial Narrow" pitchFamily="34" charset="0"/>
              </a:rPr>
              <a:t>Да </a:t>
            </a:r>
            <a:r>
              <a:rPr lang="mk-MK" sz="2200" dirty="0">
                <a:latin typeface="Arial Narrow" pitchFamily="34" charset="0"/>
              </a:rPr>
              <a:t>се </a:t>
            </a:r>
            <a:r>
              <a:rPr lang="mk-MK" sz="2200" dirty="0" smtClean="0">
                <a:latin typeface="Arial Narrow" pitchFamily="34" charset="0"/>
              </a:rPr>
              <a:t>анализира судирот на роботите</a:t>
            </a:r>
            <a:r>
              <a:rPr lang="mk-MK" sz="2200" dirty="0" smtClean="0">
                <a:latin typeface="Arial Narrow" pitchFamily="34" charset="0"/>
              </a:rPr>
              <a:t>. Да се пресмета брзината на роботот </a:t>
            </a:r>
            <a:r>
              <a:rPr lang="en-US" sz="2200" dirty="0" smtClean="0">
                <a:latin typeface="Arial Narrow" pitchFamily="34" charset="0"/>
              </a:rPr>
              <a:t>B </a:t>
            </a:r>
            <a:r>
              <a:rPr lang="mk-MK" sz="2200" dirty="0" smtClean="0">
                <a:latin typeface="Arial Narrow" pitchFamily="34" charset="0"/>
              </a:rPr>
              <a:t>и правецот на движење по судирот.</a:t>
            </a:r>
            <a:endParaRPr lang="mk-MK" sz="2200" dirty="0" smtClean="0">
              <a:latin typeface="Arial Narrow" pitchFamily="34" charset="0"/>
            </a:endParaRPr>
          </a:p>
          <a:p>
            <a:pPr marL="1588" indent="-1588">
              <a:buNone/>
            </a:pPr>
            <a:endParaRPr lang="mk-MK" sz="2200" dirty="0" smtClean="0">
              <a:latin typeface="Arial Narrow" pitchFamily="34" charset="0"/>
            </a:endParaRPr>
          </a:p>
          <a:p>
            <a:pPr marL="1588" indent="-1588">
              <a:buNone/>
            </a:pPr>
            <a:endParaRPr lang="en-US" sz="2200" dirty="0">
              <a:latin typeface="Arial Narrow" pitchFamily="34" charset="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1F1F2"/>
              </a:clrFrom>
              <a:clrTo>
                <a:srgbClr val="F1F1F2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8625" y="4076700"/>
            <a:ext cx="828675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marL="1588" lvl="0" indent="-1588">
              <a:buNone/>
            </a:pPr>
            <a:r>
              <a:rPr lang="mk-MK" sz="2200" dirty="0" smtClean="0">
                <a:latin typeface="Arial Narrow" pitchFamily="34" charset="0"/>
              </a:rPr>
              <a:t>При судирот нема влијание од надворешни </a:t>
            </a:r>
            <a:r>
              <a:rPr lang="mk-MK" sz="2200" dirty="0" smtClean="0">
                <a:latin typeface="Arial Narrow" pitchFamily="34" charset="0"/>
              </a:rPr>
              <a:t>сили. Ќе го земеме предвид законот </a:t>
            </a:r>
            <a:r>
              <a:rPr lang="mk-MK" sz="2200" dirty="0" smtClean="0">
                <a:latin typeface="Arial Narrow" pitchFamily="34" charset="0"/>
              </a:rPr>
              <a:t>за запазување на импулсот</a:t>
            </a:r>
            <a:r>
              <a:rPr lang="mk-MK" sz="2200" dirty="0" smtClean="0">
                <a:latin typeface="Arial Narrow" pitchFamily="34" charset="0"/>
              </a:rPr>
              <a:t>.</a:t>
            </a:r>
            <a:endParaRPr lang="mk-MK" sz="2200" dirty="0" smtClean="0">
              <a:latin typeface="Arial Narrow" pitchFamily="34" charset="0"/>
            </a:endParaRPr>
          </a:p>
          <a:p>
            <a:pPr marL="1588" indent="-1588">
              <a:buNone/>
            </a:pPr>
            <a:endParaRPr lang="mk-MK" sz="2200" dirty="0" smtClean="0">
              <a:latin typeface="Arial Narrow" pitchFamily="34" charset="0"/>
            </a:endParaRPr>
          </a:p>
          <a:p>
            <a:pPr marL="1588" indent="-1588">
              <a:buNone/>
            </a:pPr>
            <a:endParaRPr lang="en-US" sz="2200" dirty="0">
              <a:latin typeface="Arial Narrow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1F1F2"/>
              </a:clrFrom>
              <a:clrTo>
                <a:srgbClr val="F1F1F2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3863" y="1847850"/>
            <a:ext cx="8296275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marL="1588" lvl="0" indent="-1588">
              <a:buNone/>
            </a:pPr>
            <a:r>
              <a:rPr lang="mk-MK" sz="2200" dirty="0" smtClean="0">
                <a:latin typeface="Arial Narrow" pitchFamily="34" charset="0"/>
              </a:rPr>
              <a:t>Импулсот е векторска величина, па законот за запазување на импулсот се разгледува посебно по двете оски</a:t>
            </a:r>
            <a:r>
              <a:rPr lang="mk-MK" sz="2200" dirty="0" smtClean="0">
                <a:latin typeface="Arial Narrow" pitchFamily="34" charset="0"/>
              </a:rPr>
              <a:t>.</a:t>
            </a:r>
          </a:p>
          <a:p>
            <a:pPr marL="1588" lvl="0" indent="-1588">
              <a:buNone/>
            </a:pPr>
            <a:r>
              <a:rPr lang="mk-MK" sz="2200" dirty="0" smtClean="0">
                <a:latin typeface="Arial Narrow" pitchFamily="34" charset="0"/>
              </a:rPr>
              <a:t>Импулсот претставува производ од масата и брзината на телото. Во овој судир учествуваат две тела, па се зема вкупниот импулс на овој систем пред и по судирот.</a:t>
            </a:r>
          </a:p>
          <a:p>
            <a:pPr marL="1588" indent="-1588">
              <a:buNone/>
            </a:pPr>
            <a:r>
              <a:rPr lang="mk-MK" sz="2200" dirty="0" smtClean="0">
                <a:latin typeface="Arial Narrow" pitchFamily="34" charset="0"/>
              </a:rPr>
              <a:t>Роботот </a:t>
            </a:r>
            <a:r>
              <a:rPr lang="en-US" sz="2200" dirty="0" smtClean="0">
                <a:latin typeface="Arial Narrow" pitchFamily="34" charset="0"/>
              </a:rPr>
              <a:t>B </a:t>
            </a:r>
            <a:r>
              <a:rPr lang="mk-MK" sz="2200" dirty="0" smtClean="0">
                <a:latin typeface="Arial Narrow" pitchFamily="34" charset="0"/>
              </a:rPr>
              <a:t>пред судирот мирува, односно неговиот импулс пред судирот е нула.</a:t>
            </a:r>
            <a:endParaRPr lang="en-US" sz="2200" dirty="0" smtClean="0">
              <a:latin typeface="Arial Narrow" pitchFamily="34" charset="0"/>
            </a:endParaRPr>
          </a:p>
          <a:p>
            <a:pPr marL="1588" lvl="0" indent="-1588">
              <a:buNone/>
            </a:pPr>
            <a:endParaRPr lang="mk-MK" sz="2200" dirty="0" smtClean="0">
              <a:latin typeface="Arial Narrow" pitchFamily="34" charset="0"/>
            </a:endParaRPr>
          </a:p>
          <a:p>
            <a:pPr marL="1588" indent="-1588">
              <a:buNone/>
            </a:pPr>
            <a:endParaRPr lang="mk-MK" sz="2200" dirty="0" smtClean="0">
              <a:latin typeface="Arial Narrow" pitchFamily="34" charset="0"/>
            </a:endParaRPr>
          </a:p>
          <a:p>
            <a:pPr marL="1588" indent="-1588">
              <a:buNone/>
            </a:pPr>
            <a:endParaRPr lang="en-US" sz="2200" dirty="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195429" y="3429000"/>
          <a:ext cx="5270500" cy="1143000"/>
        </p:xfrm>
        <a:graphic>
          <a:graphicData uri="http://schemas.openxmlformats.org/presentationml/2006/ole">
            <p:oleObj spid="_x0000_s10242" name="Equation" r:id="rId3" imgW="2108160" imgH="457200" progId="Equation.3">
              <p:embed/>
            </p:oleObj>
          </a:graphicData>
        </a:graphic>
      </p:graphicFrame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2079458" y="5003800"/>
          <a:ext cx="5502442" cy="1244600"/>
        </p:xfrm>
        <a:graphic>
          <a:graphicData uri="http://schemas.openxmlformats.org/presentationml/2006/ole">
            <p:oleObj spid="_x0000_s10243" name="Equation" r:id="rId4" imgW="2133360" imgH="482400" progId="Equation.3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marL="1588" lvl="0" indent="-1588">
              <a:buNone/>
            </a:pPr>
            <a:r>
              <a:rPr lang="mk-MK" sz="2200" dirty="0" smtClean="0">
                <a:latin typeface="Arial Narrow" pitchFamily="34" charset="0"/>
              </a:rPr>
              <a:t>Од </a:t>
            </a:r>
            <a:r>
              <a:rPr lang="mk-MK" sz="2200" dirty="0" smtClean="0">
                <a:latin typeface="Arial Narrow" pitchFamily="34" charset="0"/>
              </a:rPr>
              <a:t>двете компоненти на брзината на роботот </a:t>
            </a:r>
            <a:r>
              <a:rPr lang="en-US" sz="2200" dirty="0" smtClean="0">
                <a:latin typeface="Arial Narrow" pitchFamily="34" charset="0"/>
              </a:rPr>
              <a:t>B</a:t>
            </a:r>
            <a:r>
              <a:rPr lang="mk-MK" sz="2200" dirty="0" smtClean="0">
                <a:latin typeface="Arial Narrow" pitchFamily="34" charset="0"/>
              </a:rPr>
              <a:t> по судирот се пресметува неговата вкупна брзина.</a:t>
            </a:r>
          </a:p>
          <a:p>
            <a:pPr marL="1588" lvl="0" indent="-1588">
              <a:buNone/>
            </a:pPr>
            <a:endParaRPr lang="mk-MK" sz="2200" dirty="0">
              <a:latin typeface="Arial Narrow" pitchFamily="34" charset="0"/>
            </a:endParaRPr>
          </a:p>
          <a:p>
            <a:pPr marL="1588" lvl="0" indent="-1588">
              <a:buNone/>
            </a:pPr>
            <a:endParaRPr lang="mk-MK" sz="2200" dirty="0" smtClean="0">
              <a:latin typeface="Arial Narrow" pitchFamily="34" charset="0"/>
            </a:endParaRPr>
          </a:p>
          <a:p>
            <a:pPr marL="1588" lvl="0" indent="-1588">
              <a:buNone/>
            </a:pPr>
            <a:endParaRPr lang="mk-MK" sz="2200" dirty="0">
              <a:latin typeface="Arial Narrow" pitchFamily="34" charset="0"/>
            </a:endParaRPr>
          </a:p>
          <a:p>
            <a:pPr marL="1588" lvl="0" indent="-1588">
              <a:buNone/>
            </a:pPr>
            <a:endParaRPr lang="mk-MK" sz="2200" dirty="0" smtClean="0">
              <a:latin typeface="Arial Narrow" pitchFamily="34" charset="0"/>
            </a:endParaRPr>
          </a:p>
          <a:p>
            <a:pPr marL="1588" lvl="0" indent="-1588">
              <a:buNone/>
            </a:pPr>
            <a:endParaRPr lang="mk-MK" sz="2200" dirty="0">
              <a:latin typeface="Arial Narrow" pitchFamily="34" charset="0"/>
            </a:endParaRPr>
          </a:p>
          <a:p>
            <a:pPr marL="1588" lvl="0" indent="-1588">
              <a:buNone/>
            </a:pPr>
            <a:r>
              <a:rPr lang="mk-MK" sz="2200" dirty="0" smtClean="0">
                <a:latin typeface="Arial Narrow" pitchFamily="34" charset="0"/>
              </a:rPr>
              <a:t>За аголот под којшто се придвижува роботот </a:t>
            </a:r>
            <a:r>
              <a:rPr lang="en-US" sz="2200" dirty="0" smtClean="0">
                <a:latin typeface="Arial Narrow" pitchFamily="34" charset="0"/>
              </a:rPr>
              <a:t>B</a:t>
            </a:r>
            <a:r>
              <a:rPr lang="mk-MK" sz="2200" dirty="0" smtClean="0">
                <a:latin typeface="Arial Narrow" pitchFamily="34" charset="0"/>
              </a:rPr>
              <a:t> се добива:</a:t>
            </a:r>
          </a:p>
          <a:p>
            <a:pPr marL="1588" lvl="0" indent="-1588">
              <a:buNone/>
            </a:pPr>
            <a:endParaRPr lang="mk-MK" sz="2200" dirty="0" smtClean="0">
              <a:latin typeface="Arial Narrow" pitchFamily="34" charset="0"/>
            </a:endParaRPr>
          </a:p>
          <a:p>
            <a:pPr marL="1588" lvl="0" indent="-1588">
              <a:buNone/>
            </a:pPr>
            <a:endParaRPr lang="mk-MK" sz="2200" dirty="0" smtClean="0">
              <a:latin typeface="Arial Narrow" pitchFamily="34" charset="0"/>
            </a:endParaRPr>
          </a:p>
          <a:p>
            <a:pPr marL="1588" indent="-1588">
              <a:buNone/>
            </a:pPr>
            <a:endParaRPr lang="mk-MK" sz="2200" dirty="0" smtClean="0">
              <a:latin typeface="Arial Narrow" pitchFamily="34" charset="0"/>
            </a:endParaRPr>
          </a:p>
          <a:p>
            <a:pPr marL="1588" indent="-1588">
              <a:buNone/>
            </a:pPr>
            <a:endParaRPr lang="en-US" sz="2200" dirty="0">
              <a:latin typeface="Arial Narrow" pitchFamily="34" charset="0"/>
            </a:endParaRP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2019300" y="1600200"/>
          <a:ext cx="5105400" cy="914400"/>
        </p:xfrm>
        <a:graphic>
          <a:graphicData uri="http://schemas.openxmlformats.org/presentationml/2006/ole">
            <p:oleObj spid="_x0000_s11267" name="Equation" r:id="rId3" imgW="1701720" imgH="304560" progId="Equation.3">
              <p:embed/>
            </p:oleObj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2905125" y="4267200"/>
          <a:ext cx="3333750" cy="1143000"/>
        </p:xfrm>
        <a:graphic>
          <a:graphicData uri="http://schemas.openxmlformats.org/presentationml/2006/ole">
            <p:oleObj spid="_x0000_s11268" name="Equation" r:id="rId4" imgW="1333440" imgH="457200" progId="Equation.3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marL="1588" indent="-1588">
              <a:buNone/>
            </a:pPr>
            <a:r>
              <a:rPr lang="mk-MK" sz="2200" b="1" dirty="0" smtClean="0">
                <a:latin typeface="Arial Narrow" pitchFamily="34" charset="0"/>
              </a:rPr>
              <a:t>Направете сами:</a:t>
            </a:r>
          </a:p>
          <a:p>
            <a:pPr marL="1588" indent="-1588">
              <a:buNone/>
            </a:pPr>
            <a:endParaRPr lang="mk-MK" sz="2200" dirty="0">
              <a:latin typeface="Arial Narrow" pitchFamily="34" charset="0"/>
            </a:endParaRPr>
          </a:p>
          <a:p>
            <a:pPr marL="1588" indent="-1588">
              <a:buNone/>
            </a:pPr>
            <a:r>
              <a:rPr lang="mk-MK" sz="2200" dirty="0" smtClean="0">
                <a:latin typeface="Arial Narrow" pitchFamily="34" charset="0"/>
              </a:rPr>
              <a:t>Добиениот резултат да се провери со пресметување на вкупниот импулс пред и по судирот.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419</Words>
  <Application>Microsoft Office PowerPoint</Application>
  <PresentationFormat>On-screen Show (4:3)</PresentationFormat>
  <Paragraphs>27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Office Theme</vt:lpstr>
      <vt:lpstr>Equation</vt:lpstr>
      <vt:lpstr>Microsoft Equation 3.0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Ivana Sandeva</dc:creator>
  <cp:lastModifiedBy>Ivana Sandeva</cp:lastModifiedBy>
  <cp:revision>19</cp:revision>
  <dcterms:created xsi:type="dcterms:W3CDTF">2021-10-24T21:07:36Z</dcterms:created>
  <dcterms:modified xsi:type="dcterms:W3CDTF">2021-10-25T10:50:05Z</dcterms:modified>
</cp:coreProperties>
</file>