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F691204-8858-4A03-AB03-FA5BF2C0A0A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82831FA-8244-4A72-9A0D-275001DA767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12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1204-8858-4A03-AB03-FA5BF2C0A0A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31FA-8244-4A72-9A0D-275001DA7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86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1204-8858-4A03-AB03-FA5BF2C0A0A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31FA-8244-4A72-9A0D-275001DA767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01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1204-8858-4A03-AB03-FA5BF2C0A0A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31FA-8244-4A72-9A0D-275001DA767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92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1204-8858-4A03-AB03-FA5BF2C0A0A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31FA-8244-4A72-9A0D-275001DA7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906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1204-8858-4A03-AB03-FA5BF2C0A0A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31FA-8244-4A72-9A0D-275001DA767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430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1204-8858-4A03-AB03-FA5BF2C0A0A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31FA-8244-4A72-9A0D-275001DA767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87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1204-8858-4A03-AB03-FA5BF2C0A0A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31FA-8244-4A72-9A0D-275001DA767A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15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1204-8858-4A03-AB03-FA5BF2C0A0A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31FA-8244-4A72-9A0D-275001DA767A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95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1204-8858-4A03-AB03-FA5BF2C0A0A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31FA-8244-4A72-9A0D-275001DA7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24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1204-8858-4A03-AB03-FA5BF2C0A0A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31FA-8244-4A72-9A0D-275001DA767A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10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1204-8858-4A03-AB03-FA5BF2C0A0A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31FA-8244-4A72-9A0D-275001DA7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86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1204-8858-4A03-AB03-FA5BF2C0A0A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31FA-8244-4A72-9A0D-275001DA767A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67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1204-8858-4A03-AB03-FA5BF2C0A0A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31FA-8244-4A72-9A0D-275001DA767A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44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1204-8858-4A03-AB03-FA5BF2C0A0A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31FA-8244-4A72-9A0D-275001DA7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34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1204-8858-4A03-AB03-FA5BF2C0A0A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31FA-8244-4A72-9A0D-275001DA767A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10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1204-8858-4A03-AB03-FA5BF2C0A0A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31FA-8244-4A72-9A0D-275001DA7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12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91204-8858-4A03-AB03-FA5BF2C0A0A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2831FA-8244-4A72-9A0D-275001DA7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13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2398" y="3219145"/>
            <a:ext cx="6815669" cy="1515533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АНАЛИЗА ПОРТРЕТА К ПОЭТИКЕ ШАБЛОНА: О СТЕРЕОТИПИИ И ГЕНДЕРНЫХ МОДЕЛЯХ В ИЗОБРАЖЕНИИ ДЕТЕЙ В СОВЕТСКОЙ ДЕТСКОЙ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ПРОЗЕ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69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2659" y="670076"/>
            <a:ext cx="9601196" cy="1303867"/>
          </a:xfrm>
        </p:spPr>
        <p:txBody>
          <a:bodyPr/>
          <a:lstStyle/>
          <a:p>
            <a:r>
              <a:rPr lang="ru-RU" b="1" dirty="0" smtClean="0"/>
              <a:t>ФУНКЦИИ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9257" y="1582057"/>
            <a:ext cx="10668000" cy="4702629"/>
          </a:xfrm>
        </p:spPr>
        <p:txBody>
          <a:bodyPr>
            <a:noAutofit/>
          </a:bodyPr>
          <a:lstStyle/>
          <a:p>
            <a:r>
              <a:rPr lang="ru-RU" sz="2000" b="1" dirty="0"/>
              <a:t>Описание —</a:t>
            </a:r>
            <a:r>
              <a:rPr lang="ru-RU" sz="2000" dirty="0"/>
              <a:t> часть тела упоминается для создания образа </a:t>
            </a:r>
            <a:r>
              <a:rPr lang="ru-RU" sz="2000" dirty="0" smtClean="0"/>
              <a:t>персонажа</a:t>
            </a:r>
            <a:r>
              <a:rPr lang="ru-RU" sz="2000" dirty="0"/>
              <a:t>, характеристики некоторых внешних черт. </a:t>
            </a:r>
            <a:r>
              <a:rPr lang="ru-RU" sz="2000" i="1" dirty="0"/>
              <a:t>«У нее </a:t>
            </a:r>
            <a:r>
              <a:rPr lang="ru-RU" sz="2000" i="1" dirty="0" smtClean="0"/>
              <a:t>были ловкие </a:t>
            </a:r>
            <a:r>
              <a:rPr lang="ru-RU" sz="2000" i="1" dirty="0"/>
              <a:t>на всякое рукоделие руки» </a:t>
            </a:r>
            <a:r>
              <a:rPr lang="ru-RU" sz="2000" dirty="0"/>
              <a:t>(</a:t>
            </a:r>
            <a:r>
              <a:rPr lang="ru-RU" sz="2000" dirty="0" err="1"/>
              <a:t>Валевский</a:t>
            </a:r>
            <a:r>
              <a:rPr lang="ru-RU" sz="2000" dirty="0"/>
              <a:t>, «Наследники </a:t>
            </a:r>
            <a:r>
              <a:rPr lang="ru-RU" sz="2000" dirty="0" smtClean="0"/>
              <a:t>Тимура</a:t>
            </a:r>
            <a:r>
              <a:rPr lang="ru-RU" sz="2000" dirty="0"/>
              <a:t>», 1957).</a:t>
            </a:r>
          </a:p>
          <a:p>
            <a:r>
              <a:rPr lang="ru-RU" sz="2000" b="1" dirty="0"/>
              <a:t>Жест —</a:t>
            </a:r>
            <a:r>
              <a:rPr lang="ru-RU" sz="2000" dirty="0"/>
              <a:t> часть тела используется для жестикуляции, </a:t>
            </a:r>
            <a:r>
              <a:rPr lang="ru-RU" sz="2000" dirty="0" smtClean="0"/>
              <a:t>например, персонаж </a:t>
            </a:r>
            <a:r>
              <a:rPr lang="ru-RU" sz="2000" dirty="0"/>
              <a:t>чешет затылок, подбородок, потирает руки и т. п. </a:t>
            </a:r>
            <a:r>
              <a:rPr lang="ru-RU" sz="2000" i="1" dirty="0"/>
              <a:t>«</a:t>
            </a:r>
            <a:r>
              <a:rPr lang="ru-RU" sz="2000" i="1" dirty="0" smtClean="0"/>
              <a:t>Потом разучивали </a:t>
            </a:r>
            <a:r>
              <a:rPr lang="ru-RU" sz="2000" i="1" dirty="0"/>
              <a:t>два удара. Махали руками по воздуху»</a:t>
            </a:r>
            <a:r>
              <a:rPr lang="ru-RU" sz="2000" dirty="0"/>
              <a:t> (</a:t>
            </a:r>
            <a:r>
              <a:rPr lang="ru-RU" sz="2000" dirty="0" err="1"/>
              <a:t>Голявкин</a:t>
            </a:r>
            <a:r>
              <a:rPr lang="ru-RU" sz="2000" dirty="0"/>
              <a:t>, «</a:t>
            </a:r>
            <a:r>
              <a:rPr lang="ru-RU" sz="2000" dirty="0" smtClean="0"/>
              <a:t>Тетрадки </a:t>
            </a:r>
            <a:r>
              <a:rPr lang="ru-RU" sz="2000" dirty="0"/>
              <a:t>под дождем», 1959 [1989]).</a:t>
            </a:r>
          </a:p>
          <a:p>
            <a:r>
              <a:rPr lang="ru-RU" sz="2000" b="1" dirty="0"/>
              <a:t>Мимика —</a:t>
            </a:r>
            <a:r>
              <a:rPr lang="ru-RU" sz="2000" dirty="0"/>
              <a:t> объединяет все мимические движения. </a:t>
            </a:r>
            <a:r>
              <a:rPr lang="ru-RU" sz="2000" i="1" dirty="0"/>
              <a:t>«</a:t>
            </a:r>
            <a:r>
              <a:rPr lang="ru-RU" sz="2000" i="1" dirty="0" smtClean="0"/>
              <a:t>Капризно надув </a:t>
            </a:r>
            <a:r>
              <a:rPr lang="ru-RU" sz="2000" i="1" dirty="0"/>
              <a:t>губки, Ляля села» </a:t>
            </a:r>
            <a:r>
              <a:rPr lang="ru-RU" sz="2000" dirty="0"/>
              <a:t>(Торбан, «Заколдованная палата», 1962).</a:t>
            </a:r>
          </a:p>
          <a:p>
            <a:r>
              <a:rPr lang="ru-RU" sz="2000" b="1" dirty="0"/>
              <a:t>Поза —</a:t>
            </a:r>
            <a:r>
              <a:rPr lang="ru-RU" sz="2000" dirty="0"/>
              <a:t> описание позы персонажа, включающее отсылки к </a:t>
            </a:r>
            <a:r>
              <a:rPr lang="ru-RU" sz="2000" dirty="0" smtClean="0"/>
              <a:t>частям </a:t>
            </a:r>
            <a:r>
              <a:rPr lang="ru-RU" sz="2000" dirty="0"/>
              <a:t>тела. </a:t>
            </a:r>
            <a:r>
              <a:rPr lang="ru-RU" sz="2000" i="1" dirty="0"/>
              <a:t>«Сережа чинно сел на стул и сложил руки на коленях</a:t>
            </a:r>
            <a:r>
              <a:rPr lang="ru-RU" sz="2000" i="1" dirty="0" smtClean="0"/>
              <a:t>»(</a:t>
            </a:r>
            <a:r>
              <a:rPr lang="ru-RU" sz="2000" dirty="0" err="1"/>
              <a:t>Меттер</a:t>
            </a:r>
            <a:r>
              <a:rPr lang="ru-RU" sz="2000" dirty="0"/>
              <a:t>, «Товарищи», 1953</a:t>
            </a:r>
            <a:r>
              <a:rPr lang="ru-RU" sz="2000" dirty="0" smtClean="0"/>
              <a:t>).</a:t>
            </a:r>
          </a:p>
          <a:p>
            <a:r>
              <a:rPr lang="ru-RU" sz="2000" b="1" dirty="0"/>
              <a:t>Ощущение —</a:t>
            </a:r>
            <a:r>
              <a:rPr lang="ru-RU" sz="2000" dirty="0"/>
              <a:t> часть тела описывается через </a:t>
            </a:r>
            <a:r>
              <a:rPr lang="ru-RU" sz="2000" dirty="0" smtClean="0"/>
              <a:t>локализованные в </a:t>
            </a:r>
            <a:r>
              <a:rPr lang="ru-RU" sz="2000" dirty="0"/>
              <a:t>ней ощущения. </a:t>
            </a:r>
            <a:r>
              <a:rPr lang="ru-RU" sz="2000" i="1" dirty="0"/>
              <a:t>«В голове стоял звон. Жарко. Горели </a:t>
            </a:r>
            <a:r>
              <a:rPr lang="ru-RU" sz="2000" i="1" dirty="0" smtClean="0"/>
              <a:t>щеки. До </a:t>
            </a:r>
            <a:r>
              <a:rPr lang="ru-RU" sz="2000" i="1" dirty="0"/>
              <a:t>звонка не вернулся в класс» </a:t>
            </a:r>
            <a:r>
              <a:rPr lang="ru-RU" sz="2000" dirty="0"/>
              <a:t>(Яковлев, «Первый ученик», </a:t>
            </a:r>
            <a:r>
              <a:rPr lang="ru-RU" sz="2000" dirty="0" smtClean="0"/>
              <a:t>1934 [1973</a:t>
            </a:r>
            <a:r>
              <a:rPr lang="ru-RU" sz="2000" dirty="0"/>
              <a:t>]).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609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9256" y="856343"/>
            <a:ext cx="10624457" cy="5019525"/>
          </a:xfrm>
        </p:spPr>
        <p:txBody>
          <a:bodyPr>
            <a:noAutofit/>
          </a:bodyPr>
          <a:lstStyle/>
          <a:p>
            <a:r>
              <a:rPr lang="ru-RU" sz="2200" b="1" dirty="0"/>
              <a:t>Телесный контакт — </a:t>
            </a:r>
            <a:r>
              <a:rPr lang="ru-RU" sz="2200" dirty="0"/>
              <a:t>любое прикосновение одного </a:t>
            </a:r>
            <a:r>
              <a:rPr lang="ru-RU" sz="2200" dirty="0" smtClean="0"/>
              <a:t>персонажа к </a:t>
            </a:r>
            <a:r>
              <a:rPr lang="ru-RU" sz="2200" dirty="0"/>
              <a:t>части тела другого. </a:t>
            </a:r>
            <a:r>
              <a:rPr lang="ru-RU" sz="2200" i="1" dirty="0"/>
              <a:t>«Шура радостно сжала руку подруги»</a:t>
            </a:r>
            <a:r>
              <a:rPr lang="ru-RU" sz="2200" dirty="0"/>
              <a:t> (</a:t>
            </a:r>
            <a:r>
              <a:rPr lang="ru-RU" sz="2200" dirty="0" smtClean="0"/>
              <a:t>Самсонов</a:t>
            </a:r>
            <a:r>
              <a:rPr lang="ru-RU" sz="2200" dirty="0"/>
              <a:t>, «По ту сторону», 1950 [1982]).</a:t>
            </a:r>
          </a:p>
          <a:p>
            <a:r>
              <a:rPr lang="ru-RU" sz="2200" b="1" dirty="0"/>
              <a:t>Опора —</a:t>
            </a:r>
            <a:r>
              <a:rPr lang="ru-RU" sz="2200" dirty="0"/>
              <a:t> персонаж опирается на данную часть тела. </a:t>
            </a:r>
            <a:r>
              <a:rPr lang="ru-RU" sz="2200" i="1" dirty="0"/>
              <a:t>«</a:t>
            </a:r>
            <a:r>
              <a:rPr lang="ru-RU" sz="2200" i="1" dirty="0" smtClean="0"/>
              <a:t>Последние </a:t>
            </a:r>
            <a:r>
              <a:rPr lang="ru-RU" sz="2200" i="1" dirty="0"/>
              <a:t>два удара под ложечку были нанесены с такой </a:t>
            </a:r>
            <a:r>
              <a:rPr lang="ru-RU" sz="2200" i="1" dirty="0" smtClean="0"/>
              <a:t>силой, что </a:t>
            </a:r>
            <a:r>
              <a:rPr lang="ru-RU" sz="2200" i="1" dirty="0"/>
              <a:t>Федька охнул, попятился, а потом упал задом на песок» </a:t>
            </a:r>
            <a:r>
              <a:rPr lang="ru-RU" sz="2200" dirty="0"/>
              <a:t>(</a:t>
            </a:r>
            <a:r>
              <a:rPr lang="ru-RU" sz="2200" dirty="0" err="1" smtClean="0"/>
              <a:t>Азбукин</a:t>
            </a:r>
            <a:r>
              <a:rPr lang="ru-RU" sz="2200" dirty="0"/>
              <a:t>, «Пять колодезей», 1957).</a:t>
            </a:r>
          </a:p>
          <a:p>
            <a:r>
              <a:rPr lang="ru-RU" sz="2200" b="1" dirty="0"/>
              <a:t>Локализация — </a:t>
            </a:r>
            <a:r>
              <a:rPr lang="ru-RU" sz="2200" dirty="0"/>
              <a:t>какой-либо предмет расположен на этой </a:t>
            </a:r>
            <a:r>
              <a:rPr lang="ru-RU" sz="2200" dirty="0" smtClean="0"/>
              <a:t>части тела</a:t>
            </a:r>
            <a:r>
              <a:rPr lang="ru-RU" sz="2200" dirty="0"/>
              <a:t>. </a:t>
            </a:r>
            <a:r>
              <a:rPr lang="ru-RU" sz="2200" i="1" dirty="0"/>
              <a:t>«Таня, слушая, разглаживала на коленях платочек»</a:t>
            </a:r>
            <a:r>
              <a:rPr lang="ru-RU" sz="2200" dirty="0"/>
              <a:t> (</a:t>
            </a:r>
            <a:r>
              <a:rPr lang="ru-RU" sz="2200" dirty="0" err="1" smtClean="0"/>
              <a:t>Прилежаева</a:t>
            </a:r>
            <a:r>
              <a:rPr lang="ru-RU" sz="2200" dirty="0"/>
              <a:t>, «С тобой товарищи», 1949).</a:t>
            </a:r>
          </a:p>
          <a:p>
            <a:r>
              <a:rPr lang="ru-RU" sz="2200" b="1" dirty="0"/>
              <a:t>Мера —</a:t>
            </a:r>
            <a:r>
              <a:rPr lang="ru-RU" sz="2200" dirty="0"/>
              <a:t> контексты, в которых часть тела упоминается как </a:t>
            </a:r>
            <a:r>
              <a:rPr lang="ru-RU" sz="2200" dirty="0" smtClean="0"/>
              <a:t>мера в </a:t>
            </a:r>
            <a:r>
              <a:rPr lang="ru-RU" sz="2200" dirty="0"/>
              <a:t>соотнесении с окружающими объектами. </a:t>
            </a:r>
            <a:r>
              <a:rPr lang="ru-RU" sz="2200" i="1" dirty="0"/>
              <a:t>«Анни юркнула в </a:t>
            </a:r>
            <a:r>
              <a:rPr lang="ru-RU" sz="2200" i="1" dirty="0" smtClean="0"/>
              <a:t>постель </a:t>
            </a:r>
            <a:r>
              <a:rPr lang="ru-RU" sz="2200" i="1" dirty="0"/>
              <a:t>и закрылась одеялом до подбородка» </a:t>
            </a:r>
            <a:r>
              <a:rPr lang="ru-RU" sz="2200" dirty="0"/>
              <a:t>(Торбан, «</a:t>
            </a:r>
            <a:r>
              <a:rPr lang="ru-RU" sz="2200" dirty="0" smtClean="0"/>
              <a:t>Снежный человек</a:t>
            </a:r>
            <a:r>
              <a:rPr lang="ru-RU" sz="2200" dirty="0"/>
              <a:t>», 1938 [1964]).</a:t>
            </a:r>
          </a:p>
          <a:p>
            <a:r>
              <a:rPr lang="ru-RU" sz="2200" b="1" dirty="0"/>
              <a:t>Инструмент —</a:t>
            </a:r>
            <a:r>
              <a:rPr lang="ru-RU" sz="2200" dirty="0"/>
              <a:t> персонаж использует часть тела для </a:t>
            </a:r>
            <a:r>
              <a:rPr lang="ru-RU" sz="2200" dirty="0" smtClean="0"/>
              <a:t>манипуляции </a:t>
            </a:r>
            <a:r>
              <a:rPr lang="ru-RU" sz="2200" dirty="0"/>
              <a:t>с объектами: что-то сломать, поднять или вытащить. </a:t>
            </a:r>
            <a:r>
              <a:rPr lang="ru-RU" sz="2200" i="1" dirty="0"/>
              <a:t>«</a:t>
            </a:r>
            <a:r>
              <a:rPr lang="ru-RU" sz="2200" i="1" dirty="0" smtClean="0"/>
              <a:t>Потом Галя </a:t>
            </a:r>
            <a:r>
              <a:rPr lang="ru-RU" sz="2200" i="1" dirty="0"/>
              <a:t>надела теплый платок и старый полушубок отца и взяла </a:t>
            </a:r>
            <a:r>
              <a:rPr lang="ru-RU" sz="2200" i="1" dirty="0" smtClean="0"/>
              <a:t>топор в </a:t>
            </a:r>
            <a:r>
              <a:rPr lang="ru-RU" sz="2200" i="1" dirty="0"/>
              <a:t>руки» </a:t>
            </a:r>
            <a:r>
              <a:rPr lang="ru-RU" sz="2200" dirty="0"/>
              <a:t>(</a:t>
            </a:r>
            <a:r>
              <a:rPr lang="ru-RU" sz="2200" dirty="0" err="1"/>
              <a:t>Фраерман</a:t>
            </a:r>
            <a:r>
              <a:rPr lang="ru-RU" sz="2200" dirty="0"/>
              <a:t>, «Дальнее плавание», 1946 [1967]).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779762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288" y="641047"/>
            <a:ext cx="9601196" cy="1303867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ВЫВОДЫ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9257" y="1944914"/>
            <a:ext cx="10638972" cy="393095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 </a:t>
            </a:r>
            <a:r>
              <a:rPr lang="ru-RU" dirty="0"/>
              <a:t>изображении </a:t>
            </a:r>
            <a:r>
              <a:rPr lang="ru-RU" b="1" dirty="0"/>
              <a:t>девочек</a:t>
            </a:r>
            <a:r>
              <a:rPr lang="ru-RU" dirty="0"/>
              <a:t> </a:t>
            </a:r>
            <a:r>
              <a:rPr lang="ru-RU" dirty="0" smtClean="0"/>
              <a:t>прослеживается </a:t>
            </a:r>
            <a:r>
              <a:rPr lang="ru-RU" dirty="0"/>
              <a:t>больший акцент на </a:t>
            </a:r>
            <a:r>
              <a:rPr lang="ru-RU" b="1" dirty="0"/>
              <a:t>внешних телесных </a:t>
            </a:r>
            <a:r>
              <a:rPr lang="ru-RU" dirty="0" smtClean="0"/>
              <a:t>проявлениях эмоциональных </a:t>
            </a:r>
            <a:r>
              <a:rPr lang="ru-RU" dirty="0"/>
              <a:t>состояний. Персонажи-</a:t>
            </a:r>
            <a:r>
              <a:rPr lang="ru-RU" b="1" dirty="0"/>
              <a:t>мальчики</a:t>
            </a:r>
            <a:r>
              <a:rPr lang="ru-RU" dirty="0"/>
              <a:t> больше </a:t>
            </a:r>
            <a:r>
              <a:rPr lang="ru-RU" b="1" dirty="0" smtClean="0"/>
              <a:t>жестикулируют</a:t>
            </a:r>
            <a:r>
              <a:rPr lang="ru-RU" b="1" dirty="0"/>
              <a:t>,</a:t>
            </a:r>
            <a:r>
              <a:rPr lang="ru-RU" dirty="0"/>
              <a:t> в то время как для девочек более характерно </a:t>
            </a:r>
            <a:r>
              <a:rPr lang="ru-RU" dirty="0" smtClean="0"/>
              <a:t>изображение </a:t>
            </a:r>
            <a:r>
              <a:rPr lang="ru-RU" b="1" dirty="0" smtClean="0"/>
              <a:t>мимических </a:t>
            </a:r>
            <a:r>
              <a:rPr lang="ru-RU" b="1" dirty="0"/>
              <a:t>движений.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 </a:t>
            </a:r>
            <a:r>
              <a:rPr lang="ru-RU" dirty="0"/>
              <a:t>детской литературе персонажи-дети </a:t>
            </a:r>
            <a:r>
              <a:rPr lang="ru-RU" dirty="0" smtClean="0"/>
              <a:t>часто выступают </a:t>
            </a:r>
            <a:r>
              <a:rPr lang="ru-RU" dirty="0"/>
              <a:t>персонажами первого плана, в то время как </a:t>
            </a:r>
            <a:r>
              <a:rPr lang="ru-RU" dirty="0" smtClean="0"/>
              <a:t>взрослые персонажи </a:t>
            </a:r>
            <a:r>
              <a:rPr lang="ru-RU" dirty="0"/>
              <a:t>чаще играют второстепенные роли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Портретные описания </a:t>
            </a:r>
            <a:r>
              <a:rPr lang="ru-RU" dirty="0"/>
              <a:t>в детской литературе, и в частности портреты </a:t>
            </a:r>
            <a:r>
              <a:rPr lang="ru-RU" dirty="0" smtClean="0"/>
              <a:t>взрослых персонажей</a:t>
            </a:r>
            <a:r>
              <a:rPr lang="ru-RU" dirty="0"/>
              <a:t>, даны адаптированными «под детский взгляд</a:t>
            </a:r>
            <a:r>
              <a:rPr lang="ru-RU" dirty="0" smtClean="0"/>
              <a:t>». Внимание авторов к описанию наружности персонажей меняется со временем. 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38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9257" y="624114"/>
            <a:ext cx="10638972" cy="5660572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Детская литература - </a:t>
            </a:r>
            <a:r>
              <a:rPr lang="ru-RU" dirty="0" smtClean="0"/>
              <a:t>один </a:t>
            </a:r>
            <a:r>
              <a:rPr lang="ru-RU" dirty="0"/>
              <a:t>из институтов воспроизводства гендерных стереотипов и </a:t>
            </a:r>
            <a:r>
              <a:rPr lang="ru-RU" dirty="0" smtClean="0"/>
              <a:t>гендерного неравенства.</a:t>
            </a:r>
          </a:p>
          <a:p>
            <a:r>
              <a:rPr lang="ru-RU" dirty="0" smtClean="0"/>
              <a:t>Проза </a:t>
            </a:r>
            <a:r>
              <a:rPr lang="ru-RU" dirty="0"/>
              <a:t>для детей и </a:t>
            </a:r>
            <a:r>
              <a:rPr lang="ru-RU" dirty="0" smtClean="0"/>
              <a:t>юношества </a:t>
            </a:r>
            <a:r>
              <a:rPr lang="ru-RU" b="1" dirty="0" smtClean="0"/>
              <a:t>1930–1980-х </a:t>
            </a:r>
            <a:r>
              <a:rPr lang="ru-RU" b="1" dirty="0"/>
              <a:t>гг. </a:t>
            </a:r>
            <a:endParaRPr lang="ru-RU" b="1" dirty="0" smtClean="0"/>
          </a:p>
          <a:p>
            <a:r>
              <a:rPr lang="ru-RU" b="1" dirty="0"/>
              <a:t>2486 </a:t>
            </a:r>
            <a:r>
              <a:rPr lang="ru-RU" dirty="0" smtClean="0"/>
              <a:t>упоминаний </a:t>
            </a:r>
            <a:r>
              <a:rPr lang="ru-RU" dirty="0"/>
              <a:t>частей тела </a:t>
            </a:r>
            <a:r>
              <a:rPr lang="ru-RU" dirty="0" smtClean="0"/>
              <a:t>персонажей</a:t>
            </a:r>
          </a:p>
          <a:p>
            <a:r>
              <a:rPr lang="ru-RU" b="1" dirty="0" smtClean="0"/>
              <a:t>Предмет рассмотрения </a:t>
            </a:r>
            <a:r>
              <a:rPr lang="ru-RU" dirty="0" smtClean="0"/>
              <a:t>– тип персонажа</a:t>
            </a:r>
          </a:p>
          <a:p>
            <a:r>
              <a:rPr lang="ru-RU" b="1" dirty="0" smtClean="0"/>
              <a:t>Портрет персонажа – </a:t>
            </a:r>
            <a:r>
              <a:rPr lang="ru-RU" dirty="0" smtClean="0"/>
              <a:t>это не только описание внешности и психических черт, но и жесты, действия, окружение, в которое помещен персонаж)</a:t>
            </a:r>
          </a:p>
          <a:p>
            <a:r>
              <a:rPr lang="ru-RU" b="1" dirty="0" smtClean="0"/>
              <a:t>Материал исследования –</a:t>
            </a:r>
            <a:r>
              <a:rPr lang="ru-RU" dirty="0" smtClean="0"/>
              <a:t> </a:t>
            </a:r>
            <a:r>
              <a:rPr lang="ru-RU" dirty="0"/>
              <a:t>корпус текстов, репрезентирующий советскую </a:t>
            </a:r>
            <a:r>
              <a:rPr lang="ru-RU" dirty="0" smtClean="0"/>
              <a:t>прозу для </a:t>
            </a:r>
            <a:r>
              <a:rPr lang="ru-RU" dirty="0"/>
              <a:t>детей и юношества, </a:t>
            </a:r>
            <a:r>
              <a:rPr lang="ru-RU" dirty="0" smtClean="0"/>
              <a:t>тяготеющий </a:t>
            </a:r>
            <a:r>
              <a:rPr lang="ru-RU" dirty="0"/>
              <a:t>к реалистическому </a:t>
            </a:r>
            <a:r>
              <a:rPr lang="ru-RU" dirty="0" smtClean="0"/>
              <a:t>стилю письма</a:t>
            </a:r>
          </a:p>
          <a:p>
            <a:r>
              <a:rPr lang="ru-RU" b="1" dirty="0" smtClean="0"/>
              <a:t>Телесный</a:t>
            </a:r>
            <a:r>
              <a:rPr lang="ru-RU" dirty="0" smtClean="0"/>
              <a:t> аспект </a:t>
            </a:r>
            <a:r>
              <a:rPr lang="ru-RU" dirty="0" err="1" smtClean="0"/>
              <a:t>характеризации</a:t>
            </a:r>
            <a:r>
              <a:rPr lang="ru-RU" dirty="0" smtClean="0"/>
              <a:t> персонажа</a:t>
            </a:r>
          </a:p>
          <a:p>
            <a:r>
              <a:rPr lang="ru-RU" b="1" dirty="0"/>
              <a:t>Задача исследования </a:t>
            </a:r>
            <a:r>
              <a:rPr lang="ru-RU" dirty="0" smtClean="0"/>
              <a:t>— оценить </a:t>
            </a:r>
            <a:r>
              <a:rPr lang="ru-RU" dirty="0"/>
              <a:t>общие и гендерно-специфические тенденции в </a:t>
            </a:r>
            <a:r>
              <a:rPr lang="ru-RU" dirty="0" smtClean="0"/>
              <a:t>изображении </a:t>
            </a:r>
            <a:r>
              <a:rPr lang="ru-RU" dirty="0"/>
              <a:t>телесности персонажей на основании анализа </a:t>
            </a:r>
            <a:r>
              <a:rPr lang="ru-RU" dirty="0" smtClean="0"/>
              <a:t>упоминаний нескольких выбранных </a:t>
            </a:r>
            <a:r>
              <a:rPr lang="ru-RU" dirty="0"/>
              <a:t>частей тела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40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9630" y="982132"/>
            <a:ext cx="9601196" cy="1303867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КОРПУС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000" y="2469845"/>
            <a:ext cx="5123543" cy="3800325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Часть корпуса </a:t>
            </a:r>
            <a:r>
              <a:rPr lang="ru-RU" b="1" dirty="0"/>
              <a:t>советской</a:t>
            </a:r>
            <a:r>
              <a:rPr lang="ru-RU" dirty="0"/>
              <a:t> детской прозы для детей и </a:t>
            </a:r>
            <a:r>
              <a:rPr lang="ru-RU" dirty="0" smtClean="0"/>
              <a:t>подростков, которая </a:t>
            </a:r>
            <a:r>
              <a:rPr lang="ru-RU" dirty="0"/>
              <a:t>репрезентирует </a:t>
            </a:r>
            <a:r>
              <a:rPr lang="ru-RU" b="1" dirty="0"/>
              <a:t>прозаические произведения для </a:t>
            </a:r>
            <a:r>
              <a:rPr lang="ru-RU" b="1" dirty="0" smtClean="0"/>
              <a:t>детей школьного </a:t>
            </a:r>
            <a:r>
              <a:rPr lang="ru-RU" b="1" dirty="0"/>
              <a:t>возраста и подростков, </a:t>
            </a:r>
            <a:r>
              <a:rPr lang="ru-RU" dirty="0"/>
              <a:t>написанные советскими </a:t>
            </a:r>
            <a:r>
              <a:rPr lang="ru-RU" dirty="0" smtClean="0"/>
              <a:t>авторами на </a:t>
            </a:r>
            <a:r>
              <a:rPr lang="ru-RU" b="1" dirty="0"/>
              <a:t>русском языке, </a:t>
            </a:r>
            <a:r>
              <a:rPr lang="ru-RU" dirty="0"/>
              <a:t>выходившие </a:t>
            </a:r>
            <a:r>
              <a:rPr lang="ru-RU" b="1" dirty="0"/>
              <a:t>отдельными книжными </a:t>
            </a:r>
            <a:r>
              <a:rPr lang="ru-RU" b="1" dirty="0" smtClean="0"/>
              <a:t>изданиями</a:t>
            </a:r>
            <a:endParaRPr lang="ru-RU" dirty="0" smtClean="0"/>
          </a:p>
          <a:p>
            <a:r>
              <a:rPr lang="ru-RU" b="1" dirty="0" smtClean="0"/>
              <a:t>Тематика и жанр – </a:t>
            </a:r>
            <a:r>
              <a:rPr lang="ru-RU" dirty="0" smtClean="0"/>
              <a:t>произведения о советских детях, написанные в реалистическом стиле</a:t>
            </a: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15428" y="2469845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b="1" dirty="0" smtClean="0"/>
              <a:t>1 этап. </a:t>
            </a:r>
            <a:r>
              <a:rPr lang="ru-RU" sz="2200" dirty="0" smtClean="0"/>
              <a:t>Составлен библиографический список. Были исключены поэзия; нехудожественная литература (</a:t>
            </a:r>
            <a:r>
              <a:rPr lang="ru-RU" sz="2200" dirty="0" err="1" smtClean="0"/>
              <a:t>non-fiction</a:t>
            </a:r>
            <a:r>
              <a:rPr lang="ru-RU" sz="2200" dirty="0" smtClean="0"/>
              <a:t>) и беллетристика; произведения дореволюционных авторов; переводная литература, а также книги, написанные на языках народов СССР; народные и литературные сказки, фантастическая литература; литература для малышей и до-</a:t>
            </a:r>
          </a:p>
          <a:p>
            <a:r>
              <a:rPr lang="ru-RU" sz="2200" dirty="0" smtClean="0"/>
              <a:t>школьников (книжки-картинки).   </a:t>
            </a:r>
          </a:p>
          <a:p>
            <a:r>
              <a:rPr lang="ru-RU" sz="2200" b="1" dirty="0" smtClean="0"/>
              <a:t>2 этап. </a:t>
            </a:r>
            <a:r>
              <a:rPr lang="ru-RU" sz="2200" dirty="0" smtClean="0"/>
              <a:t>Оцифрованные тексты. Год самого раннего книжного издания </a:t>
            </a:r>
            <a:r>
              <a:rPr lang="ru-RU" sz="2200" b="1" dirty="0" smtClean="0"/>
              <a:t>(1946-1960).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186253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1" y="590246"/>
            <a:ext cx="9601196" cy="1303867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ЧАСТИ ТЕЛА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2946401" y="1628019"/>
            <a:ext cx="1045028" cy="696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616256">
            <a:off x="7871263" y="1531635"/>
            <a:ext cx="1133954" cy="78645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182919">
            <a:off x="5461826" y="1917226"/>
            <a:ext cx="1133954" cy="786452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990601" y="2755296"/>
            <a:ext cx="3233056" cy="25883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руки, ноги, глаза, губы, щеки, нос, подбородок, за-</a:t>
            </a:r>
          </a:p>
          <a:p>
            <a:pPr algn="ctr"/>
            <a:r>
              <a:rPr lang="ru-RU" sz="2400" dirty="0" err="1" smtClean="0"/>
              <a:t>тылок</a:t>
            </a:r>
            <a:r>
              <a:rPr lang="ru-RU" sz="2400" dirty="0" smtClean="0"/>
              <a:t>, колени, бедра, ягодицы</a:t>
            </a:r>
            <a:endParaRPr lang="ru-RU" sz="2400" dirty="0"/>
          </a:p>
        </p:txBody>
      </p:sp>
      <p:sp>
        <p:nvSpPr>
          <p:cNvPr id="9" name="Овал 8"/>
          <p:cNvSpPr/>
          <p:nvPr/>
        </p:nvSpPr>
        <p:spPr>
          <a:xfrm>
            <a:off x="4479471" y="3519713"/>
            <a:ext cx="3233056" cy="25883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диминутивные (уменьшитель-</a:t>
            </a:r>
            <a:r>
              <a:rPr lang="ru-RU" sz="2400" dirty="0" err="1" smtClean="0"/>
              <a:t>ные</a:t>
            </a:r>
            <a:r>
              <a:rPr lang="ru-RU" sz="2400" dirty="0" smtClean="0"/>
              <a:t>) формы: губки, коленки, щечки)</a:t>
            </a:r>
            <a:endParaRPr lang="ru-RU" sz="2400" dirty="0"/>
          </a:p>
        </p:txBody>
      </p:sp>
      <p:sp>
        <p:nvSpPr>
          <p:cNvPr id="10" name="Овал 9"/>
          <p:cNvSpPr/>
          <p:nvPr/>
        </p:nvSpPr>
        <p:spPr>
          <a:xfrm>
            <a:off x="8117964" y="2755295"/>
            <a:ext cx="3233056" cy="25883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 smtClean="0"/>
              <a:t>эвфемизмы (слово или выражение, заменяющее другое): зад, мягкое место, пониже спины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90546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696" y="5363305"/>
            <a:ext cx="11029333" cy="8520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Рис. 1. Частотность упоминаний частей тела персонажей-детей. Оценка средней частотности в корпусе на основании выборочных данных с указанием 95 % доверительного интервала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48" y="556101"/>
            <a:ext cx="10898704" cy="480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4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4113" y="5398105"/>
            <a:ext cx="10943772" cy="114421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Рис. 2. Частотность упоминания частей тела в характеристиках детей и взрослых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10" y="459120"/>
            <a:ext cx="11240378" cy="466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6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4772" y="982131"/>
            <a:ext cx="9601196" cy="52735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u="sng" dirty="0" smtClean="0"/>
              <a:t>РУКИ:</a:t>
            </a:r>
          </a:p>
          <a:p>
            <a:r>
              <a:rPr lang="ru-RU" i="1" dirty="0" smtClean="0"/>
              <a:t>Атаман </a:t>
            </a:r>
            <a:r>
              <a:rPr lang="ru-RU" i="1" dirty="0"/>
              <a:t>грозно махнул рукой и сел на опрокинутый стул, обняв </a:t>
            </a:r>
            <a:r>
              <a:rPr lang="ru-RU" i="1" dirty="0" err="1" smtClean="0"/>
              <a:t>персид</a:t>
            </a:r>
            <a:r>
              <a:rPr lang="ru-RU" i="1" dirty="0" smtClean="0"/>
              <a:t>-скую </a:t>
            </a:r>
            <a:r>
              <a:rPr lang="ru-RU" i="1" dirty="0"/>
              <a:t>княжну </a:t>
            </a:r>
            <a:r>
              <a:rPr lang="ru-RU" dirty="0"/>
              <a:t>(Григорьев, «</a:t>
            </a:r>
            <a:r>
              <a:rPr lang="ru-RU" dirty="0" err="1"/>
              <a:t>Мальчий</a:t>
            </a:r>
            <a:r>
              <a:rPr lang="ru-RU" dirty="0"/>
              <a:t> Бунт», 1925 [1928</a:t>
            </a:r>
            <a:r>
              <a:rPr lang="ru-RU" dirty="0" smtClean="0"/>
              <a:t>])</a:t>
            </a:r>
          </a:p>
          <a:p>
            <a:r>
              <a:rPr lang="ru-RU" i="1" dirty="0" smtClean="0"/>
              <a:t>Соскочив </a:t>
            </a:r>
            <a:r>
              <a:rPr lang="ru-RU" i="1" dirty="0"/>
              <a:t>с грузовика, Андрей Андреевич чуть ли не бегом (</a:t>
            </a:r>
            <a:r>
              <a:rPr lang="ru-RU" i="1" dirty="0" smtClean="0"/>
              <a:t>проклятая рука</a:t>
            </a:r>
            <a:r>
              <a:rPr lang="ru-RU" i="1" dirty="0"/>
              <a:t>! Болит все-таки!) пустился по темному Кировскому к </a:t>
            </a:r>
            <a:r>
              <a:rPr lang="ru-RU" i="1" dirty="0" smtClean="0"/>
              <a:t>себе, к </a:t>
            </a:r>
            <a:r>
              <a:rPr lang="ru-RU" i="1" dirty="0"/>
              <a:t>себе… Скорее! </a:t>
            </a:r>
            <a:r>
              <a:rPr lang="ru-RU" dirty="0"/>
              <a:t>(</a:t>
            </a:r>
            <a:r>
              <a:rPr lang="ru-RU" dirty="0" err="1"/>
              <a:t>Караев</a:t>
            </a:r>
            <a:r>
              <a:rPr lang="ru-RU" dirty="0"/>
              <a:t>, Успенский, «60-я параллель», 1955</a:t>
            </a:r>
            <a:r>
              <a:rPr lang="ru-RU" dirty="0" smtClean="0"/>
              <a:t>)</a:t>
            </a:r>
          </a:p>
          <a:p>
            <a:r>
              <a:rPr lang="ru-RU" i="1" dirty="0"/>
              <a:t>Одна из женщин взяла на руки девочку, крепко поцеловала ее в </a:t>
            </a:r>
            <a:r>
              <a:rPr lang="ru-RU" i="1" dirty="0" smtClean="0"/>
              <a:t>щеку и </a:t>
            </a:r>
            <a:r>
              <a:rPr lang="ru-RU" i="1" dirty="0"/>
              <a:t>спросила: — А вы, мальчики, что? Тоже из пострадавших? </a:t>
            </a:r>
            <a:r>
              <a:rPr lang="ru-RU" dirty="0"/>
              <a:t>(</a:t>
            </a:r>
            <a:r>
              <a:rPr lang="ru-RU" dirty="0" err="1" smtClean="0"/>
              <a:t>Котовщикова</a:t>
            </a:r>
            <a:r>
              <a:rPr lang="ru-RU" dirty="0"/>
              <a:t>, «В большой семье», 1949)</a:t>
            </a:r>
          </a:p>
          <a:p>
            <a:r>
              <a:rPr lang="ru-RU" i="1" dirty="0"/>
              <a:t>Ляля сидит у бабушки на руках. В первый раз она видит совсем </a:t>
            </a:r>
            <a:r>
              <a:rPr lang="ru-RU" i="1" dirty="0" smtClean="0"/>
              <a:t>близко бабушкино </a:t>
            </a:r>
            <a:r>
              <a:rPr lang="ru-RU" i="1" dirty="0"/>
              <a:t>лицо, покрытое мелкими морщинками </a:t>
            </a:r>
            <a:r>
              <a:rPr lang="ru-RU" dirty="0"/>
              <a:t>(Георгиевская, «</a:t>
            </a:r>
            <a:r>
              <a:rPr lang="ru-RU" dirty="0" smtClean="0"/>
              <a:t>Бабушкино </a:t>
            </a:r>
            <a:r>
              <a:rPr lang="ru-RU" dirty="0"/>
              <a:t>море», 1949).</a:t>
            </a:r>
          </a:p>
          <a:p>
            <a:r>
              <a:rPr lang="ru-RU" i="1" dirty="0"/>
              <a:t>Бабушка подошла к Олегу, положила ему руки на плечи…</a:t>
            </a:r>
            <a:r>
              <a:rPr lang="ru-RU" dirty="0"/>
              <a:t> (Кошевая</a:t>
            </a:r>
            <a:r>
              <a:rPr lang="ru-RU" dirty="0" smtClean="0"/>
              <a:t>, «</a:t>
            </a:r>
            <a:r>
              <a:rPr lang="ru-RU" dirty="0"/>
              <a:t>Повесть о сыне», 1947 [1976]).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51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638629"/>
            <a:ext cx="10069285" cy="56170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u="sng" dirty="0" smtClean="0"/>
              <a:t>ГУБЫ:</a:t>
            </a:r>
          </a:p>
          <a:p>
            <a:r>
              <a:rPr lang="ru-RU" i="1" dirty="0" smtClean="0"/>
              <a:t>— </a:t>
            </a:r>
            <a:r>
              <a:rPr lang="ru-RU" i="1" dirty="0"/>
              <a:t>Маня, ей очень плохо? — Очень, ой, очень, — говорит </a:t>
            </a:r>
            <a:r>
              <a:rPr lang="ru-RU" i="1" dirty="0" smtClean="0"/>
              <a:t>Манька и </a:t>
            </a:r>
            <a:r>
              <a:rPr lang="ru-RU" i="1" dirty="0"/>
              <a:t>поджимает губы </a:t>
            </a:r>
            <a:r>
              <a:rPr lang="ru-RU" dirty="0"/>
              <a:t>(Карнаухова, «Повесть о дружных», 1949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i="1" dirty="0"/>
              <a:t>Володя, упрямо выпятив нижнюю губу, швырнул свою </a:t>
            </a:r>
            <a:r>
              <a:rPr lang="ru-RU" i="1" dirty="0" smtClean="0"/>
              <a:t>модель на </a:t>
            </a:r>
            <a:r>
              <a:rPr lang="ru-RU" i="1" dirty="0"/>
              <a:t>землю, поднял ногу </a:t>
            </a:r>
            <a:r>
              <a:rPr lang="ru-RU" dirty="0"/>
              <a:t>(Кассиль, «Улица младшего сына», 1949 [1984</a:t>
            </a:r>
            <a:r>
              <a:rPr lang="ru-RU" dirty="0" smtClean="0"/>
              <a:t>])</a:t>
            </a:r>
            <a:endParaRPr lang="ru-RU" dirty="0"/>
          </a:p>
          <a:p>
            <a:r>
              <a:rPr lang="ru-RU" i="1" dirty="0"/>
              <a:t>Я заметил, что Катя нахмурилась. Губы у нее дрогнули, она </a:t>
            </a:r>
            <a:r>
              <a:rPr lang="ru-RU" i="1" dirty="0" smtClean="0"/>
              <a:t>хотела что-то </a:t>
            </a:r>
            <a:r>
              <a:rPr lang="ru-RU" i="1" dirty="0"/>
              <a:t>сказать, но удержалась </a:t>
            </a:r>
            <a:r>
              <a:rPr lang="ru-RU" dirty="0"/>
              <a:t>(Каверин, «Два капитана», 1944 [2003</a:t>
            </a:r>
            <a:r>
              <a:rPr lang="ru-RU" dirty="0" smtClean="0"/>
              <a:t>])</a:t>
            </a:r>
          </a:p>
          <a:p>
            <a:pPr marL="0" indent="0">
              <a:buNone/>
            </a:pPr>
            <a:r>
              <a:rPr lang="ru-RU" b="1" u="sng" dirty="0" smtClean="0"/>
              <a:t>ЩЕКИ:</a:t>
            </a:r>
          </a:p>
          <a:p>
            <a:r>
              <a:rPr lang="ru-RU" i="1" dirty="0"/>
              <a:t>Я посмотрел на Егора. Щеки его еще больше надулись, он искоса </a:t>
            </a:r>
            <a:r>
              <a:rPr lang="ru-RU" i="1" dirty="0" smtClean="0"/>
              <a:t>поглядел </a:t>
            </a:r>
            <a:r>
              <a:rPr lang="ru-RU" i="1" dirty="0"/>
              <a:t>на меня, серьезный, деловитый… </a:t>
            </a:r>
            <a:r>
              <a:rPr lang="ru-RU" dirty="0"/>
              <a:t>(</a:t>
            </a:r>
            <a:r>
              <a:rPr lang="ru-RU" dirty="0" err="1"/>
              <a:t>Бондин</a:t>
            </a:r>
            <a:r>
              <a:rPr lang="ru-RU" dirty="0"/>
              <a:t>, «Моя школа», 1934)</a:t>
            </a:r>
          </a:p>
          <a:p>
            <a:r>
              <a:rPr lang="ru-RU" i="1" dirty="0"/>
              <a:t>Лоб и щеки Тани побагровели. Она отлично знала, о какой кошке он </a:t>
            </a:r>
            <a:r>
              <a:rPr lang="ru-RU" i="1" dirty="0" smtClean="0"/>
              <a:t>говорит </a:t>
            </a:r>
            <a:r>
              <a:rPr lang="ru-RU" dirty="0"/>
              <a:t>(</a:t>
            </a:r>
            <a:r>
              <a:rPr lang="ru-RU" dirty="0" err="1"/>
              <a:t>Фраерман</a:t>
            </a:r>
            <a:r>
              <a:rPr lang="ru-RU" dirty="0"/>
              <a:t>, «Дикая собака Динго», 1939</a:t>
            </a:r>
            <a:r>
              <a:rPr lang="ru-RU" dirty="0" smtClean="0"/>
              <a:t>)</a:t>
            </a:r>
          </a:p>
          <a:p>
            <a:r>
              <a:rPr lang="ru-RU" i="1" dirty="0"/>
              <a:t>Девочка улыбалась, и от этого на щеках ее появились две </a:t>
            </a:r>
            <a:r>
              <a:rPr lang="ru-RU" i="1" dirty="0" smtClean="0"/>
              <a:t>маленькие ямочки </a:t>
            </a:r>
            <a:r>
              <a:rPr lang="ru-RU" dirty="0"/>
              <a:t>(</a:t>
            </a:r>
            <a:r>
              <a:rPr lang="ru-RU" dirty="0" err="1"/>
              <a:t>Ицын</a:t>
            </a:r>
            <a:r>
              <a:rPr lang="ru-RU" dirty="0"/>
              <a:t>, «Подростки», 1937</a:t>
            </a:r>
            <a:r>
              <a:rPr lang="ru-RU" dirty="0" smtClean="0"/>
              <a:t>).</a:t>
            </a:r>
          </a:p>
          <a:p>
            <a:r>
              <a:rPr lang="ru-RU" i="1" dirty="0"/>
              <a:t>Он высовывал язык, надувал щеки, посвистывал </a:t>
            </a:r>
            <a:r>
              <a:rPr lang="ru-RU" dirty="0"/>
              <a:t>(Смирнов</a:t>
            </a:r>
            <a:r>
              <a:rPr lang="ru-RU" dirty="0" smtClean="0"/>
              <a:t>, «</a:t>
            </a:r>
            <a:r>
              <a:rPr lang="ru-RU" dirty="0"/>
              <a:t>Открытие мира», 1948).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9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28914" y="982132"/>
            <a:ext cx="2119086" cy="10873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ДЕВОЧКИ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14488" y="982132"/>
            <a:ext cx="2119086" cy="10873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ЖЕНЩИНЫ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00062" y="976083"/>
            <a:ext cx="2119086" cy="10873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МАЛЬЧИКИ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505371" y="976083"/>
            <a:ext cx="2119086" cy="10873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МУЖЧИНЫ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28914" y="3137504"/>
            <a:ext cx="2119086" cy="165946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Щеки</a:t>
            </a:r>
          </a:p>
          <a:p>
            <a:pPr algn="ctr"/>
            <a:r>
              <a:rPr lang="ru-RU" sz="2400" b="1" dirty="0" smtClean="0"/>
              <a:t>Губы</a:t>
            </a:r>
          </a:p>
          <a:p>
            <a:pPr algn="ctr"/>
            <a:r>
              <a:rPr lang="ru-RU" sz="2400" b="1" dirty="0" smtClean="0"/>
              <a:t>Подбородок</a:t>
            </a:r>
            <a:endParaRPr lang="ru-RU" sz="24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16088" y="3137504"/>
            <a:ext cx="2119086" cy="1640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Руки</a:t>
            </a:r>
            <a:endParaRPr lang="ru-RU" sz="24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103262" y="3127827"/>
            <a:ext cx="2119086" cy="16594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Затылок</a:t>
            </a:r>
          </a:p>
          <a:p>
            <a:pPr algn="ctr"/>
            <a:r>
              <a:rPr lang="ru-RU" sz="2400" b="1" dirty="0" smtClean="0"/>
              <a:t>Зад</a:t>
            </a:r>
          </a:p>
          <a:p>
            <a:pPr algn="ctr"/>
            <a:r>
              <a:rPr lang="ru-RU" sz="2400" b="1" dirty="0" smtClean="0"/>
              <a:t>Бедра</a:t>
            </a:r>
          </a:p>
          <a:p>
            <a:pPr algn="ctr"/>
            <a:r>
              <a:rPr lang="ru-RU" sz="2400" b="1" dirty="0" smtClean="0"/>
              <a:t>Ноги</a:t>
            </a:r>
            <a:endParaRPr lang="ru-RU" sz="24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690436" y="3127827"/>
            <a:ext cx="2119086" cy="16594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Ноги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191934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</TotalTime>
  <Words>1116</Words>
  <Application>Microsoft Office PowerPoint</Application>
  <PresentationFormat>Широкоэкранный</PresentationFormat>
  <Paragraphs>74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Garamond</vt:lpstr>
      <vt:lpstr>Натуральные материалы</vt:lpstr>
      <vt:lpstr>ОТ АНАЛИЗА ПОРТРЕТА К ПОЭТИКЕ ШАБЛОНА: О СТЕРЕОТИПИИ И ГЕНДЕРНЫХ МОДЕЛЯХ В ИЗОБРАЖЕНИИ ДЕТЕЙ В СОВЕТСКОЙ ДЕТСКОЙ ПРОЗЕ</vt:lpstr>
      <vt:lpstr>Презентация PowerPoint</vt:lpstr>
      <vt:lpstr>КОРПУС</vt:lpstr>
      <vt:lpstr>ЧАСТИ ТЕЛА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ФУНКЦИИ</vt:lpstr>
      <vt:lpstr>Презентация PowerPoint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administrator</dc:creator>
  <cp:lastModifiedBy>administrator</cp:lastModifiedBy>
  <cp:revision>7</cp:revision>
  <dcterms:created xsi:type="dcterms:W3CDTF">2019-10-18T09:10:43Z</dcterms:created>
  <dcterms:modified xsi:type="dcterms:W3CDTF">2019-10-18T11:01:00Z</dcterms:modified>
</cp:coreProperties>
</file>