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5" r:id="rId3"/>
    <p:sldId id="293" r:id="rId4"/>
    <p:sldId id="286" r:id="rId5"/>
    <p:sldId id="257" r:id="rId6"/>
    <p:sldId id="278" r:id="rId7"/>
    <p:sldId id="288" r:id="rId8"/>
    <p:sldId id="282" r:id="rId9"/>
    <p:sldId id="287" r:id="rId10"/>
    <p:sldId id="279" r:id="rId11"/>
    <p:sldId id="289" r:id="rId12"/>
    <p:sldId id="284" r:id="rId13"/>
    <p:sldId id="290" r:id="rId14"/>
    <p:sldId id="291" r:id="rId15"/>
    <p:sldId id="294" r:id="rId16"/>
    <p:sldId id="297" r:id="rId17"/>
    <p:sldId id="298" r:id="rId18"/>
    <p:sldId id="295" r:id="rId19"/>
    <p:sldId id="296" r:id="rId20"/>
    <p:sldId id="283" r:id="rId21"/>
    <p:sldId id="292" r:id="rId22"/>
    <p:sldId id="29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9541" autoAdjust="0"/>
  </p:normalViewPr>
  <p:slideViewPr>
    <p:cSldViewPr>
      <p:cViewPr varScale="1">
        <p:scale>
          <a:sx n="116" d="100"/>
          <a:sy n="116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SP\Dropbox\DSP\&#1055;&#1086;&#1089;&#1086;&#1073;&#1080;&#1103;\&#1071;&#1057;&#1055;&#1083;&#1072;&#1073;\illustr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DSP\Dropbox\DSP\&#1055;&#1086;&#1089;&#1086;&#1073;&#1080;&#1103;\&#1071;&#1057;&#1055;&#1083;&#1072;&#1073;\illustr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DSP\Dropbox\DSP\&#1055;&#1086;&#1089;&#1086;&#1073;&#1080;&#1103;\&#1071;&#1057;&#1055;&#1083;&#1072;&#1073;\illustr.xl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DSP\Dropbox\DSP\&#1055;&#1086;&#1089;&#1086;&#1073;&#1080;&#1103;\&#1071;&#1057;&#1055;&#1083;&#1072;&#1073;\illustr.xls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DSP\Dropbox\DSP\&#1055;&#1086;&#1089;&#1086;&#1073;&#1080;&#1103;\&#1071;&#1057;&#1055;&#1083;&#1072;&#1073;\illustr.xls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C:\Users\DSP\Dropbox\DSP\&#1055;&#1086;&#1089;&#1086;&#1073;&#1080;&#1103;\&#1071;&#1057;&#1055;&#1083;&#1072;&#1073;\illustr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0.97828335056876936"/>
          <c:h val="0.96610169491525422"/>
        </c:manualLayout>
      </c:layout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55408512"/>
        <c:axId val="82675968"/>
      </c:scatterChart>
      <c:valAx>
        <c:axId val="55408512"/>
        <c:scaling>
          <c:orientation val="minMax"/>
        </c:scaling>
        <c:delete val="1"/>
        <c:axPos val="b"/>
        <c:majorTickMark val="out"/>
        <c:minorTickMark val="none"/>
        <c:tickLblPos val="nextTo"/>
        <c:crossAx val="82675968"/>
        <c:crossesAt val="0.4"/>
        <c:crossBetween val="midCat"/>
      </c:valAx>
      <c:valAx>
        <c:axId val="826759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4085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027008"/>
        <c:axId val="58041088"/>
      </c:barChart>
      <c:catAx>
        <c:axId val="58027008"/>
        <c:scaling>
          <c:orientation val="minMax"/>
        </c:scaling>
        <c:delete val="0"/>
        <c:axPos val="b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ru-RU"/>
          </a:p>
        </c:txPr>
        <c:crossAx val="58041088"/>
        <c:crosses val="autoZero"/>
        <c:auto val="1"/>
        <c:lblAlgn val="ctr"/>
        <c:lblOffset val="100"/>
        <c:tickMarkSkip val="1"/>
        <c:noMultiLvlLbl val="0"/>
      </c:catAx>
      <c:valAx>
        <c:axId val="58041088"/>
        <c:scaling>
          <c:orientation val="minMax"/>
        </c:scaling>
        <c:delete val="0"/>
        <c:axPos val="l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ru-RU"/>
          </a:p>
        </c:txPr>
        <c:crossAx val="580270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55852416"/>
        <c:axId val="55858304"/>
      </c:scatterChart>
      <c:valAx>
        <c:axId val="55852416"/>
        <c:scaling>
          <c:orientation val="minMax"/>
        </c:scaling>
        <c:delete val="1"/>
        <c:axPos val="b"/>
        <c:majorTickMark val="out"/>
        <c:minorTickMark val="none"/>
        <c:tickLblPos val="nextTo"/>
        <c:crossAx val="55858304"/>
        <c:crossesAt val="0.4"/>
        <c:crossBetween val="midCat"/>
      </c:valAx>
      <c:valAx>
        <c:axId val="558583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85241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82711680"/>
        <c:axId val="82713216"/>
      </c:scatterChart>
      <c:valAx>
        <c:axId val="82711680"/>
        <c:scaling>
          <c:orientation val="minMax"/>
        </c:scaling>
        <c:delete val="1"/>
        <c:axPos val="b"/>
        <c:majorTickMark val="out"/>
        <c:minorTickMark val="none"/>
        <c:tickLblPos val="nextTo"/>
        <c:crossAx val="82713216"/>
        <c:crossesAt val="0.4"/>
        <c:crossBetween val="midCat"/>
      </c:valAx>
      <c:valAx>
        <c:axId val="82713216"/>
        <c:scaling>
          <c:orientation val="minMax"/>
        </c:scaling>
        <c:delete val="1"/>
        <c:axPos val="l"/>
        <c:majorTickMark val="out"/>
        <c:minorTickMark val="none"/>
        <c:tickLblPos val="nextTo"/>
        <c:crossAx val="8271168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82765696"/>
        <c:axId val="65402368"/>
      </c:scatterChart>
      <c:valAx>
        <c:axId val="82765696"/>
        <c:scaling>
          <c:orientation val="minMax"/>
        </c:scaling>
        <c:delete val="1"/>
        <c:axPos val="b"/>
        <c:majorTickMark val="out"/>
        <c:minorTickMark val="none"/>
        <c:tickLblPos val="nextTo"/>
        <c:crossAx val="65402368"/>
        <c:crossesAt val="0.4"/>
        <c:crossBetween val="midCat"/>
      </c:valAx>
      <c:valAx>
        <c:axId val="65402368"/>
        <c:scaling>
          <c:orientation val="minMax"/>
        </c:scaling>
        <c:delete val="1"/>
        <c:axPos val="l"/>
        <c:majorTickMark val="out"/>
        <c:minorTickMark val="none"/>
        <c:tickLblPos val="nextTo"/>
        <c:crossAx val="8276569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83292160"/>
        <c:axId val="83293696"/>
      </c:scatterChart>
      <c:valAx>
        <c:axId val="83292160"/>
        <c:scaling>
          <c:orientation val="minMax"/>
        </c:scaling>
        <c:delete val="1"/>
        <c:axPos val="b"/>
        <c:majorTickMark val="out"/>
        <c:minorTickMark val="none"/>
        <c:tickLblPos val="nextTo"/>
        <c:crossAx val="83293696"/>
        <c:crossesAt val="0.4"/>
        <c:crossBetween val="midCat"/>
      </c:valAx>
      <c:valAx>
        <c:axId val="83293696"/>
        <c:scaling>
          <c:orientation val="minMax"/>
        </c:scaling>
        <c:delete val="1"/>
        <c:axPos val="l"/>
        <c:majorTickMark val="out"/>
        <c:minorTickMark val="none"/>
        <c:tickLblPos val="nextTo"/>
        <c:crossAx val="832921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wmf"/><Relationship Id="rId1" Type="http://schemas.openxmlformats.org/officeDocument/2006/relationships/image" Target="../media/image8.wmf"/><Relationship Id="rId4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6.wmf"/><Relationship Id="rId1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0.1545</cdr:x>
      <cdr:y>0.4375</cdr:y>
    </cdr:from>
    <cdr:to>
      <cdr:x>0.1545</cdr:x>
      <cdr:y>0.7845</cdr:y>
    </cdr:to>
    <cdr:sp macro="" textlink="">
      <cdr:nvSpPr>
        <cdr:cNvPr id="16387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1423049" y="2458641"/>
          <a:ext cx="0" cy="195005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0.0195</cdr:x>
      <cdr:y>0.2405</cdr:y>
    </cdr:from>
    <cdr:to>
      <cdr:x>0.1095</cdr:x>
      <cdr:y>0.29975</cdr:y>
    </cdr:to>
    <cdr:sp macro="" textlink="">
      <cdr:nvSpPr>
        <cdr:cNvPr id="16390" name="Text Box 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79608" y="1351550"/>
          <a:ext cx="828961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y=R</a:t>
          </a:r>
          <a:r>
            <a:rPr lang="ru-RU" sz="178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</a:p>
      </cdr:txBody>
    </cdr:sp>
  </cdr:relSizeAnchor>
  <cdr:relSizeAnchor xmlns:cdr="http://schemas.openxmlformats.org/drawingml/2006/chartDrawing">
    <cdr:from>
      <cdr:x>0.57825</cdr:x>
      <cdr:y>0.768</cdr:y>
    </cdr:from>
    <cdr:to>
      <cdr:x>0.604</cdr:x>
      <cdr:y>0.82725</cdr:y>
    </cdr:to>
    <cdr:sp macro="" textlink="">
      <cdr:nvSpPr>
        <cdr:cNvPr id="16391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326073" y="4315968"/>
          <a:ext cx="237175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</a:p>
      </cdr:txBody>
    </cdr:sp>
  </cdr:relSizeAnchor>
  <cdr:relSizeAnchor xmlns:cdr="http://schemas.openxmlformats.org/drawingml/2006/chartDrawing">
    <cdr:from>
      <cdr:x>0.01575</cdr:x>
      <cdr:y>0</cdr:y>
    </cdr:from>
    <cdr:to>
      <cdr:x>0.0415</cdr:x>
      <cdr:y>0.05925</cdr:y>
    </cdr:to>
    <cdr:sp macro="" textlink="">
      <cdr:nvSpPr>
        <cdr:cNvPr id="16392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5068" y="0"/>
          <a:ext cx="237175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</a:p>
      </cdr:txBody>
    </cdr:sp>
  </cdr:relSizeAnchor>
  <cdr:relSizeAnchor xmlns:cdr="http://schemas.openxmlformats.org/drawingml/2006/chartDrawing">
    <cdr:from>
      <cdr:x>0.42175</cdr:x>
      <cdr:y>0.284</cdr:y>
    </cdr:from>
    <cdr:to>
      <cdr:x>0.42175</cdr:x>
      <cdr:y>0.77775</cdr:y>
    </cdr:to>
    <cdr:sp macro="" textlink="">
      <cdr:nvSpPr>
        <cdr:cNvPr id="16394" name="Freeform 10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3884602" y="1596009"/>
          <a:ext cx="0" cy="2774752"/>
        </a:xfrm>
        <a:custGeom xmlns:a="http://schemas.openxmlformats.org/drawingml/2006/main">
          <a:avLst/>
          <a:gdLst>
            <a:gd name="T0" fmla="*/ 0 w 1"/>
            <a:gd name="T1" fmla="*/ 0 h 2790825"/>
            <a:gd name="T2" fmla="*/ 0 w 1"/>
            <a:gd name="T3" fmla="*/ 2790825 h 2790825"/>
          </a:gdLst>
          <a:ahLst/>
          <a:cxnLst>
            <a:cxn ang="0">
              <a:pos x="T0" y="T1"/>
            </a:cxn>
            <a:cxn ang="0">
              <a:pos x="T2" y="T3"/>
            </a:cxn>
          </a:cxnLst>
          <a:rect l="0" t="0" r="r" b="b"/>
          <a:pathLst>
            <a:path w="1" h="2790825">
              <a:moveTo>
                <a:pt x="0" y="0"/>
              </a:moveTo>
              <a:lnTo>
                <a:pt x="0" y="2790825"/>
              </a:lnTo>
            </a:path>
          </a:pathLst>
        </a:cu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0.19675</cdr:x>
      <cdr:y>0.77775</cdr:y>
    </cdr:from>
    <cdr:to>
      <cdr:x>0.262</cdr:x>
      <cdr:y>0.8355</cdr:y>
    </cdr:to>
    <cdr:sp macro="" textlink="">
      <cdr:nvSpPr>
        <cdr:cNvPr id="16395" name="Text Box 1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812200" y="4370761"/>
          <a:ext cx="600997" cy="324540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/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>
              <a:solidFill>
                <a:srgbClr val="000000"/>
              </a:solidFill>
              <a:latin typeface="Times New Roman"/>
              <a:cs typeface="Times New Roman"/>
            </a:rPr>
            <a:t>max 1</a:t>
          </a:r>
        </a:p>
      </cdr:txBody>
    </cdr:sp>
  </cdr:relSizeAnchor>
  <cdr:relSizeAnchor xmlns:cdr="http://schemas.openxmlformats.org/drawingml/2006/chartDrawing">
    <cdr:from>
      <cdr:x>0.00775</cdr:x>
      <cdr:y>0.77075</cdr:y>
    </cdr:from>
    <cdr:to>
      <cdr:x>0.59475</cdr:x>
      <cdr:y>0.77075</cdr:y>
    </cdr:to>
    <cdr:sp macro="" textlink="">
      <cdr:nvSpPr>
        <cdr:cNvPr id="16398" name="Line 14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71383" y="4331422"/>
          <a:ext cx="5406666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0.00875</cdr:x>
      <cdr:y>0.0155</cdr:y>
    </cdr:from>
    <cdr:to>
      <cdr:x>0.00875</cdr:x>
      <cdr:y>0.98475</cdr:y>
    </cdr:to>
    <cdr:sp macro="" textlink="">
      <cdr:nvSpPr>
        <cdr:cNvPr id="16399" name="Line 1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80593" y="87106"/>
          <a:ext cx="0" cy="544694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0.02825</cdr:x>
      <cdr:y>0.1815</cdr:y>
    </cdr:from>
    <cdr:to>
      <cdr:x>0.588</cdr:x>
      <cdr:y>0.569</cdr:y>
    </cdr:to>
    <cdr:sp macro="" textlink="">
      <cdr:nvSpPr>
        <cdr:cNvPr id="16402" name="Freeform 18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260202" y="1019985"/>
          <a:ext cx="5155675" cy="2177653"/>
        </a:xfrm>
        <a:custGeom xmlns:a="http://schemas.openxmlformats.org/drawingml/2006/main">
          <a:avLst/>
          <a:gdLst>
            <a:gd name="T0" fmla="*/ 0 w 5143500"/>
            <a:gd name="T1" fmla="*/ 699879 h 2190750"/>
            <a:gd name="T2" fmla="*/ 523875 w 5143500"/>
            <a:gd name="T3" fmla="*/ 832886 h 2190750"/>
            <a:gd name="T4" fmla="*/ 1209675 w 5143500"/>
            <a:gd name="T5" fmla="*/ 1440913 h 2190750"/>
            <a:gd name="T6" fmla="*/ 1828800 w 5143500"/>
            <a:gd name="T7" fmla="*/ 110849 h 2190750"/>
            <a:gd name="T8" fmla="*/ 2600325 w 5143500"/>
            <a:gd name="T9" fmla="*/ 2106011 h 2190750"/>
            <a:gd name="T10" fmla="*/ 3467100 w 5143500"/>
            <a:gd name="T11" fmla="*/ 619288 h 2190750"/>
            <a:gd name="T12" fmla="*/ 4229100 w 5143500"/>
            <a:gd name="T13" fmla="*/ 1009650 h 2190750"/>
            <a:gd name="T14" fmla="*/ 5143500 w 5143500"/>
            <a:gd name="T15" fmla="*/ 1181100 h 2190750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  <a:cxn ang="0">
              <a:pos x="T10" y="T11"/>
            </a:cxn>
            <a:cxn ang="0">
              <a:pos x="T12" y="T13"/>
            </a:cxn>
            <a:cxn ang="0">
              <a:pos x="T14" y="T15"/>
            </a:cxn>
          </a:cxnLst>
          <a:rect l="0" t="0" r="r" b="b"/>
          <a:pathLst>
            <a:path w="5143500" h="2190750">
              <a:moveTo>
                <a:pt x="0" y="699879"/>
              </a:moveTo>
              <a:cubicBezTo>
                <a:pt x="161131" y="704628"/>
                <a:pt x="322262" y="709378"/>
                <a:pt x="523875" y="832886"/>
              </a:cubicBezTo>
              <a:cubicBezTo>
                <a:pt x="725488" y="956390"/>
                <a:pt x="992188" y="1561253"/>
                <a:pt x="1209675" y="1440913"/>
              </a:cubicBezTo>
              <a:cubicBezTo>
                <a:pt x="1427162" y="1320575"/>
                <a:pt x="1597025" y="0"/>
                <a:pt x="1828800" y="110849"/>
              </a:cubicBezTo>
              <a:cubicBezTo>
                <a:pt x="2060575" y="221699"/>
                <a:pt x="2327275" y="2021272"/>
                <a:pt x="2600325" y="2106011"/>
              </a:cubicBezTo>
              <a:cubicBezTo>
                <a:pt x="2873375" y="2190750"/>
                <a:pt x="3195638" y="802015"/>
                <a:pt x="3467100" y="619288"/>
              </a:cubicBezTo>
              <a:cubicBezTo>
                <a:pt x="3738562" y="436561"/>
                <a:pt x="3949700" y="916015"/>
                <a:pt x="4229100" y="1009650"/>
              </a:cubicBezTo>
              <a:cubicBezTo>
                <a:pt x="4476750" y="1117573"/>
                <a:pt x="4953000" y="1145381"/>
                <a:pt x="5143500" y="1181100"/>
              </a:cubicBezTo>
            </a:path>
          </a:pathLst>
        </a:custGeom>
        <a:noFill xmlns:a="http://schemas.openxmlformats.org/drawingml/2006/main"/>
        <a:ln xmlns:a="http://schemas.openxmlformats.org/drawingml/2006/main" w="19050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0.28175</cdr:x>
      <cdr:y>0.77775</cdr:y>
    </cdr:from>
    <cdr:to>
      <cdr:x>0.34575</cdr:x>
      <cdr:y>0.8355</cdr:y>
    </cdr:to>
    <cdr:sp macro="" textlink="">
      <cdr:nvSpPr>
        <cdr:cNvPr id="16403" name="Text Box 19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595108" y="4370761"/>
          <a:ext cx="589483" cy="324540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/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>
              <a:solidFill>
                <a:srgbClr val="000000"/>
              </a:solidFill>
              <a:latin typeface="Times New Roman"/>
              <a:cs typeface="Times New Roman"/>
            </a:rPr>
            <a:t>min 2</a:t>
          </a:r>
        </a:p>
      </cdr:txBody>
    </cdr:sp>
  </cdr:relSizeAnchor>
  <cdr:relSizeAnchor xmlns:cdr="http://schemas.openxmlformats.org/drawingml/2006/chartDrawing">
    <cdr:from>
      <cdr:x>0.223</cdr:x>
      <cdr:y>0.202</cdr:y>
    </cdr:from>
    <cdr:to>
      <cdr:x>0.223</cdr:x>
      <cdr:y>0.7785</cdr:y>
    </cdr:to>
    <cdr:sp macro="" textlink="">
      <cdr:nvSpPr>
        <cdr:cNvPr id="16404" name="Line 2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2053981" y="1135190"/>
          <a:ext cx="0" cy="3239785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0.07925</cdr:x>
      <cdr:y>0.111</cdr:y>
    </cdr:from>
    <cdr:to>
      <cdr:x>0.223</cdr:x>
      <cdr:y>0.20275</cdr:y>
    </cdr:to>
    <cdr:sp macro="" textlink="">
      <cdr:nvSpPr>
        <cdr:cNvPr id="16406" name="Freeform 22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29946" y="623792"/>
          <a:ext cx="1324035" cy="515612"/>
        </a:xfrm>
        <a:custGeom xmlns:a="http://schemas.openxmlformats.org/drawingml/2006/main">
          <a:avLst/>
          <a:gdLst>
            <a:gd name="T0" fmla="*/ 1443758 w 1443758"/>
            <a:gd name="T1" fmla="*/ 413754 h 413754"/>
            <a:gd name="T2" fmla="*/ 1164631 w 1443758"/>
            <a:gd name="T3" fmla="*/ 0 h 413754"/>
            <a:gd name="T4" fmla="*/ 0 w 1443758"/>
            <a:gd name="T5" fmla="*/ 0 h 41375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443758" h="413754">
              <a:moveTo>
                <a:pt x="1443758" y="413754"/>
              </a:moveTo>
              <a:lnTo>
                <a:pt x="1164631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0.314</cdr:x>
      <cdr:y>0.5525</cdr:y>
    </cdr:from>
    <cdr:to>
      <cdr:x>0.314</cdr:x>
      <cdr:y>0.7785</cdr:y>
    </cdr:to>
    <cdr:sp macro="" textlink="">
      <cdr:nvSpPr>
        <cdr:cNvPr id="16407" name="Line 2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2892152" y="3104912"/>
          <a:ext cx="0" cy="127006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0.0645</cdr:x>
      <cdr:y>0</cdr:y>
    </cdr:from>
    <cdr:to>
      <cdr:x>0.20525</cdr:x>
      <cdr:y>0.11175</cdr:y>
    </cdr:to>
    <cdr:sp macro="" textlink="">
      <cdr:nvSpPr>
        <cdr:cNvPr id="16408" name="Text Box 2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94089" y="0"/>
          <a:ext cx="1296402" cy="62800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Глобальный</a:t>
          </a:r>
        </a:p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максимум</a:t>
          </a:r>
        </a:p>
      </cdr:txBody>
    </cdr:sp>
  </cdr:relSizeAnchor>
  <cdr:relSizeAnchor xmlns:cdr="http://schemas.openxmlformats.org/drawingml/2006/chartDrawing">
    <cdr:from>
      <cdr:x>0.45675</cdr:x>
      <cdr:y>0.08125</cdr:y>
    </cdr:from>
    <cdr:to>
      <cdr:x>0.587</cdr:x>
      <cdr:y>0.193</cdr:y>
    </cdr:to>
    <cdr:sp macro="" textlink="">
      <cdr:nvSpPr>
        <cdr:cNvPr id="16409" name="Text Box 2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06976" y="456605"/>
          <a:ext cx="1199690" cy="62800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Локальный</a:t>
          </a:r>
        </a:p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максимум</a:t>
          </a:r>
        </a:p>
      </cdr:txBody>
    </cdr:sp>
  </cdr:relSizeAnchor>
  <cdr:relSizeAnchor xmlns:cdr="http://schemas.openxmlformats.org/drawingml/2006/chartDrawing">
    <cdr:from>
      <cdr:x>0.42175</cdr:x>
      <cdr:y>0.19225</cdr:y>
    </cdr:from>
    <cdr:to>
      <cdr:x>0.588</cdr:x>
      <cdr:y>0.285</cdr:y>
    </cdr:to>
    <cdr:sp macro="" textlink="">
      <cdr:nvSpPr>
        <cdr:cNvPr id="16410" name="Freeform 26"/>
        <cdr:cNvSpPr>
          <a:spLocks xmlns:a="http://schemas.openxmlformats.org/drawingml/2006/main"/>
        </cdr:cNvSpPr>
      </cdr:nvSpPr>
      <cdr:spPr bwMode="auto">
        <a:xfrm xmlns:a="http://schemas.openxmlformats.org/drawingml/2006/main" flipH="1">
          <a:off x="3884602" y="1080397"/>
          <a:ext cx="1531275" cy="521232"/>
        </a:xfrm>
        <a:custGeom xmlns:a="http://schemas.openxmlformats.org/drawingml/2006/main">
          <a:avLst/>
          <a:gdLst>
            <a:gd name="T0" fmla="*/ 1443758 w 1443758"/>
            <a:gd name="T1" fmla="*/ 413754 h 413754"/>
            <a:gd name="T2" fmla="*/ 1164631 w 1443758"/>
            <a:gd name="T3" fmla="*/ 0 h 413754"/>
            <a:gd name="T4" fmla="*/ 0 w 1443758"/>
            <a:gd name="T5" fmla="*/ 0 h 41375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443758" h="413754">
              <a:moveTo>
                <a:pt x="1443758" y="413754"/>
              </a:moveTo>
              <a:lnTo>
                <a:pt x="1164631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0.314</cdr:x>
      <cdr:y>0.5525</cdr:y>
    </cdr:from>
    <cdr:to>
      <cdr:x>0.48625</cdr:x>
      <cdr:y>0.655</cdr:y>
    </cdr:to>
    <cdr:sp macro="" textlink="">
      <cdr:nvSpPr>
        <cdr:cNvPr id="16411" name="Freeform 27"/>
        <cdr:cNvSpPr>
          <a:spLocks xmlns:a="http://schemas.openxmlformats.org/drawingml/2006/main"/>
        </cdr:cNvSpPr>
      </cdr:nvSpPr>
      <cdr:spPr bwMode="auto">
        <a:xfrm xmlns:a="http://schemas.openxmlformats.org/drawingml/2006/main" flipH="1" flipV="1">
          <a:off x="2892152" y="3104912"/>
          <a:ext cx="1586539" cy="576024"/>
        </a:xfrm>
        <a:custGeom xmlns:a="http://schemas.openxmlformats.org/drawingml/2006/main">
          <a:avLst/>
          <a:gdLst>
            <a:gd name="T0" fmla="*/ 1443758 w 1443758"/>
            <a:gd name="T1" fmla="*/ 413754 h 413754"/>
            <a:gd name="T2" fmla="*/ 1164631 w 1443758"/>
            <a:gd name="T3" fmla="*/ 0 h 413754"/>
            <a:gd name="T4" fmla="*/ 0 w 1443758"/>
            <a:gd name="T5" fmla="*/ 0 h 41375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443758" h="413754">
              <a:moveTo>
                <a:pt x="1443758" y="413754"/>
              </a:moveTo>
              <a:lnTo>
                <a:pt x="1164631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0.34625</cdr:x>
      <cdr:y>0.54</cdr:y>
    </cdr:from>
    <cdr:to>
      <cdr:x>0.487</cdr:x>
      <cdr:y>0.65175</cdr:y>
    </cdr:to>
    <cdr:sp macro="" textlink="">
      <cdr:nvSpPr>
        <cdr:cNvPr id="16412" name="Text Box 2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189196" y="3034665"/>
          <a:ext cx="1296403" cy="628007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/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Глобальный</a:t>
          </a:r>
        </a:p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минимум</a:t>
          </a:r>
        </a:p>
      </cdr:txBody>
    </cdr:sp>
  </cdr:relSizeAnchor>
  <cdr:relSizeAnchor xmlns:cdr="http://schemas.openxmlformats.org/drawingml/2006/chartDrawing">
    <cdr:from>
      <cdr:x>0.1175</cdr:x>
      <cdr:y>0.77775</cdr:y>
    </cdr:from>
    <cdr:to>
      <cdr:x>0.18275</cdr:x>
      <cdr:y>0.8355</cdr:y>
    </cdr:to>
    <cdr:sp macro="" textlink="">
      <cdr:nvSpPr>
        <cdr:cNvPr id="16413" name="Text Box 29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082254" y="4370761"/>
          <a:ext cx="600997" cy="324540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/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>
              <a:solidFill>
                <a:srgbClr val="000000"/>
              </a:solidFill>
              <a:latin typeface="Times New Roman"/>
              <a:cs typeface="Times New Roman"/>
            </a:rPr>
            <a:t>min 1</a:t>
          </a:r>
        </a:p>
      </cdr:txBody>
    </cdr:sp>
  </cdr:relSizeAnchor>
  <cdr:relSizeAnchor xmlns:cdr="http://schemas.openxmlformats.org/drawingml/2006/chartDrawing">
    <cdr:from>
      <cdr:x>0.39225</cdr:x>
      <cdr:y>0.77775</cdr:y>
    </cdr:from>
    <cdr:to>
      <cdr:x>0.45625</cdr:x>
      <cdr:y>0.8355</cdr:y>
    </cdr:to>
    <cdr:sp macro="" textlink="">
      <cdr:nvSpPr>
        <cdr:cNvPr id="16415" name="Text Box 3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612887" y="4370761"/>
          <a:ext cx="589483" cy="324540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/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>
              <a:solidFill>
                <a:srgbClr val="000000"/>
              </a:solidFill>
              <a:latin typeface="Times New Roman"/>
              <a:cs typeface="Times New Roman"/>
            </a:rPr>
            <a:t>max 2</a:t>
          </a:r>
        </a:p>
      </cdr:txBody>
    </cdr:sp>
  </cdr:relSizeAnchor>
  <cdr:relSizeAnchor xmlns:cdr="http://schemas.openxmlformats.org/drawingml/2006/chartDrawing">
    <cdr:from>
      <cdr:x>0.01075</cdr:x>
      <cdr:y>0.4375</cdr:y>
    </cdr:from>
    <cdr:to>
      <cdr:x>0.1545</cdr:x>
      <cdr:y>0.54</cdr:y>
    </cdr:to>
    <cdr:sp macro="" textlink="">
      <cdr:nvSpPr>
        <cdr:cNvPr id="16416" name="Freeform 32"/>
        <cdr:cNvSpPr>
          <a:spLocks xmlns:a="http://schemas.openxmlformats.org/drawingml/2006/main"/>
        </cdr:cNvSpPr>
      </cdr:nvSpPr>
      <cdr:spPr bwMode="auto">
        <a:xfrm xmlns:a="http://schemas.openxmlformats.org/drawingml/2006/main" flipV="1">
          <a:off x="99015" y="2458641"/>
          <a:ext cx="1324034" cy="576024"/>
        </a:xfrm>
        <a:custGeom xmlns:a="http://schemas.openxmlformats.org/drawingml/2006/main">
          <a:avLst/>
          <a:gdLst>
            <a:gd name="T0" fmla="*/ 1443758 w 1443758"/>
            <a:gd name="T1" fmla="*/ 413754 h 413754"/>
            <a:gd name="T2" fmla="*/ 1164631 w 1443758"/>
            <a:gd name="T3" fmla="*/ 0 h 413754"/>
            <a:gd name="T4" fmla="*/ 0 w 1443758"/>
            <a:gd name="T5" fmla="*/ 0 h 41375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443758" h="413754">
              <a:moveTo>
                <a:pt x="1443758" y="413754"/>
              </a:moveTo>
              <a:lnTo>
                <a:pt x="1164631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0.00675</cdr:x>
      <cdr:y>0.429</cdr:y>
    </cdr:from>
    <cdr:to>
      <cdr:x>0.137</cdr:x>
      <cdr:y>0.54075</cdr:y>
    </cdr:to>
    <cdr:sp macro="" textlink="">
      <cdr:nvSpPr>
        <cdr:cNvPr id="16417" name="Text Box 3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2172" y="2410873"/>
          <a:ext cx="1199690" cy="62800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Локальный</a:t>
          </a:r>
        </a:p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минимум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0.72325</cdr:x>
      <cdr:y>1</cdr:y>
    </cdr:to>
    <cdr:sp macro="" textlink="">
      <cdr:nvSpPr>
        <cdr:cNvPr id="17453" name="Rectangle 45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0"/>
          <a:ext cx="6661621" cy="5619750"/>
        </a:xfrm>
        <a:prstGeom xmlns:a="http://schemas.openxmlformats.org/drawingml/2006/main" prst="rect">
          <a:avLst/>
        </a:prstGeom>
        <a:solidFill xmlns:a="http://schemas.openxmlformats.org/drawingml/2006/main">
          <a:srgbClr val="B4B4B4"/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</cdr:sp>
  </cdr:relSizeAnchor>
  <cdr:relSizeAnchor xmlns:cdr="http://schemas.openxmlformats.org/drawingml/2006/chartDrawing">
    <cdr:from>
      <cdr:x>0</cdr:x>
      <cdr:y>0</cdr:y>
    </cdr:from>
    <cdr:to>
      <cdr:x>0.39125</cdr:x>
      <cdr:y>0.54825</cdr:y>
    </cdr:to>
    <cdr:sp macro="" textlink="">
      <cdr:nvSpPr>
        <cdr:cNvPr id="17434" name="Freeform 26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-82896" y="-37933"/>
          <a:ext cx="3603677" cy="3081028"/>
        </a:xfrm>
        <a:custGeom xmlns:a="http://schemas.openxmlformats.org/drawingml/2006/main">
          <a:avLst/>
          <a:gdLst>
            <a:gd name="T0" fmla="*/ 0 w 3590925"/>
            <a:gd name="T1" fmla="*/ 0 h 3105150"/>
            <a:gd name="T2" fmla="*/ 374079 w 3590925"/>
            <a:gd name="T3" fmla="*/ 1957976 h 3105150"/>
            <a:gd name="T4" fmla="*/ 1420268 w 3590925"/>
            <a:gd name="T5" fmla="*/ 2969187 h 3105150"/>
            <a:gd name="T6" fmla="*/ 2997386 w 3590925"/>
            <a:gd name="T7" fmla="*/ 2773753 h 3105150"/>
            <a:gd name="T8" fmla="*/ 3537986 w 3590925"/>
            <a:gd name="T9" fmla="*/ 1541878 h 3105150"/>
            <a:gd name="T10" fmla="*/ 3315024 w 3590925"/>
            <a:gd name="T11" fmla="*/ 38100 h 3105150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  <a:cxn ang="0">
              <a:pos x="T10" y="T11"/>
            </a:cxn>
          </a:cxnLst>
          <a:rect l="0" t="0" r="r" b="b"/>
          <a:pathLst>
            <a:path w="3590925" h="3105150">
              <a:moveTo>
                <a:pt x="0" y="0"/>
              </a:moveTo>
              <a:cubicBezTo>
                <a:pt x="62346" y="324742"/>
                <a:pt x="137368" y="1463112"/>
                <a:pt x="374079" y="1957976"/>
              </a:cubicBezTo>
              <a:cubicBezTo>
                <a:pt x="610790" y="2452840"/>
                <a:pt x="983051" y="2833224"/>
                <a:pt x="1420268" y="2969187"/>
              </a:cubicBezTo>
              <a:cubicBezTo>
                <a:pt x="1857485" y="3105150"/>
                <a:pt x="2644433" y="3011638"/>
                <a:pt x="2997386" y="2773753"/>
              </a:cubicBezTo>
              <a:cubicBezTo>
                <a:pt x="3350338" y="2535868"/>
                <a:pt x="3485046" y="1997820"/>
                <a:pt x="3537986" y="1541878"/>
              </a:cubicBezTo>
              <a:cubicBezTo>
                <a:pt x="3590925" y="1085936"/>
                <a:pt x="3361474" y="351387"/>
                <a:pt x="3315024" y="38100"/>
              </a:cubicBezTo>
            </a:path>
          </a:pathLst>
        </a:custGeom>
        <a:solidFill xmlns:a="http://schemas.openxmlformats.org/drawingml/2006/main">
          <a:srgbClr val="AFAFAF"/>
        </a:solidFill>
        <a:ln xmlns:a="http://schemas.openxmlformats.org/drawingml/2006/main" w="2222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 type="none" w="med" len="med"/>
          <a:tailEnd type="none" w="med" len="med"/>
        </a:ln>
      </cdr:spPr>
    </cdr:sp>
  </cdr:relSizeAnchor>
  <cdr:relSizeAnchor xmlns:cdr="http://schemas.openxmlformats.org/drawingml/2006/chartDrawing">
    <cdr:from>
      <cdr:x>0</cdr:x>
      <cdr:y>0.48675</cdr:y>
    </cdr:from>
    <cdr:to>
      <cdr:x>0.16625</cdr:x>
      <cdr:y>1</cdr:y>
    </cdr:to>
    <cdr:sp macro="" textlink="">
      <cdr:nvSpPr>
        <cdr:cNvPr id="17432" name="Freeform 2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-48356" y="2783181"/>
          <a:ext cx="1531275" cy="2884337"/>
        </a:xfrm>
        <a:custGeom xmlns:a="http://schemas.openxmlformats.org/drawingml/2006/main">
          <a:avLst/>
          <a:gdLst>
            <a:gd name="T0" fmla="*/ 38231 w 1526708"/>
            <a:gd name="T1" fmla="*/ 0 h 2905125"/>
            <a:gd name="T2" fmla="*/ 1247350 w 1526708"/>
            <a:gd name="T3" fmla="*/ 663914 h 2905125"/>
            <a:gd name="T4" fmla="*/ 1518841 w 1526708"/>
            <a:gd name="T5" fmla="*/ 1685925 h 2905125"/>
            <a:gd name="T6" fmla="*/ 1200150 w 1526708"/>
            <a:gd name="T7" fmla="*/ 2705100 h 2905125"/>
            <a:gd name="T8" fmla="*/ 0 w 1526708"/>
            <a:gd name="T9" fmla="*/ 2886075 h 2905125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</a:cxnLst>
          <a:rect l="0" t="0" r="r" b="b"/>
          <a:pathLst>
            <a:path w="1526708" h="2905125">
              <a:moveTo>
                <a:pt x="38231" y="0"/>
              </a:moveTo>
              <a:cubicBezTo>
                <a:pt x="238158" y="110652"/>
                <a:pt x="1000581" y="382927"/>
                <a:pt x="1247350" y="663914"/>
              </a:cubicBezTo>
              <a:cubicBezTo>
                <a:pt x="1494118" y="944901"/>
                <a:pt x="1526708" y="1345727"/>
                <a:pt x="1518841" y="1685925"/>
              </a:cubicBezTo>
              <a:cubicBezTo>
                <a:pt x="1510974" y="2026123"/>
                <a:pt x="1453290" y="2505075"/>
                <a:pt x="1200150" y="2705100"/>
              </a:cubicBezTo>
              <a:cubicBezTo>
                <a:pt x="947010" y="2905125"/>
                <a:pt x="250031" y="2848372"/>
                <a:pt x="0" y="2886075"/>
              </a:cubicBezTo>
            </a:path>
          </a:pathLst>
        </a:custGeom>
        <a:solidFill xmlns:a="http://schemas.openxmlformats.org/drawingml/2006/main">
          <a:srgbClr val="AFAFAF"/>
        </a:solidFill>
        <a:ln xmlns:a="http://schemas.openxmlformats.org/drawingml/2006/main" w="2222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 type="none" w="med" len="med"/>
          <a:tailEnd type="none" w="med" len="med"/>
        </a:ln>
      </cdr:spPr>
    </cdr:sp>
  </cdr:relSizeAnchor>
  <cdr:relSizeAnchor xmlns:cdr="http://schemas.openxmlformats.org/drawingml/2006/chartDrawing">
    <cdr:from>
      <cdr:x>0</cdr:x>
      <cdr:y>0.59375</cdr:y>
    </cdr:from>
    <cdr:to>
      <cdr:x>0.131</cdr:x>
      <cdr:y>0.97425</cdr:y>
    </cdr:to>
    <cdr:sp macro="" textlink="">
      <cdr:nvSpPr>
        <cdr:cNvPr id="17433" name="Freeform 25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-48356" y="3336727"/>
          <a:ext cx="1206598" cy="2138314"/>
        </a:xfrm>
        <a:custGeom xmlns:a="http://schemas.openxmlformats.org/drawingml/2006/main">
          <a:avLst/>
          <a:gdLst>
            <a:gd name="T0" fmla="*/ 19050 w 1202069"/>
            <a:gd name="T1" fmla="*/ 0 h 2152650"/>
            <a:gd name="T2" fmla="*/ 904125 w 1202069"/>
            <a:gd name="T3" fmla="*/ 438150 h 2152650"/>
            <a:gd name="T4" fmla="*/ 1181100 w 1202069"/>
            <a:gd name="T5" fmla="*/ 1295400 h 2152650"/>
            <a:gd name="T6" fmla="*/ 778310 w 1202069"/>
            <a:gd name="T7" fmla="*/ 1962150 h 2152650"/>
            <a:gd name="T8" fmla="*/ 0 w 1202069"/>
            <a:gd name="T9" fmla="*/ 2152650 h 2152650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</a:cxnLst>
          <a:rect l="0" t="0" r="r" b="b"/>
          <a:pathLst>
            <a:path w="1202069" h="2152650">
              <a:moveTo>
                <a:pt x="19050" y="0"/>
              </a:moveTo>
              <a:cubicBezTo>
                <a:pt x="164975" y="73025"/>
                <a:pt x="710450" y="222250"/>
                <a:pt x="904125" y="438150"/>
              </a:cubicBezTo>
              <a:cubicBezTo>
                <a:pt x="1097800" y="654050"/>
                <a:pt x="1202069" y="1041400"/>
                <a:pt x="1181100" y="1295400"/>
              </a:cubicBezTo>
              <a:cubicBezTo>
                <a:pt x="1160131" y="1549400"/>
                <a:pt x="975160" y="1819275"/>
                <a:pt x="778310" y="1962150"/>
              </a:cubicBezTo>
              <a:cubicBezTo>
                <a:pt x="581460" y="2105025"/>
                <a:pt x="162148" y="2112962"/>
                <a:pt x="0" y="2152650"/>
              </a:cubicBezTo>
            </a:path>
          </a:pathLst>
        </a:custGeom>
        <a:solidFill xmlns:a="http://schemas.openxmlformats.org/drawingml/2006/main">
          <a:srgbClr val="AAAAAA"/>
        </a:solidFill>
        <a:ln xmlns:a="http://schemas.openxmlformats.org/drawingml/2006/main" w="19050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 type="none" w="med" len="med"/>
          <a:tailEnd type="none" w="med" len="med"/>
        </a:ln>
      </cdr:spPr>
    </cdr:sp>
  </cdr:relSizeAnchor>
  <cdr:relSizeAnchor xmlns:cdr="http://schemas.openxmlformats.org/drawingml/2006/chartDrawing">
    <cdr:from>
      <cdr:x>0</cdr:x>
      <cdr:y>0.697</cdr:y>
    </cdr:from>
    <cdr:to>
      <cdr:x>0.099</cdr:x>
      <cdr:y>0.92975</cdr:y>
    </cdr:to>
    <cdr:sp macro="" textlink="">
      <cdr:nvSpPr>
        <cdr:cNvPr id="17440" name="Freeform 32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-140463" y="3916966"/>
          <a:ext cx="911857" cy="1307997"/>
        </a:xfrm>
        <a:custGeom xmlns:a="http://schemas.openxmlformats.org/drawingml/2006/main">
          <a:avLst/>
          <a:gdLst>
            <a:gd name="T0" fmla="*/ 0 w 915629"/>
            <a:gd name="T1" fmla="*/ 492529 h 1320033"/>
            <a:gd name="T2" fmla="*/ 219075 w 915629"/>
            <a:gd name="T3" fmla="*/ 159136 h 1320033"/>
            <a:gd name="T4" fmla="*/ 504825 w 915629"/>
            <a:gd name="T5" fmla="*/ 16657 h 1320033"/>
            <a:gd name="T6" fmla="*/ 815732 w 915629"/>
            <a:gd name="T7" fmla="*/ 259075 h 1320033"/>
            <a:gd name="T8" fmla="*/ 889211 w 915629"/>
            <a:gd name="T9" fmla="*/ 956301 h 1320033"/>
            <a:gd name="T10" fmla="*/ 657225 w 915629"/>
            <a:gd name="T11" fmla="*/ 1276350 h 1320033"/>
            <a:gd name="T12" fmla="*/ 276225 w 915629"/>
            <a:gd name="T13" fmla="*/ 1218398 h 1320033"/>
            <a:gd name="T14" fmla="*/ 38100 w 915629"/>
            <a:gd name="T15" fmla="*/ 868161 h 1320033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  <a:cxn ang="0">
              <a:pos x="T10" y="T11"/>
            </a:cxn>
            <a:cxn ang="0">
              <a:pos x="T12" y="T13"/>
            </a:cxn>
            <a:cxn ang="0">
              <a:pos x="T14" y="T15"/>
            </a:cxn>
          </a:cxnLst>
          <a:rect l="0" t="0" r="r" b="b"/>
          <a:pathLst>
            <a:path w="915629" h="1320033">
              <a:moveTo>
                <a:pt x="0" y="492529"/>
              </a:moveTo>
              <a:cubicBezTo>
                <a:pt x="36513" y="436963"/>
                <a:pt x="134938" y="238448"/>
                <a:pt x="219075" y="159136"/>
              </a:cubicBezTo>
              <a:cubicBezTo>
                <a:pt x="303212" y="79824"/>
                <a:pt x="405382" y="0"/>
                <a:pt x="504825" y="16657"/>
              </a:cubicBezTo>
              <a:cubicBezTo>
                <a:pt x="604268" y="33314"/>
                <a:pt x="751668" y="102468"/>
                <a:pt x="815732" y="259075"/>
              </a:cubicBezTo>
              <a:cubicBezTo>
                <a:pt x="879796" y="415684"/>
                <a:pt x="915629" y="786755"/>
                <a:pt x="889211" y="956301"/>
              </a:cubicBezTo>
              <a:cubicBezTo>
                <a:pt x="862793" y="1125847"/>
                <a:pt x="759389" y="1232667"/>
                <a:pt x="657225" y="1276350"/>
              </a:cubicBezTo>
              <a:cubicBezTo>
                <a:pt x="555061" y="1320033"/>
                <a:pt x="379413" y="1286430"/>
                <a:pt x="276225" y="1218398"/>
              </a:cubicBezTo>
              <a:cubicBezTo>
                <a:pt x="173037" y="1150366"/>
                <a:pt x="87709" y="941128"/>
                <a:pt x="38100" y="868161"/>
              </a:cubicBezTo>
            </a:path>
          </a:pathLst>
        </a:custGeom>
        <a:solidFill xmlns:a="http://schemas.openxmlformats.org/drawingml/2006/main">
          <a:srgbClr val="A0A0A0"/>
        </a:solidFill>
        <a:ln xmlns:a="http://schemas.openxmlformats.org/drawingml/2006/main" w="158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 type="none" w="med" len="med"/>
          <a:tailEnd type="none" w="med" len="med"/>
        </a:ln>
      </cdr:spPr>
    </cdr:sp>
  </cdr:relSizeAnchor>
  <cdr:relSizeAnchor xmlns:cdr="http://schemas.openxmlformats.org/drawingml/2006/chartDrawing">
    <cdr:from>
      <cdr:x>0.01025</cdr:x>
      <cdr:y>0.7725</cdr:y>
    </cdr:from>
    <cdr:to>
      <cdr:x>0.05225</cdr:x>
      <cdr:y>0.86525</cdr:y>
    </cdr:to>
    <cdr:sp macro="" textlink="">
      <cdr:nvSpPr>
        <cdr:cNvPr id="17441" name="Oval 33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94409" y="4341257"/>
          <a:ext cx="386849" cy="521232"/>
        </a:xfrm>
        <a:prstGeom xmlns:a="http://schemas.openxmlformats.org/drawingml/2006/main" prst="ellipse">
          <a:avLst/>
        </a:prstGeom>
        <a:solidFill xmlns:a="http://schemas.openxmlformats.org/drawingml/2006/main">
          <a:srgbClr val="969696"/>
        </a:solidFill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/>
          <a:tailEnd/>
        </a:ln>
      </cdr:spPr>
    </cdr:sp>
  </cdr:relSizeAnchor>
  <cdr:relSizeAnchor xmlns:cdr="http://schemas.openxmlformats.org/drawingml/2006/chartDrawing">
    <cdr:from>
      <cdr:x>0.024</cdr:x>
      <cdr:y>0.80625</cdr:y>
    </cdr:from>
    <cdr:to>
      <cdr:x>0.03775</cdr:x>
      <cdr:y>0.8265</cdr:y>
    </cdr:to>
    <cdr:sp macro="" textlink="">
      <cdr:nvSpPr>
        <cdr:cNvPr id="17442" name="Oval 34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21056" y="4530923"/>
          <a:ext cx="126647" cy="1138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0.17475</cdr:x>
      <cdr:y>0.57475</cdr:y>
    </cdr:from>
    <cdr:to>
      <cdr:x>0.397</cdr:x>
      <cdr:y>1</cdr:y>
    </cdr:to>
    <cdr:sp macro="" textlink="">
      <cdr:nvSpPr>
        <cdr:cNvPr id="17449" name="Freeform 41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1609565" y="3232761"/>
          <a:ext cx="2047073" cy="2389799"/>
        </a:xfrm>
        <a:custGeom xmlns:a="http://schemas.openxmlformats.org/drawingml/2006/main">
          <a:avLst/>
          <a:gdLst>
            <a:gd name="T0" fmla="*/ 603630 w 2031900"/>
            <a:gd name="T1" fmla="*/ 86979 h 2403014"/>
            <a:gd name="T2" fmla="*/ 127011 w 2031900"/>
            <a:gd name="T3" fmla="*/ 489826 h 2403014"/>
            <a:gd name="T4" fmla="*/ 88881 w 2031900"/>
            <a:gd name="T5" fmla="*/ 1451167 h 2403014"/>
            <a:gd name="T6" fmla="*/ 660300 w 2031900"/>
            <a:gd name="T7" fmla="*/ 2190750 h 2403014"/>
            <a:gd name="T8" fmla="*/ 1776115 w 2031900"/>
            <a:gd name="T9" fmla="*/ 2293484 h 2403014"/>
            <a:gd name="T10" fmla="*/ 1928633 w 2031900"/>
            <a:gd name="T11" fmla="*/ 1533568 h 2403014"/>
            <a:gd name="T12" fmla="*/ 1156509 w 2031900"/>
            <a:gd name="T13" fmla="*/ 1139876 h 2403014"/>
            <a:gd name="T14" fmla="*/ 1156509 w 2031900"/>
            <a:gd name="T15" fmla="*/ 334181 h 2403014"/>
            <a:gd name="T16" fmla="*/ 965861 w 2031900"/>
            <a:gd name="T17" fmla="*/ 41201 h 2403014"/>
            <a:gd name="T18" fmla="*/ 603630 w 2031900"/>
            <a:gd name="T19" fmla="*/ 86979 h 240301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  <a:cxn ang="0">
              <a:pos x="T10" y="T11"/>
            </a:cxn>
            <a:cxn ang="0">
              <a:pos x="T12" y="T13"/>
            </a:cxn>
            <a:cxn ang="0">
              <a:pos x="T14" y="T15"/>
            </a:cxn>
            <a:cxn ang="0">
              <a:pos x="T16" y="T17"/>
            </a:cxn>
            <a:cxn ang="0">
              <a:pos x="T18" y="T19"/>
            </a:cxn>
          </a:cxnLst>
          <a:rect l="0" t="0" r="r" b="b"/>
          <a:pathLst>
            <a:path w="2031900" h="2403014">
              <a:moveTo>
                <a:pt x="603630" y="86979"/>
              </a:moveTo>
              <a:cubicBezTo>
                <a:pt x="463822" y="161750"/>
                <a:pt x="212802" y="262461"/>
                <a:pt x="127011" y="489826"/>
              </a:cubicBezTo>
              <a:cubicBezTo>
                <a:pt x="41219" y="717192"/>
                <a:pt x="0" y="1167680"/>
                <a:pt x="88881" y="1451167"/>
              </a:cubicBezTo>
              <a:cubicBezTo>
                <a:pt x="177762" y="1734654"/>
                <a:pt x="379094" y="2050364"/>
                <a:pt x="660300" y="2190750"/>
              </a:cubicBezTo>
              <a:cubicBezTo>
                <a:pt x="941506" y="2331136"/>
                <a:pt x="1564726" y="2403014"/>
                <a:pt x="1776115" y="2293484"/>
              </a:cubicBezTo>
              <a:cubicBezTo>
                <a:pt x="1987504" y="2183954"/>
                <a:pt x="2031900" y="1725836"/>
                <a:pt x="1928633" y="1533568"/>
              </a:cubicBezTo>
              <a:cubicBezTo>
                <a:pt x="1825366" y="1341299"/>
                <a:pt x="1285197" y="1339774"/>
                <a:pt x="1156509" y="1139876"/>
              </a:cubicBezTo>
              <a:cubicBezTo>
                <a:pt x="1027821" y="939977"/>
                <a:pt x="1188284" y="517293"/>
                <a:pt x="1156509" y="334181"/>
              </a:cubicBezTo>
              <a:cubicBezTo>
                <a:pt x="1124735" y="151068"/>
                <a:pt x="1058008" y="82402"/>
                <a:pt x="965861" y="41201"/>
              </a:cubicBezTo>
              <a:cubicBezTo>
                <a:pt x="873715" y="0"/>
                <a:pt x="743439" y="12207"/>
                <a:pt x="603630" y="86979"/>
              </a:cubicBezTo>
              <a:close/>
            </a:path>
          </a:pathLst>
        </a:custGeom>
        <a:solidFill xmlns:a="http://schemas.openxmlformats.org/drawingml/2006/main">
          <a:srgbClr val="BEBEBE"/>
        </a:solidFill>
        <a:ln xmlns:a="http://schemas.openxmlformats.org/drawingml/2006/main" w="2222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/>
          <a:tailEnd/>
        </a:ln>
      </cdr:spPr>
    </cdr:sp>
  </cdr:relSizeAnchor>
  <cdr:relSizeAnchor xmlns:cdr="http://schemas.openxmlformats.org/drawingml/2006/chartDrawing">
    <cdr:from>
      <cdr:x>0.206</cdr:x>
      <cdr:y>0.6275</cdr:y>
    </cdr:from>
    <cdr:to>
      <cdr:x>0.33725</cdr:x>
      <cdr:y>0.95875</cdr:y>
    </cdr:to>
    <cdr:sp macro="" textlink="">
      <cdr:nvSpPr>
        <cdr:cNvPr id="17450" name="Freeform 42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1897399" y="3526393"/>
          <a:ext cx="1208901" cy="1861542"/>
        </a:xfrm>
        <a:custGeom xmlns:a="http://schemas.openxmlformats.org/drawingml/2006/main">
          <a:avLst/>
          <a:gdLst>
            <a:gd name="T0" fmla="*/ 366353 w 1202295"/>
            <a:gd name="T1" fmla="*/ 72278 h 1875495"/>
            <a:gd name="T2" fmla="*/ 86192 w 1202295"/>
            <a:gd name="T3" fmla="*/ 407040 h 1875495"/>
            <a:gd name="T4" fmla="*/ 63780 w 1202295"/>
            <a:gd name="T5" fmla="*/ 1205901 h 1875495"/>
            <a:gd name="T6" fmla="*/ 468870 w 1202295"/>
            <a:gd name="T7" fmla="*/ 1762125 h 1875495"/>
            <a:gd name="T8" fmla="*/ 1033932 w 1202295"/>
            <a:gd name="T9" fmla="*/ 1794203 h 1875495"/>
            <a:gd name="T10" fmla="*/ 1145196 w 1202295"/>
            <a:gd name="T11" fmla="*/ 1274375 h 1875495"/>
            <a:gd name="T12" fmla="*/ 691337 w 1202295"/>
            <a:gd name="T13" fmla="*/ 947222 h 1875495"/>
            <a:gd name="T14" fmla="*/ 691337 w 1202295"/>
            <a:gd name="T15" fmla="*/ 277700 h 1875495"/>
            <a:gd name="T16" fmla="*/ 579274 w 1202295"/>
            <a:gd name="T17" fmla="*/ 34237 h 1875495"/>
            <a:gd name="T18" fmla="*/ 366353 w 1202295"/>
            <a:gd name="T19" fmla="*/ 72278 h 1875495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  <a:cxn ang="0">
              <a:pos x="T10" y="T11"/>
            </a:cxn>
            <a:cxn ang="0">
              <a:pos x="T12" y="T13"/>
            </a:cxn>
            <a:cxn ang="0">
              <a:pos x="T14" y="T15"/>
            </a:cxn>
            <a:cxn ang="0">
              <a:pos x="T16" y="T17"/>
            </a:cxn>
            <a:cxn ang="0">
              <a:pos x="T18" y="T19"/>
            </a:cxn>
          </a:cxnLst>
          <a:rect l="0" t="0" r="r" b="b"/>
          <a:pathLst>
            <a:path w="1202295" h="1875495">
              <a:moveTo>
                <a:pt x="366353" y="72278"/>
              </a:moveTo>
              <a:cubicBezTo>
                <a:pt x="284172" y="134412"/>
                <a:pt x="136621" y="218102"/>
                <a:pt x="86192" y="407040"/>
              </a:cubicBezTo>
              <a:cubicBezTo>
                <a:pt x="35765" y="595977"/>
                <a:pt x="0" y="980053"/>
                <a:pt x="63780" y="1205901"/>
              </a:cubicBezTo>
              <a:cubicBezTo>
                <a:pt x="127560" y="1431749"/>
                <a:pt x="307178" y="1664075"/>
                <a:pt x="468870" y="1762125"/>
              </a:cubicBezTo>
              <a:cubicBezTo>
                <a:pt x="630562" y="1860175"/>
                <a:pt x="921211" y="1875495"/>
                <a:pt x="1033932" y="1794203"/>
              </a:cubicBezTo>
              <a:cubicBezTo>
                <a:pt x="1146653" y="1712911"/>
                <a:pt x="1202295" y="1415538"/>
                <a:pt x="1145196" y="1274375"/>
              </a:cubicBezTo>
              <a:cubicBezTo>
                <a:pt x="1088097" y="1133211"/>
                <a:pt x="766980" y="1113335"/>
                <a:pt x="691337" y="947222"/>
              </a:cubicBezTo>
              <a:cubicBezTo>
                <a:pt x="615694" y="781109"/>
                <a:pt x="710015" y="429864"/>
                <a:pt x="691337" y="277700"/>
              </a:cubicBezTo>
              <a:cubicBezTo>
                <a:pt x="672660" y="125536"/>
                <a:pt x="633438" y="68475"/>
                <a:pt x="579274" y="34237"/>
              </a:cubicBezTo>
              <a:cubicBezTo>
                <a:pt x="525110" y="0"/>
                <a:pt x="448533" y="10144"/>
                <a:pt x="366353" y="72278"/>
              </a:cubicBezTo>
              <a:close/>
            </a:path>
          </a:pathLst>
        </a:custGeom>
        <a:solidFill xmlns:a="http://schemas.openxmlformats.org/drawingml/2006/main">
          <a:srgbClr val="C8C8C8"/>
        </a:solidFill>
        <a:ln xmlns:a="http://schemas.openxmlformats.org/drawingml/2006/main" w="19050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/>
          <a:tailEnd/>
        </a:ln>
      </cdr:spPr>
    </cdr:sp>
  </cdr:relSizeAnchor>
  <cdr:relSizeAnchor xmlns:cdr="http://schemas.openxmlformats.org/drawingml/2006/chartDrawing">
    <cdr:from>
      <cdr:x>0.2315</cdr:x>
      <cdr:y>0.71825</cdr:y>
    </cdr:from>
    <cdr:to>
      <cdr:x>0.29425</cdr:x>
      <cdr:y>0.9115</cdr:y>
    </cdr:to>
    <cdr:sp macro="" textlink="">
      <cdr:nvSpPr>
        <cdr:cNvPr id="17451" name="Freeform 43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2132271" y="4036385"/>
          <a:ext cx="577970" cy="1086017"/>
        </a:xfrm>
        <a:custGeom xmlns:a="http://schemas.openxmlformats.org/drawingml/2006/main">
          <a:avLst/>
          <a:gdLst>
            <a:gd name="T0" fmla="*/ 141992 w 571840"/>
            <a:gd name="T1" fmla="*/ 38992 h 1090897"/>
            <a:gd name="T2" fmla="*/ 32767 w 571840"/>
            <a:gd name="T3" fmla="*/ 219590 h 1090897"/>
            <a:gd name="T4" fmla="*/ 24029 w 571840"/>
            <a:gd name="T5" fmla="*/ 650562 h 1090897"/>
            <a:gd name="T6" fmla="*/ 176945 w 571840"/>
            <a:gd name="T7" fmla="*/ 974816 h 1090897"/>
            <a:gd name="T8" fmla="*/ 517193 w 571840"/>
            <a:gd name="T9" fmla="*/ 1057015 h 1090897"/>
            <a:gd name="T10" fmla="*/ 504825 w 571840"/>
            <a:gd name="T11" fmla="*/ 771525 h 1090897"/>
            <a:gd name="T12" fmla="*/ 268694 w 571840"/>
            <a:gd name="T13" fmla="*/ 511009 h 1090897"/>
            <a:gd name="T14" fmla="*/ 268694 w 571840"/>
            <a:gd name="T15" fmla="*/ 149814 h 1090897"/>
            <a:gd name="T16" fmla="*/ 225004 w 571840"/>
            <a:gd name="T17" fmla="*/ 18470 h 1090897"/>
            <a:gd name="T18" fmla="*/ 141992 w 571840"/>
            <a:gd name="T19" fmla="*/ 38992 h 1090897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  <a:cxn ang="0">
              <a:pos x="T10" y="T11"/>
            </a:cxn>
            <a:cxn ang="0">
              <a:pos x="T12" y="T13"/>
            </a:cxn>
            <a:cxn ang="0">
              <a:pos x="T14" y="T15"/>
            </a:cxn>
            <a:cxn ang="0">
              <a:pos x="T16" y="T17"/>
            </a:cxn>
            <a:cxn ang="0">
              <a:pos x="T18" y="T19"/>
            </a:cxn>
          </a:cxnLst>
          <a:rect l="0" t="0" r="r" b="b"/>
          <a:pathLst>
            <a:path w="571840" h="1090897">
              <a:moveTo>
                <a:pt x="141992" y="38992"/>
              </a:moveTo>
              <a:cubicBezTo>
                <a:pt x="109953" y="72513"/>
                <a:pt x="52428" y="117662"/>
                <a:pt x="32767" y="219590"/>
              </a:cubicBezTo>
              <a:cubicBezTo>
                <a:pt x="13107" y="321519"/>
                <a:pt x="0" y="524691"/>
                <a:pt x="24029" y="650562"/>
              </a:cubicBezTo>
              <a:cubicBezTo>
                <a:pt x="48059" y="776433"/>
                <a:pt x="94751" y="907074"/>
                <a:pt x="176945" y="974816"/>
              </a:cubicBezTo>
              <a:cubicBezTo>
                <a:pt x="259138" y="1042558"/>
                <a:pt x="462546" y="1090897"/>
                <a:pt x="517193" y="1057015"/>
              </a:cubicBezTo>
              <a:cubicBezTo>
                <a:pt x="571840" y="1023133"/>
                <a:pt x="546241" y="862526"/>
                <a:pt x="504825" y="771525"/>
              </a:cubicBezTo>
              <a:cubicBezTo>
                <a:pt x="463409" y="680524"/>
                <a:pt x="308049" y="614627"/>
                <a:pt x="268694" y="511009"/>
              </a:cubicBezTo>
              <a:cubicBezTo>
                <a:pt x="229339" y="407391"/>
                <a:pt x="275976" y="231904"/>
                <a:pt x="268694" y="149814"/>
              </a:cubicBezTo>
              <a:cubicBezTo>
                <a:pt x="261413" y="67724"/>
                <a:pt x="246121" y="36941"/>
                <a:pt x="225004" y="18470"/>
              </a:cubicBezTo>
              <a:cubicBezTo>
                <a:pt x="203888" y="0"/>
                <a:pt x="174033" y="5473"/>
                <a:pt x="141992" y="38992"/>
              </a:cubicBezTo>
              <a:close/>
            </a:path>
          </a:pathLst>
        </a:custGeom>
        <a:solidFill xmlns:a="http://schemas.openxmlformats.org/drawingml/2006/main">
          <a:srgbClr val="D2D2D2"/>
        </a:solidFill>
        <a:ln xmlns:a="http://schemas.openxmlformats.org/drawingml/2006/main" w="158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/>
          <a:tailEnd/>
        </a:ln>
      </cdr:spPr>
    </cdr:sp>
  </cdr:relSizeAnchor>
  <cdr:relSizeAnchor xmlns:cdr="http://schemas.openxmlformats.org/drawingml/2006/chartDrawing">
    <cdr:from>
      <cdr:x>0.256</cdr:x>
      <cdr:y>0.8565</cdr:y>
    </cdr:from>
    <cdr:to>
      <cdr:x>0.27075</cdr:x>
      <cdr:y>0.87675</cdr:y>
    </cdr:to>
    <cdr:sp macro="" textlink="">
      <cdr:nvSpPr>
        <cdr:cNvPr id="17452" name="Oval 44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357933" y="4813316"/>
          <a:ext cx="135857" cy="1138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0.072</cdr:x>
      <cdr:y>0.017</cdr:y>
    </cdr:from>
    <cdr:to>
      <cdr:x>0.2065</cdr:x>
      <cdr:y>0.083</cdr:y>
    </cdr:to>
    <cdr:sp macro="" textlink="">
      <cdr:nvSpPr>
        <cdr:cNvPr id="17410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63169" y="95536"/>
          <a:ext cx="1238835" cy="37090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y=R</a:t>
          </a:r>
          <a:r>
            <a:rPr lang="ru-RU" sz="178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>
              <a:solidFill>
                <a:srgbClr val="000000"/>
              </a:solidFill>
              <a:latin typeface="Times New Roman"/>
              <a:cs typeface="Times New Roman"/>
            </a:rPr>
            <a:t>1</a:t>
          </a: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, x</a:t>
          </a:r>
          <a:r>
            <a:rPr lang="ru-RU" sz="1780" b="0" i="0" u="none" strike="noStrike" baseline="-25000">
              <a:solidFill>
                <a:srgbClr val="000000"/>
              </a:solidFill>
              <a:latin typeface="Times New Roman"/>
              <a:cs typeface="Times New Roman"/>
            </a:rPr>
            <a:t>2</a:t>
          </a:r>
          <a:r>
            <a:rPr lang="ru-RU" sz="178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</a:p>
      </cdr:txBody>
    </cdr:sp>
  </cdr:relSizeAnchor>
  <cdr:relSizeAnchor xmlns:cdr="http://schemas.openxmlformats.org/drawingml/2006/chartDrawing">
    <cdr:from>
      <cdr:x>0</cdr:x>
      <cdr:y>0.0085</cdr:y>
    </cdr:from>
    <cdr:to>
      <cdr:x>0.03425</cdr:x>
      <cdr:y>0.0745</cdr:y>
    </cdr:to>
    <cdr:sp macro="" textlink="">
      <cdr:nvSpPr>
        <cdr:cNvPr id="17412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47768"/>
          <a:ext cx="315466" cy="37090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>
              <a:solidFill>
                <a:srgbClr val="000000"/>
              </a:solidFill>
              <a:latin typeface="Times New Roman"/>
              <a:cs typeface="Times New Roman"/>
            </a:rPr>
            <a:t>2</a:t>
          </a:r>
        </a:p>
      </cdr:txBody>
    </cdr:sp>
  </cdr:relSizeAnchor>
  <cdr:relSizeAnchor xmlns:cdr="http://schemas.openxmlformats.org/drawingml/2006/chartDrawing">
    <cdr:from>
      <cdr:x>0.018</cdr:x>
      <cdr:y>0.94075</cdr:y>
    </cdr:from>
    <cdr:to>
      <cdr:x>0.04075</cdr:x>
      <cdr:y>1</cdr:y>
    </cdr:to>
    <cdr:sp macro="" textlink="">
      <cdr:nvSpPr>
        <cdr:cNvPr id="17431" name="Text Box 2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65792" y="5296614"/>
          <a:ext cx="209543" cy="3329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0</a:t>
          </a:r>
        </a:p>
      </cdr:txBody>
    </cdr:sp>
  </cdr:relSizeAnchor>
  <cdr:relSizeAnchor xmlns:cdr="http://schemas.openxmlformats.org/drawingml/2006/chartDrawing">
    <cdr:from>
      <cdr:x>0.02975</cdr:x>
      <cdr:y>0</cdr:y>
    </cdr:from>
    <cdr:to>
      <cdr:x>0.34425</cdr:x>
      <cdr:y>0.473</cdr:y>
    </cdr:to>
    <cdr:sp macro="" textlink="">
      <cdr:nvSpPr>
        <cdr:cNvPr id="17435" name="Freeform 27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274018" y="-28099"/>
          <a:ext cx="2896757" cy="2658142"/>
        </a:xfrm>
        <a:custGeom xmlns:a="http://schemas.openxmlformats.org/drawingml/2006/main">
          <a:avLst/>
          <a:gdLst>
            <a:gd name="T0" fmla="*/ 158672 w 2873297"/>
            <a:gd name="T1" fmla="*/ 0 h 2676525"/>
            <a:gd name="T2" fmla="*/ 145513 w 2873297"/>
            <a:gd name="T3" fmla="*/ 1561854 h 2676525"/>
            <a:gd name="T4" fmla="*/ 1031753 w 2873297"/>
            <a:gd name="T5" fmla="*/ 2539475 h 2676525"/>
            <a:gd name="T6" fmla="*/ 2402332 w 2873297"/>
            <a:gd name="T7" fmla="*/ 2384155 h 2676525"/>
            <a:gd name="T8" fmla="*/ 2872134 w 2873297"/>
            <a:gd name="T9" fmla="*/ 1405128 h 2676525"/>
            <a:gd name="T10" fmla="*/ 2395355 w 2873297"/>
            <a:gd name="T11" fmla="*/ 19050 h 2676525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  <a:cxn ang="0">
              <a:pos x="T10" y="T11"/>
            </a:cxn>
          </a:cxnLst>
          <a:rect l="0" t="0" r="r" b="b"/>
          <a:pathLst>
            <a:path w="2873297" h="2676525">
              <a:moveTo>
                <a:pt x="158672" y="0"/>
              </a:moveTo>
              <a:cubicBezTo>
                <a:pt x="156479" y="258721"/>
                <a:pt x="0" y="1138608"/>
                <a:pt x="145513" y="1561854"/>
              </a:cubicBezTo>
              <a:cubicBezTo>
                <a:pt x="291026" y="1985100"/>
                <a:pt x="655617" y="2402425"/>
                <a:pt x="1031753" y="2539475"/>
              </a:cubicBezTo>
              <a:cubicBezTo>
                <a:pt x="1407890" y="2676525"/>
                <a:pt x="2095602" y="2573212"/>
                <a:pt x="2402332" y="2384155"/>
              </a:cubicBezTo>
              <a:cubicBezTo>
                <a:pt x="2709061" y="2195097"/>
                <a:pt x="2873297" y="1799312"/>
                <a:pt x="2872134" y="1405128"/>
              </a:cubicBezTo>
              <a:cubicBezTo>
                <a:pt x="2870971" y="1010944"/>
                <a:pt x="2494685" y="307816"/>
                <a:pt x="2395355" y="19050"/>
              </a:cubicBezTo>
            </a:path>
          </a:pathLst>
        </a:custGeom>
        <a:solidFill xmlns:a="http://schemas.openxmlformats.org/drawingml/2006/main">
          <a:srgbClr val="AAAAAA"/>
        </a:solidFill>
        <a:ln xmlns:a="http://schemas.openxmlformats.org/drawingml/2006/main" w="19050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 type="none" w="med" len="med"/>
          <a:tailEnd type="none" w="med" len="med"/>
        </a:ln>
      </cdr:spPr>
    </cdr:sp>
  </cdr:relSizeAnchor>
  <cdr:relSizeAnchor xmlns:cdr="http://schemas.openxmlformats.org/drawingml/2006/chartDrawing">
    <cdr:from>
      <cdr:x>0.07975</cdr:x>
      <cdr:y>0</cdr:y>
    </cdr:from>
    <cdr:to>
      <cdr:x>0.29425</cdr:x>
      <cdr:y>0.39675</cdr:y>
    </cdr:to>
    <cdr:sp macro="" textlink="">
      <cdr:nvSpPr>
        <cdr:cNvPr id="17436" name="Freeform 28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34551" y="-37933"/>
          <a:ext cx="1975690" cy="2229636"/>
        </a:xfrm>
        <a:custGeom xmlns:a="http://schemas.openxmlformats.org/drawingml/2006/main">
          <a:avLst/>
          <a:gdLst>
            <a:gd name="T0" fmla="*/ 496950 w 1965231"/>
            <a:gd name="T1" fmla="*/ 0 h 2242791"/>
            <a:gd name="T2" fmla="*/ 101604 w 1965231"/>
            <a:gd name="T3" fmla="*/ 647032 h 2242791"/>
            <a:gd name="T4" fmla="*/ 52941 w 1965231"/>
            <a:gd name="T5" fmla="*/ 1362317 h 2242791"/>
            <a:gd name="T6" fmla="*/ 419249 w 1965231"/>
            <a:gd name="T7" fmla="*/ 2024211 h 2242791"/>
            <a:gd name="T8" fmla="*/ 1132945 w 1965231"/>
            <a:gd name="T9" fmla="*/ 2226098 h 2242791"/>
            <a:gd name="T10" fmla="*/ 1752600 w 1965231"/>
            <a:gd name="T11" fmla="*/ 1924050 h 2242791"/>
            <a:gd name="T12" fmla="*/ 1954199 w 1965231"/>
            <a:gd name="T13" fmla="*/ 1215996 h 2242791"/>
            <a:gd name="T14" fmla="*/ 1686409 w 1965231"/>
            <a:gd name="T15" fmla="*/ 418669 h 2242791"/>
            <a:gd name="T16" fmla="*/ 1211161 w 1965231"/>
            <a:gd name="T17" fmla="*/ 9515 h 2242791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  <a:cxn ang="0">
              <a:pos x="T10" y="T11"/>
            </a:cxn>
            <a:cxn ang="0">
              <a:pos x="T12" y="T13"/>
            </a:cxn>
            <a:cxn ang="0">
              <a:pos x="T14" y="T15"/>
            </a:cxn>
            <a:cxn ang="0">
              <a:pos x="T16" y="T17"/>
            </a:cxn>
          </a:cxnLst>
          <a:rect l="0" t="0" r="r" b="b"/>
          <a:pathLst>
            <a:path w="1965231" h="2242791">
              <a:moveTo>
                <a:pt x="496950" y="0"/>
              </a:moveTo>
              <a:cubicBezTo>
                <a:pt x="431061" y="107838"/>
                <a:pt x="175604" y="419980"/>
                <a:pt x="101604" y="647032"/>
              </a:cubicBezTo>
              <a:cubicBezTo>
                <a:pt x="27601" y="874085"/>
                <a:pt x="0" y="1132787"/>
                <a:pt x="52941" y="1362317"/>
              </a:cubicBezTo>
              <a:cubicBezTo>
                <a:pt x="105882" y="1591847"/>
                <a:pt x="239248" y="1880248"/>
                <a:pt x="419249" y="2024211"/>
              </a:cubicBezTo>
              <a:cubicBezTo>
                <a:pt x="599249" y="2168175"/>
                <a:pt x="910720" y="2242791"/>
                <a:pt x="1132945" y="2226098"/>
              </a:cubicBezTo>
              <a:cubicBezTo>
                <a:pt x="1355170" y="2209405"/>
                <a:pt x="1615724" y="2092400"/>
                <a:pt x="1752600" y="1924050"/>
              </a:cubicBezTo>
              <a:cubicBezTo>
                <a:pt x="1889476" y="1755700"/>
                <a:pt x="1965231" y="1466893"/>
                <a:pt x="1954199" y="1215996"/>
              </a:cubicBezTo>
              <a:cubicBezTo>
                <a:pt x="1943167" y="965099"/>
                <a:pt x="1810248" y="619747"/>
                <a:pt x="1686409" y="418669"/>
              </a:cubicBezTo>
              <a:cubicBezTo>
                <a:pt x="1562568" y="217588"/>
                <a:pt x="1310171" y="94755"/>
                <a:pt x="1211161" y="9515"/>
              </a:cubicBezTo>
            </a:path>
          </a:pathLst>
        </a:custGeom>
        <a:solidFill xmlns:a="http://schemas.openxmlformats.org/drawingml/2006/main">
          <a:srgbClr val="A0A0A0"/>
        </a:solidFill>
        <a:ln xmlns:a="http://schemas.openxmlformats.org/drawingml/2006/main" w="158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 type="none" w="med" len="med"/>
          <a:tailEnd type="none" w="med" len="med"/>
        </a:ln>
      </cdr:spPr>
    </cdr:sp>
  </cdr:relSizeAnchor>
  <cdr:relSizeAnchor xmlns:cdr="http://schemas.openxmlformats.org/drawingml/2006/chartDrawing">
    <cdr:from>
      <cdr:x>0.12975</cdr:x>
      <cdr:y>0.08275</cdr:y>
    </cdr:from>
    <cdr:to>
      <cdr:x>0.24125</cdr:x>
      <cdr:y>0.303</cdr:y>
    </cdr:to>
    <cdr:sp macro="" textlink="">
      <cdr:nvSpPr>
        <cdr:cNvPr id="17437" name="Oval 29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195085" y="465034"/>
          <a:ext cx="1026990" cy="1237750"/>
        </a:xfrm>
        <a:prstGeom xmlns:a="http://schemas.openxmlformats.org/drawingml/2006/main" prst="ellipse">
          <a:avLst/>
        </a:prstGeom>
        <a:solidFill xmlns:a="http://schemas.openxmlformats.org/drawingml/2006/main">
          <a:srgbClr val="969696"/>
        </a:solidFill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/>
          <a:tailEnd/>
        </a:ln>
      </cdr:spPr>
    </cdr:sp>
  </cdr:relSizeAnchor>
  <cdr:relSizeAnchor xmlns:cdr="http://schemas.openxmlformats.org/drawingml/2006/chartDrawing">
    <cdr:from>
      <cdr:x>0.164</cdr:x>
      <cdr:y>0.1705</cdr:y>
    </cdr:from>
    <cdr:to>
      <cdr:x>0.21875</cdr:x>
      <cdr:y>0.26225</cdr:y>
    </cdr:to>
    <cdr:sp macro="" textlink="">
      <cdr:nvSpPr>
        <cdr:cNvPr id="17438" name="Oval 30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510551" y="958167"/>
          <a:ext cx="504284" cy="515612"/>
        </a:xfrm>
        <a:prstGeom xmlns:a="http://schemas.openxmlformats.org/drawingml/2006/main" prst="ellipse">
          <a:avLst/>
        </a:prstGeom>
        <a:solidFill xmlns:a="http://schemas.openxmlformats.org/drawingml/2006/main">
          <a:srgbClr val="828282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/>
          <a:tailEnd/>
        </a:ln>
      </cdr:spPr>
    </cdr:sp>
  </cdr:relSizeAnchor>
  <cdr:relSizeAnchor xmlns:cdr="http://schemas.openxmlformats.org/drawingml/2006/chartDrawing">
    <cdr:from>
      <cdr:x>0.1815</cdr:x>
      <cdr:y>0.20925</cdr:y>
    </cdr:from>
    <cdr:to>
      <cdr:x>0.19525</cdr:x>
      <cdr:y>0.2295</cdr:y>
    </cdr:to>
    <cdr:sp macro="" textlink="">
      <cdr:nvSpPr>
        <cdr:cNvPr id="17439" name="Oval 3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671738" y="1175933"/>
          <a:ext cx="126646" cy="1138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0.35875</cdr:x>
      <cdr:y>0.02</cdr:y>
    </cdr:from>
    <cdr:to>
      <cdr:x>0.72325</cdr:x>
      <cdr:y>1</cdr:y>
    </cdr:to>
    <cdr:sp macro="" textlink="">
      <cdr:nvSpPr>
        <cdr:cNvPr id="17443" name="Freeform 35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3304330" y="112395"/>
          <a:ext cx="3357291" cy="5507355"/>
        </a:xfrm>
        <a:custGeom xmlns:a="http://schemas.openxmlformats.org/drawingml/2006/main">
          <a:avLst/>
          <a:gdLst>
            <a:gd name="T0" fmla="*/ 3229011 w 3343275"/>
            <a:gd name="T1" fmla="*/ 9525 h 5657850"/>
            <a:gd name="T2" fmla="*/ 1895926 w 3343275"/>
            <a:gd name="T3" fmla="*/ 161925 h 5657850"/>
            <a:gd name="T4" fmla="*/ 733425 w 3343275"/>
            <a:gd name="T5" fmla="*/ 981075 h 5657850"/>
            <a:gd name="T6" fmla="*/ 115906 w 3343275"/>
            <a:gd name="T7" fmla="*/ 2190127 h 5657850"/>
            <a:gd name="T8" fmla="*/ 112011 w 3343275"/>
            <a:gd name="T9" fmla="*/ 3951755 h 5657850"/>
            <a:gd name="T10" fmla="*/ 787973 w 3343275"/>
            <a:gd name="T11" fmla="*/ 5123014 h 5657850"/>
            <a:gd name="T12" fmla="*/ 2056089 w 3343275"/>
            <a:gd name="T13" fmla="*/ 5592783 h 5657850"/>
            <a:gd name="T14" fmla="*/ 3343275 w 3343275"/>
            <a:gd name="T15" fmla="*/ 5513414 h 5657850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  <a:cxn ang="0">
              <a:pos x="T10" y="T11"/>
            </a:cxn>
            <a:cxn ang="0">
              <a:pos x="T12" y="T13"/>
            </a:cxn>
            <a:cxn ang="0">
              <a:pos x="T14" y="T15"/>
            </a:cxn>
          </a:cxnLst>
          <a:rect l="0" t="0" r="r" b="b"/>
          <a:pathLst>
            <a:path w="3343275" h="5657850">
              <a:moveTo>
                <a:pt x="3229011" y="9525"/>
              </a:moveTo>
              <a:cubicBezTo>
                <a:pt x="3006830" y="34925"/>
                <a:pt x="2311857" y="0"/>
                <a:pt x="1895926" y="161925"/>
              </a:cubicBezTo>
              <a:cubicBezTo>
                <a:pt x="1479995" y="323850"/>
                <a:pt x="1030095" y="643041"/>
                <a:pt x="733425" y="981075"/>
              </a:cubicBezTo>
              <a:cubicBezTo>
                <a:pt x="436755" y="1319109"/>
                <a:pt x="219475" y="1695014"/>
                <a:pt x="115906" y="2190127"/>
              </a:cubicBezTo>
              <a:cubicBezTo>
                <a:pt x="12337" y="2685240"/>
                <a:pt x="0" y="3462941"/>
                <a:pt x="112011" y="3951755"/>
              </a:cubicBezTo>
              <a:cubicBezTo>
                <a:pt x="224021" y="4440570"/>
                <a:pt x="463961" y="4849510"/>
                <a:pt x="787973" y="5123014"/>
              </a:cubicBezTo>
              <a:cubicBezTo>
                <a:pt x="1111986" y="5396519"/>
                <a:pt x="1630206" y="5527716"/>
                <a:pt x="2056089" y="5592783"/>
              </a:cubicBezTo>
              <a:cubicBezTo>
                <a:pt x="2481973" y="5657850"/>
                <a:pt x="3075112" y="5529951"/>
                <a:pt x="3343275" y="5513414"/>
              </a:cubicBezTo>
            </a:path>
          </a:pathLst>
        </a:custGeom>
        <a:solidFill xmlns:a="http://schemas.openxmlformats.org/drawingml/2006/main">
          <a:srgbClr val="BEBEBE"/>
        </a:solidFill>
        <a:ln xmlns:a="http://schemas.openxmlformats.org/drawingml/2006/main" w="2222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</cdr:spPr>
    </cdr:sp>
  </cdr:relSizeAnchor>
  <cdr:relSizeAnchor xmlns:cdr="http://schemas.openxmlformats.org/drawingml/2006/chartDrawing">
    <cdr:from>
      <cdr:x>0.401</cdr:x>
      <cdr:y>0.16375</cdr:y>
    </cdr:from>
    <cdr:to>
      <cdr:x>0.72225</cdr:x>
      <cdr:y>0.9125</cdr:y>
    </cdr:to>
    <cdr:sp macro="" textlink="">
      <cdr:nvSpPr>
        <cdr:cNvPr id="17444" name="Freeform 36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3693481" y="920234"/>
          <a:ext cx="2958929" cy="4207788"/>
        </a:xfrm>
        <a:custGeom xmlns:a="http://schemas.openxmlformats.org/drawingml/2006/main">
          <a:avLst/>
          <a:gdLst>
            <a:gd name="T0" fmla="*/ 2867025 w 2943225"/>
            <a:gd name="T1" fmla="*/ 212555 h 4238625"/>
            <a:gd name="T2" fmla="*/ 1819275 w 2943225"/>
            <a:gd name="T3" fmla="*/ 41233 h 4238625"/>
            <a:gd name="T4" fmla="*/ 790575 w 2943225"/>
            <a:gd name="T5" fmla="*/ 459954 h 4238625"/>
            <a:gd name="T6" fmla="*/ 151897 w 2943225"/>
            <a:gd name="T7" fmla="*/ 1507545 h 4238625"/>
            <a:gd name="T8" fmla="*/ 28259 w 2943225"/>
            <a:gd name="T9" fmla="*/ 2487060 h 4238625"/>
            <a:gd name="T10" fmla="*/ 321457 w 2943225"/>
            <a:gd name="T11" fmla="*/ 3392736 h 4238625"/>
            <a:gd name="T12" fmla="*/ 943468 w 2943225"/>
            <a:gd name="T13" fmla="*/ 4083498 h 4238625"/>
            <a:gd name="T14" fmla="*/ 1828800 w 2943225"/>
            <a:gd name="T15" fmla="*/ 4220866 h 4238625"/>
            <a:gd name="T16" fmla="*/ 2943225 w 2943225"/>
            <a:gd name="T17" fmla="*/ 3876675 h 4238625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  <a:cxn ang="0">
              <a:pos x="T10" y="T11"/>
            </a:cxn>
            <a:cxn ang="0">
              <a:pos x="T12" y="T13"/>
            </a:cxn>
            <a:cxn ang="0">
              <a:pos x="T14" y="T15"/>
            </a:cxn>
            <a:cxn ang="0">
              <a:pos x="T16" y="T17"/>
            </a:cxn>
          </a:cxnLst>
          <a:rect l="0" t="0" r="r" b="b"/>
          <a:pathLst>
            <a:path w="2943225" h="4238625">
              <a:moveTo>
                <a:pt x="2867025" y="212555"/>
              </a:moveTo>
              <a:cubicBezTo>
                <a:pt x="2692400" y="184002"/>
                <a:pt x="2165350" y="0"/>
                <a:pt x="1819275" y="41233"/>
              </a:cubicBezTo>
              <a:cubicBezTo>
                <a:pt x="1473200" y="82466"/>
                <a:pt x="1068471" y="215568"/>
                <a:pt x="790575" y="459954"/>
              </a:cubicBezTo>
              <a:cubicBezTo>
                <a:pt x="512679" y="704339"/>
                <a:pt x="278950" y="1169694"/>
                <a:pt x="151897" y="1507545"/>
              </a:cubicBezTo>
              <a:cubicBezTo>
                <a:pt x="24844" y="1845395"/>
                <a:pt x="0" y="2172861"/>
                <a:pt x="28259" y="2487060"/>
              </a:cubicBezTo>
              <a:cubicBezTo>
                <a:pt x="56519" y="2801257"/>
                <a:pt x="168922" y="3126662"/>
                <a:pt x="321457" y="3392736"/>
              </a:cubicBezTo>
              <a:cubicBezTo>
                <a:pt x="473991" y="3658809"/>
                <a:pt x="692244" y="3945476"/>
                <a:pt x="943468" y="4083498"/>
              </a:cubicBezTo>
              <a:cubicBezTo>
                <a:pt x="1124390" y="4168447"/>
                <a:pt x="1520907" y="4238625"/>
                <a:pt x="1828800" y="4220866"/>
              </a:cubicBezTo>
              <a:cubicBezTo>
                <a:pt x="2162093" y="4186396"/>
                <a:pt x="2711053" y="3948381"/>
                <a:pt x="2943225" y="3876675"/>
              </a:cubicBezTo>
            </a:path>
          </a:pathLst>
        </a:custGeom>
        <a:solidFill xmlns:a="http://schemas.openxmlformats.org/drawingml/2006/main">
          <a:srgbClr val="C8C8C8"/>
        </a:solidFill>
        <a:ln xmlns:a="http://schemas.openxmlformats.org/drawingml/2006/main" w="19050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</cdr:spPr>
    </cdr:sp>
  </cdr:relSizeAnchor>
  <cdr:relSizeAnchor xmlns:cdr="http://schemas.openxmlformats.org/drawingml/2006/chartDrawing">
    <cdr:from>
      <cdr:x>0.45675</cdr:x>
      <cdr:y>0.33</cdr:y>
    </cdr:from>
    <cdr:to>
      <cdr:x>0.67525</cdr:x>
      <cdr:y>0.79275</cdr:y>
    </cdr:to>
    <cdr:sp macro="" textlink="">
      <cdr:nvSpPr>
        <cdr:cNvPr id="17445" name="Oval 37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06976" y="1854518"/>
          <a:ext cx="2012532" cy="2600539"/>
        </a:xfrm>
        <a:prstGeom xmlns:a="http://schemas.openxmlformats.org/drawingml/2006/main" prst="ellipse">
          <a:avLst/>
        </a:prstGeom>
        <a:solidFill xmlns:a="http://schemas.openxmlformats.org/drawingml/2006/main">
          <a:srgbClr val="D2D2D2"/>
        </a:solidFill>
        <a:ln xmlns:a="http://schemas.openxmlformats.org/drawingml/2006/main" w="1587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0.498</cdr:x>
      <cdr:y>0.42275</cdr:y>
    </cdr:from>
    <cdr:to>
      <cdr:x>0.6165</cdr:x>
      <cdr:y>0.7135</cdr:y>
    </cdr:to>
    <cdr:sp macro="" textlink="">
      <cdr:nvSpPr>
        <cdr:cNvPr id="17446" name="Oval 38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586916" y="2375749"/>
          <a:ext cx="1091465" cy="1633943"/>
        </a:xfrm>
        <a:prstGeom xmlns:a="http://schemas.openxmlformats.org/drawingml/2006/main" prst="ellipse">
          <a:avLst/>
        </a:prstGeom>
        <a:solidFill xmlns:a="http://schemas.openxmlformats.org/drawingml/2006/main">
          <a:srgbClr val="E6E6E6"/>
        </a:solidFill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0.5165</cdr:x>
      <cdr:y>0.4885</cdr:y>
    </cdr:from>
    <cdr:to>
      <cdr:x>0.583</cdr:x>
      <cdr:y>0.66025</cdr:y>
    </cdr:to>
    <cdr:sp macro="" textlink="">
      <cdr:nvSpPr>
        <cdr:cNvPr id="17447" name="Oval 39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757314" y="2745248"/>
          <a:ext cx="612510" cy="965192"/>
        </a:xfrm>
        <a:prstGeom xmlns:a="http://schemas.openxmlformats.org/drawingml/2006/main" prst="ellipse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0.53225</cdr:x>
      <cdr:y>0.5695</cdr:y>
    </cdr:from>
    <cdr:to>
      <cdr:x>0.546</cdr:x>
      <cdr:y>0.58875</cdr:y>
    </cdr:to>
    <cdr:sp macro="" textlink="">
      <cdr:nvSpPr>
        <cdr:cNvPr id="17448" name="Oval 40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902382" y="3200448"/>
          <a:ext cx="126647" cy="10818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0.017</cdr:x>
      <cdr:y>0.9395</cdr:y>
    </cdr:from>
    <cdr:to>
      <cdr:x>0.69675</cdr:x>
      <cdr:y>0.9395</cdr:y>
    </cdr:to>
    <cdr:sp macro="" textlink="">
      <cdr:nvSpPr>
        <cdr:cNvPr id="17415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156581" y="5279755"/>
          <a:ext cx="6260957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0.019</cdr:x>
      <cdr:y>0.06525</cdr:y>
    </cdr:from>
    <cdr:to>
      <cdr:x>0.019</cdr:x>
      <cdr:y>0.9925</cdr:y>
    </cdr:to>
    <cdr:sp macro="" textlink="">
      <cdr:nvSpPr>
        <cdr:cNvPr id="17416" name="Line 8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175003" y="366689"/>
          <a:ext cx="0" cy="521091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0.0415</cdr:x>
      <cdr:y>0.128</cdr:y>
    </cdr:from>
    <cdr:to>
      <cdr:x>0.1855</cdr:x>
      <cdr:y>0.22075</cdr:y>
    </cdr:to>
    <cdr:sp macro="" textlink="">
      <cdr:nvSpPr>
        <cdr:cNvPr id="17454" name="Freeform 46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382243" y="719328"/>
          <a:ext cx="1326337" cy="521232"/>
        </a:xfrm>
        <a:custGeom xmlns:a="http://schemas.openxmlformats.org/drawingml/2006/main">
          <a:avLst/>
          <a:gdLst>
            <a:gd name="T0" fmla="*/ 1443758 w 1443758"/>
            <a:gd name="T1" fmla="*/ 413754 h 413754"/>
            <a:gd name="T2" fmla="*/ 1164631 w 1443758"/>
            <a:gd name="T3" fmla="*/ 0 h 413754"/>
            <a:gd name="T4" fmla="*/ 0 w 1443758"/>
            <a:gd name="T5" fmla="*/ 0 h 41375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443758" h="413754">
              <a:moveTo>
                <a:pt x="1443758" y="413754"/>
              </a:moveTo>
              <a:lnTo>
                <a:pt x="1164631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0.5635</cdr:x>
      <cdr:y>0.3715</cdr:y>
    </cdr:from>
    <cdr:to>
      <cdr:x>0.70425</cdr:x>
      <cdr:y>0.48325</cdr:y>
    </cdr:to>
    <cdr:sp macro="" textlink="">
      <cdr:nvSpPr>
        <cdr:cNvPr id="17455" name="Text Box 4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190215" y="2087737"/>
          <a:ext cx="1296403" cy="628007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>
            <a:alpha val="50000"/>
          </a:srgbClr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Глобальный</a:t>
          </a:r>
        </a:p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максимум</a:t>
          </a:r>
        </a:p>
      </cdr:txBody>
    </cdr:sp>
  </cdr:relSizeAnchor>
  <cdr:relSizeAnchor xmlns:cdr="http://schemas.openxmlformats.org/drawingml/2006/chartDrawing">
    <cdr:from>
      <cdr:x>0.301</cdr:x>
      <cdr:y>0.66125</cdr:y>
    </cdr:from>
    <cdr:to>
      <cdr:x>0.43125</cdr:x>
      <cdr:y>0.773</cdr:y>
    </cdr:to>
    <cdr:sp macro="" textlink="">
      <cdr:nvSpPr>
        <cdr:cNvPr id="17456" name="Text Box 4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772413" y="3716060"/>
          <a:ext cx="1199691" cy="628007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>
            <a:alpha val="50000"/>
          </a:srgbClr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Локальный</a:t>
          </a:r>
        </a:p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максимум</a:t>
          </a:r>
        </a:p>
      </cdr:txBody>
    </cdr:sp>
  </cdr:relSizeAnchor>
  <cdr:relSizeAnchor xmlns:cdr="http://schemas.openxmlformats.org/drawingml/2006/chartDrawing">
    <cdr:from>
      <cdr:x>0.538</cdr:x>
      <cdr:y>0.4835</cdr:y>
    </cdr:from>
    <cdr:to>
      <cdr:x>0.7045</cdr:x>
      <cdr:y>0.57625</cdr:y>
    </cdr:to>
    <cdr:sp macro="" textlink="">
      <cdr:nvSpPr>
        <cdr:cNvPr id="17457" name="Freeform 49"/>
        <cdr:cNvSpPr>
          <a:spLocks xmlns:a="http://schemas.openxmlformats.org/drawingml/2006/main"/>
        </cdr:cNvSpPr>
      </cdr:nvSpPr>
      <cdr:spPr bwMode="auto">
        <a:xfrm xmlns:a="http://schemas.openxmlformats.org/drawingml/2006/main" flipH="1">
          <a:off x="4955343" y="2717149"/>
          <a:ext cx="1533578" cy="521232"/>
        </a:xfrm>
        <a:custGeom xmlns:a="http://schemas.openxmlformats.org/drawingml/2006/main">
          <a:avLst/>
          <a:gdLst>
            <a:gd name="T0" fmla="*/ 1443758 w 1443758"/>
            <a:gd name="T1" fmla="*/ 413754 h 413754"/>
            <a:gd name="T2" fmla="*/ 1164631 w 1443758"/>
            <a:gd name="T3" fmla="*/ 0 h 413754"/>
            <a:gd name="T4" fmla="*/ 0 w 1443758"/>
            <a:gd name="T5" fmla="*/ 0 h 41375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443758" h="413754">
              <a:moveTo>
                <a:pt x="1443758" y="413754"/>
              </a:moveTo>
              <a:lnTo>
                <a:pt x="1164631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0.26475</cdr:x>
      <cdr:y>0.7725</cdr:y>
    </cdr:from>
    <cdr:to>
      <cdr:x>0.43725</cdr:x>
      <cdr:y>0.86025</cdr:y>
    </cdr:to>
    <cdr:sp macro="" textlink="">
      <cdr:nvSpPr>
        <cdr:cNvPr id="17458" name="Freeform 50"/>
        <cdr:cNvSpPr>
          <a:spLocks xmlns:a="http://schemas.openxmlformats.org/drawingml/2006/main"/>
        </cdr:cNvSpPr>
      </cdr:nvSpPr>
      <cdr:spPr bwMode="auto">
        <a:xfrm xmlns:a="http://schemas.openxmlformats.org/drawingml/2006/main" flipH="1">
          <a:off x="2438526" y="4341257"/>
          <a:ext cx="1588842" cy="493133"/>
        </a:xfrm>
        <a:custGeom xmlns:a="http://schemas.openxmlformats.org/drawingml/2006/main">
          <a:avLst/>
          <a:gdLst>
            <a:gd name="T0" fmla="*/ 1443758 w 1443758"/>
            <a:gd name="T1" fmla="*/ 413754 h 413754"/>
            <a:gd name="T2" fmla="*/ 1164631 w 1443758"/>
            <a:gd name="T3" fmla="*/ 0 h 413754"/>
            <a:gd name="T4" fmla="*/ 0 w 1443758"/>
            <a:gd name="T5" fmla="*/ 0 h 41375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443758" h="413754">
              <a:moveTo>
                <a:pt x="1443758" y="413754"/>
              </a:moveTo>
              <a:lnTo>
                <a:pt x="1164631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0.03275</cdr:x>
      <cdr:y>0.01675</cdr:y>
    </cdr:from>
    <cdr:to>
      <cdr:x>0.1735</cdr:x>
      <cdr:y>0.1285</cdr:y>
    </cdr:to>
    <cdr:sp macro="" textlink="">
      <cdr:nvSpPr>
        <cdr:cNvPr id="17459" name="Text Box 5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01650" y="94131"/>
          <a:ext cx="1296402" cy="628007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>
            <a:alpha val="50000"/>
          </a:srgbClr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Глобальный</a:t>
          </a:r>
        </a:p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минимум</a:t>
          </a:r>
        </a:p>
      </cdr:txBody>
    </cdr:sp>
  </cdr:relSizeAnchor>
  <cdr:relSizeAnchor xmlns:cdr="http://schemas.openxmlformats.org/drawingml/2006/chartDrawing">
    <cdr:from>
      <cdr:x>0.03275</cdr:x>
      <cdr:y>0.73375</cdr:y>
    </cdr:from>
    <cdr:to>
      <cdr:x>0.17475</cdr:x>
      <cdr:y>0.80725</cdr:y>
    </cdr:to>
    <cdr:sp macro="" textlink="">
      <cdr:nvSpPr>
        <cdr:cNvPr id="17460" name="Freeform 52"/>
        <cdr:cNvSpPr>
          <a:spLocks xmlns:a="http://schemas.openxmlformats.org/drawingml/2006/main"/>
        </cdr:cNvSpPr>
      </cdr:nvSpPr>
      <cdr:spPr bwMode="auto">
        <a:xfrm xmlns:a="http://schemas.openxmlformats.org/drawingml/2006/main" flipH="1">
          <a:off x="301650" y="4123492"/>
          <a:ext cx="1307915" cy="413051"/>
        </a:xfrm>
        <a:custGeom xmlns:a="http://schemas.openxmlformats.org/drawingml/2006/main">
          <a:avLst/>
          <a:gdLst>
            <a:gd name="T0" fmla="*/ 1443758 w 1443758"/>
            <a:gd name="T1" fmla="*/ 413754 h 413754"/>
            <a:gd name="T2" fmla="*/ 1164631 w 1443758"/>
            <a:gd name="T3" fmla="*/ 0 h 413754"/>
            <a:gd name="T4" fmla="*/ 0 w 1443758"/>
            <a:gd name="T5" fmla="*/ 0 h 41375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443758" h="413754">
              <a:moveTo>
                <a:pt x="1443758" y="413754"/>
              </a:moveTo>
              <a:lnTo>
                <a:pt x="1164631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0.0505</cdr:x>
      <cdr:y>0.62275</cdr:y>
    </cdr:from>
    <cdr:to>
      <cdr:x>0.18075</cdr:x>
      <cdr:y>0.7345</cdr:y>
    </cdr:to>
    <cdr:sp macro="" textlink="">
      <cdr:nvSpPr>
        <cdr:cNvPr id="17461" name="Text Box 5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65139" y="3499699"/>
          <a:ext cx="1199691" cy="628007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>
            <a:alpha val="50000"/>
          </a:srgbClr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Локальный</a:t>
          </a:r>
        </a:p>
        <a:p xmlns:a="http://schemas.openxmlformats.org/drawingml/2006/main">
          <a:pPr algn="ctr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минимум</a:t>
          </a:r>
        </a:p>
      </cdr:txBody>
    </cdr:sp>
  </cdr:relSizeAnchor>
  <cdr:relSizeAnchor xmlns:cdr="http://schemas.openxmlformats.org/drawingml/2006/chartDrawing">
    <cdr:from>
      <cdr:x>0.6535</cdr:x>
      <cdr:y>0.927</cdr:y>
    </cdr:from>
    <cdr:to>
      <cdr:x>0.68775</cdr:x>
      <cdr:y>0.993</cdr:y>
    </cdr:to>
    <cdr:sp macro="" textlink="">
      <cdr:nvSpPr>
        <cdr:cNvPr id="17411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019176" y="5209508"/>
          <a:ext cx="315466" cy="37090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>
              <a:solidFill>
                <a:srgbClr val="000000"/>
              </a:solidFill>
              <a:latin typeface="Times New Roman"/>
              <a:cs typeface="Times New Roman"/>
            </a:rPr>
            <a:t>1</a:t>
          </a:r>
        </a:p>
      </cdr:txBody>
    </cdr:sp>
  </cdr:relSizeAnchor>
  <cdr:relSizeAnchor xmlns:cdr="http://schemas.openxmlformats.org/drawingml/2006/chartDrawing">
    <cdr:from>
      <cdr:x>0.71925</cdr:x>
      <cdr:y>0.1922</cdr:y>
    </cdr:from>
    <cdr:to>
      <cdr:x>0.9813</cdr:x>
      <cdr:y>0.36198</cdr:y>
    </cdr:to>
    <cdr:sp macro="" textlink="">
      <cdr:nvSpPr>
        <cdr:cNvPr id="38" name="Прямоугольник 37"/>
        <cdr:cNvSpPr/>
      </cdr:nvSpPr>
      <cdr:spPr>
        <a:xfrm xmlns:a="http://schemas.openxmlformats.org/drawingml/2006/main">
          <a:off x="6624736" y="1080120"/>
          <a:ext cx="2413660" cy="95410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tIns="45720" rIns="91440" bIns="4572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2800" b="1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Многомерная оптимизация</a:t>
          </a:r>
          <a:endParaRPr lang="ru-RU" sz="2800" b="1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0.07575</cdr:x>
      <cdr:y>0.12425</cdr:y>
    </cdr:from>
    <cdr:to>
      <cdr:x>0.55375</cdr:x>
      <cdr:y>0.333</cdr:y>
    </cdr:to>
    <cdr:sp macro="" textlink="">
      <cdr:nvSpPr>
        <cdr:cNvPr id="18435" name="Freeform 3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697709" y="698254"/>
          <a:ext cx="4402702" cy="1173123"/>
        </a:xfrm>
        <a:custGeom xmlns:a="http://schemas.openxmlformats.org/drawingml/2006/main">
          <a:avLst/>
          <a:gdLst>
            <a:gd name="T0" fmla="*/ 0 w 4379399"/>
            <a:gd name="T1" fmla="*/ 0 h 1179163"/>
            <a:gd name="T2" fmla="*/ 1665134 w 4379399"/>
            <a:gd name="T3" fmla="*/ 1145041 h 1179163"/>
            <a:gd name="T4" fmla="*/ 3508231 w 4379399"/>
            <a:gd name="T5" fmla="*/ 261057 h 1179163"/>
            <a:gd name="T6" fmla="*/ 4379399 w 4379399"/>
            <a:gd name="T7" fmla="*/ 38489 h 1179163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</a:cxnLst>
          <a:rect l="0" t="0" r="r" b="b"/>
          <a:pathLst>
            <a:path w="4379399" h="1179163">
              <a:moveTo>
                <a:pt x="0" y="0"/>
              </a:moveTo>
              <a:cubicBezTo>
                <a:pt x="277522" y="190840"/>
                <a:pt x="1080429" y="1101531"/>
                <a:pt x="1665134" y="1145041"/>
              </a:cubicBezTo>
              <a:cubicBezTo>
                <a:pt x="2291591" y="1179163"/>
                <a:pt x="3055673" y="401660"/>
                <a:pt x="3508231" y="261057"/>
              </a:cubicBezTo>
              <a:cubicBezTo>
                <a:pt x="3960789" y="120455"/>
                <a:pt x="4234205" y="75584"/>
                <a:pt x="4379399" y="38489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0.13175</cdr:x>
      <cdr:y>0.2025</cdr:y>
    </cdr:from>
    <cdr:to>
      <cdr:x>0.13175</cdr:x>
      <cdr:y>0.611</cdr:y>
    </cdr:to>
    <cdr:sp macro="" textlink="">
      <cdr:nvSpPr>
        <cdr:cNvPr id="18436" name="Line 4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1213506" y="1137999"/>
          <a:ext cx="0" cy="229566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0.122</cdr:x>
      <cdr:y>0.60325</cdr:y>
    </cdr:from>
    <cdr:to>
      <cdr:x>0.149</cdr:x>
      <cdr:y>0.6625</cdr:y>
    </cdr:to>
    <cdr:sp macro="" textlink="">
      <cdr:nvSpPr>
        <cdr:cNvPr id="18437" name="Text Box 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123702" y="3390114"/>
          <a:ext cx="248689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</a:p>
      </cdr:txBody>
    </cdr:sp>
  </cdr:relSizeAnchor>
  <cdr:relSizeAnchor xmlns:cdr="http://schemas.openxmlformats.org/drawingml/2006/chartDrawing">
    <cdr:from>
      <cdr:x>0.5145</cdr:x>
      <cdr:y>0.6005</cdr:y>
    </cdr:from>
    <cdr:to>
      <cdr:x>0.5415</cdr:x>
      <cdr:y>0.65975</cdr:y>
    </cdr:to>
    <cdr:sp macro="" textlink="">
      <cdr:nvSpPr>
        <cdr:cNvPr id="18438" name="Text Box 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738892" y="3374660"/>
          <a:ext cx="248689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b</a:t>
          </a:r>
        </a:p>
      </cdr:txBody>
    </cdr:sp>
  </cdr:relSizeAnchor>
  <cdr:relSizeAnchor xmlns:cdr="http://schemas.openxmlformats.org/drawingml/2006/chartDrawing">
    <cdr:from>
      <cdr:x>0.03175</cdr:x>
      <cdr:y>0.0595</cdr:y>
    </cdr:from>
    <cdr:to>
      <cdr:x>0.11975</cdr:x>
      <cdr:y>0.11875</cdr:y>
    </cdr:to>
    <cdr:sp macro="" textlink="">
      <cdr:nvSpPr>
        <cdr:cNvPr id="18439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2439" y="334375"/>
          <a:ext cx="810539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y=R</a:t>
          </a:r>
          <a:r>
            <a:rPr lang="ru-RU" sz="17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7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</a:p>
      </cdr:txBody>
    </cdr:sp>
  </cdr:relSizeAnchor>
  <cdr:relSizeAnchor xmlns:cdr="http://schemas.openxmlformats.org/drawingml/2006/chartDrawing">
    <cdr:from>
      <cdr:x>0.57725</cdr:x>
      <cdr:y>0.59375</cdr:y>
    </cdr:from>
    <cdr:to>
      <cdr:x>0.602</cdr:x>
      <cdr:y>0.653</cdr:y>
    </cdr:to>
    <cdr:sp macro="" textlink="">
      <cdr:nvSpPr>
        <cdr:cNvPr id="18440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316862" y="3336727"/>
          <a:ext cx="227964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</a:p>
      </cdr:txBody>
    </cdr:sp>
  </cdr:relSizeAnchor>
  <cdr:relSizeAnchor xmlns:cdr="http://schemas.openxmlformats.org/drawingml/2006/chartDrawing">
    <cdr:from>
      <cdr:x>0.01525</cdr:x>
      <cdr:y>0</cdr:y>
    </cdr:from>
    <cdr:to>
      <cdr:x>0.04</cdr:x>
      <cdr:y>0.05925</cdr:y>
    </cdr:to>
    <cdr:sp macro="" textlink="">
      <cdr:nvSpPr>
        <cdr:cNvPr id="18441" name="Text Box 9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0463" y="0"/>
          <a:ext cx="227964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</a:p>
      </cdr:txBody>
    </cdr:sp>
  </cdr:relSizeAnchor>
  <cdr:relSizeAnchor xmlns:cdr="http://schemas.openxmlformats.org/drawingml/2006/chartDrawing">
    <cdr:from>
      <cdr:x>0.2295</cdr:x>
      <cdr:y>0.32325</cdr:y>
    </cdr:from>
    <cdr:to>
      <cdr:x>0.2295</cdr:x>
      <cdr:y>0.60325</cdr:y>
    </cdr:to>
    <cdr:sp macro="" textlink="">
      <cdr:nvSpPr>
        <cdr:cNvPr id="18442" name="Line 1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2113850" y="1816584"/>
          <a:ext cx="0" cy="157353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0.3285</cdr:x>
      <cdr:y>0.29225</cdr:y>
    </cdr:from>
    <cdr:to>
      <cdr:x>0.3285</cdr:x>
      <cdr:y>0.6015</cdr:y>
    </cdr:to>
    <cdr:sp macro="" textlink="">
      <cdr:nvSpPr>
        <cdr:cNvPr id="18449" name="Line 1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3025707" y="1642372"/>
          <a:ext cx="0" cy="173790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0.4275</cdr:x>
      <cdr:y>0.19175</cdr:y>
    </cdr:from>
    <cdr:to>
      <cdr:x>0.4275</cdr:x>
      <cdr:y>0.5965</cdr:y>
    </cdr:to>
    <cdr:sp macro="" textlink="">
      <cdr:nvSpPr>
        <cdr:cNvPr id="18450" name="Line 18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3937564" y="1077587"/>
          <a:ext cx="0" cy="227459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0.00825</cdr:x>
      <cdr:y>0.5965</cdr:y>
    </cdr:from>
    <cdr:to>
      <cdr:x>0.59575</cdr:x>
      <cdr:y>0.5965</cdr:y>
    </cdr:to>
    <cdr:sp macro="" textlink="">
      <cdr:nvSpPr>
        <cdr:cNvPr id="18462" name="Line 3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75988" y="3352181"/>
          <a:ext cx="5411272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0.00825</cdr:x>
      <cdr:y>0.01525</cdr:y>
    </cdr:from>
    <cdr:to>
      <cdr:x>0.00825</cdr:x>
      <cdr:y>0.98475</cdr:y>
    </cdr:to>
    <cdr:sp macro="" textlink="">
      <cdr:nvSpPr>
        <cdr:cNvPr id="18463" name="Line 3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75988" y="85701"/>
          <a:ext cx="0" cy="544834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0.22375</cdr:x>
      <cdr:y>0.30575</cdr:y>
    </cdr:from>
    <cdr:to>
      <cdr:x>0.2355</cdr:x>
      <cdr:y>0.32425</cdr:y>
    </cdr:to>
    <cdr:sp macro="" textlink="">
      <cdr:nvSpPr>
        <cdr:cNvPr id="18464" name="Oval 3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2060889" y="1718239"/>
          <a:ext cx="108225" cy="10396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0.20225</cdr:x>
      <cdr:y>0.60325</cdr:y>
    </cdr:from>
    <cdr:to>
      <cdr:x>0.25075</cdr:x>
      <cdr:y>0.661</cdr:y>
    </cdr:to>
    <cdr:sp macro="" textlink="">
      <cdr:nvSpPr>
        <cdr:cNvPr id="18466" name="Text Box 3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862859" y="3390114"/>
          <a:ext cx="446718" cy="324541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/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 dirty="0">
              <a:solidFill>
                <a:srgbClr val="000000"/>
              </a:solidFill>
              <a:latin typeface="Times New Roman"/>
              <a:cs typeface="Times New Roman"/>
            </a:rPr>
            <a:t>1</a:t>
          </a:r>
        </a:p>
      </cdr:txBody>
    </cdr:sp>
  </cdr:relSizeAnchor>
  <cdr:relSizeAnchor xmlns:cdr="http://schemas.openxmlformats.org/drawingml/2006/chartDrawing">
    <cdr:from>
      <cdr:x>0.52425</cdr:x>
      <cdr:y>0.1425</cdr:y>
    </cdr:from>
    <cdr:to>
      <cdr:x>0.52425</cdr:x>
      <cdr:y>0.6015</cdr:y>
    </cdr:to>
    <cdr:sp macro="" textlink="">
      <cdr:nvSpPr>
        <cdr:cNvPr id="18472" name="Line 4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4828696" y="800814"/>
          <a:ext cx="0" cy="2579466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0.306</cdr:x>
      <cdr:y>0.60325</cdr:y>
    </cdr:from>
    <cdr:to>
      <cdr:x>0.3545</cdr:x>
      <cdr:y>0.661</cdr:y>
    </cdr:to>
    <cdr:sp macro="" textlink="">
      <cdr:nvSpPr>
        <cdr:cNvPr id="18473" name="Text Box 4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818467" y="3390114"/>
          <a:ext cx="446717" cy="324541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/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 dirty="0">
              <a:solidFill>
                <a:srgbClr val="000000"/>
              </a:solidFill>
              <a:latin typeface="Times New Roman"/>
              <a:cs typeface="Times New Roman"/>
            </a:rPr>
            <a:t>2</a:t>
          </a:r>
        </a:p>
      </cdr:txBody>
    </cdr:sp>
  </cdr:relSizeAnchor>
  <cdr:relSizeAnchor xmlns:cdr="http://schemas.openxmlformats.org/drawingml/2006/chartDrawing">
    <cdr:from>
      <cdr:x>0.403</cdr:x>
      <cdr:y>0.6025</cdr:y>
    </cdr:from>
    <cdr:to>
      <cdr:x>0.4515</cdr:x>
      <cdr:y>0.66025</cdr:y>
    </cdr:to>
    <cdr:sp macro="" textlink="">
      <cdr:nvSpPr>
        <cdr:cNvPr id="18474" name="Text Box 4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711902" y="3385899"/>
          <a:ext cx="446718" cy="324541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/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 dirty="0">
              <a:solidFill>
                <a:srgbClr val="000000"/>
              </a:solidFill>
              <a:latin typeface="Times New Roman"/>
              <a:cs typeface="Times New Roman"/>
            </a:rPr>
            <a:t>3</a:t>
          </a:r>
        </a:p>
      </cdr:txBody>
    </cdr:sp>
  </cdr:relSizeAnchor>
  <cdr:relSizeAnchor xmlns:cdr="http://schemas.openxmlformats.org/drawingml/2006/chartDrawing">
    <cdr:from>
      <cdr:x>0.32275</cdr:x>
      <cdr:y>0.28275</cdr:y>
    </cdr:from>
    <cdr:to>
      <cdr:x>0.3345</cdr:x>
      <cdr:y>0.301</cdr:y>
    </cdr:to>
    <cdr:sp macro="" textlink="">
      <cdr:nvSpPr>
        <cdr:cNvPr id="18475" name="Oval 4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2972745" y="1588984"/>
          <a:ext cx="108226" cy="10256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0.4205</cdr:x>
      <cdr:y>0.184</cdr:y>
    </cdr:from>
    <cdr:to>
      <cdr:x>0.43225</cdr:x>
      <cdr:y>0.2025</cdr:y>
    </cdr:to>
    <cdr:sp macro="" textlink="">
      <cdr:nvSpPr>
        <cdr:cNvPr id="18476" name="Oval 44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3873089" y="1034034"/>
          <a:ext cx="108225" cy="10396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0.17975</cdr:x>
      <cdr:y>0.26725</cdr:y>
    </cdr:from>
    <cdr:to>
      <cdr:x>0.17975</cdr:x>
      <cdr:y>0.5965</cdr:y>
    </cdr:to>
    <cdr:sp macro="" textlink="">
      <cdr:nvSpPr>
        <cdr:cNvPr id="18478" name="Line 4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1655619" y="1501878"/>
          <a:ext cx="0" cy="185030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0.2795</cdr:x>
      <cdr:y>0.32525</cdr:y>
    </cdr:from>
    <cdr:to>
      <cdr:x>0.2795</cdr:x>
      <cdr:y>0.59475</cdr:y>
    </cdr:to>
    <cdr:sp macro="" textlink="">
      <cdr:nvSpPr>
        <cdr:cNvPr id="18479" name="Line 4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2574384" y="1827824"/>
          <a:ext cx="0" cy="151452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0.254</cdr:x>
      <cdr:y>0.326</cdr:y>
    </cdr:from>
    <cdr:to>
      <cdr:x>0.254</cdr:x>
      <cdr:y>0.59275</cdr:y>
    </cdr:to>
    <cdr:sp macro="" textlink="">
      <cdr:nvSpPr>
        <cdr:cNvPr id="18481" name="Line 4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2339511" y="1832039"/>
          <a:ext cx="0" cy="149906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0.304</cdr:x>
      <cdr:y>0.3125</cdr:y>
    </cdr:from>
    <cdr:to>
      <cdr:x>0.304</cdr:x>
      <cdr:y>0.59175</cdr:y>
    </cdr:to>
    <cdr:sp macro="" textlink="">
      <cdr:nvSpPr>
        <cdr:cNvPr id="18482" name="Line 5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2800045" y="1756172"/>
          <a:ext cx="0" cy="1569315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0.32813</cdr:x>
      <cdr:y>0.60252</cdr:y>
    </cdr:from>
    <cdr:to>
      <cdr:x>0.52344</cdr:x>
      <cdr:y>0.6666</cdr:y>
    </cdr:to>
    <cdr:sp macro="" textlink="">
      <cdr:nvSpPr>
        <cdr:cNvPr id="26" name="Freeform 27"/>
        <cdr:cNvSpPr>
          <a:spLocks xmlns:a="http://schemas.openxmlformats.org/drawingml/2006/main" noChangeAspect="1"/>
        </cdr:cNvSpPr>
      </cdr:nvSpPr>
      <cdr:spPr bwMode="auto">
        <a:xfrm xmlns:a="http://schemas.openxmlformats.org/drawingml/2006/main">
          <a:off x="3024384" y="3385458"/>
          <a:ext cx="1800200" cy="360040"/>
        </a:xfrm>
        <a:custGeom xmlns:a="http://schemas.openxmlformats.org/drawingml/2006/main">
          <a:avLst/>
          <a:gdLst>
            <a:gd name="T0" fmla="*/ 1366757 w 1366757"/>
            <a:gd name="T1" fmla="*/ 0 h 202066"/>
            <a:gd name="T2" fmla="*/ 673753 w 1366757"/>
            <a:gd name="T3" fmla="*/ 202066 h 202066"/>
            <a:gd name="T4" fmla="*/ 0 w 1366757"/>
            <a:gd name="T5" fmla="*/ 0 h 202066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366757" h="202066">
              <a:moveTo>
                <a:pt x="1366757" y="0"/>
              </a:moveTo>
              <a:cubicBezTo>
                <a:pt x="1134151" y="101033"/>
                <a:pt x="901546" y="202066"/>
                <a:pt x="673753" y="202066"/>
              </a:cubicBezTo>
              <a:cubicBezTo>
                <a:pt x="445960" y="202066"/>
                <a:pt x="222980" y="101033"/>
                <a:pt x="0" y="0"/>
              </a:cubicBezTo>
            </a:path>
          </a:pathLst>
        </a:custGeom>
        <a:noFill xmlns:a="http://schemas.openxmlformats.org/drawingml/2006/main"/>
        <a:ln xmlns:a="http://schemas.openxmlformats.org/drawingml/2006/main" w="952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 type="none" w="med" len="med"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0.07575</cdr:x>
      <cdr:y>0.12425</cdr:y>
    </cdr:from>
    <cdr:to>
      <cdr:x>0.55375</cdr:x>
      <cdr:y>0.333</cdr:y>
    </cdr:to>
    <cdr:sp macro="" textlink="">
      <cdr:nvSpPr>
        <cdr:cNvPr id="19457" name="Freeform 1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697709" y="698254"/>
          <a:ext cx="4402702" cy="1173123"/>
        </a:xfrm>
        <a:custGeom xmlns:a="http://schemas.openxmlformats.org/drawingml/2006/main">
          <a:avLst/>
          <a:gdLst>
            <a:gd name="T0" fmla="*/ 0 w 4379399"/>
            <a:gd name="T1" fmla="*/ 0 h 1179163"/>
            <a:gd name="T2" fmla="*/ 1665134 w 4379399"/>
            <a:gd name="T3" fmla="*/ 1145041 h 1179163"/>
            <a:gd name="T4" fmla="*/ 3508231 w 4379399"/>
            <a:gd name="T5" fmla="*/ 261057 h 1179163"/>
            <a:gd name="T6" fmla="*/ 4379399 w 4379399"/>
            <a:gd name="T7" fmla="*/ 38489 h 1179163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</a:cxnLst>
          <a:rect l="0" t="0" r="r" b="b"/>
          <a:pathLst>
            <a:path w="4379399" h="1179163">
              <a:moveTo>
                <a:pt x="0" y="0"/>
              </a:moveTo>
              <a:cubicBezTo>
                <a:pt x="277522" y="190840"/>
                <a:pt x="1080429" y="1101531"/>
                <a:pt x="1665134" y="1145041"/>
              </a:cubicBezTo>
              <a:cubicBezTo>
                <a:pt x="2291591" y="1179163"/>
                <a:pt x="3055673" y="401660"/>
                <a:pt x="3508231" y="261057"/>
              </a:cubicBezTo>
              <a:cubicBezTo>
                <a:pt x="3960789" y="120455"/>
                <a:pt x="4234205" y="75584"/>
                <a:pt x="4379399" y="38489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0.13175</cdr:x>
      <cdr:y>0.2025</cdr:y>
    </cdr:from>
    <cdr:to>
      <cdr:x>0.13175</cdr:x>
      <cdr:y>0.611</cdr:y>
    </cdr:to>
    <cdr:sp macro="" textlink="">
      <cdr:nvSpPr>
        <cdr:cNvPr id="19458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1213506" y="1137999"/>
          <a:ext cx="0" cy="229566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0.122</cdr:x>
      <cdr:y>0.60325</cdr:y>
    </cdr:from>
    <cdr:to>
      <cdr:x>0.149</cdr:x>
      <cdr:y>0.6625</cdr:y>
    </cdr:to>
    <cdr:sp macro="" textlink="">
      <cdr:nvSpPr>
        <cdr:cNvPr id="19459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123702" y="3390114"/>
          <a:ext cx="248689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</a:p>
      </cdr:txBody>
    </cdr:sp>
  </cdr:relSizeAnchor>
  <cdr:relSizeAnchor xmlns:cdr="http://schemas.openxmlformats.org/drawingml/2006/chartDrawing">
    <cdr:from>
      <cdr:x>0.5145</cdr:x>
      <cdr:y>0.6005</cdr:y>
    </cdr:from>
    <cdr:to>
      <cdr:x>0.5415</cdr:x>
      <cdr:y>0.65975</cdr:y>
    </cdr:to>
    <cdr:sp macro="" textlink="">
      <cdr:nvSpPr>
        <cdr:cNvPr id="19460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738892" y="3374660"/>
          <a:ext cx="248689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</a:p>
      </cdr:txBody>
    </cdr:sp>
  </cdr:relSizeAnchor>
  <cdr:relSizeAnchor xmlns:cdr="http://schemas.openxmlformats.org/drawingml/2006/chartDrawing">
    <cdr:from>
      <cdr:x>0.03075</cdr:x>
      <cdr:y>0.0595</cdr:y>
    </cdr:from>
    <cdr:to>
      <cdr:x>0.11875</cdr:x>
      <cdr:y>0.11875</cdr:y>
    </cdr:to>
    <cdr:sp macro="" textlink="">
      <cdr:nvSpPr>
        <cdr:cNvPr id="19461" name="Text Box 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83228" y="334375"/>
          <a:ext cx="810540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y=R</a:t>
          </a:r>
          <a:r>
            <a:rPr lang="ru-RU" sz="178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</a:p>
      </cdr:txBody>
    </cdr:sp>
  </cdr:relSizeAnchor>
  <cdr:relSizeAnchor xmlns:cdr="http://schemas.openxmlformats.org/drawingml/2006/chartDrawing">
    <cdr:from>
      <cdr:x>0.57725</cdr:x>
      <cdr:y>0.59375</cdr:y>
    </cdr:from>
    <cdr:to>
      <cdr:x>0.602</cdr:x>
      <cdr:y>0.653</cdr:y>
    </cdr:to>
    <cdr:sp macro="" textlink="">
      <cdr:nvSpPr>
        <cdr:cNvPr id="19462" name="Text Box 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316862" y="3336727"/>
          <a:ext cx="227964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</a:p>
      </cdr:txBody>
    </cdr:sp>
  </cdr:relSizeAnchor>
  <cdr:relSizeAnchor xmlns:cdr="http://schemas.openxmlformats.org/drawingml/2006/chartDrawing">
    <cdr:from>
      <cdr:x>0.01525</cdr:x>
      <cdr:y>0</cdr:y>
    </cdr:from>
    <cdr:to>
      <cdr:x>0.04</cdr:x>
      <cdr:y>0.05925</cdr:y>
    </cdr:to>
    <cdr:sp macro="" textlink="">
      <cdr:nvSpPr>
        <cdr:cNvPr id="19463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0463" y="0"/>
          <a:ext cx="227964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</a:p>
      </cdr:txBody>
    </cdr:sp>
  </cdr:relSizeAnchor>
  <cdr:relSizeAnchor xmlns:cdr="http://schemas.openxmlformats.org/drawingml/2006/chartDrawing">
    <cdr:from>
      <cdr:x>0.2815</cdr:x>
      <cdr:y>0.32525</cdr:y>
    </cdr:from>
    <cdr:to>
      <cdr:x>0.2815</cdr:x>
      <cdr:y>0.5965</cdr:y>
    </cdr:to>
    <cdr:sp macro="" textlink="">
      <cdr:nvSpPr>
        <cdr:cNvPr id="19465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2592805" y="1827824"/>
          <a:ext cx="0" cy="1524357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0.3745</cdr:x>
      <cdr:y>0.24975</cdr:y>
    </cdr:from>
    <cdr:to>
      <cdr:x>0.3745</cdr:x>
      <cdr:y>0.5965</cdr:y>
    </cdr:to>
    <cdr:sp macro="" textlink="">
      <cdr:nvSpPr>
        <cdr:cNvPr id="19466" name="Line 1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3449398" y="1403533"/>
          <a:ext cx="0" cy="194864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0.00825</cdr:x>
      <cdr:y>0.5965</cdr:y>
    </cdr:from>
    <cdr:to>
      <cdr:x>0.59575</cdr:x>
      <cdr:y>0.5965</cdr:y>
    </cdr:to>
    <cdr:sp macro="" textlink="">
      <cdr:nvSpPr>
        <cdr:cNvPr id="19467" name="Line 1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75988" y="3352181"/>
          <a:ext cx="5411272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0.00825</cdr:x>
      <cdr:y>0.01525</cdr:y>
    </cdr:from>
    <cdr:to>
      <cdr:x>0.00825</cdr:x>
      <cdr:y>0.98475</cdr:y>
    </cdr:to>
    <cdr:sp macro="" textlink="">
      <cdr:nvSpPr>
        <cdr:cNvPr id="19468" name="Line 1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75988" y="85701"/>
          <a:ext cx="0" cy="544834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0.27475</cdr:x>
      <cdr:y>0.3145</cdr:y>
    </cdr:from>
    <cdr:to>
      <cdr:x>0.2865</cdr:x>
      <cdr:y>0.333</cdr:y>
    </cdr:to>
    <cdr:sp macro="" textlink="">
      <cdr:nvSpPr>
        <cdr:cNvPr id="19469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2530633" y="1767411"/>
          <a:ext cx="108225" cy="103966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0.257</cdr:x>
      <cdr:y>0.60525</cdr:y>
    </cdr:from>
    <cdr:to>
      <cdr:x>0.3055</cdr:x>
      <cdr:y>0.663</cdr:y>
    </cdr:to>
    <cdr:sp macro="" textlink="">
      <cdr:nvSpPr>
        <cdr:cNvPr id="19470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367143" y="3401354"/>
          <a:ext cx="446718" cy="324540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/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>
              <a:solidFill>
                <a:srgbClr val="000000"/>
              </a:solidFill>
              <a:latin typeface="Times New Roman"/>
              <a:cs typeface="Times New Roman"/>
            </a:rPr>
            <a:t>1</a:t>
          </a:r>
        </a:p>
      </cdr:txBody>
    </cdr:sp>
  </cdr:relSizeAnchor>
  <cdr:relSizeAnchor xmlns:cdr="http://schemas.openxmlformats.org/drawingml/2006/chartDrawing">
    <cdr:from>
      <cdr:x>0.52425</cdr:x>
      <cdr:y>0.1425</cdr:y>
    </cdr:from>
    <cdr:to>
      <cdr:x>0.52425</cdr:x>
      <cdr:y>0.6015</cdr:y>
    </cdr:to>
    <cdr:sp macro="" textlink="">
      <cdr:nvSpPr>
        <cdr:cNvPr id="19471" name="Line 1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4828696" y="800814"/>
          <a:ext cx="0" cy="2579466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0.355</cdr:x>
      <cdr:y>0.60325</cdr:y>
    </cdr:from>
    <cdr:to>
      <cdr:x>0.4035</cdr:x>
      <cdr:y>0.661</cdr:y>
    </cdr:to>
    <cdr:sp macro="" textlink="">
      <cdr:nvSpPr>
        <cdr:cNvPr id="19472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69790" y="3390114"/>
          <a:ext cx="446717" cy="324541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/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>
              <a:solidFill>
                <a:srgbClr val="000000"/>
              </a:solidFill>
              <a:latin typeface="Times New Roman"/>
              <a:cs typeface="Times New Roman"/>
            </a:rPr>
            <a:t>2</a:t>
          </a:r>
        </a:p>
      </cdr:txBody>
    </cdr:sp>
  </cdr:relSizeAnchor>
  <cdr:relSizeAnchor xmlns:cdr="http://schemas.openxmlformats.org/drawingml/2006/chartDrawing">
    <cdr:from>
      <cdr:x>0.36875</cdr:x>
      <cdr:y>0.24025</cdr:y>
    </cdr:from>
    <cdr:to>
      <cdr:x>0.3805</cdr:x>
      <cdr:y>0.2575</cdr:y>
    </cdr:to>
    <cdr:sp macro="" textlink="">
      <cdr:nvSpPr>
        <cdr:cNvPr id="19474" name="Oval 18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3396436" y="1350145"/>
          <a:ext cx="108226" cy="9694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0.22575</cdr:x>
      <cdr:y>0.3145</cdr:y>
    </cdr:from>
    <cdr:to>
      <cdr:x>0.22575</cdr:x>
      <cdr:y>0.59475</cdr:y>
    </cdr:to>
    <cdr:sp macro="" textlink="">
      <cdr:nvSpPr>
        <cdr:cNvPr id="19477" name="Line 2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2079310" y="1767411"/>
          <a:ext cx="0" cy="1574935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0.31875</cdr:x>
      <cdr:y>0.29725</cdr:y>
    </cdr:from>
    <cdr:to>
      <cdr:x>0.31875</cdr:x>
      <cdr:y>0.59375</cdr:y>
    </cdr:to>
    <cdr:sp macro="" textlink="">
      <cdr:nvSpPr>
        <cdr:cNvPr id="19478" name="Line 2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2935903" y="1670471"/>
          <a:ext cx="0" cy="1666256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0.3745</cdr:x>
      <cdr:y>0.5965</cdr:y>
    </cdr:from>
    <cdr:to>
      <cdr:x>0.52425</cdr:x>
      <cdr:y>0.63225</cdr:y>
    </cdr:to>
    <cdr:sp macro="" textlink="">
      <cdr:nvSpPr>
        <cdr:cNvPr id="19482" name="Freeform 26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3449398" y="3352181"/>
          <a:ext cx="1379298" cy="200906"/>
        </a:xfrm>
        <a:custGeom xmlns:a="http://schemas.openxmlformats.org/drawingml/2006/main">
          <a:avLst/>
          <a:gdLst>
            <a:gd name="T0" fmla="*/ 1366757 w 1366757"/>
            <a:gd name="T1" fmla="*/ 0 h 202066"/>
            <a:gd name="T2" fmla="*/ 673753 w 1366757"/>
            <a:gd name="T3" fmla="*/ 202066 h 202066"/>
            <a:gd name="T4" fmla="*/ 0 w 1366757"/>
            <a:gd name="T5" fmla="*/ 0 h 202066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366757" h="202066">
              <a:moveTo>
                <a:pt x="1366757" y="0"/>
              </a:moveTo>
              <a:cubicBezTo>
                <a:pt x="1134151" y="101033"/>
                <a:pt x="901546" y="202066"/>
                <a:pt x="673753" y="202066"/>
              </a:cubicBezTo>
              <a:cubicBezTo>
                <a:pt x="445960" y="202066"/>
                <a:pt x="222980" y="101033"/>
                <a:pt x="0" y="0"/>
              </a:cubicBezTo>
            </a:path>
          </a:pathLst>
        </a:custGeom>
        <a:noFill xmlns:a="http://schemas.openxmlformats.org/drawingml/2006/main"/>
        <a:ln xmlns:a="http://schemas.openxmlformats.org/drawingml/2006/main" w="952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 type="none" w="med" len="med"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0.13175</cdr:x>
      <cdr:y>0.59575</cdr:y>
    </cdr:from>
    <cdr:to>
      <cdr:x>0.22575</cdr:x>
      <cdr:y>0.61775</cdr:y>
    </cdr:to>
    <cdr:sp macro="" textlink="">
      <cdr:nvSpPr>
        <cdr:cNvPr id="19483" name="Freeform 27"/>
        <cdr:cNvSpPr>
          <a:spLocks xmlns:a="http://schemas.openxmlformats.org/drawingml/2006/main" noChangeAspect="1"/>
        </cdr:cNvSpPr>
      </cdr:nvSpPr>
      <cdr:spPr bwMode="auto">
        <a:xfrm xmlns:a="http://schemas.openxmlformats.org/drawingml/2006/main" flipH="1">
          <a:off x="1213506" y="3347966"/>
          <a:ext cx="865804" cy="123635"/>
        </a:xfrm>
        <a:custGeom xmlns:a="http://schemas.openxmlformats.org/drawingml/2006/main">
          <a:avLst/>
          <a:gdLst>
            <a:gd name="T0" fmla="*/ 1366757 w 1366757"/>
            <a:gd name="T1" fmla="*/ 0 h 202066"/>
            <a:gd name="T2" fmla="*/ 673753 w 1366757"/>
            <a:gd name="T3" fmla="*/ 202066 h 202066"/>
            <a:gd name="T4" fmla="*/ 0 w 1366757"/>
            <a:gd name="T5" fmla="*/ 0 h 202066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366757" h="202066">
              <a:moveTo>
                <a:pt x="1366757" y="0"/>
              </a:moveTo>
              <a:cubicBezTo>
                <a:pt x="1134151" y="101033"/>
                <a:pt x="901546" y="202066"/>
                <a:pt x="673753" y="202066"/>
              </a:cubicBezTo>
              <a:cubicBezTo>
                <a:pt x="445960" y="202066"/>
                <a:pt x="222980" y="101033"/>
                <a:pt x="0" y="0"/>
              </a:cubicBezTo>
            </a:path>
          </a:pathLst>
        </a:custGeom>
        <a:noFill xmlns:a="http://schemas.openxmlformats.org/drawingml/2006/main"/>
        <a:ln xmlns:a="http://schemas.openxmlformats.org/drawingml/2006/main" w="952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 type="none" w="med" len="med"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0.31875</cdr:x>
      <cdr:y>0.5965</cdr:y>
    </cdr:from>
    <cdr:to>
      <cdr:x>0.3755</cdr:x>
      <cdr:y>0.617</cdr:y>
    </cdr:to>
    <cdr:sp macro="" textlink="">
      <cdr:nvSpPr>
        <cdr:cNvPr id="19484" name="Freeform 28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2935903" y="3352181"/>
          <a:ext cx="522705" cy="115205"/>
        </a:xfrm>
        <a:custGeom xmlns:a="http://schemas.openxmlformats.org/drawingml/2006/main">
          <a:avLst/>
          <a:gdLst>
            <a:gd name="T0" fmla="*/ 1366757 w 1366757"/>
            <a:gd name="T1" fmla="*/ 0 h 202066"/>
            <a:gd name="T2" fmla="*/ 673753 w 1366757"/>
            <a:gd name="T3" fmla="*/ 202066 h 202066"/>
            <a:gd name="T4" fmla="*/ 0 w 1366757"/>
            <a:gd name="T5" fmla="*/ 0 h 202066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366757" h="202066">
              <a:moveTo>
                <a:pt x="1366757" y="0"/>
              </a:moveTo>
              <a:cubicBezTo>
                <a:pt x="1134151" y="101033"/>
                <a:pt x="901546" y="202066"/>
                <a:pt x="673753" y="202066"/>
              </a:cubicBezTo>
              <a:cubicBezTo>
                <a:pt x="445960" y="202066"/>
                <a:pt x="222980" y="101033"/>
                <a:pt x="0" y="0"/>
              </a:cubicBezTo>
            </a:path>
          </a:pathLst>
        </a:custGeom>
        <a:noFill xmlns:a="http://schemas.openxmlformats.org/drawingml/2006/main"/>
        <a:ln xmlns:a="http://schemas.openxmlformats.org/drawingml/2006/main" w="952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 type="none" w="med" len="med"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0.04179</cdr:x>
      <cdr:y>0.13106</cdr:y>
    </cdr:from>
    <cdr:to>
      <cdr:x>0.55375</cdr:x>
      <cdr:y>0.32696</cdr:y>
    </cdr:to>
    <cdr:sp macro="" textlink="">
      <cdr:nvSpPr>
        <cdr:cNvPr id="19457" name="Freeform 1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385159" y="736419"/>
          <a:ext cx="4718822" cy="1100708"/>
        </a:xfrm>
        <a:custGeom xmlns:a="http://schemas.openxmlformats.org/drawingml/2006/main">
          <a:avLst/>
          <a:gdLst>
            <a:gd name="T0" fmla="*/ 0 w 4379399"/>
            <a:gd name="T1" fmla="*/ 0 h 1179163"/>
            <a:gd name="T2" fmla="*/ 1665134 w 4379399"/>
            <a:gd name="T3" fmla="*/ 1145041 h 1179163"/>
            <a:gd name="T4" fmla="*/ 3508231 w 4379399"/>
            <a:gd name="T5" fmla="*/ 261057 h 1179163"/>
            <a:gd name="T6" fmla="*/ 4379399 w 4379399"/>
            <a:gd name="T7" fmla="*/ 38489 h 1179163"/>
            <a:gd name="connsiteX0" fmla="*/ 0 w 4690562"/>
            <a:gd name="connsiteY0" fmla="*/ 243088 h 1106565"/>
            <a:gd name="connsiteX1" fmla="*/ 1976297 w 4690562"/>
            <a:gd name="connsiteY1" fmla="*/ 1106552 h 1106565"/>
            <a:gd name="connsiteX2" fmla="*/ 3819394 w 4690562"/>
            <a:gd name="connsiteY2" fmla="*/ 222568 h 1106565"/>
            <a:gd name="connsiteX3" fmla="*/ 4690562 w 4690562"/>
            <a:gd name="connsiteY3" fmla="*/ 0 h 1106565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</a:cxnLst>
          <a:rect l="l" t="t" r="r" b="b"/>
          <a:pathLst>
            <a:path w="4690562" h="1106565">
              <a:moveTo>
                <a:pt x="0" y="243088"/>
              </a:moveTo>
              <a:cubicBezTo>
                <a:pt x="277522" y="433928"/>
                <a:pt x="1339731" y="1109972"/>
                <a:pt x="1976297" y="1106552"/>
              </a:cubicBezTo>
              <a:cubicBezTo>
                <a:pt x="2612863" y="1103132"/>
                <a:pt x="3366836" y="363171"/>
                <a:pt x="3819394" y="222568"/>
              </a:cubicBezTo>
              <a:cubicBezTo>
                <a:pt x="4271952" y="81966"/>
                <a:pt x="4545368" y="37095"/>
                <a:pt x="4690562" y="0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0.10762</cdr:x>
      <cdr:y>0.17228</cdr:y>
    </cdr:from>
    <cdr:to>
      <cdr:x>0.10762</cdr:x>
      <cdr:y>0.59515</cdr:y>
    </cdr:to>
    <cdr:sp macro="" textlink="">
      <cdr:nvSpPr>
        <cdr:cNvPr id="19458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991934" y="968005"/>
          <a:ext cx="0" cy="237600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0.09375</cdr:x>
      <cdr:y>0.59454</cdr:y>
    </cdr:from>
    <cdr:to>
      <cdr:x>0.12075</cdr:x>
      <cdr:y>0.65379</cdr:y>
    </cdr:to>
    <cdr:sp macro="" textlink="">
      <cdr:nvSpPr>
        <cdr:cNvPr id="19459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64144" y="3340577"/>
          <a:ext cx="248862" cy="33291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</a:p>
      </cdr:txBody>
    </cdr:sp>
  </cdr:relSizeAnchor>
  <cdr:relSizeAnchor xmlns:cdr="http://schemas.openxmlformats.org/drawingml/2006/chartDrawing">
    <cdr:from>
      <cdr:x>0.48625</cdr:x>
      <cdr:y>0.59179</cdr:y>
    </cdr:from>
    <cdr:to>
      <cdr:x>0.51325</cdr:x>
      <cdr:y>0.65104</cdr:y>
    </cdr:to>
    <cdr:sp macro="" textlink="">
      <cdr:nvSpPr>
        <cdr:cNvPr id="19460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481864" y="3325125"/>
          <a:ext cx="248862" cy="33291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</a:p>
      </cdr:txBody>
    </cdr:sp>
  </cdr:relSizeAnchor>
  <cdr:relSizeAnchor xmlns:cdr="http://schemas.openxmlformats.org/drawingml/2006/chartDrawing">
    <cdr:from>
      <cdr:x>0.03075</cdr:x>
      <cdr:y>0.0595</cdr:y>
    </cdr:from>
    <cdr:to>
      <cdr:x>0.11875</cdr:x>
      <cdr:y>0.11875</cdr:y>
    </cdr:to>
    <cdr:sp macro="" textlink="">
      <cdr:nvSpPr>
        <cdr:cNvPr id="19461" name="Text Box 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83228" y="334375"/>
          <a:ext cx="810540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y=R</a:t>
          </a:r>
          <a:r>
            <a:rPr lang="ru-RU" sz="178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</a:p>
      </cdr:txBody>
    </cdr:sp>
  </cdr:relSizeAnchor>
  <cdr:relSizeAnchor xmlns:cdr="http://schemas.openxmlformats.org/drawingml/2006/chartDrawing">
    <cdr:from>
      <cdr:x>0.53775</cdr:x>
      <cdr:y>0.59454</cdr:y>
    </cdr:from>
    <cdr:to>
      <cdr:x>0.5625</cdr:x>
      <cdr:y>0.65379</cdr:y>
    </cdr:to>
    <cdr:sp macro="" textlink="">
      <cdr:nvSpPr>
        <cdr:cNvPr id="19462" name="Text Box 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956500" y="3340576"/>
          <a:ext cx="228124" cy="33291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x</a:t>
          </a:r>
        </a:p>
      </cdr:txBody>
    </cdr:sp>
  </cdr:relSizeAnchor>
  <cdr:relSizeAnchor xmlns:cdr="http://schemas.openxmlformats.org/drawingml/2006/chartDrawing">
    <cdr:from>
      <cdr:x>0.01525</cdr:x>
      <cdr:y>0</cdr:y>
    </cdr:from>
    <cdr:to>
      <cdr:x>0.04</cdr:x>
      <cdr:y>0.05925</cdr:y>
    </cdr:to>
    <cdr:sp macro="" textlink="">
      <cdr:nvSpPr>
        <cdr:cNvPr id="19463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0463" y="0"/>
          <a:ext cx="227964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</a:p>
      </cdr:txBody>
    </cdr:sp>
  </cdr:relSizeAnchor>
  <cdr:relSizeAnchor xmlns:cdr="http://schemas.openxmlformats.org/drawingml/2006/chartDrawing">
    <cdr:from>
      <cdr:x>0.00825</cdr:x>
      <cdr:y>0.01525</cdr:y>
    </cdr:from>
    <cdr:to>
      <cdr:x>0.00825</cdr:x>
      <cdr:y>0.98475</cdr:y>
    </cdr:to>
    <cdr:sp macro="" textlink="">
      <cdr:nvSpPr>
        <cdr:cNvPr id="19468" name="Line 1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75988" y="85701"/>
          <a:ext cx="0" cy="544834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0.29888</cdr:x>
      <cdr:y>0.30277</cdr:y>
    </cdr:from>
    <cdr:to>
      <cdr:x>0.31063</cdr:x>
      <cdr:y>0.32127</cdr:y>
    </cdr:to>
    <cdr:sp macro="" textlink="">
      <cdr:nvSpPr>
        <cdr:cNvPr id="19469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2754826" y="1701205"/>
          <a:ext cx="108301" cy="103947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0.28906</cdr:x>
      <cdr:y>0.59604</cdr:y>
    </cdr:from>
    <cdr:to>
      <cdr:x>0.32194</cdr:x>
      <cdr:y>0.65379</cdr:y>
    </cdr:to>
    <cdr:sp macro="" textlink="">
      <cdr:nvSpPr>
        <cdr:cNvPr id="19470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664344" y="3349005"/>
          <a:ext cx="303014" cy="324485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/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 dirty="0">
              <a:solidFill>
                <a:srgbClr val="000000"/>
              </a:solidFill>
              <a:latin typeface="Times New Roman"/>
              <a:cs typeface="Times New Roman"/>
            </a:rPr>
            <a:t>1</a:t>
          </a:r>
        </a:p>
      </cdr:txBody>
    </cdr:sp>
  </cdr:relSizeAnchor>
  <cdr:relSizeAnchor xmlns:cdr="http://schemas.openxmlformats.org/drawingml/2006/chartDrawing">
    <cdr:from>
      <cdr:x>0.49952</cdr:x>
      <cdr:y>0.14996</cdr:y>
    </cdr:from>
    <cdr:to>
      <cdr:x>0.49952</cdr:x>
      <cdr:y>0.59846</cdr:y>
    </cdr:to>
    <cdr:sp macro="" textlink="">
      <cdr:nvSpPr>
        <cdr:cNvPr id="19471" name="Line 1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4604122" y="842597"/>
          <a:ext cx="0" cy="252000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0.49298</cdr:x>
      <cdr:y>0.14349</cdr:y>
    </cdr:from>
    <cdr:to>
      <cdr:x>0.50473</cdr:x>
      <cdr:y>0.16074</cdr:y>
    </cdr:to>
    <cdr:sp macro="" textlink="">
      <cdr:nvSpPr>
        <cdr:cNvPr id="19474" name="Oval 18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4543872" y="806217"/>
          <a:ext cx="108302" cy="96924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0.3031</cdr:x>
      <cdr:y>0.31254</cdr:y>
    </cdr:from>
    <cdr:to>
      <cdr:x>0.3031</cdr:x>
      <cdr:y>0.59446</cdr:y>
    </cdr:to>
    <cdr:sp macro="" textlink="">
      <cdr:nvSpPr>
        <cdr:cNvPr id="19478" name="Line 2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2793725" y="1756120"/>
          <a:ext cx="0" cy="158400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0.10157</cdr:x>
      <cdr:y>0.23087</cdr:y>
    </cdr:from>
    <cdr:to>
      <cdr:x>0.11332</cdr:x>
      <cdr:y>0.24937</cdr:y>
    </cdr:to>
    <cdr:sp macro="" textlink="">
      <cdr:nvSpPr>
        <cdr:cNvPr id="23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936152" y="1297226"/>
          <a:ext cx="108301" cy="103947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0.2496</cdr:x>
      <cdr:y>0.30441</cdr:y>
    </cdr:from>
    <cdr:to>
      <cdr:x>0.28085</cdr:x>
      <cdr:y>0.65379</cdr:y>
    </cdr:to>
    <cdr:grpSp>
      <cdr:nvGrpSpPr>
        <cdr:cNvPr id="3" name="Группа 2"/>
        <cdr:cNvGrpSpPr/>
      </cdr:nvGrpSpPr>
      <cdr:grpSpPr>
        <a:xfrm xmlns:a="http://schemas.openxmlformats.org/drawingml/2006/main">
          <a:off x="2300593" y="1710415"/>
          <a:ext cx="288035" cy="1963092"/>
          <a:chOff x="2444613" y="1710435"/>
          <a:chExt cx="288032" cy="1963055"/>
        </a:xfrm>
      </cdr:grpSpPr>
      <cdr:sp macro="" textlink="">
        <cdr:nvSpPr>
          <cdr:cNvPr id="26" name="Line 22"/>
          <cdr:cNvSpPr>
            <a:spLocks xmlns:a="http://schemas.openxmlformats.org/drawingml/2006/main" noChangeShapeType="1"/>
          </cdr:cNvSpPr>
        </cdr:nvSpPr>
        <cdr:spPr bwMode="auto">
          <a:xfrm xmlns:a="http://schemas.openxmlformats.org/drawingml/2006/main" flipV="1">
            <a:off x="2589152" y="1765731"/>
            <a:ext cx="0" cy="1584000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sysDot"/>
            <a:round/>
            <a:headEnd/>
            <a:tailEnd/>
          </a:ln>
          <a:extLst xmlns:a="http://schemas.openxmlformats.org/drawingml/2006/main">
            <a:ext uri="{909E8E84-426E-40DD-AFC4-6F175D3DCCD1}">
              <a14:hiddenFill xmlns:a14="http://schemas.microsoft.com/office/drawing/2010/main">
                <a:noFill/>
              </a14:hiddenFill>
            </a:ext>
          </a:extLst>
        </cdr:spPr>
        <cdr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ru-RU"/>
          </a:p>
        </cdr:txBody>
      </cdr:sp>
      <cdr:sp macro="" textlink="">
        <cdr:nvSpPr>
          <cdr:cNvPr id="19472" name="Text Box 16"/>
          <cdr:cNvSpPr txBox="1">
            <a:spLocks xmlns:a="http://schemas.openxmlformats.org/drawingml/2006/main" noChangeArrowheads="1"/>
          </cdr:cNvSpPr>
        </cdr:nvSpPr>
        <cdr:spPr bwMode="auto">
          <a:xfrm xmlns:a="http://schemas.openxmlformats.org/drawingml/2006/main">
            <a:off x="2444613" y="3349005"/>
            <a:ext cx="288032" cy="324485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xmlns:mc="http://schemas.openxmlformats.org/markup-compatibility/2006" xmlns:a14="http://schemas.microsoft.com/office/drawing/2010/main" val="FFFFFF" mc:Ignorable="a14" a14:legacySpreadsheetColorIndex="65"/>
          </a:solidFill>
          <a:ln xmlns:a="http://schemas.openxmlformats.org/drawingml/2006/main">
            <a:noFill/>
          </a:ln>
          <a:extLst xmlns:a="http://schemas.openxmlformats.org/drawingml/2006/main"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cdr:spPr>
        <cdr:txBody>
          <a:bodyPr xmlns:a="http://schemas.openxmlformats.org/drawingml/2006/main" vertOverflow="clip" wrap="square" lIns="0" tIns="0" rIns="0" bIns="0" anchor="t" upright="1"/>
          <a:lstStyle xmlns:a="http://schemas.openxmlformats.org/drawingml/2006/main"/>
          <a:p xmlns:a="http://schemas.openxmlformats.org/drawingml/2006/main">
            <a:pPr algn="ctr" rtl="0">
              <a:defRPr sz="1000"/>
            </a:pPr>
            <a:r>
              <a:rPr lang="ru-RU" sz="1780" b="0" i="1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ru-RU" sz="1780" b="0" i="0" u="none" strike="noStrike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cdr:txBody>
      </cdr:sp>
      <cdr:sp macro="" textlink="">
        <cdr:nvSpPr>
          <cdr:cNvPr id="25" name="Oval 13"/>
          <cdr:cNvSpPr>
            <a:spLocks xmlns:a="http://schemas.openxmlformats.org/drawingml/2006/main" noChangeAspect="1" noChangeArrowheads="1"/>
          </cdr:cNvSpPr>
        </cdr:nvSpPr>
        <cdr:spPr bwMode="auto">
          <a:xfrm xmlns:a="http://schemas.openxmlformats.org/drawingml/2006/main">
            <a:off x="2520328" y="1710435"/>
            <a:ext cx="108301" cy="103947"/>
          </a:xfrm>
          <a:prstGeom xmlns:a="http://schemas.openxmlformats.org/drawingml/2006/main" prst="ellipse">
            <a:avLst/>
          </a:prstGeom>
          <a:solidFill xmlns:a="http://schemas.openxmlformats.org/drawingml/2006/main">
            <a:srgbClr val="FF0000"/>
          </a:solidFill>
          <a:ln xmlns:a="http://schemas.openxmlformats.org/drawingml/2006/main" w="9525">
            <a:solidFill>
              <a:srgbClr val="FF0000"/>
            </a:solidFill>
            <a:round/>
            <a:headEnd/>
            <a:tailEnd/>
          </a:ln>
        </cdr:spPr>
        <cdr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ru-RU"/>
          </a:p>
        </cdr:txBody>
      </cdr:sp>
    </cdr:grpSp>
  </cdr:relSizeAnchor>
  <cdr:relSizeAnchor xmlns:cdr="http://schemas.openxmlformats.org/drawingml/2006/chartDrawing">
    <cdr:from>
      <cdr:x>0.00825</cdr:x>
      <cdr:y>0.59493</cdr:y>
    </cdr:from>
    <cdr:to>
      <cdr:x>0.56078</cdr:x>
      <cdr:y>0.5965</cdr:y>
    </cdr:to>
    <cdr:sp macro="" textlink="">
      <cdr:nvSpPr>
        <cdr:cNvPr id="19467" name="Line 1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76042" y="3342794"/>
          <a:ext cx="5092692" cy="881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0.10125</cdr:x>
      <cdr:y>0.11075</cdr:y>
    </cdr:from>
    <cdr:to>
      <cdr:x>0.55375</cdr:x>
      <cdr:y>0.416</cdr:y>
    </cdr:to>
    <cdr:sp macro="" textlink="">
      <cdr:nvSpPr>
        <cdr:cNvPr id="29697" name="Freeform 1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932581" y="622387"/>
          <a:ext cx="4167830" cy="1715429"/>
        </a:xfrm>
        <a:custGeom xmlns:a="http://schemas.openxmlformats.org/drawingml/2006/main">
          <a:avLst/>
          <a:gdLst>
            <a:gd name="T0" fmla="*/ 0 w 4138773"/>
            <a:gd name="T1" fmla="*/ 0 h 1725579"/>
            <a:gd name="T2" fmla="*/ 741129 w 4138773"/>
            <a:gd name="T3" fmla="*/ 1646966 h 1725579"/>
            <a:gd name="T4" fmla="*/ 1232007 w 4138773"/>
            <a:gd name="T5" fmla="*/ 471681 h 1725579"/>
            <a:gd name="T6" fmla="*/ 1973136 w 4138773"/>
            <a:gd name="T7" fmla="*/ 1298996 h 1725579"/>
            <a:gd name="T8" fmla="*/ 3267605 w 4138773"/>
            <a:gd name="T9" fmla="*/ 339264 h 1725579"/>
            <a:gd name="T10" fmla="*/ 4138773 w 4138773"/>
            <a:gd name="T11" fmla="*/ 115648 h 1725579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  <a:cxn ang="0">
              <a:pos x="T10" y="T11"/>
            </a:cxn>
          </a:cxnLst>
          <a:rect l="0" t="0" r="r" b="b"/>
          <a:pathLst>
            <a:path w="4138773" h="1725579">
              <a:moveTo>
                <a:pt x="0" y="0"/>
              </a:moveTo>
              <a:cubicBezTo>
                <a:pt x="125126" y="274494"/>
                <a:pt x="535795" y="1568353"/>
                <a:pt x="741129" y="1646966"/>
              </a:cubicBezTo>
              <a:cubicBezTo>
                <a:pt x="946463" y="1725579"/>
                <a:pt x="1026672" y="529676"/>
                <a:pt x="1232007" y="471681"/>
              </a:cubicBezTo>
              <a:cubicBezTo>
                <a:pt x="1437342" y="413686"/>
                <a:pt x="1633870" y="1321066"/>
                <a:pt x="1973136" y="1298996"/>
              </a:cubicBezTo>
              <a:cubicBezTo>
                <a:pt x="2599593" y="1333278"/>
                <a:pt x="2815047" y="480528"/>
                <a:pt x="3267605" y="339264"/>
              </a:cubicBezTo>
              <a:cubicBezTo>
                <a:pt x="3720163" y="197999"/>
                <a:pt x="3993579" y="152917"/>
                <a:pt x="4138773" y="115648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0.13175</cdr:x>
      <cdr:y>0.241</cdr:y>
    </cdr:from>
    <cdr:to>
      <cdr:x>0.13175</cdr:x>
      <cdr:y>0.61</cdr:y>
    </cdr:to>
    <cdr:sp macro="" textlink="">
      <cdr:nvSpPr>
        <cdr:cNvPr id="29698" name="Freeform 2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1213506" y="1354360"/>
          <a:ext cx="0" cy="2073688"/>
        </a:xfrm>
        <a:custGeom xmlns:a="http://schemas.openxmlformats.org/drawingml/2006/main">
          <a:avLst/>
          <a:gdLst>
            <a:gd name="T0" fmla="*/ 0 w 1"/>
            <a:gd name="T1" fmla="*/ 0 h 2088016"/>
            <a:gd name="T2" fmla="*/ 0 w 1"/>
            <a:gd name="T3" fmla="*/ 2088016 h 2088016"/>
          </a:gdLst>
          <a:ahLst/>
          <a:cxnLst>
            <a:cxn ang="0">
              <a:pos x="T0" y="T1"/>
            </a:cxn>
            <a:cxn ang="0">
              <a:pos x="T2" y="T3"/>
            </a:cxn>
          </a:cxnLst>
          <a:rect l="0" t="0" r="r" b="b"/>
          <a:pathLst>
            <a:path w="1" h="2088016">
              <a:moveTo>
                <a:pt x="0" y="0"/>
              </a:moveTo>
              <a:lnTo>
                <a:pt x="0" y="2088016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0.122</cdr:x>
      <cdr:y>0.60325</cdr:y>
    </cdr:from>
    <cdr:to>
      <cdr:x>0.149</cdr:x>
      <cdr:y>0.6625</cdr:y>
    </cdr:to>
    <cdr:sp macro="" textlink="">
      <cdr:nvSpPr>
        <cdr:cNvPr id="29699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123702" y="3390114"/>
          <a:ext cx="248689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</a:p>
      </cdr:txBody>
    </cdr:sp>
  </cdr:relSizeAnchor>
  <cdr:relSizeAnchor xmlns:cdr="http://schemas.openxmlformats.org/drawingml/2006/chartDrawing">
    <cdr:from>
      <cdr:x>0.5145</cdr:x>
      <cdr:y>0.6005</cdr:y>
    </cdr:from>
    <cdr:to>
      <cdr:x>0.5415</cdr:x>
      <cdr:y>0.65975</cdr:y>
    </cdr:to>
    <cdr:sp macro="" textlink="">
      <cdr:nvSpPr>
        <cdr:cNvPr id="29700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738892" y="3374660"/>
          <a:ext cx="248689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</a:p>
      </cdr:txBody>
    </cdr:sp>
  </cdr:relSizeAnchor>
  <cdr:relSizeAnchor xmlns:cdr="http://schemas.openxmlformats.org/drawingml/2006/chartDrawing">
    <cdr:from>
      <cdr:x>0.03075</cdr:x>
      <cdr:y>0.0595</cdr:y>
    </cdr:from>
    <cdr:to>
      <cdr:x>0.11875</cdr:x>
      <cdr:y>0.11875</cdr:y>
    </cdr:to>
    <cdr:sp macro="" textlink="">
      <cdr:nvSpPr>
        <cdr:cNvPr id="29701" name="Text Box 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83228" y="334375"/>
          <a:ext cx="810540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y=R</a:t>
          </a:r>
          <a:r>
            <a:rPr lang="ru-RU" sz="178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</a:p>
      </cdr:txBody>
    </cdr:sp>
  </cdr:relSizeAnchor>
  <cdr:relSizeAnchor xmlns:cdr="http://schemas.openxmlformats.org/drawingml/2006/chartDrawing">
    <cdr:from>
      <cdr:x>0.57725</cdr:x>
      <cdr:y>0.59375</cdr:y>
    </cdr:from>
    <cdr:to>
      <cdr:x>0.602</cdr:x>
      <cdr:y>0.653</cdr:y>
    </cdr:to>
    <cdr:sp macro="" textlink="">
      <cdr:nvSpPr>
        <cdr:cNvPr id="29702" name="Text Box 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316862" y="3336727"/>
          <a:ext cx="227964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</a:p>
      </cdr:txBody>
    </cdr:sp>
  </cdr:relSizeAnchor>
  <cdr:relSizeAnchor xmlns:cdr="http://schemas.openxmlformats.org/drawingml/2006/chartDrawing">
    <cdr:from>
      <cdr:x>0.01525</cdr:x>
      <cdr:y>0</cdr:y>
    </cdr:from>
    <cdr:to>
      <cdr:x>0.04</cdr:x>
      <cdr:y>0.05925</cdr:y>
    </cdr:to>
    <cdr:sp macro="" textlink="">
      <cdr:nvSpPr>
        <cdr:cNvPr id="29703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0463" y="0"/>
          <a:ext cx="227964" cy="332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27432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</a:p>
      </cdr:txBody>
    </cdr:sp>
  </cdr:relSizeAnchor>
  <cdr:relSizeAnchor xmlns:cdr="http://schemas.openxmlformats.org/drawingml/2006/chartDrawing">
    <cdr:from>
      <cdr:x>0.2815</cdr:x>
      <cdr:y>0.29425</cdr:y>
    </cdr:from>
    <cdr:to>
      <cdr:x>0.2815</cdr:x>
      <cdr:y>0.5965</cdr:y>
    </cdr:to>
    <cdr:sp macro="" textlink="">
      <cdr:nvSpPr>
        <cdr:cNvPr id="29704" name="Freeform 8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2592805" y="1653611"/>
          <a:ext cx="0" cy="1698570"/>
        </a:xfrm>
        <a:custGeom xmlns:a="http://schemas.openxmlformats.org/drawingml/2006/main">
          <a:avLst/>
          <a:gdLst>
            <a:gd name="T0" fmla="*/ 0 w 1"/>
            <a:gd name="T1" fmla="*/ 0 h 1712750"/>
            <a:gd name="T2" fmla="*/ 0 w 1"/>
            <a:gd name="T3" fmla="*/ 1712750 h 1712750"/>
          </a:gdLst>
          <a:ahLst/>
          <a:cxnLst>
            <a:cxn ang="0">
              <a:pos x="T0" y="T1"/>
            </a:cxn>
            <a:cxn ang="0">
              <a:pos x="T2" y="T3"/>
            </a:cxn>
          </a:cxnLst>
          <a:rect l="0" t="0" r="r" b="b"/>
          <a:pathLst>
            <a:path w="1" h="1712750">
              <a:moveTo>
                <a:pt x="0" y="0"/>
              </a:moveTo>
              <a:lnTo>
                <a:pt x="0" y="171275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0.3745</cdr:x>
      <cdr:y>0.301</cdr:y>
    </cdr:from>
    <cdr:to>
      <cdr:x>0.3745</cdr:x>
      <cdr:y>0.5965</cdr:y>
    </cdr:to>
    <cdr:sp macro="" textlink="">
      <cdr:nvSpPr>
        <cdr:cNvPr id="29705" name="Freeform 9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3449398" y="1691545"/>
          <a:ext cx="0" cy="1660636"/>
        </a:xfrm>
        <a:custGeom xmlns:a="http://schemas.openxmlformats.org/drawingml/2006/main">
          <a:avLst/>
          <a:gdLst>
            <a:gd name="T0" fmla="*/ 0 w 1"/>
            <a:gd name="T1" fmla="*/ 0 h 1674262"/>
            <a:gd name="T2" fmla="*/ 0 w 1"/>
            <a:gd name="T3" fmla="*/ 1674262 h 1674262"/>
          </a:gdLst>
          <a:ahLst/>
          <a:cxnLst>
            <a:cxn ang="0">
              <a:pos x="T0" y="T1"/>
            </a:cxn>
            <a:cxn ang="0">
              <a:pos x="T2" y="T3"/>
            </a:cxn>
          </a:cxnLst>
          <a:rect l="0" t="0" r="r" b="b"/>
          <a:pathLst>
            <a:path w="1" h="1674262">
              <a:moveTo>
                <a:pt x="0" y="0"/>
              </a:moveTo>
              <a:lnTo>
                <a:pt x="0" y="1674262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lg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0.00825</cdr:x>
      <cdr:y>0.5965</cdr:y>
    </cdr:from>
    <cdr:to>
      <cdr:x>0.59575</cdr:x>
      <cdr:y>0.5965</cdr:y>
    </cdr:to>
    <cdr:sp macro="" textlink="">
      <cdr:nvSpPr>
        <cdr:cNvPr id="29706" name="Line 1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75988" y="3352181"/>
          <a:ext cx="5411272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0.00825</cdr:x>
      <cdr:y>0.01525</cdr:y>
    </cdr:from>
    <cdr:to>
      <cdr:x>0.00825</cdr:x>
      <cdr:y>0.98475</cdr:y>
    </cdr:to>
    <cdr:sp macro="" textlink="">
      <cdr:nvSpPr>
        <cdr:cNvPr id="29707" name="Line 1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76041" y="85687"/>
          <a:ext cx="0" cy="544741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0.27475</cdr:x>
      <cdr:y>0.28075</cdr:y>
    </cdr:from>
    <cdr:to>
      <cdr:x>0.2875</cdr:x>
      <cdr:y>0.301</cdr:y>
    </cdr:to>
    <cdr:sp macro="" textlink="">
      <cdr:nvSpPr>
        <cdr:cNvPr id="29708" name="Oval 12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530633" y="1577745"/>
          <a:ext cx="117436" cy="1138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0.257</cdr:x>
      <cdr:y>0.60525</cdr:y>
    </cdr:from>
    <cdr:to>
      <cdr:x>0.3055</cdr:x>
      <cdr:y>0.663</cdr:y>
    </cdr:to>
    <cdr:sp macro="" textlink="">
      <cdr:nvSpPr>
        <cdr:cNvPr id="29709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367143" y="3401354"/>
          <a:ext cx="446718" cy="324540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/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>
              <a:solidFill>
                <a:srgbClr val="000000"/>
              </a:solidFill>
              <a:latin typeface="Times New Roman"/>
              <a:cs typeface="Times New Roman"/>
            </a:rPr>
            <a:t>1</a:t>
          </a:r>
        </a:p>
      </cdr:txBody>
    </cdr:sp>
  </cdr:relSizeAnchor>
  <cdr:relSizeAnchor xmlns:cdr="http://schemas.openxmlformats.org/drawingml/2006/chartDrawing">
    <cdr:from>
      <cdr:x>0.52425</cdr:x>
      <cdr:y>0.1425</cdr:y>
    </cdr:from>
    <cdr:to>
      <cdr:x>0.52425</cdr:x>
      <cdr:y>0.6015</cdr:y>
    </cdr:to>
    <cdr:sp macro="" textlink="">
      <cdr:nvSpPr>
        <cdr:cNvPr id="29710" name="Line 14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4828696" y="800814"/>
          <a:ext cx="0" cy="2579466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0.355</cdr:x>
      <cdr:y>0.60325</cdr:y>
    </cdr:from>
    <cdr:to>
      <cdr:x>0.4035</cdr:x>
      <cdr:y>0.661</cdr:y>
    </cdr:to>
    <cdr:sp macro="" textlink="">
      <cdr:nvSpPr>
        <cdr:cNvPr id="29711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69790" y="3390114"/>
          <a:ext cx="446717" cy="324541"/>
        </a:xfrm>
        <a:prstGeom xmlns:a="http://schemas.openxmlformats.org/drawingml/2006/main" prst="rect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65"/>
        </a:solidFill>
        <a:ln xmlns:a="http://schemas.openxmlformats.org/drawingml/2006/main">
          <a:noFill/>
        </a:ln>
        <a:extLst xmlns:a="http://schemas.openxmlformats.org/drawingml/2006/main"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7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780" b="0" i="0" u="none" strike="noStrike" baseline="-25000">
              <a:solidFill>
                <a:srgbClr val="000000"/>
              </a:solidFill>
              <a:latin typeface="Times New Roman"/>
              <a:cs typeface="Times New Roman"/>
            </a:rPr>
            <a:t>2</a:t>
          </a:r>
        </a:p>
      </cdr:txBody>
    </cdr:sp>
  </cdr:relSizeAnchor>
  <cdr:relSizeAnchor xmlns:cdr="http://schemas.openxmlformats.org/drawingml/2006/chartDrawing">
    <cdr:from>
      <cdr:x>0.36875</cdr:x>
      <cdr:y>0.29425</cdr:y>
    </cdr:from>
    <cdr:to>
      <cdr:x>0.3815</cdr:x>
      <cdr:y>0.3145</cdr:y>
    </cdr:to>
    <cdr:sp macro="" textlink="">
      <cdr:nvSpPr>
        <cdr:cNvPr id="29712" name="Oval 16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396436" y="1653611"/>
          <a:ext cx="117437" cy="1138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364D8-64EF-4A6E-95BE-BA53805DB404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53713-56B9-47E8-A160-8CDDA9FA0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19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2ED9-F8C0-4785-9912-8232FF6F4DE2}" type="datetime1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23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D0C-22DB-41DD-8B21-09150057617E}" type="datetime1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E226-477D-4433-8C46-13F6B7FF07C4}" type="datetime1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B9A8-AEE9-474C-94D2-AE4FD65C8710}" type="datetime1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E2BD-4CA5-442B-982D-67E702163CAE}" type="datetime1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8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86D2-D8E3-4B86-8BBF-5CE9DCC5F3CF}" type="datetime1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06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4936-AB81-4CBF-A547-0A6B86E0B153}" type="datetime1">
              <a:rPr lang="ru-RU" smtClean="0"/>
              <a:t>22.11.2020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1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8AEE-38E4-4747-896D-3A81E58116D6}" type="datetime1">
              <a:rPr lang="ru-RU" smtClean="0"/>
              <a:t>22.11.2020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80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92A-C37A-4430-AA2D-B5D216130DC5}" type="datetime1">
              <a:rPr lang="ru-RU" smtClean="0"/>
              <a:t>22.11.2020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4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C586-EFC8-4F29-ADAB-39286B8542AF}" type="datetime1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D315-AEA3-448F-AFC4-E782275C6F62}" type="datetime1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4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A922-DCAC-4BC6-A29C-A90807DEB198}" type="datetime1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chart" Target="../charts/chart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chart" Target="../charts/chart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0.wmf"/><Relationship Id="rId3" Type="http://schemas.openxmlformats.org/officeDocument/2006/relationships/chart" Target="../charts/chart5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emf"/><Relationship Id="rId4" Type="http://schemas.openxmlformats.org/officeDocument/2006/relationships/image" Target="../media/image8.wmf"/><Relationship Id="rId9" Type="http://schemas.openxmlformats.org/officeDocument/2006/relationships/package" Target="../embeddings/Microsoft_Excel_Worksheet6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628800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Постановка </a:t>
            </a:r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задачи</a:t>
            </a:r>
          </a:p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оптимизации</a:t>
            </a:r>
          </a:p>
          <a:p>
            <a:pPr algn="ctr"/>
            <a:endParaRPr lang="ru-RU" sz="5400" b="1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ru-RU" sz="54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Одномерная оптимизация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0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5" name="Диаграмм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38136"/>
              </p:ext>
            </p:extLst>
          </p:nvPr>
        </p:nvGraphicFramePr>
        <p:xfrm>
          <a:off x="-34661" y="404664"/>
          <a:ext cx="9217121" cy="561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локализации экстремума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Freeform 27"/>
          <p:cNvSpPr>
            <a:spLocks noChangeAspect="1"/>
          </p:cNvSpPr>
          <p:nvPr/>
        </p:nvSpPr>
        <p:spPr bwMode="auto">
          <a:xfrm flipH="1">
            <a:off x="1187623" y="3789040"/>
            <a:ext cx="866409" cy="216024"/>
          </a:xfrm>
          <a:custGeom>
            <a:avLst/>
            <a:gdLst>
              <a:gd name="T0" fmla="*/ 1366757 w 1366757"/>
              <a:gd name="T1" fmla="*/ 0 h 202066"/>
              <a:gd name="T2" fmla="*/ 673753 w 1366757"/>
              <a:gd name="T3" fmla="*/ 202066 h 202066"/>
              <a:gd name="T4" fmla="*/ 0 w 1366757"/>
              <a:gd name="T5" fmla="*/ 0 h 202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6757" h="202066">
                <a:moveTo>
                  <a:pt x="1366757" y="0"/>
                </a:moveTo>
                <a:cubicBezTo>
                  <a:pt x="1134151" y="101033"/>
                  <a:pt x="901546" y="202066"/>
                  <a:pt x="673753" y="202066"/>
                </a:cubicBezTo>
                <a:cubicBezTo>
                  <a:pt x="445960" y="202066"/>
                  <a:pt x="222980" y="101033"/>
                  <a:pt x="0" y="0"/>
                </a:cubicBezTo>
              </a:path>
            </a:pathLst>
          </a:custGeom>
          <a:noFill/>
          <a:ln w="9525" cap="flat" cmpd="sng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dash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08104" y="620688"/>
            <a:ext cx="360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1. Исходный отрезок </a:t>
            </a:r>
            <a:r>
              <a:rPr lang="en-US" sz="2000" b="1" dirty="0" smtClean="0">
                <a:solidFill>
                  <a:srgbClr val="7030A0"/>
                </a:solidFill>
              </a:rPr>
              <a:t>[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 smtClean="0">
                <a:solidFill>
                  <a:srgbClr val="7030A0"/>
                </a:solidFill>
              </a:rPr>
              <a:t>] </a:t>
            </a:r>
            <a:r>
              <a:rPr lang="ru-RU" sz="2000" b="1" dirty="0" smtClean="0">
                <a:solidFill>
                  <a:srgbClr val="7030A0"/>
                </a:solidFill>
              </a:rPr>
              <a:t>делится на 4 равных части тремя промежуточными точками: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b="1" dirty="0" smtClean="0">
                <a:solidFill>
                  <a:srgbClr val="7030A0"/>
                </a:solidFill>
              </a:rPr>
              <a:t>:</a:t>
            </a: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2. Рассчитываются значения целевой функции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7030A0"/>
                </a:solidFill>
              </a:rPr>
              <a:t>) </a:t>
            </a:r>
            <a:r>
              <a:rPr lang="ru-RU" sz="2000" b="1" dirty="0" smtClean="0">
                <a:solidFill>
                  <a:srgbClr val="7030A0"/>
                </a:solidFill>
              </a:rPr>
              <a:t>в точках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b="1" dirty="0" smtClean="0">
                <a:solidFill>
                  <a:srgbClr val="7030A0"/>
                </a:solidFill>
              </a:rPr>
              <a:t>.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26016"/>
              </p:ext>
            </p:extLst>
          </p:nvPr>
        </p:nvGraphicFramePr>
        <p:xfrm>
          <a:off x="6363096" y="2072704"/>
          <a:ext cx="1665288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8" name="Формула" r:id="rId4" imgW="939600" imgH="723600" progId="Equation.3">
                  <p:embed/>
                </p:oleObj>
              </mc:Choice>
              <mc:Fallback>
                <p:oleObj name="Формула" r:id="rId4" imgW="939600" imgH="7236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096" y="2072704"/>
                        <a:ext cx="1665288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288" y="4293096"/>
            <a:ext cx="9082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3. В качестве центра нового отрезка выбирается точка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b="1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</a:t>
            </a:r>
            <a:r>
              <a:rPr lang="ru-RU" sz="2000" b="1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1" dirty="0" smtClean="0">
                <a:solidFill>
                  <a:srgbClr val="7030A0"/>
                </a:solidFill>
              </a:rPr>
              <a:t> =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b="1" dirty="0" smtClean="0">
                <a:solidFill>
                  <a:srgbClr val="7030A0"/>
                </a:solidFill>
              </a:rPr>
              <a:t> с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ru-RU" sz="2000" b="1" dirty="0" smtClean="0">
                <a:solidFill>
                  <a:srgbClr val="7030A0"/>
                </a:solidFill>
              </a:rPr>
              <a:t>лучшим значением критерия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  <a:r>
              <a:rPr lang="ru-RU" sz="2000" b="1" dirty="0" smtClean="0">
                <a:solidFill>
                  <a:srgbClr val="7030A0"/>
                </a:solidFill>
              </a:rPr>
              <a:t>.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4</a:t>
            </a:r>
            <a:r>
              <a:rPr lang="ru-RU" sz="2000" b="1" dirty="0" smtClean="0">
                <a:solidFill>
                  <a:srgbClr val="7030A0"/>
                </a:solidFill>
              </a:rPr>
              <a:t>. Проверяется условие окончания вычислений:</a:t>
            </a: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Если оно выполняется, вычисления заканчиваются, а точка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b="1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</a:t>
            </a:r>
            <a:r>
              <a:rPr lang="ru-RU" sz="20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1" dirty="0" smtClean="0">
                <a:solidFill>
                  <a:srgbClr val="7030A0"/>
                </a:solidFill>
              </a:rPr>
              <a:t> – решение задачи оптимизации. Если не выполняется, устанавливаются новые границы отрезка</a:t>
            </a:r>
          </a:p>
          <a:p>
            <a:r>
              <a:rPr lang="ru-RU" sz="2000" b="1" dirty="0" smtClean="0">
                <a:solidFill>
                  <a:srgbClr val="7030A0"/>
                </a:solidFill>
              </a:rPr>
              <a:t>и возврат к п. 1.</a:t>
            </a:r>
            <a:endParaRPr lang="ru-RU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588375"/>
              </p:ext>
            </p:extLst>
          </p:nvPr>
        </p:nvGraphicFramePr>
        <p:xfrm>
          <a:off x="5580112" y="4725144"/>
          <a:ext cx="121443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name="Формула" r:id="rId6" imgW="685800" imgH="444240" progId="Equation.3">
                  <p:embed/>
                </p:oleObj>
              </mc:Choice>
              <mc:Fallback>
                <p:oleObj name="Формула" r:id="rId6" imgW="685800" imgH="44424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725144"/>
                        <a:ext cx="121443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484271"/>
              </p:ext>
            </p:extLst>
          </p:nvPr>
        </p:nvGraphicFramePr>
        <p:xfrm>
          <a:off x="1043608" y="6115351"/>
          <a:ext cx="37115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0" name="Формула" r:id="rId8" imgW="2095200" imgH="266400" progId="Equation.3">
                  <p:embed/>
                </p:oleObj>
              </mc:Choice>
              <mc:Fallback>
                <p:oleObj name="Формула" r:id="rId8" imgW="2095200" imgH="2664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6115351"/>
                        <a:ext cx="37115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9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локализации экстремума (пример)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397987"/>
              </p:ext>
            </p:extLst>
          </p:nvPr>
        </p:nvGraphicFramePr>
        <p:xfrm>
          <a:off x="107504" y="951880"/>
          <a:ext cx="184626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Формула" r:id="rId3" imgW="1041120" imgH="787320" progId="Equation.3">
                  <p:embed/>
                </p:oleObj>
              </mc:Choice>
              <mc:Fallback>
                <p:oleObj name="Формула" r:id="rId3" imgW="10411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951880"/>
                        <a:ext cx="184626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177763"/>
              </p:ext>
            </p:extLst>
          </p:nvPr>
        </p:nvGraphicFramePr>
        <p:xfrm>
          <a:off x="1983932" y="908720"/>
          <a:ext cx="703741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5" name="Лист" r:id="rId5" imgW="6105545" imgH="2124090" progId="Excel.Sheet.12">
                  <p:embed/>
                </p:oleObj>
              </mc:Choice>
              <mc:Fallback>
                <p:oleObj name="Лист" r:id="rId5" imgW="6105545" imgH="21240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3932" y="908720"/>
                        <a:ext cx="7037410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1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золотого сечения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748085" y="908720"/>
            <a:ext cx="7648577" cy="432048"/>
            <a:chOff x="748085" y="1772816"/>
            <a:chExt cx="7648577" cy="432048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971600" y="1772816"/>
              <a:ext cx="7200000" cy="0"/>
              <a:chOff x="971600" y="1988840"/>
              <a:chExt cx="7200000" cy="0"/>
            </a:xfrm>
          </p:grpSpPr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971600" y="1988840"/>
                <a:ext cx="720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971600" y="1988840"/>
                <a:ext cx="444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3722000" y="1988840"/>
                <a:ext cx="444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3506723" y="1880379"/>
              <a:ext cx="447030" cy="324485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ru-RU" sz="1780" b="0" i="1" u="none" strike="noStrike" baseline="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r>
                <a:rPr lang="ru-RU" sz="1780" b="0" i="0" u="none" strike="noStrike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ru-RU" sz="1780" b="0" i="0" u="none" strike="noStrike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5197685" y="1880378"/>
              <a:ext cx="447030" cy="324485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ru-RU" sz="1780" b="0" i="1" u="none" strike="noStrike" baseline="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r>
                <a:rPr lang="ru-RU" sz="1780" b="0" i="0" u="none" strike="noStrike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</a:t>
              </a:r>
              <a:endParaRPr lang="ru-RU" sz="1780" b="0" i="0" u="none" strike="noStrike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748085" y="1880377"/>
              <a:ext cx="447030" cy="324485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en-US" sz="1780" b="0" i="1" u="none" strike="noStrike" baseline="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endParaRPr lang="ru-RU" sz="1780" b="0" i="0" u="none" strike="noStrike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7949632" y="1880379"/>
              <a:ext cx="447030" cy="324485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en-US" sz="1780" b="0" i="1" u="none" strike="noStrike" baseline="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b</a:t>
              </a:r>
              <a:endParaRPr lang="ru-RU" sz="1780" b="0" i="0" u="none" strike="noStrike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23033"/>
              </p:ext>
            </p:extLst>
          </p:nvPr>
        </p:nvGraphicFramePr>
        <p:xfrm>
          <a:off x="1085850" y="1329109"/>
          <a:ext cx="6970713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Формула" r:id="rId3" imgW="3936960" imgH="1549080" progId="Equation.3">
                  <p:embed/>
                </p:oleObj>
              </mc:Choice>
              <mc:Fallback>
                <p:oleObj name="Формула" r:id="rId3" imgW="3936960" imgH="154908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1329109"/>
                        <a:ext cx="6970713" cy="274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32" name="Picture 24" descr="https://sun9-2.userapi.com/shsUBFadREtkq_jCN67uM0vyvJ0DZgE6fqm3sw/Bq_WtnyZ7w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76" y="4122378"/>
            <a:ext cx="3496116" cy="259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3" name="Диаграмма 2"/>
          <p:cNvGraphicFramePr>
            <a:graphicFrameLocks noGrp="1"/>
          </p:cNvGraphicFramePr>
          <p:nvPr/>
        </p:nvGraphicFramePr>
        <p:xfrm>
          <a:off x="-36560" y="619606"/>
          <a:ext cx="9217121" cy="561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золотого сечения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620688"/>
            <a:ext cx="360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1. Исходный отрезок </a:t>
            </a:r>
            <a:r>
              <a:rPr lang="en-US" sz="2000" b="1" dirty="0" smtClean="0">
                <a:solidFill>
                  <a:srgbClr val="7030A0"/>
                </a:solidFill>
              </a:rPr>
              <a:t>[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 smtClean="0">
                <a:solidFill>
                  <a:srgbClr val="7030A0"/>
                </a:solidFill>
              </a:rPr>
              <a:t>] </a:t>
            </a:r>
            <a:r>
              <a:rPr lang="ru-RU" sz="2000" b="1" dirty="0" smtClean="0">
                <a:solidFill>
                  <a:srgbClr val="7030A0"/>
                </a:solidFill>
              </a:rPr>
              <a:t>делится на </a:t>
            </a:r>
            <a:r>
              <a:rPr lang="en-US" sz="2000" b="1" dirty="0" smtClean="0">
                <a:solidFill>
                  <a:srgbClr val="7030A0"/>
                </a:solidFill>
              </a:rPr>
              <a:t>3</a:t>
            </a:r>
            <a:r>
              <a:rPr lang="ru-RU" sz="2000" b="1" dirty="0" smtClean="0">
                <a:solidFill>
                  <a:srgbClr val="7030A0"/>
                </a:solidFill>
              </a:rPr>
              <a:t> части двумя промежуточными точками: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dirty="0" smtClean="0">
                <a:solidFill>
                  <a:srgbClr val="7030A0"/>
                </a:solidFill>
              </a:rPr>
              <a:t> в соответствии с золотой пропорцией</a:t>
            </a: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2. Рассчитываются значения целевой функции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7030A0"/>
                </a:solidFill>
              </a:rPr>
              <a:t>) </a:t>
            </a:r>
            <a:r>
              <a:rPr lang="ru-RU" sz="2000" b="1" dirty="0" smtClean="0">
                <a:solidFill>
                  <a:srgbClr val="7030A0"/>
                </a:solidFill>
              </a:rPr>
              <a:t>в точках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dirty="0" smtClean="0">
                <a:solidFill>
                  <a:srgbClr val="7030A0"/>
                </a:solidFill>
              </a:rPr>
              <a:t>.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993487"/>
              </p:ext>
            </p:extLst>
          </p:nvPr>
        </p:nvGraphicFramePr>
        <p:xfrm>
          <a:off x="5580112" y="2276872"/>
          <a:ext cx="3528392" cy="69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6" name="Формула" r:id="rId4" imgW="2641320" imgH="520560" progId="Equation.3">
                  <p:embed/>
                </p:oleObj>
              </mc:Choice>
              <mc:Fallback>
                <p:oleObj name="Формула" r:id="rId4" imgW="26413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276872"/>
                        <a:ext cx="3528392" cy="696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288" y="4293096"/>
            <a:ext cx="9082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3. Определяется точка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b="1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</a:t>
            </a:r>
            <a:r>
              <a:rPr lang="ru-RU" sz="2000" b="1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лучшая из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по значению критерия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.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4. </a:t>
            </a:r>
            <a:r>
              <a:rPr lang="ru-RU" sz="2000" b="1" dirty="0">
                <a:solidFill>
                  <a:srgbClr val="7030A0"/>
                </a:solidFill>
              </a:rPr>
              <a:t>Проверяется условие окончания вычислений</a:t>
            </a:r>
            <a:r>
              <a:rPr lang="ru-RU" sz="2000" b="1" dirty="0" smtClean="0">
                <a:solidFill>
                  <a:srgbClr val="7030A0"/>
                </a:solidFill>
              </a:rPr>
              <a:t>:</a:t>
            </a: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Если </a:t>
            </a:r>
            <a:r>
              <a:rPr lang="ru-RU" sz="2000" b="1" dirty="0">
                <a:solidFill>
                  <a:srgbClr val="7030A0"/>
                </a:solidFill>
              </a:rPr>
              <a:t>оно выполняется, вычисления заканчиваются, а </a:t>
            </a:r>
            <a:r>
              <a:rPr lang="ru-RU" sz="2000" b="1" dirty="0" smtClean="0">
                <a:solidFill>
                  <a:srgbClr val="7030A0"/>
                </a:solidFill>
              </a:rPr>
              <a:t>точка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b="1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</a:t>
            </a:r>
            <a:r>
              <a:rPr lang="ru-RU" sz="20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1" dirty="0" smtClean="0">
                <a:solidFill>
                  <a:srgbClr val="7030A0"/>
                </a:solidFill>
              </a:rPr>
              <a:t> </a:t>
            </a:r>
            <a:r>
              <a:rPr lang="ru-RU" sz="2000" b="1" dirty="0">
                <a:solidFill>
                  <a:srgbClr val="7030A0"/>
                </a:solidFill>
              </a:rPr>
              <a:t>– решение задачи оптимизации. Если не </a:t>
            </a:r>
            <a:r>
              <a:rPr lang="ru-RU" sz="2000" b="1" dirty="0" smtClean="0">
                <a:solidFill>
                  <a:srgbClr val="7030A0"/>
                </a:solidFill>
              </a:rPr>
              <a:t>выполняется:</a:t>
            </a:r>
          </a:p>
          <a:p>
            <a:r>
              <a:rPr lang="ru-RU" sz="2000" b="1" dirty="0" smtClean="0">
                <a:solidFill>
                  <a:srgbClr val="7030A0"/>
                </a:solidFill>
              </a:rPr>
              <a:t>– если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b="1" dirty="0" smtClean="0">
                <a:solidFill>
                  <a:srgbClr val="7030A0"/>
                </a:solidFill>
              </a:rPr>
              <a:t> =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b="1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</a:t>
            </a:r>
            <a:r>
              <a:rPr lang="ru-RU" sz="20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1" dirty="0" smtClean="0">
                <a:solidFill>
                  <a:srgbClr val="7030A0"/>
                </a:solidFill>
              </a:rPr>
              <a:t>, то</a:t>
            </a:r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– </a:t>
            </a:r>
            <a:r>
              <a:rPr lang="ru-RU" sz="2000" b="1" dirty="0" smtClean="0">
                <a:solidFill>
                  <a:srgbClr val="7030A0"/>
                </a:solidFill>
              </a:rPr>
              <a:t>иначе</a:t>
            </a:r>
          </a:p>
          <a:p>
            <a:r>
              <a:rPr lang="ru-RU" sz="2000" b="1" dirty="0" smtClean="0">
                <a:solidFill>
                  <a:srgbClr val="7030A0"/>
                </a:solidFill>
              </a:rPr>
              <a:t>5. Возврат к п. 2.</a:t>
            </a:r>
            <a:endParaRPr lang="ru-RU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32095"/>
              </p:ext>
            </p:extLst>
          </p:nvPr>
        </p:nvGraphicFramePr>
        <p:xfrm>
          <a:off x="5508104" y="4599484"/>
          <a:ext cx="1080120" cy="70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7" name="Формула" r:id="rId6" imgW="685800" imgH="444240" progId="Equation.3">
                  <p:embed/>
                </p:oleObj>
              </mc:Choice>
              <mc:Fallback>
                <p:oleObj name="Формула" r:id="rId6" imgW="685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599484"/>
                        <a:ext cx="1080120" cy="701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295745"/>
              </p:ext>
            </p:extLst>
          </p:nvPr>
        </p:nvGraphicFramePr>
        <p:xfrm>
          <a:off x="2284220" y="5852558"/>
          <a:ext cx="3816424" cy="37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8" name="Формула" r:id="rId8" imgW="2450880" imgH="241200" progId="Equation.3">
                  <p:embed/>
                </p:oleObj>
              </mc:Choice>
              <mc:Fallback>
                <p:oleObj name="Формула" r:id="rId8" imgW="2450880" imgH="2412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220" y="5852558"/>
                        <a:ext cx="3816424" cy="37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907656"/>
              </p:ext>
            </p:extLst>
          </p:nvPr>
        </p:nvGraphicFramePr>
        <p:xfrm>
          <a:off x="996314" y="6148828"/>
          <a:ext cx="38163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9" name="Формула" r:id="rId10" imgW="2450880" imgH="241200" progId="Equation.3">
                  <p:embed/>
                </p:oleObj>
              </mc:Choice>
              <mc:Fallback>
                <p:oleObj name="Формула" r:id="rId10" imgW="2450880" imgH="2412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314" y="6148828"/>
                        <a:ext cx="38163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2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золотого сечения (пример)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690126"/>
              </p:ext>
            </p:extLst>
          </p:nvPr>
        </p:nvGraphicFramePr>
        <p:xfrm>
          <a:off x="107504" y="807864"/>
          <a:ext cx="184626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name="Формула" r:id="rId3" imgW="1041120" imgH="787320" progId="Equation.3">
                  <p:embed/>
                </p:oleObj>
              </mc:Choice>
              <mc:Fallback>
                <p:oleObj name="Формула" r:id="rId3" imgW="10411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807864"/>
                        <a:ext cx="184626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351926"/>
              </p:ext>
            </p:extLst>
          </p:nvPr>
        </p:nvGraphicFramePr>
        <p:xfrm>
          <a:off x="1709322" y="1700808"/>
          <a:ext cx="7312020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Лист" r:id="rId5" imgW="6105545" imgH="2886030" progId="Excel.Sheet.12">
                  <p:embed/>
                </p:oleObj>
              </mc:Choice>
              <mc:Fallback>
                <p:oleObj name="Лист" r:id="rId5" imgW="6105545" imgH="28860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9322" y="1700808"/>
                        <a:ext cx="7312020" cy="3456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0" y="190381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чисел Фибоначчи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305890"/>
              </p:ext>
            </p:extLst>
          </p:nvPr>
        </p:nvGraphicFramePr>
        <p:xfrm>
          <a:off x="3300570" y="2564904"/>
          <a:ext cx="2519362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Формула" r:id="rId3" imgW="1422360" imgH="1434960" progId="Equation.3">
                  <p:embed/>
                </p:oleObj>
              </mc:Choice>
              <mc:Fallback>
                <p:oleObj name="Формула" r:id="rId3" imgW="142236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570" y="2564904"/>
                        <a:ext cx="2519362" cy="254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85886"/>
              </p:ext>
            </p:extLst>
          </p:nvPr>
        </p:nvGraphicFramePr>
        <p:xfrm>
          <a:off x="395536" y="954658"/>
          <a:ext cx="83385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511"/>
                <a:gridCol w="351155"/>
                <a:gridCol w="755968"/>
                <a:gridCol w="755968"/>
                <a:gridCol w="755968"/>
                <a:gridCol w="755968"/>
                <a:gridCol w="755968"/>
                <a:gridCol w="755968"/>
                <a:gridCol w="397192"/>
                <a:gridCol w="755968"/>
                <a:gridCol w="755968"/>
                <a:gridCol w="755968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F</a:t>
                      </a:r>
                      <a:r>
                        <a:rPr lang="en-US" b="1" baseline="-25000" dirty="0" smtClean="0"/>
                        <a:t>S</a:t>
                      </a:r>
                      <a:endParaRPr lang="ru-RU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</a:t>
                      </a:r>
                      <a:r>
                        <a:rPr lang="en-US" b="1" baseline="-25000" dirty="0" smtClean="0"/>
                        <a:t>S-1</a:t>
                      </a:r>
                      <a:r>
                        <a:rPr lang="en-US" b="1" dirty="0" smtClean="0"/>
                        <a:t>/F</a:t>
                      </a:r>
                      <a:r>
                        <a:rPr lang="en-US" b="1" baseline="-25000" dirty="0" smtClean="0"/>
                        <a:t>S</a:t>
                      </a:r>
                      <a:endParaRPr lang="ru-RU" b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0,667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0,600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0,625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0,615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0,618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0,618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0,618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</a:t>
                      </a:r>
                      <a:r>
                        <a:rPr lang="en-US" b="1" baseline="-25000" dirty="0" smtClean="0"/>
                        <a:t>S-2</a:t>
                      </a:r>
                      <a:r>
                        <a:rPr lang="en-US" b="1" dirty="0" smtClean="0"/>
                        <a:t>/F</a:t>
                      </a:r>
                      <a:r>
                        <a:rPr lang="en-US" b="1" baseline="-25000" dirty="0" smtClean="0"/>
                        <a:t>S</a:t>
                      </a:r>
                      <a:endParaRPr lang="ru-RU" b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0,333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0,400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0,375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0,385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0,382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0,382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0,382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496" y="5157192"/>
            <a:ext cx="907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Приближённое определение числа Фибоначчи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b="1" dirty="0" smtClean="0">
                <a:solidFill>
                  <a:srgbClr val="7030A0"/>
                </a:solidFill>
              </a:rPr>
              <a:t> по его номеру в последовательности (формула </a:t>
            </a:r>
            <a:r>
              <a:rPr lang="ru-RU" sz="2000" b="1" dirty="0" err="1" smtClean="0">
                <a:solidFill>
                  <a:srgbClr val="7030A0"/>
                </a:solidFill>
              </a:rPr>
              <a:t>Бине</a:t>
            </a:r>
            <a:r>
              <a:rPr lang="ru-RU" sz="2000" b="1" dirty="0" smtClean="0">
                <a:solidFill>
                  <a:srgbClr val="7030A0"/>
                </a:solidFill>
              </a:rPr>
              <a:t>):</a:t>
            </a:r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515260"/>
              </p:ext>
            </p:extLst>
          </p:nvPr>
        </p:nvGraphicFramePr>
        <p:xfrm>
          <a:off x="2787650" y="5813425"/>
          <a:ext cx="35337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Формула" r:id="rId5" imgW="1993680" imgH="482400" progId="Equation.3">
                  <p:embed/>
                </p:oleObj>
              </mc:Choice>
              <mc:Fallback>
                <p:oleObj name="Формула" r:id="rId5" imgW="1993680" imgH="4824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813425"/>
                        <a:ext cx="353377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9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0" y="190381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чисел 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Фибоначчи</a:t>
            </a:r>
            <a:r>
              <a:rPr lang="en-US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(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</a:t>
            </a:r>
            <a:r>
              <a:rPr lang="en-US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1024275"/>
            <a:ext cx="90730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1. Определяется пороговое число Фибоначчи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b="1" dirty="0" smtClean="0">
                <a:solidFill>
                  <a:srgbClr val="7030A0"/>
                </a:solidFill>
              </a:rPr>
              <a:t>, удовлетворяющее условию:</a:t>
            </a:r>
          </a:p>
          <a:p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где                     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.</a:t>
            </a:r>
          </a:p>
          <a:p>
            <a:endParaRPr lang="ru-RU" sz="20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2. Рассчитывается шаг поиска точки оптимума:                     .</a:t>
            </a:r>
          </a:p>
          <a:p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3. На шаге расчёта с номером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исходный </a:t>
            </a:r>
            <a:r>
              <a:rPr lang="ru-RU" sz="2000" b="1" dirty="0">
                <a:solidFill>
                  <a:srgbClr val="7030A0"/>
                </a:solidFill>
              </a:rPr>
              <a:t>отрезок </a:t>
            </a:r>
            <a:r>
              <a:rPr lang="en-US" sz="2000" b="1" dirty="0">
                <a:solidFill>
                  <a:srgbClr val="7030A0"/>
                </a:solidFill>
              </a:rPr>
              <a:t>[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solidFill>
                  <a:srgbClr val="7030A0"/>
                </a:solidFill>
              </a:rPr>
              <a:t>] </a:t>
            </a:r>
            <a:r>
              <a:rPr lang="ru-RU" sz="2000" b="1" dirty="0">
                <a:solidFill>
                  <a:srgbClr val="7030A0"/>
                </a:solidFill>
              </a:rPr>
              <a:t>делится на </a:t>
            </a:r>
            <a:r>
              <a:rPr lang="en-US" sz="2000" b="1" dirty="0">
                <a:solidFill>
                  <a:srgbClr val="7030A0"/>
                </a:solidFill>
              </a:rPr>
              <a:t>3</a:t>
            </a:r>
            <a:r>
              <a:rPr lang="ru-RU" sz="2000" b="1" dirty="0">
                <a:solidFill>
                  <a:srgbClr val="7030A0"/>
                </a:solidFill>
              </a:rPr>
              <a:t> части двумя промежуточными </a:t>
            </a:r>
            <a:r>
              <a:rPr lang="ru-RU" sz="2000" b="1" dirty="0" smtClean="0">
                <a:solidFill>
                  <a:srgbClr val="7030A0"/>
                </a:solidFill>
              </a:rPr>
              <a:t>точками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dirty="0">
                <a:solidFill>
                  <a:srgbClr val="7030A0"/>
                </a:solidFill>
              </a:rPr>
              <a:t> в </a:t>
            </a:r>
            <a:r>
              <a:rPr lang="ru-RU" sz="2000" b="1" dirty="0" smtClean="0">
                <a:solidFill>
                  <a:srgbClr val="7030A0"/>
                </a:solidFill>
              </a:rPr>
              <a:t>соответствии с соотношениями:</a:t>
            </a:r>
          </a:p>
          <a:p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Определяются значения критерия: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.</a:t>
            </a:r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4.</a:t>
            </a:r>
            <a:r>
              <a:rPr lang="en-US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Если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лучше, чем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, то                              ,</a:t>
            </a: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иначе                             .</a:t>
            </a: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5. Процедура продолжается с п. 3 до тех пор, пока                       .</a:t>
            </a: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Решение – лучшая из координат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во время последней проверки.</a:t>
            </a:r>
            <a:endParaRPr lang="en-US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614498"/>
              </p:ext>
            </p:extLst>
          </p:nvPr>
        </p:nvGraphicFramePr>
        <p:xfrm>
          <a:off x="3804626" y="1368913"/>
          <a:ext cx="1503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Формула" r:id="rId3" imgW="952200" imgH="241200" progId="Equation.3">
                  <p:embed/>
                </p:oleObj>
              </mc:Choice>
              <mc:Fallback>
                <p:oleObj name="Формула" r:id="rId3" imgW="952200" imgH="24120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4626" y="1368913"/>
                        <a:ext cx="15033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854298"/>
              </p:ext>
            </p:extLst>
          </p:nvPr>
        </p:nvGraphicFramePr>
        <p:xfrm>
          <a:off x="506600" y="1470119"/>
          <a:ext cx="11620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Формула" r:id="rId5" imgW="736560" imgH="457200" progId="Equation.3">
                  <p:embed/>
                </p:oleObj>
              </mc:Choice>
              <mc:Fallback>
                <p:oleObj name="Формула" r:id="rId5" imgW="736560" imgH="4572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00" y="1470119"/>
                        <a:ext cx="11620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87266"/>
              </p:ext>
            </p:extLst>
          </p:nvPr>
        </p:nvGraphicFramePr>
        <p:xfrm>
          <a:off x="5317524" y="2080659"/>
          <a:ext cx="12223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name="Формула" r:id="rId7" imgW="774360" imgH="495000" progId="Equation.3">
                  <p:embed/>
                </p:oleObj>
              </mc:Choice>
              <mc:Fallback>
                <p:oleObj name="Формула" r:id="rId7" imgW="774360" imgH="4950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524" y="2080659"/>
                        <a:ext cx="122237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408864"/>
              </p:ext>
            </p:extLst>
          </p:nvPr>
        </p:nvGraphicFramePr>
        <p:xfrm>
          <a:off x="3475404" y="3510921"/>
          <a:ext cx="21653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name="Формула" r:id="rId9" imgW="1371600" imgH="571320" progId="Equation.3">
                  <p:embed/>
                </p:oleObj>
              </mc:Choice>
              <mc:Fallback>
                <p:oleObj name="Формула" r:id="rId9" imgW="1371600" imgH="57132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404" y="3510921"/>
                        <a:ext cx="216535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109346"/>
              </p:ext>
            </p:extLst>
          </p:nvPr>
        </p:nvGraphicFramePr>
        <p:xfrm>
          <a:off x="3131840" y="4712345"/>
          <a:ext cx="16605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5" name="Формула" r:id="rId11" imgW="1066680" imgH="241200" progId="Equation.3">
                  <p:embed/>
                </p:oleObj>
              </mc:Choice>
              <mc:Fallback>
                <p:oleObj name="Формула" r:id="rId11" imgW="1066680" imgH="2412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712345"/>
                        <a:ext cx="16605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186348"/>
              </p:ext>
            </p:extLst>
          </p:nvPr>
        </p:nvGraphicFramePr>
        <p:xfrm>
          <a:off x="819346" y="5006749"/>
          <a:ext cx="16414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6" name="Формула" r:id="rId13" imgW="1054080" imgH="241200" progId="Equation.3">
                  <p:embed/>
                </p:oleObj>
              </mc:Choice>
              <mc:Fallback>
                <p:oleObj name="Формула" r:id="rId13" imgW="1054080" imgH="2412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346" y="5006749"/>
                        <a:ext cx="16414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67076"/>
              </p:ext>
            </p:extLst>
          </p:nvPr>
        </p:nvGraphicFramePr>
        <p:xfrm>
          <a:off x="5734886" y="5311966"/>
          <a:ext cx="13255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7" name="Формула" r:id="rId15" imgW="850680" imgH="241200" progId="Equation.3">
                  <p:embed/>
                </p:oleObj>
              </mc:Choice>
              <mc:Fallback>
                <p:oleObj name="Формула" r:id="rId15" imgW="850680" imgH="24120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886" y="5311966"/>
                        <a:ext cx="132556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2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чисел Фибоначчи 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(пример)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01866"/>
              </p:ext>
            </p:extLst>
          </p:nvPr>
        </p:nvGraphicFramePr>
        <p:xfrm>
          <a:off x="107504" y="807864"/>
          <a:ext cx="184626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Формула" r:id="rId3" imgW="1041120" imgH="787320" progId="Equation.3">
                  <p:embed/>
                </p:oleObj>
              </mc:Choice>
              <mc:Fallback>
                <p:oleObj name="Формула" r:id="rId3" imgW="10411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807864"/>
                        <a:ext cx="184626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654108"/>
              </p:ext>
            </p:extLst>
          </p:nvPr>
        </p:nvGraphicFramePr>
        <p:xfrm>
          <a:off x="2083224" y="836712"/>
          <a:ext cx="6904581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Лист" r:id="rId5" imgW="5495855" imgH="3267000" progId="Excel.Sheet.12">
                  <p:embed/>
                </p:oleObj>
              </mc:Choice>
              <mc:Fallback>
                <p:oleObj name="Лист" r:id="rId5" imgW="5495855" imgH="3267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3224" y="836712"/>
                        <a:ext cx="6904581" cy="410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0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5496" y="5909210"/>
            <a:ext cx="9073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4. Проверяются условия окончания:                                                                           .</a:t>
            </a: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Если оно выполняется, вычисления заканчиваются,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dirty="0">
                <a:solidFill>
                  <a:srgbClr val="7030A0"/>
                </a:solidFill>
              </a:rPr>
              <a:t> –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решение задачи,</a:t>
            </a: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иначе возврат к п. 2.</a:t>
            </a:r>
            <a:endParaRPr lang="en-US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Полилиния 1"/>
          <p:cNvSpPr>
            <a:spLocks noChangeAspect="1"/>
          </p:cNvSpPr>
          <p:nvPr/>
        </p:nvSpPr>
        <p:spPr>
          <a:xfrm>
            <a:off x="74460" y="1325019"/>
            <a:ext cx="4667186" cy="1067321"/>
          </a:xfrm>
          <a:custGeom>
            <a:avLst/>
            <a:gdLst>
              <a:gd name="connsiteX0" fmla="*/ 0 w 2891481"/>
              <a:gd name="connsiteY0" fmla="*/ 0 h 2883249"/>
              <a:gd name="connsiteX1" fmla="*/ 733167 w 2891481"/>
              <a:gd name="connsiteY1" fmla="*/ 2166552 h 2883249"/>
              <a:gd name="connsiteX2" fmla="*/ 1449859 w 2891481"/>
              <a:gd name="connsiteY2" fmla="*/ 2883244 h 2883249"/>
              <a:gd name="connsiteX3" fmla="*/ 2166551 w 2891481"/>
              <a:gd name="connsiteY3" fmla="*/ 2158314 h 2883249"/>
              <a:gd name="connsiteX4" fmla="*/ 2891481 w 2891481"/>
              <a:gd name="connsiteY4" fmla="*/ 0 h 28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1481" h="2883249">
                <a:moveTo>
                  <a:pt x="0" y="0"/>
                </a:moveTo>
                <a:cubicBezTo>
                  <a:pt x="245762" y="843005"/>
                  <a:pt x="491524" y="1686011"/>
                  <a:pt x="733167" y="2166552"/>
                </a:cubicBezTo>
                <a:cubicBezTo>
                  <a:pt x="974810" y="2647093"/>
                  <a:pt x="1210962" y="2884617"/>
                  <a:pt x="1449859" y="2883244"/>
                </a:cubicBezTo>
                <a:cubicBezTo>
                  <a:pt x="1688756" y="2881871"/>
                  <a:pt x="1926281" y="2638855"/>
                  <a:pt x="2166551" y="2158314"/>
                </a:cubicBezTo>
                <a:cubicBezTo>
                  <a:pt x="2406821" y="1677773"/>
                  <a:pt x="2891481" y="0"/>
                  <a:pt x="289148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18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00" y="46365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парабол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Диаграмм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90599"/>
              </p:ext>
            </p:extLst>
          </p:nvPr>
        </p:nvGraphicFramePr>
        <p:xfrm>
          <a:off x="-36560" y="619606"/>
          <a:ext cx="9217121" cy="561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48064" y="548680"/>
            <a:ext cx="3960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1. Исходный отрезок </a:t>
            </a:r>
            <a:r>
              <a:rPr lang="en-US" sz="2000" b="1" dirty="0" smtClean="0">
                <a:solidFill>
                  <a:srgbClr val="7030A0"/>
                </a:solidFill>
              </a:rPr>
              <a:t>[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 smtClean="0">
                <a:solidFill>
                  <a:srgbClr val="7030A0"/>
                </a:solidFill>
              </a:rPr>
              <a:t>] </a:t>
            </a:r>
            <a:r>
              <a:rPr lang="ru-RU" sz="2000" b="1" dirty="0" smtClean="0">
                <a:solidFill>
                  <a:srgbClr val="7030A0"/>
                </a:solidFill>
              </a:rPr>
              <a:t>делится на </a:t>
            </a:r>
            <a:r>
              <a:rPr lang="en-US" sz="2000" b="1" dirty="0" smtClean="0">
                <a:solidFill>
                  <a:srgbClr val="7030A0"/>
                </a:solidFill>
              </a:rPr>
              <a:t>3</a:t>
            </a:r>
            <a:r>
              <a:rPr lang="ru-RU" sz="2000" b="1" dirty="0" smtClean="0">
                <a:solidFill>
                  <a:srgbClr val="7030A0"/>
                </a:solidFill>
              </a:rPr>
              <a:t> части двумя промежуточными точками: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dirty="0" smtClean="0">
                <a:solidFill>
                  <a:srgbClr val="7030A0"/>
                </a:solidFill>
              </a:rPr>
              <a:t>:</a:t>
            </a: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где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b="1" dirty="0" smtClean="0">
                <a:solidFill>
                  <a:srgbClr val="7030A0"/>
                </a:solidFill>
              </a:rPr>
              <a:t> – центр отрезка </a:t>
            </a:r>
            <a:r>
              <a:rPr lang="en-US" sz="2000" b="1" dirty="0">
                <a:solidFill>
                  <a:srgbClr val="7030A0"/>
                </a:solidFill>
              </a:rPr>
              <a:t>[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 smtClean="0">
                <a:solidFill>
                  <a:srgbClr val="7030A0"/>
                </a:solidFill>
              </a:rPr>
              <a:t>]</a:t>
            </a:r>
            <a:r>
              <a:rPr lang="ru-RU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dirty="0">
                <a:solidFill>
                  <a:srgbClr val="7030A0"/>
                </a:solidFill>
              </a:rPr>
              <a:t> – </a:t>
            </a:r>
            <a:r>
              <a:rPr lang="ru-RU" sz="2000" b="1" dirty="0" smtClean="0">
                <a:solidFill>
                  <a:srgbClr val="7030A0"/>
                </a:solidFill>
              </a:rPr>
              <a:t>координата точки минимума параболы, построенной через известные точки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b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ru-RU" sz="2000" b="1" dirty="0" smtClean="0">
                <a:solidFill>
                  <a:srgbClr val="7030A0"/>
                </a:solidFill>
              </a:rPr>
              <a:t>2. Определяются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</a:rPr>
              <a:t>) </a:t>
            </a:r>
            <a:r>
              <a:rPr lang="ru-RU" sz="2000" b="1" dirty="0" smtClean="0">
                <a:solidFill>
                  <a:srgbClr val="7030A0"/>
                </a:solidFill>
              </a:rPr>
              <a:t>и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</a:rPr>
              <a:t>).</a:t>
            </a:r>
            <a:endParaRPr lang="ru-RU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014919"/>
              </p:ext>
            </p:extLst>
          </p:nvPr>
        </p:nvGraphicFramePr>
        <p:xfrm>
          <a:off x="4756150" y="1542795"/>
          <a:ext cx="433863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8" name="Формула" r:id="rId4" imgW="3911400" imgH="1002960" progId="Equation.3">
                  <p:embed/>
                </p:oleObj>
              </mc:Choice>
              <mc:Fallback>
                <p:oleObj name="Формула" r:id="rId4" imgW="39114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542795"/>
                        <a:ext cx="433863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288" y="4221088"/>
            <a:ext cx="4541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3.1. Если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</a:rPr>
              <a:t> &lt;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:</a:t>
            </a:r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если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лучше, чем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, то</a:t>
            </a:r>
            <a:r>
              <a:rPr lang="ru-RU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          ,</a:t>
            </a:r>
          </a:p>
          <a:p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иначе:</a:t>
            </a:r>
            <a:endParaRPr lang="en-US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29527"/>
              </p:ext>
            </p:extLst>
          </p:nvPr>
        </p:nvGraphicFramePr>
        <p:xfrm>
          <a:off x="4140844" y="5880100"/>
          <a:ext cx="43195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9" name="Формула" r:id="rId6" imgW="2743200" imgH="317160" progId="Equation.3">
                  <p:embed/>
                </p:oleObj>
              </mc:Choice>
              <mc:Fallback>
                <p:oleObj name="Формула" r:id="rId6" imgW="2743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844" y="5880100"/>
                        <a:ext cx="43195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446244"/>
              </p:ext>
            </p:extLst>
          </p:nvPr>
        </p:nvGraphicFramePr>
        <p:xfrm>
          <a:off x="448294" y="5157192"/>
          <a:ext cx="8206646" cy="82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0" name="Формула" r:id="rId8" imgW="5194080" imgH="520560" progId="Equation.3">
                  <p:embed/>
                </p:oleObj>
              </mc:Choice>
              <mc:Fallback>
                <p:oleObj name="Формула" r:id="rId8" imgW="51940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94" y="5157192"/>
                        <a:ext cx="8206646" cy="822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0" y="4221088"/>
            <a:ext cx="4541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3.</a:t>
            </a:r>
            <a:r>
              <a:rPr lang="en-US" sz="2000" b="1" dirty="0" smtClean="0">
                <a:solidFill>
                  <a:srgbClr val="7030A0"/>
                </a:solidFill>
              </a:rPr>
              <a:t>2</a:t>
            </a:r>
            <a:r>
              <a:rPr lang="ru-RU" sz="2000" b="1" dirty="0" smtClean="0">
                <a:solidFill>
                  <a:srgbClr val="7030A0"/>
                </a:solidFill>
              </a:rPr>
              <a:t>. Если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</a:rPr>
              <a:t> &gt;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:</a:t>
            </a:r>
            <a:endParaRPr lang="ru-RU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если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лучше, чем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, то</a:t>
            </a:r>
            <a:r>
              <a:rPr lang="ru-RU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ru-RU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,</a:t>
            </a:r>
          </a:p>
          <a:p>
            <a:r>
              <a:rPr lang="ru-RU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иначе:</a:t>
            </a:r>
            <a:endParaRPr lang="en-US" sz="20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099827"/>
              </p:ext>
            </p:extLst>
          </p:nvPr>
        </p:nvGraphicFramePr>
        <p:xfrm>
          <a:off x="3419872" y="4559873"/>
          <a:ext cx="701899" cy="38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1" name="Формула" r:id="rId10" imgW="444240" imgH="241200" progId="Equation.3">
                  <p:embed/>
                </p:oleObj>
              </mc:Choice>
              <mc:Fallback>
                <p:oleObj name="Формула" r:id="rId10" imgW="4442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19872" y="4559873"/>
                        <a:ext cx="701899" cy="38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155035"/>
              </p:ext>
            </p:extLst>
          </p:nvPr>
        </p:nvGraphicFramePr>
        <p:xfrm>
          <a:off x="7985352" y="4570370"/>
          <a:ext cx="6619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2" name="Формула" r:id="rId12" imgW="419040" imgH="241200" progId="Equation.3">
                  <p:embed/>
                </p:oleObj>
              </mc:Choice>
              <mc:Fallback>
                <p:oleObj name="Формула" r:id="rId12" imgW="419040" imgH="24120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352" y="4570370"/>
                        <a:ext cx="6619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086022"/>
              </p:ext>
            </p:extLst>
          </p:nvPr>
        </p:nvGraphicFramePr>
        <p:xfrm>
          <a:off x="868887" y="4849231"/>
          <a:ext cx="681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3" name="Формула" r:id="rId14" imgW="431640" imgH="241200" progId="Equation.3">
                  <p:embed/>
                </p:oleObj>
              </mc:Choice>
              <mc:Fallback>
                <p:oleObj name="Формула" r:id="rId14" imgW="431640" imgH="24120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87" y="4849231"/>
                        <a:ext cx="6810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194178"/>
              </p:ext>
            </p:extLst>
          </p:nvPr>
        </p:nvGraphicFramePr>
        <p:xfrm>
          <a:off x="5426075" y="4847644"/>
          <a:ext cx="7000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4" name="Формула" r:id="rId16" imgW="444240" imgH="241200" progId="Equation.3">
                  <p:embed/>
                </p:oleObj>
              </mc:Choice>
              <mc:Fallback>
                <p:oleObj name="Формула" r:id="rId16" imgW="444240" imgH="241200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4847644"/>
                        <a:ext cx="7000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1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парабол (примеры)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227402"/>
              </p:ext>
            </p:extLst>
          </p:nvPr>
        </p:nvGraphicFramePr>
        <p:xfrm>
          <a:off x="107504" y="807864"/>
          <a:ext cx="184626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Формула" r:id="rId3" imgW="1041120" imgH="787320" progId="Equation.3">
                  <p:embed/>
                </p:oleObj>
              </mc:Choice>
              <mc:Fallback>
                <p:oleObj name="Формула" r:id="rId3" imgW="10411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807864"/>
                        <a:ext cx="184626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979933"/>
              </p:ext>
            </p:extLst>
          </p:nvPr>
        </p:nvGraphicFramePr>
        <p:xfrm>
          <a:off x="185738" y="3379788"/>
          <a:ext cx="1689100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Формула" r:id="rId5" imgW="952200" imgH="761760" progId="Equation.3">
                  <p:embed/>
                </p:oleObj>
              </mc:Choice>
              <mc:Fallback>
                <p:oleObj name="Формула" r:id="rId5" imgW="952200" imgH="76176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3379788"/>
                        <a:ext cx="1689100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79844"/>
              </p:ext>
            </p:extLst>
          </p:nvPr>
        </p:nvGraphicFramePr>
        <p:xfrm>
          <a:off x="2211274" y="764704"/>
          <a:ext cx="6810068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Лист" r:id="rId7" imgW="6105545" imgH="1743120" progId="Excel.Sheet.12">
                  <p:embed/>
                </p:oleObj>
              </mc:Choice>
              <mc:Fallback>
                <p:oleObj name="Лист" r:id="rId7" imgW="6105545" imgH="17431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1274" y="764704"/>
                        <a:ext cx="6810068" cy="194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770810"/>
              </p:ext>
            </p:extLst>
          </p:nvPr>
        </p:nvGraphicFramePr>
        <p:xfrm>
          <a:off x="2225200" y="3356992"/>
          <a:ext cx="679614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Лист" r:id="rId9" imgW="6105545" imgH="1552500" progId="Excel.Sheet.12">
                  <p:embed/>
                </p:oleObj>
              </mc:Choice>
              <mc:Fallback>
                <p:oleObj name="Лист" r:id="rId9" imgW="6105545" imgH="1552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25200" y="3356992"/>
                        <a:ext cx="6796142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7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Классификация задач и методов оптимизации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5766" y="1126480"/>
            <a:ext cx="932262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7030A0"/>
                </a:solidFill>
              </a:rPr>
              <a:t>По </a:t>
            </a:r>
            <a:r>
              <a:rPr lang="ru-RU" sz="2400" b="1" u="sng" dirty="0" smtClean="0">
                <a:solidFill>
                  <a:srgbClr val="7030A0"/>
                </a:solidFill>
              </a:rPr>
              <a:t>виду </a:t>
            </a:r>
            <a:r>
              <a:rPr lang="ru-RU" sz="2400" b="1" u="sng" dirty="0">
                <a:solidFill>
                  <a:srgbClr val="7030A0"/>
                </a:solidFill>
              </a:rPr>
              <a:t>решаемой задачи</a:t>
            </a:r>
            <a:r>
              <a:rPr lang="ru-RU" sz="2400" b="1" dirty="0">
                <a:solidFill>
                  <a:srgbClr val="7030A0"/>
                </a:solidFill>
              </a:rPr>
              <a:t> – задача оптимизации:</a:t>
            </a:r>
          </a:p>
          <a:p>
            <a:pPr algn="ctr"/>
            <a:r>
              <a:rPr lang="ru-RU" sz="2000" b="1" dirty="0" smtClean="0">
                <a:solidFill>
                  <a:srgbClr val="7030A0"/>
                </a:solidFill>
              </a:rPr>
              <a:t>минимизация, максимизация</a:t>
            </a:r>
            <a:endParaRPr lang="ru-RU" sz="2000" b="1" dirty="0">
              <a:solidFill>
                <a:srgbClr val="7030A0"/>
              </a:solidFill>
            </a:endParaRPr>
          </a:p>
          <a:p>
            <a:endParaRPr lang="en-US" sz="1600" b="1" u="sng" dirty="0" smtClean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По размерности решаемой задачи</a:t>
            </a:r>
            <a:r>
              <a:rPr lang="ru-RU" sz="2400" b="1" dirty="0" smtClean="0">
                <a:solidFill>
                  <a:srgbClr val="7030A0"/>
                </a:solidFill>
              </a:rPr>
              <a:t> – задача оптимизации:</a:t>
            </a:r>
          </a:p>
          <a:p>
            <a:pPr algn="ctr"/>
            <a:r>
              <a:rPr lang="ru-RU" sz="2000" b="1" dirty="0" smtClean="0">
                <a:solidFill>
                  <a:srgbClr val="7030A0"/>
                </a:solidFill>
              </a:rPr>
              <a:t>одномерная, двумерная, …, многомерная</a:t>
            </a:r>
            <a:endParaRPr lang="ru-RU" sz="2000" b="1" dirty="0">
              <a:solidFill>
                <a:srgbClr val="7030A0"/>
              </a:solidFill>
            </a:endParaRPr>
          </a:p>
          <a:p>
            <a:endParaRPr lang="ru-RU" sz="1600" b="1" u="sng" dirty="0" smtClean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По количеству оптимумов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>
                <a:solidFill>
                  <a:srgbClr val="7030A0"/>
                </a:solidFill>
              </a:rPr>
              <a:t>– </a:t>
            </a:r>
            <a:r>
              <a:rPr lang="ru-RU" sz="2400" b="1" dirty="0" smtClean="0">
                <a:solidFill>
                  <a:srgbClr val="7030A0"/>
                </a:solidFill>
              </a:rPr>
              <a:t>задача оптимизации:</a:t>
            </a:r>
            <a:endParaRPr lang="ru-RU" sz="2400" b="1" dirty="0">
              <a:solidFill>
                <a:srgbClr val="7030A0"/>
              </a:solidFill>
            </a:endParaRPr>
          </a:p>
          <a:p>
            <a:pPr algn="ctr"/>
            <a:r>
              <a:rPr lang="ru-RU" sz="2000" b="1" dirty="0" err="1" smtClean="0">
                <a:solidFill>
                  <a:srgbClr val="7030A0"/>
                </a:solidFill>
              </a:rPr>
              <a:t>одноэкстремальная</a:t>
            </a:r>
            <a:r>
              <a:rPr lang="ru-RU" sz="2000" b="1" dirty="0" smtClean="0">
                <a:solidFill>
                  <a:srgbClr val="7030A0"/>
                </a:solidFill>
              </a:rPr>
              <a:t>, многоэкстремальная</a:t>
            </a:r>
            <a:endParaRPr lang="ru-RU" sz="2000" b="1" dirty="0">
              <a:solidFill>
                <a:srgbClr val="7030A0"/>
              </a:solidFill>
            </a:endParaRPr>
          </a:p>
          <a:p>
            <a:endParaRPr lang="ru-RU" sz="1600" b="1" dirty="0" smtClean="0">
              <a:solidFill>
                <a:srgbClr val="7030A0"/>
              </a:solidFill>
            </a:endParaRPr>
          </a:p>
          <a:p>
            <a:pPr lvl="0"/>
            <a:r>
              <a:rPr lang="ru-RU" sz="2400" b="1" u="sng" dirty="0">
                <a:solidFill>
                  <a:srgbClr val="7030A0"/>
                </a:solidFill>
              </a:rPr>
              <a:t>По количеству </a:t>
            </a:r>
            <a:r>
              <a:rPr lang="ru-RU" sz="2400" b="1" u="sng" dirty="0" smtClean="0">
                <a:solidFill>
                  <a:srgbClr val="7030A0"/>
                </a:solidFill>
              </a:rPr>
              <a:t>критериев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>
                <a:solidFill>
                  <a:srgbClr val="7030A0"/>
                </a:solidFill>
              </a:rPr>
              <a:t>– задача оптимизации:</a:t>
            </a:r>
          </a:p>
          <a:p>
            <a:pPr lvl="0" algn="ctr"/>
            <a:r>
              <a:rPr lang="ru-RU" sz="2000" b="1" dirty="0" smtClean="0">
                <a:solidFill>
                  <a:srgbClr val="7030A0"/>
                </a:solidFill>
              </a:rPr>
              <a:t>однокритериальная, многокритериальная</a:t>
            </a:r>
            <a:endParaRPr lang="ru-RU" sz="2000" b="1" dirty="0">
              <a:solidFill>
                <a:srgbClr val="7030A0"/>
              </a:solidFill>
            </a:endParaRPr>
          </a:p>
          <a:p>
            <a:endParaRPr lang="ru-RU" sz="1600" b="1" dirty="0" smtClean="0">
              <a:solidFill>
                <a:srgbClr val="7030A0"/>
              </a:solidFill>
            </a:endParaRPr>
          </a:p>
          <a:p>
            <a:pPr lvl="0"/>
            <a:r>
              <a:rPr lang="ru-RU" sz="2400" b="1" u="sng" dirty="0">
                <a:solidFill>
                  <a:srgbClr val="7030A0"/>
                </a:solidFill>
              </a:rPr>
              <a:t>По </a:t>
            </a:r>
            <a:r>
              <a:rPr lang="ru-RU" sz="2400" b="1" u="sng" dirty="0" smtClean="0">
                <a:solidFill>
                  <a:srgbClr val="7030A0"/>
                </a:solidFill>
              </a:rPr>
              <a:t>наличию ограничений на значения независимых переменных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>
                <a:solidFill>
                  <a:srgbClr val="7030A0"/>
                </a:solidFill>
              </a:rPr>
              <a:t>– задача оптимизации:</a:t>
            </a:r>
          </a:p>
          <a:p>
            <a:pPr lvl="0" algn="ctr"/>
            <a:r>
              <a:rPr lang="ru-RU" sz="2000" b="1" dirty="0" smtClean="0">
                <a:solidFill>
                  <a:srgbClr val="7030A0"/>
                </a:solidFill>
              </a:rPr>
              <a:t>безусловная, условная (обусловленная)</a:t>
            </a:r>
            <a:endParaRPr lang="ru-RU" sz="2000" b="1" dirty="0">
              <a:solidFill>
                <a:srgbClr val="7030A0"/>
              </a:solidFill>
            </a:endParaRPr>
          </a:p>
          <a:p>
            <a:endParaRPr lang="ru-RU" sz="1600" b="1" dirty="0" smtClean="0">
              <a:solidFill>
                <a:srgbClr val="7030A0"/>
              </a:solidFill>
            </a:endParaRPr>
          </a:p>
          <a:p>
            <a:pPr lvl="0"/>
            <a:r>
              <a:rPr lang="ru-RU" sz="2400" b="1" u="sng" dirty="0">
                <a:solidFill>
                  <a:srgbClr val="7030A0"/>
                </a:solidFill>
              </a:rPr>
              <a:t>По </a:t>
            </a:r>
            <a:r>
              <a:rPr lang="ru-RU" sz="2400" b="1" u="sng" dirty="0" smtClean="0">
                <a:solidFill>
                  <a:srgbClr val="7030A0"/>
                </a:solidFill>
              </a:rPr>
              <a:t>принципу приближения к оптимуму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>
                <a:solidFill>
                  <a:srgbClr val="7030A0"/>
                </a:solidFill>
              </a:rPr>
              <a:t>– </a:t>
            </a:r>
            <a:r>
              <a:rPr lang="ru-RU" sz="2400" b="1" dirty="0" smtClean="0">
                <a:solidFill>
                  <a:srgbClr val="7030A0"/>
                </a:solidFill>
              </a:rPr>
              <a:t>методы поиска оптимума:</a:t>
            </a:r>
            <a:endParaRPr lang="ru-RU" sz="2400" b="1" dirty="0">
              <a:solidFill>
                <a:srgbClr val="7030A0"/>
              </a:solidFill>
            </a:endParaRPr>
          </a:p>
          <a:p>
            <a:pPr lvl="0" algn="ctr"/>
            <a:r>
              <a:rPr lang="ru-RU" sz="2000" b="1" dirty="0" smtClean="0">
                <a:solidFill>
                  <a:srgbClr val="7030A0"/>
                </a:solidFill>
              </a:rPr>
              <a:t>детерминированные, градиентные, случайные (стохастические)</a:t>
            </a:r>
            <a:endParaRPr lang="ru-RU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3" name="Диаграмм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32998"/>
              </p:ext>
            </p:extLst>
          </p:nvPr>
        </p:nvGraphicFramePr>
        <p:xfrm>
          <a:off x="1691680" y="1200329"/>
          <a:ext cx="9217121" cy="561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Вычислительные проблемы методов детерминированного поиска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2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900" y="0"/>
            <a:ext cx="48581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Домашнее задание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66116"/>
              </p:ext>
            </p:extLst>
          </p:nvPr>
        </p:nvGraphicFramePr>
        <p:xfrm>
          <a:off x="2771800" y="1640110"/>
          <a:ext cx="3557587" cy="402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Формула" r:id="rId3" imgW="2006280" imgH="2273040" progId="Equation.3">
                  <p:embed/>
                </p:oleObj>
              </mc:Choice>
              <mc:Fallback>
                <p:oleObj name="Формула" r:id="rId3" imgW="2006280" imgH="227304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640110"/>
                        <a:ext cx="3557587" cy="402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0" y="764704"/>
            <a:ext cx="914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Решить задачу минимизации всеми методами.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b="1" dirty="0" smtClean="0">
                <a:solidFill>
                  <a:srgbClr val="7030A0"/>
                </a:solidFill>
              </a:rPr>
              <a:t> – номер варианта лабораторного практикума.</a:t>
            </a:r>
          </a:p>
        </p:txBody>
      </p:sp>
    </p:spTree>
    <p:extLst>
      <p:ext uri="{BB962C8B-B14F-4D97-AF65-F5344CB8AC3E}">
        <p14:creationId xmlns:p14="http://schemas.microsoft.com/office/powerpoint/2010/main" val="12628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628800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Постановка </a:t>
            </a:r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задачи</a:t>
            </a:r>
          </a:p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оптимизации</a:t>
            </a:r>
          </a:p>
          <a:p>
            <a:pPr algn="ctr"/>
            <a:endParaRPr lang="ru-RU" sz="5400" b="1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ru-RU" sz="54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Одномерная оптимизация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Классификация задач и методов оптимизации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0" y="1424965"/>
            <a:ext cx="9142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b="1" u="sng" dirty="0" smtClean="0">
                <a:solidFill>
                  <a:srgbClr val="7030A0"/>
                </a:solidFill>
              </a:rPr>
              <a:t>Методы детерминированного поиска</a:t>
            </a:r>
            <a:r>
              <a:rPr lang="ru-RU" sz="2400" b="1" dirty="0" smtClean="0">
                <a:solidFill>
                  <a:srgbClr val="7030A0"/>
                </a:solidFill>
              </a:rPr>
              <a:t> позволяют уточнять решение задачи оптимизации на основе чёткого набора инструкций, правил</a:t>
            </a:r>
          </a:p>
          <a:p>
            <a:pPr lvl="0"/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u="sng" dirty="0">
                <a:solidFill>
                  <a:srgbClr val="7030A0"/>
                </a:solidFill>
              </a:rPr>
              <a:t>Методы </a:t>
            </a:r>
            <a:r>
              <a:rPr lang="ru-RU" sz="2400" b="1" u="sng" dirty="0" smtClean="0">
                <a:solidFill>
                  <a:srgbClr val="7030A0"/>
                </a:solidFill>
              </a:rPr>
              <a:t>градиентного поиска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>
                <a:solidFill>
                  <a:srgbClr val="7030A0"/>
                </a:solidFill>
              </a:rPr>
              <a:t>позволяют </a:t>
            </a:r>
            <a:r>
              <a:rPr lang="ru-RU" sz="2400" b="1" dirty="0" smtClean="0">
                <a:solidFill>
                  <a:srgbClr val="7030A0"/>
                </a:solidFill>
              </a:rPr>
              <a:t>уточнять </a:t>
            </a:r>
            <a:r>
              <a:rPr lang="ru-RU" sz="2400" b="1" dirty="0">
                <a:solidFill>
                  <a:srgbClr val="7030A0"/>
                </a:solidFill>
              </a:rPr>
              <a:t>решение задачи оптимизации на </a:t>
            </a:r>
            <a:r>
              <a:rPr lang="ru-RU" sz="2400" b="1" dirty="0" smtClean="0">
                <a:solidFill>
                  <a:srgbClr val="7030A0"/>
                </a:solidFill>
              </a:rPr>
              <a:t>основе информации об изменении (скорости изменения) значения целевой функции в одной или нескольких точках</a:t>
            </a:r>
            <a:endParaRPr lang="ru-RU" sz="2400" b="1" dirty="0">
              <a:solidFill>
                <a:srgbClr val="7030A0"/>
              </a:solidFill>
            </a:endParaRPr>
          </a:p>
          <a:p>
            <a:pPr lvl="0"/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u="sng" dirty="0">
                <a:solidFill>
                  <a:srgbClr val="7030A0"/>
                </a:solidFill>
              </a:rPr>
              <a:t>Методы </a:t>
            </a:r>
            <a:r>
              <a:rPr lang="ru-RU" sz="2400" b="1" u="sng" dirty="0" smtClean="0">
                <a:solidFill>
                  <a:srgbClr val="7030A0"/>
                </a:solidFill>
              </a:rPr>
              <a:t>случайного поиска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>
                <a:solidFill>
                  <a:srgbClr val="7030A0"/>
                </a:solidFill>
              </a:rPr>
              <a:t>позволяют получать решение задачи оптимизации на </a:t>
            </a:r>
            <a:r>
              <a:rPr lang="ru-RU" sz="2400" b="1" dirty="0" smtClean="0">
                <a:solidFill>
                  <a:srgbClr val="7030A0"/>
                </a:solidFill>
              </a:rPr>
              <a:t>основе выбора случайного направления движения к точке оптимума</a:t>
            </a:r>
            <a:endParaRPr lang="ru-RU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Основные определения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96" y="660807"/>
            <a:ext cx="907300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u="sng" dirty="0" smtClean="0">
                <a:solidFill>
                  <a:srgbClr val="7030A0"/>
                </a:solidFill>
              </a:rPr>
              <a:t>Цель решения задачи оптимизации</a:t>
            </a:r>
            <a:r>
              <a:rPr lang="ru-RU" sz="1600" b="1" dirty="0" smtClean="0">
                <a:solidFill>
                  <a:srgbClr val="7030A0"/>
                </a:solidFill>
              </a:rPr>
              <a:t> – нахождение условий (значений независимых переменных), обеспечивающих наилучшее (наименьшее или наибольшее) значение целевой функции (критерия оптимальности)</a:t>
            </a:r>
          </a:p>
          <a:p>
            <a:endParaRPr lang="ru-RU" sz="1600" b="1" dirty="0" smtClean="0">
              <a:solidFill>
                <a:srgbClr val="7030A0"/>
              </a:solidFill>
            </a:endParaRPr>
          </a:p>
          <a:p>
            <a:r>
              <a:rPr lang="ru-RU" sz="1600" b="1" u="sng" dirty="0" smtClean="0">
                <a:solidFill>
                  <a:srgbClr val="7030A0"/>
                </a:solidFill>
              </a:rPr>
              <a:t>Целевая функция, критерий оптимальности</a:t>
            </a:r>
            <a:r>
              <a:rPr lang="ru-RU" sz="1600" b="1" dirty="0" smtClean="0">
                <a:solidFill>
                  <a:srgbClr val="7030A0"/>
                </a:solidFill>
              </a:rPr>
              <a:t> – выражение, с помощью которого можно численно оценить качество возможного решения задачи оптимизации или сравнить несколько возможных решений между собой</a:t>
            </a:r>
            <a:endParaRPr lang="ru-RU" sz="1600" b="1" dirty="0">
              <a:solidFill>
                <a:srgbClr val="7030A0"/>
              </a:solidFill>
            </a:endParaRPr>
          </a:p>
          <a:p>
            <a:endParaRPr lang="ru-RU" sz="1600" b="1" dirty="0">
              <a:solidFill>
                <a:srgbClr val="7030A0"/>
              </a:solidFill>
            </a:endParaRPr>
          </a:p>
          <a:p>
            <a:r>
              <a:rPr lang="ru-RU" sz="1600" b="1" u="sng" dirty="0" smtClean="0">
                <a:solidFill>
                  <a:srgbClr val="7030A0"/>
                </a:solidFill>
              </a:rPr>
              <a:t>Задача минимизации</a:t>
            </a:r>
            <a:r>
              <a:rPr lang="ru-RU" sz="1600" b="1" dirty="0" smtClean="0">
                <a:solidFill>
                  <a:srgbClr val="7030A0"/>
                </a:solidFill>
              </a:rPr>
              <a:t> – требуется найти значения независимых переменных, обеспечивающие </a:t>
            </a:r>
            <a:r>
              <a:rPr lang="ru-RU" sz="1600" b="1" i="1" dirty="0" smtClean="0">
                <a:solidFill>
                  <a:srgbClr val="7030A0"/>
                </a:solidFill>
              </a:rPr>
              <a:t>наименьшее</a:t>
            </a:r>
            <a:r>
              <a:rPr lang="ru-RU" sz="1600" b="1" dirty="0" smtClean="0">
                <a:solidFill>
                  <a:srgbClr val="7030A0"/>
                </a:solidFill>
              </a:rPr>
              <a:t> значение критерия</a:t>
            </a:r>
          </a:p>
          <a:p>
            <a:endParaRPr lang="ru-RU" sz="1600" b="1" dirty="0">
              <a:solidFill>
                <a:srgbClr val="7030A0"/>
              </a:solidFill>
            </a:endParaRPr>
          </a:p>
          <a:p>
            <a:pPr lvl="0"/>
            <a:r>
              <a:rPr lang="ru-RU" sz="1600" b="1" u="sng" dirty="0">
                <a:solidFill>
                  <a:srgbClr val="7030A0"/>
                </a:solidFill>
              </a:rPr>
              <a:t>Задача </a:t>
            </a:r>
            <a:r>
              <a:rPr lang="ru-RU" sz="1600" b="1" u="sng" dirty="0" smtClean="0">
                <a:solidFill>
                  <a:srgbClr val="7030A0"/>
                </a:solidFill>
              </a:rPr>
              <a:t>максимизации</a:t>
            </a:r>
            <a:r>
              <a:rPr lang="ru-RU" sz="1600" b="1" dirty="0" smtClean="0">
                <a:solidFill>
                  <a:srgbClr val="7030A0"/>
                </a:solidFill>
              </a:rPr>
              <a:t> </a:t>
            </a:r>
            <a:r>
              <a:rPr lang="ru-RU" sz="1600" b="1" dirty="0">
                <a:solidFill>
                  <a:srgbClr val="7030A0"/>
                </a:solidFill>
              </a:rPr>
              <a:t>– требуется найти значения </a:t>
            </a:r>
            <a:r>
              <a:rPr lang="ru-RU" sz="1600" b="1" dirty="0" smtClean="0">
                <a:solidFill>
                  <a:srgbClr val="7030A0"/>
                </a:solidFill>
              </a:rPr>
              <a:t>независимых переменных, </a:t>
            </a:r>
            <a:r>
              <a:rPr lang="ru-RU" sz="1600" b="1" dirty="0">
                <a:solidFill>
                  <a:srgbClr val="7030A0"/>
                </a:solidFill>
              </a:rPr>
              <a:t>обеспечивающие </a:t>
            </a:r>
            <a:r>
              <a:rPr lang="ru-RU" sz="1600" b="1" i="1" dirty="0" smtClean="0">
                <a:solidFill>
                  <a:srgbClr val="7030A0"/>
                </a:solidFill>
              </a:rPr>
              <a:t>наибольшее</a:t>
            </a:r>
            <a:r>
              <a:rPr lang="ru-RU" sz="1600" b="1" dirty="0" smtClean="0">
                <a:solidFill>
                  <a:srgbClr val="7030A0"/>
                </a:solidFill>
              </a:rPr>
              <a:t> значение </a:t>
            </a:r>
            <a:r>
              <a:rPr lang="ru-RU" sz="1600" b="1" dirty="0">
                <a:solidFill>
                  <a:srgbClr val="7030A0"/>
                </a:solidFill>
              </a:rPr>
              <a:t>критерия</a:t>
            </a:r>
          </a:p>
          <a:p>
            <a:endParaRPr lang="ru-RU" sz="1600" b="1" dirty="0" smtClean="0">
              <a:solidFill>
                <a:srgbClr val="7030A0"/>
              </a:solidFill>
            </a:endParaRPr>
          </a:p>
          <a:p>
            <a:r>
              <a:rPr lang="ru-RU" sz="1600" b="1" dirty="0" smtClean="0">
                <a:solidFill>
                  <a:srgbClr val="7030A0"/>
                </a:solidFill>
              </a:rPr>
              <a:t>Можно от задачи минимизации перейти к задаче максимизации и наоборот, поменяв знак выражения критерия оптимальности на противоположный</a:t>
            </a:r>
          </a:p>
          <a:p>
            <a:endParaRPr lang="ru-RU" sz="1600" b="1" dirty="0">
              <a:solidFill>
                <a:srgbClr val="7030A0"/>
              </a:solidFill>
            </a:endParaRPr>
          </a:p>
          <a:p>
            <a:r>
              <a:rPr lang="ru-RU" sz="1600" b="1" u="sng" dirty="0" smtClean="0">
                <a:solidFill>
                  <a:srgbClr val="7030A0"/>
                </a:solidFill>
              </a:rPr>
              <a:t>Глобальное решение задачи оптимизации</a:t>
            </a:r>
            <a:r>
              <a:rPr lang="ru-RU" sz="1600" b="1" dirty="0" smtClean="0">
                <a:solidFill>
                  <a:srgbClr val="7030A0"/>
                </a:solidFill>
              </a:rPr>
              <a:t> – значения независимых переменных, обеспечивающие наилучшее значение критерия среди всех возможных при заданных в задаче ограничениях</a:t>
            </a:r>
          </a:p>
          <a:p>
            <a:endParaRPr lang="ru-RU" sz="1600" b="1" dirty="0">
              <a:solidFill>
                <a:srgbClr val="7030A0"/>
              </a:solidFill>
            </a:endParaRPr>
          </a:p>
          <a:p>
            <a:r>
              <a:rPr lang="ru-RU" sz="1600" b="1" u="sng" dirty="0" smtClean="0">
                <a:solidFill>
                  <a:srgbClr val="7030A0"/>
                </a:solidFill>
              </a:rPr>
              <a:t>Локальное решение задачи оптимизации</a:t>
            </a:r>
            <a:r>
              <a:rPr lang="ru-RU" sz="1600" b="1" dirty="0" smtClean="0">
                <a:solidFill>
                  <a:srgbClr val="7030A0"/>
                </a:solidFill>
              </a:rPr>
              <a:t> – значения независимых переменных, обеспечивающие лучшее среди всех возможных значение критерия в некоторой локальной области изменения этих независимых переменных</a:t>
            </a:r>
            <a:endParaRPr lang="ru-RU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Основные определения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19" name="Диаграмм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54087"/>
              </p:ext>
            </p:extLst>
          </p:nvPr>
        </p:nvGraphicFramePr>
        <p:xfrm>
          <a:off x="35934" y="1484784"/>
          <a:ext cx="9210675" cy="561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5508104" y="2996952"/>
            <a:ext cx="363779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Одномерная оптимизация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73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Основные определения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Диаграмм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83973"/>
              </p:ext>
            </p:extLst>
          </p:nvPr>
        </p:nvGraphicFramePr>
        <p:xfrm>
          <a:off x="107504" y="908720"/>
          <a:ext cx="9210675" cy="561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7890" name="Picture 2" descr="Скачать карту Топографическая карта ггц лист L-37-1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30216"/>
            <a:ext cx="2627784" cy="26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6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Необходимое и достаточное условие оптимума одномерной функции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0" y="1556792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7030A0"/>
                </a:solidFill>
              </a:rPr>
              <a:t>Необходимое условие:</a:t>
            </a:r>
            <a:r>
              <a:rPr lang="ru-RU" sz="2400" b="1" dirty="0" smtClean="0">
                <a:solidFill>
                  <a:srgbClr val="7030A0"/>
                </a:solidFill>
              </a:rPr>
              <a:t> точка оптимума должна быть критической – производная критерия оптимальности равна нулю в точке оптимума. </a:t>
            </a:r>
            <a:r>
              <a:rPr lang="ru-RU" sz="2400" b="1" i="1" dirty="0" smtClean="0">
                <a:solidFill>
                  <a:srgbClr val="7030A0"/>
                </a:solidFill>
              </a:rPr>
              <a:t>Но не каждая критическая точка является точкой оптимума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Достаточное условие:</a:t>
            </a:r>
            <a:r>
              <a:rPr lang="ru-RU" sz="2400" b="1" dirty="0" smtClean="0">
                <a:solidFill>
                  <a:srgbClr val="7030A0"/>
                </a:solidFill>
              </a:rPr>
              <a:t> значение критерия оптимальности в точке оптимума является лучшим среди значений критерия в любой точке её окрестности – производная критерия меняет знак в точке оптимума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Методы одномерной оптимизации – методы детерминированного (локализации экстремума, золотого </a:t>
            </a:r>
            <a:r>
              <a:rPr lang="ru-RU" sz="2400" b="1" dirty="0" smtClean="0">
                <a:solidFill>
                  <a:srgbClr val="7030A0"/>
                </a:solidFill>
              </a:rPr>
              <a:t>сечения, чисел Фибоначчи, парабол) </a:t>
            </a:r>
            <a:r>
              <a:rPr lang="ru-RU" sz="2400" b="1" dirty="0" smtClean="0">
                <a:solidFill>
                  <a:srgbClr val="7030A0"/>
                </a:solidFill>
              </a:rPr>
              <a:t>и градиентного (приращений) поиска</a:t>
            </a:r>
            <a:endParaRPr lang="ru-RU" sz="20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приращений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1188575"/>
            <a:ext cx="5400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Задача оптимизации сводится </a:t>
            </a:r>
            <a:r>
              <a:rPr lang="ru-RU" sz="2000" b="1" dirty="0">
                <a:solidFill>
                  <a:srgbClr val="7030A0"/>
                </a:solidFill>
              </a:rPr>
              <a:t>к решению уравнения </a:t>
            </a:r>
            <a:r>
              <a:rPr lang="ru-RU" sz="2000" b="1" dirty="0" smtClean="0">
                <a:solidFill>
                  <a:srgbClr val="7030A0"/>
                </a:solidFill>
              </a:rPr>
              <a:t>любым численным </a:t>
            </a:r>
            <a:r>
              <a:rPr lang="ru-RU" sz="2000" b="1" dirty="0" smtClean="0">
                <a:solidFill>
                  <a:srgbClr val="7030A0"/>
                </a:solidFill>
              </a:rPr>
              <a:t>методом: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– половинного деления;</a:t>
            </a:r>
          </a:p>
          <a:p>
            <a:r>
              <a:rPr lang="ru-RU" sz="2000" b="1" dirty="0">
                <a:solidFill>
                  <a:srgbClr val="7030A0"/>
                </a:solidFill>
              </a:rPr>
              <a:t>– </a:t>
            </a:r>
            <a:r>
              <a:rPr lang="ru-RU" sz="2000" b="1" dirty="0" smtClean="0">
                <a:solidFill>
                  <a:srgbClr val="7030A0"/>
                </a:solidFill>
              </a:rPr>
              <a:t>пропорциональных частей;</a:t>
            </a:r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– </a:t>
            </a:r>
            <a:r>
              <a:rPr lang="ru-RU" sz="2000" b="1" dirty="0" smtClean="0">
                <a:solidFill>
                  <a:srgbClr val="7030A0"/>
                </a:solidFill>
              </a:rPr>
              <a:t>Ньютона;</a:t>
            </a:r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– </a:t>
            </a:r>
            <a:r>
              <a:rPr lang="ru-RU" sz="2000" b="1" dirty="0" smtClean="0">
                <a:solidFill>
                  <a:srgbClr val="7030A0"/>
                </a:solidFill>
              </a:rPr>
              <a:t>простых итераций.</a:t>
            </a: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– </a:t>
            </a:r>
            <a:r>
              <a:rPr lang="ru-RU" sz="2000" b="1" dirty="0" smtClean="0">
                <a:solidFill>
                  <a:srgbClr val="7030A0"/>
                </a:solidFill>
              </a:rPr>
              <a:t>решаемое </a:t>
            </a:r>
            <a:r>
              <a:rPr lang="ru-RU" sz="2000" b="1" dirty="0" smtClean="0">
                <a:solidFill>
                  <a:srgbClr val="7030A0"/>
                </a:solidFill>
              </a:rPr>
              <a:t>уравнение</a:t>
            </a:r>
          </a:p>
          <a:p>
            <a:r>
              <a:rPr lang="ru-RU" sz="2000" b="1" u="sng" dirty="0" smtClean="0">
                <a:solidFill>
                  <a:srgbClr val="7030A0"/>
                </a:solidFill>
              </a:rPr>
              <a:t>Условие:</a:t>
            </a:r>
            <a:r>
              <a:rPr lang="ru-RU" sz="2000" b="1" dirty="0" smtClean="0">
                <a:solidFill>
                  <a:srgbClr val="7030A0"/>
                </a:solidFill>
              </a:rPr>
              <a:t> разный знак функции, стоящей в левой части уравнения, на границах начального интервала локализации оптимума</a:t>
            </a:r>
            <a:endParaRPr lang="ru-RU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023618"/>
              </p:ext>
            </p:extLst>
          </p:nvPr>
        </p:nvGraphicFramePr>
        <p:xfrm>
          <a:off x="153988" y="1215677"/>
          <a:ext cx="3265487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Формула" r:id="rId3" imgW="1841400" imgH="2463480" progId="Equation.3">
                  <p:embed/>
                </p:oleObj>
              </mc:Choice>
              <mc:Fallback>
                <p:oleObj name="Формула" r:id="rId3" imgW="1841400" imgH="246348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1215677"/>
                        <a:ext cx="3265487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6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приращений (пример*)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620990"/>
              </p:ext>
            </p:extLst>
          </p:nvPr>
        </p:nvGraphicFramePr>
        <p:xfrm>
          <a:off x="107504" y="692696"/>
          <a:ext cx="43005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2" name="Формула" r:id="rId3" imgW="2425680" imgH="1358640" progId="Equation.3">
                  <p:embed/>
                </p:oleObj>
              </mc:Choice>
              <mc:Fallback>
                <p:oleObj name="Формула" r:id="rId3" imgW="2425680" imgH="135864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92696"/>
                        <a:ext cx="4300538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9792" y="5661248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* Для решения нелинейного алгебраического уравнения использован метод половинного деления</a:t>
            </a:r>
            <a:endParaRPr lang="ru-RU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347528"/>
              </p:ext>
            </p:extLst>
          </p:nvPr>
        </p:nvGraphicFramePr>
        <p:xfrm>
          <a:off x="1342398" y="3140968"/>
          <a:ext cx="6408712" cy="2476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" name="Лист" r:id="rId5" imgW="5495855" imgH="2124090" progId="Excel.Sheet.12">
                  <p:embed/>
                </p:oleObj>
              </mc:Choice>
              <mc:Fallback>
                <p:oleObj name="Лист" r:id="rId5" imgW="5495855" imgH="21240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2398" y="3140968"/>
                        <a:ext cx="6408712" cy="2476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7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1103</Words>
  <Application>Microsoft Office PowerPoint</Application>
  <PresentationFormat>Экран (4:3)</PresentationFormat>
  <Paragraphs>268</Paragraphs>
  <Slides>22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Тема Office</vt:lpstr>
      <vt:lpstr>Формула</vt:lpstr>
      <vt:lpstr>Microsoft Equation 3.0</vt:lpstr>
      <vt:lpstr>Лист</vt:lpstr>
      <vt:lpstr>Microsoft Excel Worksheet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DSP</dc:creator>
  <cp:lastModifiedBy>DSP</cp:lastModifiedBy>
  <cp:revision>99</cp:revision>
  <dcterms:created xsi:type="dcterms:W3CDTF">2020-04-10T10:11:46Z</dcterms:created>
  <dcterms:modified xsi:type="dcterms:W3CDTF">2020-11-22T14:56:20Z</dcterms:modified>
</cp:coreProperties>
</file>