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314" r:id="rId2"/>
    <p:sldId id="315" r:id="rId3"/>
    <p:sldId id="319" r:id="rId4"/>
    <p:sldId id="316" r:id="rId5"/>
    <p:sldId id="318" r:id="rId6"/>
    <p:sldId id="320" r:id="rId7"/>
    <p:sldId id="317" r:id="rId8"/>
    <p:sldId id="271" r:id="rId9"/>
    <p:sldId id="270" r:id="rId10"/>
    <p:sldId id="275" r:id="rId11"/>
    <p:sldId id="296" r:id="rId12"/>
    <p:sldId id="297" r:id="rId13"/>
    <p:sldId id="277" r:id="rId14"/>
    <p:sldId id="298" r:id="rId15"/>
    <p:sldId id="299" r:id="rId16"/>
    <p:sldId id="300" r:id="rId17"/>
    <p:sldId id="280" r:id="rId18"/>
    <p:sldId id="305" r:id="rId19"/>
    <p:sldId id="306" r:id="rId20"/>
    <p:sldId id="307" r:id="rId21"/>
    <p:sldId id="310" r:id="rId22"/>
    <p:sldId id="308" r:id="rId23"/>
    <p:sldId id="309" r:id="rId24"/>
    <p:sldId id="311" r:id="rId25"/>
    <p:sldId id="312" r:id="rId26"/>
    <p:sldId id="31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" initials="А" lastIdx="1" clrIdx="0">
    <p:extLst>
      <p:ext uri="{19B8F6BF-5375-455C-9EA6-DF929625EA0E}">
        <p15:presenceInfo xmlns="" xmlns:p15="http://schemas.microsoft.com/office/powerpoint/2012/main" userId="08fa428257d1a6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B0342-928E-4858-BEE5-10A8150DB0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1E9753-849B-4B45-AFAC-88BAB22D3292}">
      <dgm:prSet phldrT="[Текст]"/>
      <dgm:spPr/>
      <dgm:t>
        <a:bodyPr/>
        <a:lstStyle/>
        <a:p>
          <a:r>
            <a:rPr lang="ru-RU" dirty="0"/>
            <a:t>Точность</a:t>
          </a:r>
        </a:p>
      </dgm:t>
    </dgm:pt>
    <dgm:pt modelId="{9CA61E4C-D737-4853-AFC4-ED2C99EFE871}" type="parTrans" cxnId="{D5A066FD-3DE4-45E2-96D3-E3F6FC1C0834}">
      <dgm:prSet/>
      <dgm:spPr/>
      <dgm:t>
        <a:bodyPr/>
        <a:lstStyle/>
        <a:p>
          <a:endParaRPr lang="ru-RU"/>
        </a:p>
      </dgm:t>
    </dgm:pt>
    <dgm:pt modelId="{3BDAAF99-7387-4531-8405-616DEFCB7857}" type="sibTrans" cxnId="{D5A066FD-3DE4-45E2-96D3-E3F6FC1C0834}">
      <dgm:prSet/>
      <dgm:spPr/>
      <dgm:t>
        <a:bodyPr/>
        <a:lstStyle/>
        <a:p>
          <a:endParaRPr lang="ru-RU"/>
        </a:p>
      </dgm:t>
    </dgm:pt>
    <dgm:pt modelId="{4D33DB91-2224-4282-9EEC-5F395941A0FB}">
      <dgm:prSet phldrT="[Текст]"/>
      <dgm:spPr/>
      <dgm:t>
        <a:bodyPr/>
        <a:lstStyle/>
        <a:p>
          <a:r>
            <a:rPr lang="ru-RU" dirty="0"/>
            <a:t>Срок договоренности необходимо соблюдать с точностью до минуты. Любое опоздание свидетельствует о вашей ненадежности в делах. В России, преимущественно в мегаполисах, часто не являются критичными опоздания на 5-10 минут</a:t>
          </a:r>
        </a:p>
      </dgm:t>
    </dgm:pt>
    <dgm:pt modelId="{D4B46213-8C53-450D-A48A-0476289D4255}" type="parTrans" cxnId="{F7281A12-342F-4837-B058-810484C710DB}">
      <dgm:prSet/>
      <dgm:spPr/>
      <dgm:t>
        <a:bodyPr/>
        <a:lstStyle/>
        <a:p>
          <a:endParaRPr lang="ru-RU"/>
        </a:p>
      </dgm:t>
    </dgm:pt>
    <dgm:pt modelId="{A82CF2B0-09D7-497C-8F4F-CF3B4785959D}" type="sibTrans" cxnId="{F7281A12-342F-4837-B058-810484C710DB}">
      <dgm:prSet/>
      <dgm:spPr/>
      <dgm:t>
        <a:bodyPr/>
        <a:lstStyle/>
        <a:p>
          <a:endParaRPr lang="ru-RU"/>
        </a:p>
      </dgm:t>
    </dgm:pt>
    <dgm:pt modelId="{EA687C6D-8AA8-4EE6-A91E-4AF36A3E3263}">
      <dgm:prSet phldrT="[Текст]"/>
      <dgm:spPr/>
      <dgm:t>
        <a:bodyPr/>
        <a:lstStyle/>
        <a:p>
          <a:r>
            <a:rPr lang="ru-RU" dirty="0"/>
            <a:t>Честность</a:t>
          </a:r>
        </a:p>
      </dgm:t>
    </dgm:pt>
    <dgm:pt modelId="{22FA143A-C4BE-4067-844F-25F517F83CC2}" type="parTrans" cxnId="{8E50C01C-A67F-4535-9F38-D67CC1977FDE}">
      <dgm:prSet/>
      <dgm:spPr/>
      <dgm:t>
        <a:bodyPr/>
        <a:lstStyle/>
        <a:p>
          <a:endParaRPr lang="ru-RU"/>
        </a:p>
      </dgm:t>
    </dgm:pt>
    <dgm:pt modelId="{19D60A33-A896-441F-AAC9-891677B30F04}" type="sibTrans" cxnId="{8E50C01C-A67F-4535-9F38-D67CC1977FDE}">
      <dgm:prSet/>
      <dgm:spPr/>
      <dgm:t>
        <a:bodyPr/>
        <a:lstStyle/>
        <a:p>
          <a:endParaRPr lang="ru-RU"/>
        </a:p>
      </dgm:t>
    </dgm:pt>
    <dgm:pt modelId="{F548AB0F-32D4-4F05-BC60-203E541135BF}">
      <dgm:prSet phldrT="[Текст]"/>
      <dgm:spPr/>
      <dgm:t>
        <a:bodyPr/>
        <a:lstStyle/>
        <a:p>
          <a:r>
            <a:rPr lang="ru-RU" dirty="0"/>
            <a:t>Включает не только верность принятым обязательствам, но и открытость в общении с партнером, прямые деловые ответы на его вопросы</a:t>
          </a:r>
        </a:p>
      </dgm:t>
    </dgm:pt>
    <dgm:pt modelId="{5019B9D3-E5C1-4B6A-A3CF-D6CD30A2D9B5}" type="parTrans" cxnId="{4F558BEE-C883-442B-B1C0-5670530185A6}">
      <dgm:prSet/>
      <dgm:spPr/>
      <dgm:t>
        <a:bodyPr/>
        <a:lstStyle/>
        <a:p>
          <a:endParaRPr lang="ru-RU"/>
        </a:p>
      </dgm:t>
    </dgm:pt>
    <dgm:pt modelId="{E561E97B-AD09-4DB8-91D4-D827BBA695F7}" type="sibTrans" cxnId="{4F558BEE-C883-442B-B1C0-5670530185A6}">
      <dgm:prSet/>
      <dgm:spPr/>
      <dgm:t>
        <a:bodyPr/>
        <a:lstStyle/>
        <a:p>
          <a:endParaRPr lang="ru-RU"/>
        </a:p>
      </dgm:t>
    </dgm:pt>
    <dgm:pt modelId="{03986501-3D28-4980-A952-7CE6F535A01A}">
      <dgm:prSet phldrT="[Текст]"/>
      <dgm:spPr/>
      <dgm:t>
        <a:bodyPr/>
        <a:lstStyle/>
        <a:p>
          <a:r>
            <a:rPr lang="ru-RU" dirty="0"/>
            <a:t>Корректность и такт</a:t>
          </a:r>
        </a:p>
      </dgm:t>
    </dgm:pt>
    <dgm:pt modelId="{F4491086-165F-4E9B-B3A4-77863B4D4D32}" type="parTrans" cxnId="{C4E730F4-66AF-406B-AEB4-B98A11D4847F}">
      <dgm:prSet/>
      <dgm:spPr/>
      <dgm:t>
        <a:bodyPr/>
        <a:lstStyle/>
        <a:p>
          <a:endParaRPr lang="ru-RU"/>
        </a:p>
      </dgm:t>
    </dgm:pt>
    <dgm:pt modelId="{5D611045-D0ED-42CA-AC0C-700269EDBE0A}" type="sibTrans" cxnId="{C4E730F4-66AF-406B-AEB4-B98A11D4847F}">
      <dgm:prSet/>
      <dgm:spPr/>
      <dgm:t>
        <a:bodyPr/>
        <a:lstStyle/>
        <a:p>
          <a:endParaRPr lang="ru-RU"/>
        </a:p>
      </dgm:t>
    </dgm:pt>
    <dgm:pt modelId="{67D6EC18-A619-4ED7-BBE2-055334EF3625}">
      <dgm:prSet phldrT="[Текст]"/>
      <dgm:spPr/>
      <dgm:t>
        <a:bodyPr/>
        <a:lstStyle/>
        <a:p>
          <a:r>
            <a:rPr lang="ru-RU" dirty="0"/>
            <a:t>Умение выслушать</a:t>
          </a:r>
        </a:p>
      </dgm:t>
    </dgm:pt>
    <dgm:pt modelId="{3107486B-2CBA-4D41-80B9-59E484F07A00}" type="parTrans" cxnId="{D6180B82-0240-4B52-9901-160AF8F180D7}">
      <dgm:prSet/>
      <dgm:spPr/>
      <dgm:t>
        <a:bodyPr/>
        <a:lstStyle/>
        <a:p>
          <a:endParaRPr lang="ru-RU"/>
        </a:p>
      </dgm:t>
    </dgm:pt>
    <dgm:pt modelId="{5CB18E4E-EAEE-4DF6-97BE-D37535EFFF01}" type="sibTrans" cxnId="{D6180B82-0240-4B52-9901-160AF8F180D7}">
      <dgm:prSet/>
      <dgm:spPr/>
      <dgm:t>
        <a:bodyPr/>
        <a:lstStyle/>
        <a:p>
          <a:endParaRPr lang="ru-RU"/>
        </a:p>
      </dgm:t>
    </dgm:pt>
    <dgm:pt modelId="{35E5B031-E886-40B9-A969-8F01D1CC49EF}">
      <dgm:prSet phldrT="[Текст]"/>
      <dgm:spPr/>
      <dgm:t>
        <a:bodyPr/>
        <a:lstStyle/>
        <a:p>
          <a:r>
            <a:rPr lang="ru-RU" dirty="0"/>
            <a:t>Беседа должна быть конкретной, включать факты, цифровые данные и необходимые подробности. Понятия и категории должны быть согласованы и понятны партнерам. Речь должна подкрепляться схемами и документами</a:t>
          </a:r>
        </a:p>
      </dgm:t>
    </dgm:pt>
    <dgm:pt modelId="{5634F373-48B7-4196-9027-1D78E0D04237}" type="parTrans" cxnId="{1EB52198-F824-4ABE-8E91-CE7F0774B4E0}">
      <dgm:prSet/>
      <dgm:spPr/>
      <dgm:t>
        <a:bodyPr/>
        <a:lstStyle/>
        <a:p>
          <a:endParaRPr lang="ru-RU"/>
        </a:p>
      </dgm:t>
    </dgm:pt>
    <dgm:pt modelId="{B0FF3184-F7C1-4465-B36F-ADB6E6AB77B7}" type="sibTrans" cxnId="{1EB52198-F824-4ABE-8E91-CE7F0774B4E0}">
      <dgm:prSet/>
      <dgm:spPr/>
      <dgm:t>
        <a:bodyPr/>
        <a:lstStyle/>
        <a:p>
          <a:endParaRPr lang="ru-RU"/>
        </a:p>
      </dgm:t>
    </dgm:pt>
    <dgm:pt modelId="{91DF7C66-00EF-48F7-B923-DFC281899F08}">
      <dgm:prSet phldrT="[Текст]"/>
      <dgm:spPr/>
      <dgm:t>
        <a:bodyPr/>
        <a:lstStyle/>
        <a:p>
          <a:r>
            <a:rPr lang="ru-RU" dirty="0"/>
            <a:t>Не исключает настойчивости и энергичности в ведении переговоров. Следует избегать факторов, мешающих ходу беседы: раздражения, взаимных выпадов, некорректных высказываний и т. д.</a:t>
          </a:r>
        </a:p>
      </dgm:t>
    </dgm:pt>
    <dgm:pt modelId="{387218D9-68FE-4FFD-9DB2-5A681FDFDDAC}" type="parTrans" cxnId="{845427F0-8E70-4C4B-AEBC-3C9D534BF40F}">
      <dgm:prSet/>
      <dgm:spPr/>
      <dgm:t>
        <a:bodyPr/>
        <a:lstStyle/>
        <a:p>
          <a:endParaRPr lang="ru-RU"/>
        </a:p>
      </dgm:t>
    </dgm:pt>
    <dgm:pt modelId="{06763495-48C2-4065-9104-E85175F51E81}" type="sibTrans" cxnId="{845427F0-8E70-4C4B-AEBC-3C9D534BF40F}">
      <dgm:prSet/>
      <dgm:spPr/>
      <dgm:t>
        <a:bodyPr/>
        <a:lstStyle/>
        <a:p>
          <a:endParaRPr lang="ru-RU"/>
        </a:p>
      </dgm:t>
    </dgm:pt>
    <dgm:pt modelId="{A679A006-8015-4BEB-9CA2-8C2042A1C79B}">
      <dgm:prSet phldrT="[Текст]"/>
      <dgm:spPr/>
      <dgm:t>
        <a:bodyPr/>
        <a:lstStyle/>
        <a:p>
          <a:r>
            <a:rPr lang="ru-RU" dirty="0"/>
            <a:t>Конкретность</a:t>
          </a:r>
        </a:p>
      </dgm:t>
    </dgm:pt>
    <dgm:pt modelId="{2F569B8A-F0B6-4DE6-94BB-79493511DEA0}" type="parTrans" cxnId="{39EEE9CB-E3D3-45D6-A1E1-3DA02F6C0E27}">
      <dgm:prSet/>
      <dgm:spPr/>
      <dgm:t>
        <a:bodyPr/>
        <a:lstStyle/>
        <a:p>
          <a:endParaRPr lang="ru-RU"/>
        </a:p>
      </dgm:t>
    </dgm:pt>
    <dgm:pt modelId="{5FA7E837-5A0F-4290-8EF4-76D77E812BB7}" type="sibTrans" cxnId="{39EEE9CB-E3D3-45D6-A1E1-3DA02F6C0E27}">
      <dgm:prSet/>
      <dgm:spPr/>
      <dgm:t>
        <a:bodyPr/>
        <a:lstStyle/>
        <a:p>
          <a:endParaRPr lang="ru-RU"/>
        </a:p>
      </dgm:t>
    </dgm:pt>
    <dgm:pt modelId="{29EE4253-7B53-4C1E-8368-963688099FB2}">
      <dgm:prSet phldrT="[Текст]"/>
      <dgm:spPr/>
      <dgm:t>
        <a:bodyPr/>
        <a:lstStyle/>
        <a:p>
          <a:r>
            <a:rPr lang="ru-RU"/>
            <a:t>Слушать необходимо внимательно и сосредоточенно, не перебивая говорящего. Очень важно не отвлекаться и на посторонние дела, телефонные звонки и т. п.</a:t>
          </a:r>
          <a:endParaRPr lang="ru-RU" dirty="0"/>
        </a:p>
      </dgm:t>
    </dgm:pt>
    <dgm:pt modelId="{815CA49A-E15B-4216-B08B-8DEB8CF9F54A}" type="parTrans" cxnId="{BED50A10-4CA1-495D-ABF7-A51232DC8478}">
      <dgm:prSet/>
      <dgm:spPr/>
      <dgm:t>
        <a:bodyPr/>
        <a:lstStyle/>
        <a:p>
          <a:endParaRPr lang="ru-RU"/>
        </a:p>
      </dgm:t>
    </dgm:pt>
    <dgm:pt modelId="{8BB0A58E-A181-40AF-8016-0C7DB2AB1C68}" type="sibTrans" cxnId="{BED50A10-4CA1-495D-ABF7-A51232DC8478}">
      <dgm:prSet/>
      <dgm:spPr/>
      <dgm:t>
        <a:bodyPr/>
        <a:lstStyle/>
        <a:p>
          <a:endParaRPr lang="ru-RU"/>
        </a:p>
      </dgm:t>
    </dgm:pt>
    <dgm:pt modelId="{A3B702ED-B2B5-483A-AAE6-DDE4032EFA5C}" type="pres">
      <dgm:prSet presAssocID="{4C1B0342-928E-4858-BEE5-10A8150DB0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430B473-571B-432F-9C29-4E346021431A}" type="pres">
      <dgm:prSet presAssocID="{C61E9753-849B-4B45-AFAC-88BAB22D329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10DC05-F096-4F5F-8CC0-0B05D426D15E}" type="pres">
      <dgm:prSet presAssocID="{C61E9753-849B-4B45-AFAC-88BAB22D3292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AEEC25-5B20-4E91-AF40-08176D694C66}" type="pres">
      <dgm:prSet presAssocID="{EA687C6D-8AA8-4EE6-A91E-4AF36A3E326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044FC3-3839-4F85-866F-DDABFDC18D0C}" type="pres">
      <dgm:prSet presAssocID="{EA687C6D-8AA8-4EE6-A91E-4AF36A3E3263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5C4C41-3F63-47BF-B03D-6D2218BA34D3}" type="pres">
      <dgm:prSet presAssocID="{03986501-3D28-4980-A952-7CE6F535A01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B9C1C5-FC0E-4BDA-A950-29731B627C54}" type="pres">
      <dgm:prSet presAssocID="{03986501-3D28-4980-A952-7CE6F535A01A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A80E64-0558-46E2-A09A-53599830FB57}" type="pres">
      <dgm:prSet presAssocID="{67D6EC18-A619-4ED7-BBE2-055334EF362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76120C-662E-416C-95EC-A963A0AAE148}" type="pres">
      <dgm:prSet presAssocID="{67D6EC18-A619-4ED7-BBE2-055334EF362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06AA76-3D9D-4C60-B3F0-1FA138AEE5FE}" type="pres">
      <dgm:prSet presAssocID="{A679A006-8015-4BEB-9CA2-8C2042A1C79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92F457-7EF2-4019-83B4-66B50D587787}" type="pres">
      <dgm:prSet presAssocID="{A679A006-8015-4BEB-9CA2-8C2042A1C79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E50C01C-A67F-4535-9F38-D67CC1977FDE}" srcId="{4C1B0342-928E-4858-BEE5-10A8150DB0EB}" destId="{EA687C6D-8AA8-4EE6-A91E-4AF36A3E3263}" srcOrd="1" destOrd="0" parTransId="{22FA143A-C4BE-4067-844F-25F517F83CC2}" sibTransId="{19D60A33-A896-441F-AAC9-891677B30F04}"/>
    <dgm:cxn modelId="{0EF66E7B-C416-4AF6-88BB-1CB0BEEF0015}" type="presOf" srcId="{4D33DB91-2224-4282-9EEC-5F395941A0FB}" destId="{C310DC05-F096-4F5F-8CC0-0B05D426D15E}" srcOrd="0" destOrd="0" presId="urn:microsoft.com/office/officeart/2005/8/layout/vList2"/>
    <dgm:cxn modelId="{54A42F5F-70F0-4563-95EC-75C12AC84867}" type="presOf" srcId="{03986501-3D28-4980-A952-7CE6F535A01A}" destId="{135C4C41-3F63-47BF-B03D-6D2218BA34D3}" srcOrd="0" destOrd="0" presId="urn:microsoft.com/office/officeart/2005/8/layout/vList2"/>
    <dgm:cxn modelId="{4F558BEE-C883-442B-B1C0-5670530185A6}" srcId="{EA687C6D-8AA8-4EE6-A91E-4AF36A3E3263}" destId="{F548AB0F-32D4-4F05-BC60-203E541135BF}" srcOrd="0" destOrd="0" parTransId="{5019B9D3-E5C1-4B6A-A3CF-D6CD30A2D9B5}" sibTransId="{E561E97B-AD09-4DB8-91D4-D827BBA695F7}"/>
    <dgm:cxn modelId="{D5A066FD-3DE4-45E2-96D3-E3F6FC1C0834}" srcId="{4C1B0342-928E-4858-BEE5-10A8150DB0EB}" destId="{C61E9753-849B-4B45-AFAC-88BAB22D3292}" srcOrd="0" destOrd="0" parTransId="{9CA61E4C-D737-4853-AFC4-ED2C99EFE871}" sibTransId="{3BDAAF99-7387-4531-8405-616DEFCB7857}"/>
    <dgm:cxn modelId="{1EB52198-F824-4ABE-8E91-CE7F0774B4E0}" srcId="{A679A006-8015-4BEB-9CA2-8C2042A1C79B}" destId="{35E5B031-E886-40B9-A969-8F01D1CC49EF}" srcOrd="0" destOrd="0" parTransId="{5634F373-48B7-4196-9027-1D78E0D04237}" sibTransId="{B0FF3184-F7C1-4465-B36F-ADB6E6AB77B7}"/>
    <dgm:cxn modelId="{619FA4B2-CA01-4056-B513-E583DEB43571}" type="presOf" srcId="{A679A006-8015-4BEB-9CA2-8C2042A1C79B}" destId="{2D06AA76-3D9D-4C60-B3F0-1FA138AEE5FE}" srcOrd="0" destOrd="0" presId="urn:microsoft.com/office/officeart/2005/8/layout/vList2"/>
    <dgm:cxn modelId="{758351AF-1BBC-44F5-9752-BFBFC4DC2698}" type="presOf" srcId="{67D6EC18-A619-4ED7-BBE2-055334EF3625}" destId="{62A80E64-0558-46E2-A09A-53599830FB57}" srcOrd="0" destOrd="0" presId="urn:microsoft.com/office/officeart/2005/8/layout/vList2"/>
    <dgm:cxn modelId="{8968CD29-EAE0-428D-A79F-479D187EC3D1}" type="presOf" srcId="{C61E9753-849B-4B45-AFAC-88BAB22D3292}" destId="{8430B473-571B-432F-9C29-4E346021431A}" srcOrd="0" destOrd="0" presId="urn:microsoft.com/office/officeart/2005/8/layout/vList2"/>
    <dgm:cxn modelId="{C4E730F4-66AF-406B-AEB4-B98A11D4847F}" srcId="{4C1B0342-928E-4858-BEE5-10A8150DB0EB}" destId="{03986501-3D28-4980-A952-7CE6F535A01A}" srcOrd="2" destOrd="0" parTransId="{F4491086-165F-4E9B-B3A4-77863B4D4D32}" sibTransId="{5D611045-D0ED-42CA-AC0C-700269EDBE0A}"/>
    <dgm:cxn modelId="{F7281A12-342F-4837-B058-810484C710DB}" srcId="{C61E9753-849B-4B45-AFAC-88BAB22D3292}" destId="{4D33DB91-2224-4282-9EEC-5F395941A0FB}" srcOrd="0" destOrd="0" parTransId="{D4B46213-8C53-450D-A48A-0476289D4255}" sibTransId="{A82CF2B0-09D7-497C-8F4F-CF3B4785959D}"/>
    <dgm:cxn modelId="{845427F0-8E70-4C4B-AEBC-3C9D534BF40F}" srcId="{03986501-3D28-4980-A952-7CE6F535A01A}" destId="{91DF7C66-00EF-48F7-B923-DFC281899F08}" srcOrd="0" destOrd="0" parTransId="{387218D9-68FE-4FFD-9DB2-5A681FDFDDAC}" sibTransId="{06763495-48C2-4065-9104-E85175F51E81}"/>
    <dgm:cxn modelId="{4DB6D5CD-E466-4365-898E-7857A10A96E0}" type="presOf" srcId="{EA687C6D-8AA8-4EE6-A91E-4AF36A3E3263}" destId="{DAAEEC25-5B20-4E91-AF40-08176D694C66}" srcOrd="0" destOrd="0" presId="urn:microsoft.com/office/officeart/2005/8/layout/vList2"/>
    <dgm:cxn modelId="{BED50A10-4CA1-495D-ABF7-A51232DC8478}" srcId="{67D6EC18-A619-4ED7-BBE2-055334EF3625}" destId="{29EE4253-7B53-4C1E-8368-963688099FB2}" srcOrd="0" destOrd="0" parTransId="{815CA49A-E15B-4216-B08B-8DEB8CF9F54A}" sibTransId="{8BB0A58E-A181-40AF-8016-0C7DB2AB1C68}"/>
    <dgm:cxn modelId="{D6180B82-0240-4B52-9901-160AF8F180D7}" srcId="{4C1B0342-928E-4858-BEE5-10A8150DB0EB}" destId="{67D6EC18-A619-4ED7-BBE2-055334EF3625}" srcOrd="3" destOrd="0" parTransId="{3107486B-2CBA-4D41-80B9-59E484F07A00}" sibTransId="{5CB18E4E-EAEE-4DF6-97BE-D37535EFFF01}"/>
    <dgm:cxn modelId="{406183A4-1A97-4AEB-A632-8E3F3A442C1A}" type="presOf" srcId="{4C1B0342-928E-4858-BEE5-10A8150DB0EB}" destId="{A3B702ED-B2B5-483A-AAE6-DDE4032EFA5C}" srcOrd="0" destOrd="0" presId="urn:microsoft.com/office/officeart/2005/8/layout/vList2"/>
    <dgm:cxn modelId="{C2234F0A-E04A-4119-B47D-795DFED3C6DF}" type="presOf" srcId="{29EE4253-7B53-4C1E-8368-963688099FB2}" destId="{1576120C-662E-416C-95EC-A963A0AAE148}" srcOrd="0" destOrd="0" presId="urn:microsoft.com/office/officeart/2005/8/layout/vList2"/>
    <dgm:cxn modelId="{59E87A74-1899-4018-80DD-3EA612641C11}" type="presOf" srcId="{35E5B031-E886-40B9-A969-8F01D1CC49EF}" destId="{C392F457-7EF2-4019-83B4-66B50D587787}" srcOrd="0" destOrd="0" presId="urn:microsoft.com/office/officeart/2005/8/layout/vList2"/>
    <dgm:cxn modelId="{1EC0003D-CBC0-4D9D-B70A-6A1CB62D364B}" type="presOf" srcId="{91DF7C66-00EF-48F7-B923-DFC281899F08}" destId="{F7B9C1C5-FC0E-4BDA-A950-29731B627C54}" srcOrd="0" destOrd="0" presId="urn:microsoft.com/office/officeart/2005/8/layout/vList2"/>
    <dgm:cxn modelId="{C307B400-A0DE-48BF-8606-AE8AB0D0B7E0}" type="presOf" srcId="{F548AB0F-32D4-4F05-BC60-203E541135BF}" destId="{E0044FC3-3839-4F85-866F-DDABFDC18D0C}" srcOrd="0" destOrd="0" presId="urn:microsoft.com/office/officeart/2005/8/layout/vList2"/>
    <dgm:cxn modelId="{39EEE9CB-E3D3-45D6-A1E1-3DA02F6C0E27}" srcId="{4C1B0342-928E-4858-BEE5-10A8150DB0EB}" destId="{A679A006-8015-4BEB-9CA2-8C2042A1C79B}" srcOrd="4" destOrd="0" parTransId="{2F569B8A-F0B6-4DE6-94BB-79493511DEA0}" sibTransId="{5FA7E837-5A0F-4290-8EF4-76D77E812BB7}"/>
    <dgm:cxn modelId="{467BA30A-B47F-451A-8A76-FED03BAC5D2E}" type="presParOf" srcId="{A3B702ED-B2B5-483A-AAE6-DDE4032EFA5C}" destId="{8430B473-571B-432F-9C29-4E346021431A}" srcOrd="0" destOrd="0" presId="urn:microsoft.com/office/officeart/2005/8/layout/vList2"/>
    <dgm:cxn modelId="{30286BDF-CFFE-41AB-9091-0F7A37C85255}" type="presParOf" srcId="{A3B702ED-B2B5-483A-AAE6-DDE4032EFA5C}" destId="{C310DC05-F096-4F5F-8CC0-0B05D426D15E}" srcOrd="1" destOrd="0" presId="urn:microsoft.com/office/officeart/2005/8/layout/vList2"/>
    <dgm:cxn modelId="{DC357F9F-F522-4B1B-BDB0-224FAEB54181}" type="presParOf" srcId="{A3B702ED-B2B5-483A-AAE6-DDE4032EFA5C}" destId="{DAAEEC25-5B20-4E91-AF40-08176D694C66}" srcOrd="2" destOrd="0" presId="urn:microsoft.com/office/officeart/2005/8/layout/vList2"/>
    <dgm:cxn modelId="{E4922E0A-B494-4FD4-9569-3FEE874645B2}" type="presParOf" srcId="{A3B702ED-B2B5-483A-AAE6-DDE4032EFA5C}" destId="{E0044FC3-3839-4F85-866F-DDABFDC18D0C}" srcOrd="3" destOrd="0" presId="urn:microsoft.com/office/officeart/2005/8/layout/vList2"/>
    <dgm:cxn modelId="{1139485D-39E5-484A-B59D-6D480BBD9DB6}" type="presParOf" srcId="{A3B702ED-B2B5-483A-AAE6-DDE4032EFA5C}" destId="{135C4C41-3F63-47BF-B03D-6D2218BA34D3}" srcOrd="4" destOrd="0" presId="urn:microsoft.com/office/officeart/2005/8/layout/vList2"/>
    <dgm:cxn modelId="{ADD3143C-433B-487F-BCAD-554A2AB0BDDF}" type="presParOf" srcId="{A3B702ED-B2B5-483A-AAE6-DDE4032EFA5C}" destId="{F7B9C1C5-FC0E-4BDA-A950-29731B627C54}" srcOrd="5" destOrd="0" presId="urn:microsoft.com/office/officeart/2005/8/layout/vList2"/>
    <dgm:cxn modelId="{C5FFB836-7D9C-4633-889B-BD83B1AB0EF6}" type="presParOf" srcId="{A3B702ED-B2B5-483A-AAE6-DDE4032EFA5C}" destId="{62A80E64-0558-46E2-A09A-53599830FB57}" srcOrd="6" destOrd="0" presId="urn:microsoft.com/office/officeart/2005/8/layout/vList2"/>
    <dgm:cxn modelId="{A3EBFDD8-952E-4FA0-AE97-47ACDDCA488A}" type="presParOf" srcId="{A3B702ED-B2B5-483A-AAE6-DDE4032EFA5C}" destId="{1576120C-662E-416C-95EC-A963A0AAE148}" srcOrd="7" destOrd="0" presId="urn:microsoft.com/office/officeart/2005/8/layout/vList2"/>
    <dgm:cxn modelId="{31A2FA72-BE4B-4EA7-AE7A-164F0C9694BF}" type="presParOf" srcId="{A3B702ED-B2B5-483A-AAE6-DDE4032EFA5C}" destId="{2D06AA76-3D9D-4C60-B3F0-1FA138AEE5FE}" srcOrd="8" destOrd="0" presId="urn:microsoft.com/office/officeart/2005/8/layout/vList2"/>
    <dgm:cxn modelId="{71F4CD60-C170-4E55-9C17-ACCDA15F306F}" type="presParOf" srcId="{A3B702ED-B2B5-483A-AAE6-DDE4032EFA5C}" destId="{C392F457-7EF2-4019-83B4-66B50D58778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0B473-571B-432F-9C29-4E346021431A}">
      <dsp:nvSpPr>
        <dsp:cNvPr id="0" name=""/>
        <dsp:cNvSpPr/>
      </dsp:nvSpPr>
      <dsp:spPr>
        <a:xfrm>
          <a:off x="0" y="10083"/>
          <a:ext cx="81534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Точность</a:t>
          </a:r>
        </a:p>
      </dsp:txBody>
      <dsp:txXfrm>
        <a:off x="19904" y="29987"/>
        <a:ext cx="8113592" cy="367937"/>
      </dsp:txXfrm>
    </dsp:sp>
    <dsp:sp modelId="{C310DC05-F096-4F5F-8CC0-0B05D426D15E}">
      <dsp:nvSpPr>
        <dsp:cNvPr id="0" name=""/>
        <dsp:cNvSpPr/>
      </dsp:nvSpPr>
      <dsp:spPr>
        <a:xfrm>
          <a:off x="0" y="417828"/>
          <a:ext cx="8153400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/>
            <a:t>Срок договоренности необходимо соблюдать с точностью до минуты. Любое опоздание свидетельствует о вашей ненадежности в делах. В России, преимущественно в мегаполисах, часто не являются критичными опоздания на 5-10 минут</a:t>
          </a:r>
        </a:p>
      </dsp:txBody>
      <dsp:txXfrm>
        <a:off x="0" y="417828"/>
        <a:ext cx="8153400" cy="598230"/>
      </dsp:txXfrm>
    </dsp:sp>
    <dsp:sp modelId="{DAAEEC25-5B20-4E91-AF40-08176D694C66}">
      <dsp:nvSpPr>
        <dsp:cNvPr id="0" name=""/>
        <dsp:cNvSpPr/>
      </dsp:nvSpPr>
      <dsp:spPr>
        <a:xfrm>
          <a:off x="0" y="1016058"/>
          <a:ext cx="81534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Честность</a:t>
          </a:r>
        </a:p>
      </dsp:txBody>
      <dsp:txXfrm>
        <a:off x="19904" y="1035962"/>
        <a:ext cx="8113592" cy="367937"/>
      </dsp:txXfrm>
    </dsp:sp>
    <dsp:sp modelId="{E0044FC3-3839-4F85-866F-DDABFDC18D0C}">
      <dsp:nvSpPr>
        <dsp:cNvPr id="0" name=""/>
        <dsp:cNvSpPr/>
      </dsp:nvSpPr>
      <dsp:spPr>
        <a:xfrm>
          <a:off x="0" y="1423803"/>
          <a:ext cx="815340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/>
            <a:t>Включает не только верность принятым обязательствам, но и открытость в общении с партнером, прямые деловые ответы на его вопросы</a:t>
          </a:r>
        </a:p>
      </dsp:txBody>
      <dsp:txXfrm>
        <a:off x="0" y="1423803"/>
        <a:ext cx="8153400" cy="413482"/>
      </dsp:txXfrm>
    </dsp:sp>
    <dsp:sp modelId="{135C4C41-3F63-47BF-B03D-6D2218BA34D3}">
      <dsp:nvSpPr>
        <dsp:cNvPr id="0" name=""/>
        <dsp:cNvSpPr/>
      </dsp:nvSpPr>
      <dsp:spPr>
        <a:xfrm>
          <a:off x="0" y="1837286"/>
          <a:ext cx="81534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Корректность и такт</a:t>
          </a:r>
        </a:p>
      </dsp:txBody>
      <dsp:txXfrm>
        <a:off x="19904" y="1857190"/>
        <a:ext cx="8113592" cy="367937"/>
      </dsp:txXfrm>
    </dsp:sp>
    <dsp:sp modelId="{F7B9C1C5-FC0E-4BDA-A950-29731B627C54}">
      <dsp:nvSpPr>
        <dsp:cNvPr id="0" name=""/>
        <dsp:cNvSpPr/>
      </dsp:nvSpPr>
      <dsp:spPr>
        <a:xfrm>
          <a:off x="0" y="2245031"/>
          <a:ext cx="815340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/>
            <a:t>Не исключает настойчивости и энергичности в ведении переговоров. Следует избегать факторов, мешающих ходу беседы: раздражения, взаимных выпадов, некорректных высказываний и т. д.</a:t>
          </a:r>
        </a:p>
      </dsp:txBody>
      <dsp:txXfrm>
        <a:off x="0" y="2245031"/>
        <a:ext cx="8153400" cy="413482"/>
      </dsp:txXfrm>
    </dsp:sp>
    <dsp:sp modelId="{62A80E64-0558-46E2-A09A-53599830FB57}">
      <dsp:nvSpPr>
        <dsp:cNvPr id="0" name=""/>
        <dsp:cNvSpPr/>
      </dsp:nvSpPr>
      <dsp:spPr>
        <a:xfrm>
          <a:off x="0" y="2658513"/>
          <a:ext cx="81534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Умение выслушать</a:t>
          </a:r>
        </a:p>
      </dsp:txBody>
      <dsp:txXfrm>
        <a:off x="19904" y="2678417"/>
        <a:ext cx="8113592" cy="367937"/>
      </dsp:txXfrm>
    </dsp:sp>
    <dsp:sp modelId="{1576120C-662E-416C-95EC-A963A0AAE148}">
      <dsp:nvSpPr>
        <dsp:cNvPr id="0" name=""/>
        <dsp:cNvSpPr/>
      </dsp:nvSpPr>
      <dsp:spPr>
        <a:xfrm>
          <a:off x="0" y="3066258"/>
          <a:ext cx="815340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/>
            <a:t>Слушать необходимо внимательно и сосредоточенно, не перебивая говорящего. Очень важно не отвлекаться и на посторонние дела, телефонные звонки и т. п.</a:t>
          </a:r>
          <a:endParaRPr lang="ru-RU" sz="1300" kern="1200" dirty="0"/>
        </a:p>
      </dsp:txBody>
      <dsp:txXfrm>
        <a:off x="0" y="3066258"/>
        <a:ext cx="8153400" cy="413482"/>
      </dsp:txXfrm>
    </dsp:sp>
    <dsp:sp modelId="{2D06AA76-3D9D-4C60-B3F0-1FA138AEE5FE}">
      <dsp:nvSpPr>
        <dsp:cNvPr id="0" name=""/>
        <dsp:cNvSpPr/>
      </dsp:nvSpPr>
      <dsp:spPr>
        <a:xfrm>
          <a:off x="0" y="3479741"/>
          <a:ext cx="81534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Конкретность</a:t>
          </a:r>
        </a:p>
      </dsp:txBody>
      <dsp:txXfrm>
        <a:off x="19904" y="3499645"/>
        <a:ext cx="8113592" cy="367937"/>
      </dsp:txXfrm>
    </dsp:sp>
    <dsp:sp modelId="{C392F457-7EF2-4019-83B4-66B50D587787}">
      <dsp:nvSpPr>
        <dsp:cNvPr id="0" name=""/>
        <dsp:cNvSpPr/>
      </dsp:nvSpPr>
      <dsp:spPr>
        <a:xfrm>
          <a:off x="0" y="3887486"/>
          <a:ext cx="8153400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/>
            <a:t>Беседа должна быть конкретной, включать факты, цифровые данные и необходимые подробности. Понятия и категории должны быть согласованы и понятны партнерам. Речь должна подкрепляться схемами и документами</a:t>
          </a:r>
        </a:p>
      </dsp:txBody>
      <dsp:txXfrm>
        <a:off x="0" y="3887486"/>
        <a:ext cx="8153400" cy="598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C26C-3B1F-4162-94E0-25E0E85954F3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79BBA-FD53-44E3-A0C6-7C9EDE9A4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79BBA-FD53-44E3-A0C6-7C9EDE9A475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1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79BBA-FD53-44E3-A0C6-7C9EDE9A475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4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8331AF-338E-44A2-8734-E8838CECFAA6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749267-3868-41DB-8C29-B5883AF13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EB074BA-EBA8-4041-A209-3A586D2C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Деловые переговоры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5AC3C43-40DE-41CB-AE0A-263E1E44E5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i="1" dirty="0"/>
              <a:t>Переговоры </a:t>
            </a:r>
            <a:r>
              <a:rPr lang="ru-RU" sz="2400" dirty="0"/>
              <a:t>–коммуникация сторон с целью   достижения своих целей и выработки согласованного решения.</a:t>
            </a:r>
          </a:p>
          <a:p>
            <a:pPr marL="0" indent="0">
              <a:buNone/>
            </a:pPr>
            <a:r>
              <a:rPr lang="ru-RU" sz="2400" b="1" i="1" dirty="0"/>
              <a:t>Участники переговоров </a:t>
            </a:r>
            <a:r>
              <a:rPr lang="ru-RU" sz="2400" dirty="0"/>
              <a:t>– стороны с разнородными интересами, взаимозависимые, нацеленные на совместный поиск решения проблем.</a:t>
            </a:r>
          </a:p>
          <a:p>
            <a:pPr marL="0" indent="0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b="1" i="1" dirty="0"/>
              <a:t>Стратегия ведения переговоров</a:t>
            </a:r>
          </a:p>
          <a:p>
            <a:r>
              <a:rPr lang="ru-RU" sz="2400" dirty="0"/>
              <a:t>Позиционный торг (позиционные переговоры)</a:t>
            </a:r>
          </a:p>
          <a:p>
            <a:r>
              <a:rPr lang="ru-RU" sz="2400" dirty="0"/>
              <a:t>Конструктивные (рациональные, принципиальные) переговоры</a:t>
            </a:r>
          </a:p>
        </p:txBody>
      </p:sp>
    </p:spTree>
    <p:extLst>
      <p:ext uri="{BB962C8B-B14F-4D97-AF65-F5344CB8AC3E}">
        <p14:creationId xmlns:p14="http://schemas.microsoft.com/office/powerpoint/2010/main" val="278678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Деловая переписка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3200" dirty="0"/>
              <a:t>		</a:t>
            </a:r>
            <a:r>
              <a:rPr lang="ru-RU" sz="2800" dirty="0"/>
              <a:t>Деловая переписка – важная часть во взаимодействии с коллегами, партнерами и клиентами. Качество деловой переписки создает имидж организации и является важнейшим компонентом современного менеджмента. </a:t>
            </a:r>
          </a:p>
          <a:p>
            <a:pPr lvl="2"/>
            <a:r>
              <a:rPr lang="ru-RU" sz="2400" dirty="0"/>
              <a:t>Каждое деловое письмо должно быть строго </a:t>
            </a:r>
            <a:r>
              <a:rPr lang="ru-RU" sz="2400" b="1" dirty="0"/>
              <a:t>индивидуально </a:t>
            </a:r>
            <a:r>
              <a:rPr lang="ru-RU" sz="2400" dirty="0"/>
              <a:t>– у адресата не должно возникать ощущения, что он стал участником массовой рассылки. Для этого необходимо использовать обращение по имени, индивидуальные детали в содержании письма, в конце письма обязательно ставить подпись отправителя.</a:t>
            </a:r>
            <a:endParaRPr lang="ru-RU" sz="1800" dirty="0"/>
          </a:p>
          <a:p>
            <a:pPr lvl="2"/>
            <a:r>
              <a:rPr lang="ru-RU" sz="2400" b="1" dirty="0"/>
              <a:t>Язык </a:t>
            </a:r>
            <a:r>
              <a:rPr lang="ru-RU" sz="2400" dirty="0"/>
              <a:t>письма должен быть четким, понятным и грамотным, а само письмо – не длинным.</a:t>
            </a:r>
            <a:endParaRPr lang="ru-RU" sz="1800" dirty="0"/>
          </a:p>
          <a:p>
            <a:pPr lvl="2"/>
            <a:r>
              <a:rPr lang="ru-RU" sz="2400" b="1" dirty="0"/>
              <a:t>Впечатление</a:t>
            </a:r>
            <a:r>
              <a:rPr lang="ru-RU" sz="2400" dirty="0"/>
              <a:t>, производимое письмом на адресата, зависит не только от содержания, но и от таких деталей, как конверт, бланк фирмы, наличие логотипа и личной подписи отправителя.</a:t>
            </a:r>
            <a:endParaRPr lang="ru-RU" sz="18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4132A5-D662-43D4-B417-0A8BC3A0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деловой переписки(1)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A22CB25-7A82-4061-BD4D-20EB41F386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700808"/>
            <a:ext cx="8153400" cy="4637112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 видам (внешняя и внутренняя; официальная и личная)</a:t>
            </a:r>
          </a:p>
          <a:p>
            <a:r>
              <a:rPr lang="ru-RU" sz="2400" dirty="0"/>
              <a:t>По способам ведения (бумажная , электронная)</a:t>
            </a:r>
          </a:p>
          <a:p>
            <a:r>
              <a:rPr lang="ru-RU" sz="2400" dirty="0"/>
              <a:t>По форме отправления (конвертные, факсовые, </a:t>
            </a:r>
            <a:r>
              <a:rPr lang="en-US" sz="2400" dirty="0"/>
              <a:t>e-mail</a:t>
            </a:r>
            <a:r>
              <a:rPr lang="ru-RU" sz="2400" dirty="0"/>
              <a:t>)</a:t>
            </a:r>
          </a:p>
          <a:p>
            <a:r>
              <a:rPr lang="ru-RU" sz="2400" dirty="0"/>
              <a:t>По признаку адресата (циркулярные, обычные)</a:t>
            </a:r>
          </a:p>
          <a:p>
            <a:r>
              <a:rPr lang="ru-RU" sz="2400" dirty="0"/>
              <a:t>По композиционному признаку (одноаспектные, многоаспектные)</a:t>
            </a:r>
          </a:p>
          <a:p>
            <a:r>
              <a:rPr lang="ru-RU" sz="2400" dirty="0"/>
              <a:t>По структуре (регламентированные, нерегламентированные)</a:t>
            </a:r>
          </a:p>
          <a:p>
            <a:r>
              <a:rPr lang="ru-RU" sz="2400" dirty="0"/>
              <a:t>По функциональному признаку</a:t>
            </a:r>
          </a:p>
          <a:p>
            <a:pPr lvl="1"/>
            <a:r>
              <a:rPr lang="ru-RU" sz="2100" dirty="0"/>
              <a:t>Инициативные (требующие или не требующие ответа)</a:t>
            </a:r>
          </a:p>
          <a:p>
            <a:pPr lvl="1"/>
            <a:r>
              <a:rPr lang="ru-RU" sz="2100" dirty="0"/>
              <a:t>Письма-ответы</a:t>
            </a:r>
          </a:p>
          <a:p>
            <a:pPr lvl="1"/>
            <a:endParaRPr lang="ru-RU" sz="2100" dirty="0"/>
          </a:p>
          <a:p>
            <a:pPr lvl="1"/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59992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C31CD7-ED32-439B-8ED2-5BF55218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деловой переписки(2)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C3B2C17-264A-4ABD-9ED6-3CF58F4E93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По тематическому признаку</a:t>
            </a:r>
          </a:p>
          <a:p>
            <a:pPr lvl="1"/>
            <a:r>
              <a:rPr lang="ru-RU" dirty="0"/>
              <a:t>Коммерческие (письмо-запрос, письмо-предложение (оферта), рекламация, письмо-подтверждение)</a:t>
            </a:r>
          </a:p>
          <a:p>
            <a:pPr lvl="1"/>
            <a:r>
              <a:rPr lang="ru-RU" dirty="0"/>
              <a:t>Некоммерческие письма (благодарственное, гарантийное, информационное, письмо-напоминание, письмо-просьба, соболезнование, приглашение, поздравление, резюме)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marL="36576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23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Структура делового письма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2CCC2E2E-5259-4FB6-A559-91EBA326E3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ru-RU" sz="2400" b="1" dirty="0"/>
              <a:t>Обращение </a:t>
            </a:r>
            <a:r>
              <a:rPr lang="ru-RU" sz="2400" dirty="0"/>
              <a:t>(Уважаемый Олег Петрович! Уважаемый господин Иванов!)</a:t>
            </a:r>
          </a:p>
          <a:p>
            <a:r>
              <a:rPr lang="ru-RU" sz="2400" b="1" dirty="0"/>
              <a:t>Преамбула</a:t>
            </a:r>
            <a:r>
              <a:rPr lang="ru-RU" sz="2400" dirty="0"/>
              <a:t> (цель и причина написания письма)</a:t>
            </a:r>
          </a:p>
          <a:p>
            <a:r>
              <a:rPr lang="ru-RU" sz="2400" b="1" dirty="0"/>
              <a:t>Основной текст </a:t>
            </a:r>
            <a:r>
              <a:rPr lang="ru-RU" sz="2400" dirty="0"/>
              <a:t>(излагается ситуация,  приводятся доказательства,  предлагаются варианты)</a:t>
            </a:r>
          </a:p>
          <a:p>
            <a:r>
              <a:rPr lang="ru-RU" sz="2400" b="1" dirty="0"/>
              <a:t>Заключение</a:t>
            </a:r>
            <a:r>
              <a:rPr lang="ru-RU" sz="2400" dirty="0"/>
              <a:t> (выводы в виде просьб, предложений, мнений, отказов)</a:t>
            </a:r>
          </a:p>
          <a:p>
            <a:r>
              <a:rPr lang="ru-RU" sz="2400" b="1" dirty="0"/>
              <a:t>Подпись</a:t>
            </a:r>
            <a:r>
              <a:rPr lang="ru-RU" sz="2400" dirty="0"/>
              <a:t> («С уважением, должность, Ф.И.О.)</a:t>
            </a:r>
          </a:p>
          <a:p>
            <a:r>
              <a:rPr lang="ru-RU" sz="2400" b="1" dirty="0"/>
              <a:t>Постскриптум</a:t>
            </a:r>
            <a:r>
              <a:rPr lang="ru-RU" sz="2400" dirty="0"/>
              <a:t> (дополнения в случае события, произошедшего после написания письма)</a:t>
            </a:r>
          </a:p>
          <a:p>
            <a:r>
              <a:rPr lang="ru-RU" sz="2400" b="1" dirty="0"/>
              <a:t>Приложения</a:t>
            </a:r>
            <a:r>
              <a:rPr lang="ru-RU" sz="2400" dirty="0"/>
              <a:t> (если необходимо)</a:t>
            </a:r>
            <a:endParaRPr lang="ru-RU"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3DBC664-8664-42F2-8298-85BE194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делового письма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2E44715-94DC-45EA-883C-E6133AD273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Максимальный объем – 2-2,5 листа</a:t>
            </a:r>
          </a:p>
          <a:p>
            <a:r>
              <a:rPr lang="ru-RU" sz="2600" dirty="0"/>
              <a:t>Письмо посвящается одному вопросу</a:t>
            </a:r>
          </a:p>
          <a:p>
            <a:r>
              <a:rPr lang="ru-RU" sz="2600" dirty="0"/>
              <a:t>Оформление на специальном фирменном бланке</a:t>
            </a:r>
          </a:p>
          <a:p>
            <a:r>
              <a:rPr lang="ru-RU" sz="2600" dirty="0"/>
              <a:t>Поля: левое - 3 см., правое - 1,5 см</a:t>
            </a:r>
          </a:p>
          <a:p>
            <a:r>
              <a:rPr lang="ru-RU" sz="2600" dirty="0"/>
              <a:t>Шрифт – </a:t>
            </a:r>
            <a:r>
              <a:rPr lang="en-US" sz="2600" dirty="0"/>
              <a:t>Times New Roman</a:t>
            </a:r>
            <a:r>
              <a:rPr lang="ru-RU" sz="2600" dirty="0"/>
              <a:t>, 12 кеглей</a:t>
            </a:r>
          </a:p>
          <a:p>
            <a:r>
              <a:rPr lang="ru-RU" sz="2600" dirty="0"/>
              <a:t>Если объем больше 2 листов, то нумеровать (в нижнем правом углу)</a:t>
            </a:r>
          </a:p>
          <a:p>
            <a:r>
              <a:rPr lang="ru-RU" sz="2600" dirty="0"/>
              <a:t>Регистрационный номер и дата (в левом верхнем углу)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87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768464-116A-4570-A3E6-C77AB282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Стиль и язык деловой переписки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DCB781C-464B-4D7B-BCC2-F33B15B527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К официально-деловому стилю предъявляются требования:</a:t>
            </a:r>
          </a:p>
          <a:p>
            <a:r>
              <a:rPr lang="ru-RU" sz="2400" dirty="0"/>
              <a:t>Стандартизация деловой речи</a:t>
            </a:r>
          </a:p>
          <a:p>
            <a:r>
              <a:rPr lang="ru-RU" sz="2400" dirty="0"/>
              <a:t>Нейтральный тон</a:t>
            </a:r>
          </a:p>
          <a:p>
            <a:r>
              <a:rPr lang="ru-RU" sz="2400" dirty="0"/>
              <a:t>Точность</a:t>
            </a:r>
          </a:p>
          <a:p>
            <a:r>
              <a:rPr lang="ru-RU" sz="2400" dirty="0"/>
              <a:t>Ясность</a:t>
            </a:r>
          </a:p>
          <a:p>
            <a:r>
              <a:rPr lang="ru-RU" sz="2400" dirty="0"/>
              <a:t>Краткость </a:t>
            </a:r>
          </a:p>
          <a:p>
            <a:r>
              <a:rPr lang="ru-RU" sz="2400" dirty="0"/>
              <a:t>Убедительность</a:t>
            </a:r>
          </a:p>
          <a:p>
            <a:r>
              <a:rPr lang="ru-RU" sz="2400" dirty="0"/>
              <a:t>Позиция «Вы» (приоритет адресата)</a:t>
            </a:r>
          </a:p>
          <a:p>
            <a:r>
              <a:rPr lang="ru-RU" sz="2400" dirty="0"/>
              <a:t>Позитивность</a:t>
            </a:r>
          </a:p>
          <a:p>
            <a:r>
              <a:rPr lang="ru-RU" sz="2400" dirty="0"/>
              <a:t>Широкое употребление языковых формул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456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8AD08C-DFDA-4E5A-AD82-6AFE93BA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Этические и этикетные нормы деловой переписки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E651D6F-11B3-4BA1-88E7-EDC918EF02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Главное – корректность и уважение к партнеру, отсюда:</a:t>
            </a:r>
          </a:p>
          <a:p>
            <a:r>
              <a:rPr lang="ru-RU" sz="2400" dirty="0"/>
              <a:t>Оперативно и четко отвечать на письма</a:t>
            </a:r>
          </a:p>
          <a:p>
            <a:r>
              <a:rPr lang="ru-RU" sz="2400" dirty="0"/>
              <a:t>Не начинать текст с отказа, а сначала обосновать его</a:t>
            </a:r>
          </a:p>
          <a:p>
            <a:r>
              <a:rPr lang="ru-RU" sz="2400" dirty="0"/>
              <a:t>Не побуждать адресата к принятию решения словами «Срочно», «Незамедлительно» и т.д.</a:t>
            </a:r>
          </a:p>
          <a:p>
            <a:r>
              <a:rPr lang="ru-RU" sz="2400" dirty="0"/>
              <a:t>Не навязывать решения адресату с помощью слов «Прошу решить вопрос положительно»</a:t>
            </a:r>
          </a:p>
          <a:p>
            <a:r>
              <a:rPr lang="ru-RU" sz="2400" dirty="0"/>
              <a:t>Не намекать на невнимательность адресата к прошлым Вашим просьбам</a:t>
            </a:r>
          </a:p>
          <a:p>
            <a:r>
              <a:rPr lang="ru-RU" sz="2400" dirty="0"/>
              <a:t>Не начинать письмо со слов «Я», «Мне»</a:t>
            </a:r>
          </a:p>
          <a:p>
            <a:r>
              <a:rPr lang="ru-RU" sz="2400" dirty="0"/>
              <a:t>Письма пишутся с одной стороны листа и на полном листе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736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rmAutofit/>
          </a:bodyPr>
          <a:lstStyle/>
          <a:p>
            <a:r>
              <a:rPr lang="ru-RU" sz="4000" dirty="0"/>
              <a:t>Резолюция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200" b="1" dirty="0"/>
              <a:t>		</a:t>
            </a:r>
            <a:r>
              <a:rPr lang="ru-RU" sz="3200" dirty="0"/>
              <a:t>Это административное воздействие в виде надписи на управленческом документе, определяющее ход выполнения работ и организующее деятельность исполнителей. </a:t>
            </a:r>
          </a:p>
          <a:p>
            <a:pPr>
              <a:buNone/>
            </a:pPr>
            <a:endParaRPr lang="ru-RU" sz="1800" dirty="0"/>
          </a:p>
          <a:p>
            <a:pPr lvl="2"/>
            <a:r>
              <a:rPr lang="ru-RU" sz="2600" dirty="0"/>
              <a:t>В резолюции должно быть указано, кому направляется для исполнения документ. Безадресная резолюция считается неверно оформленной.</a:t>
            </a:r>
          </a:p>
          <a:p>
            <a:pPr lvl="2"/>
            <a:r>
              <a:rPr lang="ru-RU" sz="2600" dirty="0"/>
              <a:t>Документ следует направить одному исполнителю. Если письмо адресуется нескольким исполнителям, следует ставить персональные задачи каждому исполнителю.</a:t>
            </a:r>
          </a:p>
          <a:p>
            <a:pPr lvl="2"/>
            <a:r>
              <a:rPr lang="ru-RU" sz="2600" dirty="0"/>
              <a:t>Форма обращения к исполнителю в резолюции должна быть корректной и соответствовать служебной этике.</a:t>
            </a:r>
          </a:p>
          <a:p>
            <a:pPr lvl="2"/>
            <a:r>
              <a:rPr lang="ru-RU" sz="2600" dirty="0"/>
              <a:t>Способ решения задачи выбирается в зависимости от должностного положения и квалификации исполнителя. </a:t>
            </a:r>
          </a:p>
          <a:p>
            <a:pPr lvl="2"/>
            <a:r>
              <a:rPr lang="ru-RU" sz="2600" dirty="0"/>
              <a:t>Сроки исполнения задания указываются в резолюции, если их нет в самом документе.</a:t>
            </a:r>
          </a:p>
          <a:p>
            <a:pPr lvl="2"/>
            <a:r>
              <a:rPr lang="ru-RU" sz="2600" dirty="0"/>
              <a:t>Контроль за исполнением решения предусмотрен действующей системой исполнения решений. </a:t>
            </a:r>
          </a:p>
          <a:p>
            <a:pPr lvl="2"/>
            <a:r>
              <a:rPr lang="ru-RU" sz="2600" dirty="0"/>
              <a:t>Резолюция должна иметь реквизиты — дату и подпись.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Стрессы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i="1" dirty="0"/>
              <a:t>Стресс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en-US" sz="2400" i="1" dirty="0"/>
              <a:t>Stress</a:t>
            </a:r>
            <a:r>
              <a:rPr lang="ru-RU" sz="2400" dirty="0"/>
              <a:t>) – напряжение. В научный оборот  термин введен канадским физиологом Гансом </a:t>
            </a:r>
            <a:r>
              <a:rPr lang="ru-RU" sz="2400" dirty="0" err="1"/>
              <a:t>Селье</a:t>
            </a:r>
            <a:r>
              <a:rPr lang="ru-RU" sz="2400" dirty="0"/>
              <a:t> </a:t>
            </a:r>
            <a:r>
              <a:rPr lang="ru-RU" sz="2400"/>
              <a:t>в </a:t>
            </a:r>
            <a:r>
              <a:rPr lang="ru-RU" sz="2400" smtClean="0"/>
              <a:t>1936 г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b="1" i="1" dirty="0"/>
              <a:t>Стресс</a:t>
            </a:r>
            <a:r>
              <a:rPr lang="ru-RU" sz="2400" dirty="0"/>
              <a:t> – неспецифический ответ организма на любое предъявленное ему требование, который представляет собой напряжение организма, направленное на преодоление возникающих трудностей и приспособление к возросшим требованиям.</a:t>
            </a:r>
          </a:p>
          <a:p>
            <a:pPr marL="0" indent="0">
              <a:buNone/>
            </a:pPr>
            <a:r>
              <a:rPr lang="ru-RU" sz="2400" dirty="0"/>
              <a:t>Фазы развития стресса:</a:t>
            </a:r>
          </a:p>
          <a:p>
            <a:pPr lvl="1"/>
            <a:r>
              <a:rPr lang="ru-RU" sz="2100" dirty="0"/>
              <a:t>Тревога, мобилизация защитных ресурсов организма</a:t>
            </a:r>
          </a:p>
          <a:p>
            <a:pPr lvl="1"/>
            <a:r>
              <a:rPr lang="ru-RU" sz="2100" dirty="0"/>
              <a:t>Сопротивление, организм справляется с воздействиями </a:t>
            </a:r>
          </a:p>
          <a:p>
            <a:pPr lvl="1"/>
            <a:r>
              <a:rPr lang="ru-RU" sz="2100" dirty="0"/>
              <a:t>Истощение, когда затянувшаяся борьба снижает адаптационные возможности организма (состояние </a:t>
            </a:r>
            <a:r>
              <a:rPr lang="ru-RU" sz="2100" dirty="0" err="1"/>
              <a:t>дистресса</a:t>
            </a:r>
            <a:r>
              <a:rPr lang="ru-RU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14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/>
              <a:t>Причины и источники стрессов в деловых коммуникациях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/>
              <a:t>Организационные факторы </a:t>
            </a:r>
            <a:r>
              <a:rPr lang="ru-RU" sz="2400" dirty="0"/>
              <a:t>( по </a:t>
            </a:r>
            <a:r>
              <a:rPr lang="ru-RU" sz="2400" dirty="0" err="1"/>
              <a:t>Мескону</a:t>
            </a:r>
            <a:r>
              <a:rPr lang="ru-RU" sz="2400" dirty="0"/>
              <a:t>):</a:t>
            </a:r>
          </a:p>
          <a:p>
            <a:r>
              <a:rPr lang="ru-RU" sz="2400" dirty="0"/>
              <a:t>Перегрузка или слишком малая рабочая нагрузка</a:t>
            </a:r>
          </a:p>
          <a:p>
            <a:r>
              <a:rPr lang="ru-RU" sz="2400" dirty="0"/>
              <a:t>Конфликт ролей (предъявление противоречивых требований к работнику)</a:t>
            </a:r>
          </a:p>
          <a:p>
            <a:r>
              <a:rPr lang="ru-RU" sz="2400" dirty="0"/>
              <a:t>Неопределенность ролей</a:t>
            </a:r>
          </a:p>
          <a:p>
            <a:r>
              <a:rPr lang="ru-RU" sz="2400" dirty="0"/>
              <a:t>Неинтересная работа</a:t>
            </a:r>
          </a:p>
          <a:p>
            <a:r>
              <a:rPr lang="ru-RU" sz="2400" dirty="0"/>
              <a:t>Плохие физические условия</a:t>
            </a:r>
          </a:p>
          <a:p>
            <a:r>
              <a:rPr lang="ru-RU" sz="2400" dirty="0"/>
              <a:t>Неверное соотношение между полномочиями и ответственностью</a:t>
            </a:r>
          </a:p>
          <a:p>
            <a:r>
              <a:rPr lang="ru-RU" sz="2400" dirty="0"/>
              <a:t>Плохие каналы обмена информацией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lvl="1"/>
            <a:endParaRPr lang="ru-RU" sz="2100" dirty="0"/>
          </a:p>
          <a:p>
            <a:pPr lvl="1"/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22256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CFEF45-1340-4CDE-8187-D1967046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Позиционный торг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227F92-A519-4625-B66F-97A3C7A8DD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i="1" dirty="0"/>
              <a:t>Характеристики такой стратегии:</a:t>
            </a:r>
          </a:p>
          <a:p>
            <a:r>
              <a:rPr lang="ru-RU" sz="2200" dirty="0"/>
              <a:t>Стремление к максимальной реализации собственных целей без учета другой стороны</a:t>
            </a:r>
          </a:p>
          <a:p>
            <a:r>
              <a:rPr lang="ru-RU" sz="2200" dirty="0"/>
              <a:t>Отстаивание своих  первоначальных позиций</a:t>
            </a:r>
          </a:p>
          <a:p>
            <a:r>
              <a:rPr lang="ru-RU" sz="2200" dirty="0"/>
              <a:t>Стремление скрыть или исказить свои истинные намерения</a:t>
            </a:r>
          </a:p>
          <a:p>
            <a:pPr marL="0" indent="0">
              <a:buNone/>
            </a:pPr>
            <a:r>
              <a:rPr lang="ru-RU" sz="2200" dirty="0"/>
              <a:t>Существует два стиля позиционного торга – </a:t>
            </a:r>
            <a:r>
              <a:rPr lang="ru-RU" sz="2200" i="1" dirty="0"/>
              <a:t>жесткий</a:t>
            </a:r>
            <a:r>
              <a:rPr lang="ru-RU" sz="2200" dirty="0"/>
              <a:t> и </a:t>
            </a:r>
            <a:r>
              <a:rPr lang="ru-RU" sz="2200" i="1" dirty="0"/>
              <a:t>мягкий.</a:t>
            </a:r>
          </a:p>
          <a:p>
            <a:pPr marL="0" indent="0">
              <a:buNone/>
            </a:pPr>
            <a:r>
              <a:rPr lang="ru-RU" sz="2200" b="1" i="1" dirty="0"/>
              <a:t>Недостатки позиционного торга:</a:t>
            </a:r>
          </a:p>
          <a:p>
            <a:r>
              <a:rPr lang="ru-RU" sz="2200" i="1" dirty="0"/>
              <a:t>Соглашение не отвечает интересам той или иной стороны</a:t>
            </a:r>
          </a:p>
          <a:p>
            <a:r>
              <a:rPr lang="ru-RU" sz="2200" i="1" dirty="0"/>
              <a:t>Не эффективен (растет цена договоренностей)</a:t>
            </a:r>
          </a:p>
          <a:p>
            <a:r>
              <a:rPr lang="ru-RU" sz="2200" i="1" dirty="0"/>
              <a:t>Ведет к нарастанию напряженности или разрыву отношений</a:t>
            </a:r>
          </a:p>
        </p:txBody>
      </p:sp>
    </p:spTree>
    <p:extLst>
      <p:ext uri="{BB962C8B-B14F-4D97-AF65-F5344CB8AC3E}">
        <p14:creationId xmlns:p14="http://schemas.microsoft.com/office/powerpoint/2010/main" val="164320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Причины и источники стрессов в деловых коммуникациях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/>
              <a:t>Организационно-личностные факторы </a:t>
            </a:r>
            <a:r>
              <a:rPr lang="ru-RU" sz="2400" dirty="0"/>
              <a:t>(по </a:t>
            </a:r>
            <a:r>
              <a:rPr lang="ru-RU" sz="2400" dirty="0" err="1"/>
              <a:t>Зигерту</a:t>
            </a:r>
            <a:r>
              <a:rPr lang="ru-RU" sz="2400" dirty="0"/>
              <a:t> и </a:t>
            </a:r>
            <a:r>
              <a:rPr lang="ru-RU" sz="2400" dirty="0" err="1"/>
              <a:t>Лангу</a:t>
            </a:r>
            <a:r>
              <a:rPr lang="ru-RU" sz="2400" dirty="0"/>
              <a:t>):</a:t>
            </a:r>
          </a:p>
          <a:p>
            <a:r>
              <a:rPr lang="ru-RU" sz="2400" dirty="0"/>
              <a:t>Боязнь:</a:t>
            </a:r>
          </a:p>
          <a:p>
            <a:pPr lvl="1"/>
            <a:r>
              <a:rPr lang="ru-RU" sz="2100" dirty="0"/>
              <a:t> допустить ошибку</a:t>
            </a:r>
          </a:p>
          <a:p>
            <a:pPr lvl="1"/>
            <a:r>
              <a:rPr lang="ru-RU" sz="2100" dirty="0"/>
              <a:t>быть обойденным другим</a:t>
            </a:r>
          </a:p>
          <a:p>
            <a:pPr lvl="1"/>
            <a:r>
              <a:rPr lang="ru-RU" sz="2100" dirty="0"/>
              <a:t>потерять работу</a:t>
            </a:r>
          </a:p>
          <a:p>
            <a:pPr lvl="1"/>
            <a:r>
              <a:rPr lang="ru-RU" sz="2100" dirty="0"/>
              <a:t>потерять собственное «Я»</a:t>
            </a:r>
          </a:p>
          <a:p>
            <a:r>
              <a:rPr lang="ru-RU" sz="2400" dirty="0"/>
              <a:t>Проблемы личной жизни</a:t>
            </a:r>
          </a:p>
          <a:p>
            <a:r>
              <a:rPr lang="ru-RU" sz="2400" dirty="0"/>
              <a:t>Неблагоприятный морально-психологический климат</a:t>
            </a:r>
          </a:p>
          <a:p>
            <a:r>
              <a:rPr lang="ru-RU" sz="2400" dirty="0"/>
              <a:t>Отсутствие социальной поддержки</a:t>
            </a:r>
          </a:p>
          <a:p>
            <a:r>
              <a:rPr lang="ru-RU" sz="2400" dirty="0"/>
              <a:t>Неразрешенные конфликты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6735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/>
              <a:t>Организационный стресс и синдром выгорания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Длительный организационный стресс – главная причина формирования у работника </a:t>
            </a:r>
            <a:r>
              <a:rPr lang="ru-RU" sz="2400" b="1" i="1" dirty="0"/>
              <a:t>синдрома профессионального выгорания.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Признаки профессионального выгорания (по </a:t>
            </a:r>
            <a:r>
              <a:rPr lang="ru-RU" sz="2400" dirty="0" err="1"/>
              <a:t>Маслачу</a:t>
            </a:r>
            <a:r>
              <a:rPr lang="ru-RU" sz="2400" dirty="0"/>
              <a:t>, Джексону):</a:t>
            </a:r>
          </a:p>
          <a:p>
            <a:r>
              <a:rPr lang="ru-RU" sz="2400" dirty="0"/>
              <a:t>Эмоциональное истощение – утрата остроты чувств, опустошенность, равнодушие к профессиональной деятельности</a:t>
            </a:r>
          </a:p>
          <a:p>
            <a:r>
              <a:rPr lang="ru-RU" sz="2400" dirty="0"/>
              <a:t>Деперсонализация – деформация межличностных отношений, негативно-циничное отношение к коллегам и клиентам</a:t>
            </a:r>
          </a:p>
          <a:p>
            <a:r>
              <a:rPr lang="ru-RU" sz="2400" dirty="0"/>
              <a:t>Редукция личностных достижений – падение профессиональной самооценки, ослабление мотивации, снижение уровня притязаний, пренебрежение служебными  обязанностями, перекладывание ответственности</a:t>
            </a:r>
          </a:p>
          <a:p>
            <a:endParaRPr lang="ru-RU" sz="2400" dirty="0"/>
          </a:p>
          <a:p>
            <a:endParaRPr lang="ru-RU" sz="2400" dirty="0"/>
          </a:p>
          <a:p>
            <a:pPr lvl="1"/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7134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Профилактика стрессов в деловых коммуникациях «сверху – вниз»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b="1" i="1" dirty="0"/>
              <a:t>Антистрессовое руководство:</a:t>
            </a:r>
          </a:p>
          <a:p>
            <a:pPr lvl="1"/>
            <a:r>
              <a:rPr lang="ru-RU" sz="2100" dirty="0"/>
              <a:t>поручать задания такого объема и сложности, которые соответствует  способностям и склонностям работника </a:t>
            </a:r>
          </a:p>
          <a:p>
            <a:pPr lvl="1"/>
            <a:r>
              <a:rPr lang="ru-RU" sz="2100" dirty="0"/>
              <a:t>Четко определять функции, полномочия и ответственность работника</a:t>
            </a:r>
          </a:p>
          <a:p>
            <a:pPr lvl="1"/>
            <a:r>
              <a:rPr lang="ru-RU" sz="2100" dirty="0"/>
              <a:t>Демонстрировать свое доверие и поддержку подчиненным</a:t>
            </a:r>
          </a:p>
          <a:p>
            <a:pPr lvl="1"/>
            <a:r>
              <a:rPr lang="ru-RU" sz="2100" dirty="0"/>
              <a:t>Не исключать  из своего арсенала общения компромиссы, уступки, извинения</a:t>
            </a:r>
          </a:p>
          <a:p>
            <a:pPr lvl="1"/>
            <a:r>
              <a:rPr lang="ru-RU" sz="2100" dirty="0"/>
              <a:t>Запретить себе использовать в отношении к подчиненным сарказм и иронию</a:t>
            </a:r>
          </a:p>
          <a:p>
            <a:pPr lvl="1"/>
            <a:r>
              <a:rPr lang="ru-RU" sz="2100" dirty="0"/>
              <a:t>Критиковать по правилам конструктивной и этической  критики</a:t>
            </a:r>
          </a:p>
          <a:p>
            <a:pPr lvl="1"/>
            <a:r>
              <a:rPr lang="ru-RU" sz="2100" dirty="0"/>
              <a:t>Владеть способами снятия  накопленных  сотрудниками стрессов</a:t>
            </a:r>
          </a:p>
        </p:txBody>
      </p:sp>
    </p:spTree>
    <p:extLst>
      <p:ext uri="{BB962C8B-B14F-4D97-AF65-F5344CB8AC3E}">
        <p14:creationId xmlns:p14="http://schemas.microsoft.com/office/powerpoint/2010/main" val="263003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Профилактика стрессов в деловых коммуникациях «снизу – вверх»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b="1" i="1" dirty="0"/>
              <a:t>Антистрессовое подчинение:</a:t>
            </a:r>
            <a:endParaRPr lang="ru-RU" sz="2400" dirty="0"/>
          </a:p>
          <a:p>
            <a:pPr lvl="1"/>
            <a:r>
              <a:rPr lang="ru-RU" sz="2100" dirty="0"/>
              <a:t>Если не устраивает зарплата, условия труда, карьерный рост, то сначала проанализируйте возможности вашей организации</a:t>
            </a:r>
          </a:p>
          <a:p>
            <a:pPr lvl="1"/>
            <a:r>
              <a:rPr lang="ru-RU" sz="2100" dirty="0"/>
              <a:t>Обсуждайте проблемы с коллегами, руководством, установите «Обратную связь»</a:t>
            </a:r>
          </a:p>
          <a:p>
            <a:pPr lvl="1"/>
            <a:r>
              <a:rPr lang="ru-RU" sz="2100" dirty="0"/>
              <a:t>Если объем поручаемой работы больше ваших возможностей, обоснуйте свой отказ</a:t>
            </a:r>
          </a:p>
          <a:p>
            <a:pPr lvl="1"/>
            <a:r>
              <a:rPr lang="ru-RU" sz="2100" dirty="0"/>
              <a:t>Добивайтесь определенности и ясности в сути поручаемых вам работ</a:t>
            </a:r>
          </a:p>
          <a:p>
            <a:pPr lvl="1"/>
            <a:r>
              <a:rPr lang="ru-RU" sz="2100" dirty="0"/>
              <a:t>Находите время для кратковременного отдыха</a:t>
            </a:r>
          </a:p>
          <a:p>
            <a:pPr lvl="1"/>
            <a:r>
              <a:rPr lang="ru-RU" sz="2100" dirty="0"/>
              <a:t>Неудачи на работе  неизбежны, учимся на своих ошибках</a:t>
            </a:r>
          </a:p>
          <a:p>
            <a:pPr lvl="1"/>
            <a:r>
              <a:rPr lang="ru-RU" sz="2100" dirty="0"/>
              <a:t>Разряжайте свои эмоции в общественно-приемлемых формах</a:t>
            </a:r>
          </a:p>
          <a:p>
            <a:pPr lvl="1"/>
            <a:r>
              <a:rPr lang="ru-RU" sz="2100" dirty="0"/>
              <a:t>Старайтесь не смешивать личные и служебные отношения</a:t>
            </a:r>
          </a:p>
          <a:p>
            <a:pPr lvl="1"/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43625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Профилактика синдрома выгорания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 стороны руководства:</a:t>
            </a:r>
          </a:p>
          <a:p>
            <a:r>
              <a:rPr lang="ru-RU" sz="2400" dirty="0"/>
              <a:t>Использование различных видов социальной, профессиональной и личной поддержки.</a:t>
            </a:r>
          </a:p>
          <a:p>
            <a:pPr marL="0" indent="0">
              <a:buNone/>
            </a:pPr>
            <a:r>
              <a:rPr lang="ru-RU" sz="2400" dirty="0"/>
              <a:t>Со стороны работника:</a:t>
            </a:r>
          </a:p>
          <a:p>
            <a:pPr lvl="1"/>
            <a:r>
              <a:rPr lang="ru-RU" sz="2100" dirty="0"/>
              <a:t>Поиск своего интереса в любой, даже рутинной работе</a:t>
            </a:r>
          </a:p>
          <a:p>
            <a:pPr lvl="1"/>
            <a:r>
              <a:rPr lang="ru-RU" sz="2100" dirty="0"/>
              <a:t>Отношение к ошибкам, как к накоплению опыта</a:t>
            </a:r>
          </a:p>
          <a:p>
            <a:pPr lvl="1"/>
            <a:r>
              <a:rPr lang="ru-RU" sz="2100" dirty="0"/>
              <a:t>Стремление стать наставником для неопытных сотрудников</a:t>
            </a:r>
          </a:p>
          <a:p>
            <a:pPr lvl="1"/>
            <a:r>
              <a:rPr lang="ru-RU" sz="2100" dirty="0"/>
              <a:t>Расширение социальных связей</a:t>
            </a:r>
          </a:p>
          <a:p>
            <a:pPr lvl="1"/>
            <a:r>
              <a:rPr lang="ru-RU" sz="2100" dirty="0"/>
              <a:t>Определяется общим отношением к жизни (волей к жизни)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0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/>
              <a:t>Поисковая активность – ключ к стрессоустойчивости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Ганс </a:t>
            </a:r>
            <a:r>
              <a:rPr lang="ru-RU" sz="2400" dirty="0" err="1"/>
              <a:t>Селье</a:t>
            </a:r>
            <a:r>
              <a:rPr lang="ru-RU" sz="2400" dirty="0"/>
              <a:t> считал «стресс – это аромат жизни», а «полная свобода от стресса означает смерть».</a:t>
            </a:r>
          </a:p>
          <a:p>
            <a:pPr marL="0" indent="0">
              <a:buNone/>
            </a:pPr>
            <a:r>
              <a:rPr lang="ru-RU" sz="2400" dirty="0"/>
              <a:t>Так как </a:t>
            </a:r>
            <a:r>
              <a:rPr lang="ru-RU" sz="2400" i="1" dirty="0"/>
              <a:t>стресс</a:t>
            </a:r>
            <a:r>
              <a:rPr lang="ru-RU" sz="2400" dirty="0"/>
              <a:t> – это психофизиологическая реакция личности, следовательно это не только </a:t>
            </a:r>
            <a:r>
              <a:rPr lang="ru-RU" sz="2400" i="1" dirty="0"/>
              <a:t>физиология</a:t>
            </a:r>
            <a:r>
              <a:rPr lang="ru-RU" sz="2400" dirty="0"/>
              <a:t>, но и </a:t>
            </a:r>
            <a:r>
              <a:rPr lang="ru-RU" sz="2400" i="1" dirty="0"/>
              <a:t>социальный</a:t>
            </a:r>
            <a:r>
              <a:rPr lang="ru-RU" sz="2400" dirty="0"/>
              <a:t> </a:t>
            </a:r>
            <a:r>
              <a:rPr lang="ru-RU" sz="2400" i="1" dirty="0"/>
              <a:t>феномен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Знак эмоции «+» или «-» не является определяющим в негативных последствиях стресса. Отсутствие эмоций также не спасает от стресса.</a:t>
            </a:r>
          </a:p>
          <a:p>
            <a:pPr marL="0" indent="0">
              <a:buNone/>
            </a:pPr>
            <a:r>
              <a:rPr lang="ru-RU" sz="2400" dirty="0"/>
              <a:t>Определяющим является «</a:t>
            </a:r>
            <a:r>
              <a:rPr lang="ru-RU" sz="2400" b="1" i="1" dirty="0"/>
              <a:t>поисковая активность</a:t>
            </a:r>
            <a:r>
              <a:rPr lang="ru-RU" sz="2400" dirty="0"/>
              <a:t>», т. е. способность личности к действиям, направленным на изменение неблагоприятной ситуации или сохранению благоприятной ситуации вопреки угрозе или обстоятельствам.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351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Индивидуальная стратегия и тактика </a:t>
            </a:r>
            <a:r>
              <a:rPr lang="ru-RU" sz="3200" dirty="0" err="1"/>
              <a:t>стрессоустойчивого</a:t>
            </a:r>
            <a:r>
              <a:rPr lang="ru-RU" sz="3200" dirty="0"/>
              <a:t> поведения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Поисковая активность – стержень </a:t>
            </a:r>
            <a:r>
              <a:rPr lang="ru-RU" sz="2400" dirty="0" err="1"/>
              <a:t>стрессоустойчивой</a:t>
            </a:r>
            <a:r>
              <a:rPr lang="ru-RU" sz="2400" dirty="0"/>
              <a:t> жизненной стратегии.</a:t>
            </a:r>
          </a:p>
          <a:p>
            <a:r>
              <a:rPr lang="ru-RU" sz="2400" dirty="0"/>
              <a:t>Не требовать от мира совершенства (не опираться на иррациональные убеждения)</a:t>
            </a:r>
          </a:p>
          <a:p>
            <a:r>
              <a:rPr lang="ru-RU" sz="2400" dirty="0"/>
              <a:t>Не завышать, но и не занижать самооценку</a:t>
            </a:r>
          </a:p>
          <a:p>
            <a:pPr marL="0" indent="0">
              <a:buNone/>
            </a:pPr>
            <a:r>
              <a:rPr lang="ru-RU" sz="2400" dirty="0"/>
              <a:t>Повышать самооценку рекомендуется на трех уровнях</a:t>
            </a:r>
          </a:p>
          <a:p>
            <a:pPr lvl="1"/>
            <a:r>
              <a:rPr lang="ru-RU" sz="2100" dirty="0"/>
              <a:t>Телесном (здоровье, питание, внешний вид)</a:t>
            </a:r>
          </a:p>
          <a:p>
            <a:pPr lvl="1"/>
            <a:r>
              <a:rPr lang="ru-RU" sz="2100" dirty="0"/>
              <a:t>Эмоциональном (любые, приносящие радость занятия )</a:t>
            </a:r>
          </a:p>
          <a:p>
            <a:pPr lvl="1"/>
            <a:r>
              <a:rPr lang="ru-RU" sz="2100" dirty="0"/>
              <a:t>Рассудочном (ощущение ценности и неповторимости собственной жизни, принятие своих недостатков)</a:t>
            </a:r>
          </a:p>
          <a:p>
            <a:pPr marL="365760" lvl="1" indent="0">
              <a:buNone/>
            </a:pPr>
            <a:r>
              <a:rPr lang="ru-RU" sz="2100" b="1" i="1" dirty="0"/>
              <a:t>Девиз стрессоустойчивости: </a:t>
            </a:r>
            <a:r>
              <a:rPr lang="ru-RU" sz="2100" i="1" dirty="0"/>
              <a:t>«Дерзать, искать, найти и не сдаваться!» Альфред Теннисон</a:t>
            </a:r>
          </a:p>
          <a:p>
            <a:pPr lvl="1"/>
            <a:endParaRPr lang="ru-RU" sz="21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520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3F7D50-4F42-4C73-AC7E-876DC5A8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Тактические приемы при позиционном торге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7D00E60-D2ED-41FB-A9A5-B9CA1E02AF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/>
              <a:t>Завышение требований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Расстановка ложных акцентов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Выжидание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«Салями» (информация оппоненту дается малыми порциями)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«Палочные доводы» (при затруднении с контраргументацией)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Преднамеренный обман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Выдвижение требований по нарастающей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Выдвижение требований в последнюю минуту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Двойное толкование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Оказание давления на оппонента</a:t>
            </a:r>
          </a:p>
        </p:txBody>
      </p:sp>
    </p:spTree>
    <p:extLst>
      <p:ext uri="{BB962C8B-B14F-4D97-AF65-F5344CB8AC3E}">
        <p14:creationId xmlns:p14="http://schemas.microsoft.com/office/powerpoint/2010/main" val="319243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F0DD9E-F9C1-4433-A7B4-D3536014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Конструктивные переговоры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3304CF4-2374-4BE5-A770-9F39E0F0CA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i="1" dirty="0"/>
              <a:t>Характеристики  стратегии </a:t>
            </a:r>
            <a:r>
              <a:rPr lang="ru-RU" sz="2200" dirty="0"/>
              <a:t>(реализация партнерского подхода):</a:t>
            </a:r>
          </a:p>
          <a:p>
            <a:r>
              <a:rPr lang="ru-RU" sz="2200" dirty="0"/>
              <a:t>совместный анализ проблемы</a:t>
            </a:r>
          </a:p>
          <a:p>
            <a:r>
              <a:rPr lang="ru-RU" sz="2200" dirty="0"/>
              <a:t>максимальный учет интересов сторон</a:t>
            </a:r>
          </a:p>
          <a:p>
            <a:r>
              <a:rPr lang="ru-RU" sz="2200" dirty="0"/>
              <a:t>использование объективных критериев</a:t>
            </a:r>
          </a:p>
          <a:p>
            <a:r>
              <a:rPr lang="ru-RU" sz="2200" dirty="0"/>
              <a:t>поиск взаимовыгодных вариантов решений</a:t>
            </a:r>
          </a:p>
          <a:p>
            <a:pPr marL="0" indent="0">
              <a:buNone/>
            </a:pPr>
            <a:r>
              <a:rPr lang="ru-RU" sz="2200" b="1" i="1" dirty="0"/>
              <a:t>Трудности реализации стратегии конструктивных переговоров:</a:t>
            </a:r>
          </a:p>
          <a:p>
            <a:r>
              <a:rPr lang="ru-RU" sz="2200" dirty="0"/>
              <a:t>Нельзя в одностороннем порядке выбрать эту стратегию</a:t>
            </a:r>
          </a:p>
          <a:p>
            <a:r>
              <a:rPr lang="ru-RU" sz="2200" dirty="0"/>
              <a:t>Трудно применим в условиях конфликта</a:t>
            </a:r>
          </a:p>
          <a:p>
            <a:r>
              <a:rPr lang="ru-RU" sz="2200" dirty="0"/>
              <a:t>Если объект переговоров – ограниченный ресурс (территория, промышленный, социальный, культурный объект)</a:t>
            </a:r>
          </a:p>
          <a:p>
            <a:pPr marL="0" indent="0">
              <a:buNone/>
            </a:pP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7207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F78021-3FD1-4883-8097-DD09040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Тактические приемы при конструктивных переговорах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F927304-6D4D-4654-A140-373783A09A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/>
              <a:t>Постепенное повышение сложности обсуждаемых вопросов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Разделение проблемы на отдельные составляющие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Вынесение спорных вопросов «за скобки»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«Один режет, другой выбирает» (принцип справедливости раздела)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Подчеркивание общности (стремление избежать материальных и моральных потерь, взаимозависимость оппонентов, стремление сохранить длительные отношения)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/>
          </a:p>
          <a:p>
            <a:pPr marL="457200" indent="-457200">
              <a:buFont typeface="+mj-lt"/>
              <a:buAutoNum type="arabicPeriod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555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2160FF-54C1-4D3C-91AB-CCC4FDA0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Тактические приемы при переговорах для обеих стратегий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36EB5D4-236B-4E2A-BF08-B0943282C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Эти приемы сходны по своему проявлению, но имеют различный смысл в зависимости от их применения в различных стратегиях переговоров.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Опережение возражений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Экономия аргументов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Возвращение к дискуссии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Пакетирование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Блоковая тактика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Тактика </a:t>
            </a:r>
            <a:r>
              <a:rPr lang="ru-RU" sz="2000" dirty="0" err="1"/>
              <a:t>избежания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Критерием оценки применение того или иного приема  является </a:t>
            </a:r>
            <a:r>
              <a:rPr lang="ru-RU" sz="2000" b="1" i="1"/>
              <a:t>цель переговоров.</a:t>
            </a:r>
          </a:p>
          <a:p>
            <a:pPr marL="0" indent="0">
              <a:buNone/>
            </a:pPr>
            <a:r>
              <a:rPr lang="ru-RU" sz="2000"/>
              <a:t> </a:t>
            </a:r>
            <a:r>
              <a:rPr lang="ru-RU" sz="2000" i="1" dirty="0"/>
              <a:t>Либо это достижение взаимовыгодного результата, либо  стремление к одностороннему выигрышу.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991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4CFE19-E471-450A-8AF3-6F261FAA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Этапы переговоров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2752C1-E39B-4657-B9D0-E1028F07C7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i="1" dirty="0"/>
              <a:t>Подготовка</a:t>
            </a:r>
          </a:p>
          <a:p>
            <a:pPr>
              <a:lnSpc>
                <a:spcPct val="110000"/>
              </a:lnSpc>
            </a:pPr>
            <a:r>
              <a:rPr lang="ru-RU" sz="1900" i="1" dirty="0"/>
              <a:t>Организационный аспект - место, время, состав участников, повестка дня </a:t>
            </a:r>
          </a:p>
          <a:p>
            <a:pPr>
              <a:lnSpc>
                <a:spcPct val="110000"/>
              </a:lnSpc>
            </a:pPr>
            <a:r>
              <a:rPr lang="ru-RU" sz="1900" i="1" dirty="0"/>
              <a:t>Содержательный аспект - анализ проблемы и интересов сторон, оценка возможных альтернатив соглашению, определение переговорной позиции, подготовка материалов и вариантов итоговых документов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i="1" dirty="0"/>
              <a:t>Переговорный процесс</a:t>
            </a:r>
          </a:p>
          <a:p>
            <a:pPr>
              <a:lnSpc>
                <a:spcPct val="110000"/>
              </a:lnSpc>
            </a:pPr>
            <a:r>
              <a:rPr lang="ru-RU" sz="1900" i="1" dirty="0"/>
              <a:t>Согласование процедурных вопросов</a:t>
            </a:r>
          </a:p>
          <a:p>
            <a:pPr>
              <a:lnSpc>
                <a:spcPct val="110000"/>
              </a:lnSpc>
            </a:pPr>
            <a:r>
              <a:rPr lang="ru-RU" sz="1900" i="1" dirty="0"/>
              <a:t>Уточнение интересов и позиций сторон</a:t>
            </a:r>
          </a:p>
          <a:p>
            <a:pPr>
              <a:lnSpc>
                <a:spcPct val="110000"/>
              </a:lnSpc>
            </a:pPr>
            <a:r>
              <a:rPr lang="ru-RU" sz="1900" i="1" dirty="0"/>
              <a:t>Обсуждение возможных вариантов решения проблемы</a:t>
            </a:r>
          </a:p>
          <a:p>
            <a:pPr>
              <a:lnSpc>
                <a:spcPct val="110000"/>
              </a:lnSpc>
            </a:pPr>
            <a:r>
              <a:rPr lang="ru-RU" sz="1900" i="1" dirty="0"/>
              <a:t>Достижение соглашения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i="1" dirty="0"/>
              <a:t>Анализ результатов</a:t>
            </a:r>
          </a:p>
          <a:p>
            <a:pPr>
              <a:lnSpc>
                <a:spcPct val="110000"/>
              </a:lnSpc>
            </a:pPr>
            <a:r>
              <a:rPr lang="ru-RU" sz="1900" i="1" dirty="0"/>
              <a:t>Оценка степени решения проблемы</a:t>
            </a:r>
          </a:p>
          <a:p>
            <a:pPr>
              <a:lnSpc>
                <a:spcPct val="110000"/>
              </a:lnSpc>
            </a:pPr>
            <a:r>
              <a:rPr lang="ru-RU" sz="1900" i="1" dirty="0"/>
              <a:t>Возможность выполнения условий соглашения</a:t>
            </a:r>
          </a:p>
          <a:p>
            <a:endParaRPr lang="ru-RU" sz="1900" i="1" dirty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9832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подготовки к переговорам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57445"/>
              </p:ext>
            </p:extLst>
          </p:nvPr>
        </p:nvGraphicFramePr>
        <p:xfrm>
          <a:off x="593054" y="1700807"/>
          <a:ext cx="8280920" cy="475252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2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4996"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1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Тщательно готовьтесь. Вы должны понять не только сущность сделки, но и активно изучить страну, культуру, идеологию, компанию партнеров, составить</a:t>
                      </a:r>
                      <a:r>
                        <a:rPr kumimoji="0" lang="ru-RU" sz="1600" kern="1200" baseline="0" dirty="0"/>
                        <a:t> </a:t>
                      </a:r>
                      <a:r>
                        <a:rPr kumimoji="0" lang="ru-RU" sz="1600" kern="1200" dirty="0"/>
                        <a:t>представление об участниках переговоров.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922"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2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 smtClean="0"/>
                        <a:t>Знайте вашу пороговую черту. </a:t>
                      </a:r>
                      <a:r>
                        <a:rPr kumimoji="0" lang="ru-RU" sz="1600" kern="1200" smtClean="0"/>
                        <a:t>Готовьте запасные варианты решения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5120"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3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Не предъявляйте ультиматумов вашему партнеру в отношении длительности переговоров.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7680"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4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/>
                        <a:t>Необходимо владеть ситуацией и контролировать ее, сохраняйте хладнокровие в ходе переговоров.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120"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5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Проявляйте уважение к культуре, идеологии, традициям, вере, стране вашего партнера.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7922"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6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Будьте гибкими.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7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Формируйте неформальные отношения с партнерами.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833120" algn="l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/>
                        <a:t>Акцентируйте внимание партнеров на положительных моментах переговоров.</a:t>
                      </a:r>
                      <a:endParaRPr kumimoji="0"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Этические нормы и принципы в практике переговоров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1831</TotalTime>
  <Words>1665</Words>
  <Application>Microsoft Office PowerPoint</Application>
  <PresentationFormat>Экран (4:3)</PresentationFormat>
  <Paragraphs>244</Paragraphs>
  <Slides>26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Обычная</vt:lpstr>
      <vt:lpstr>Деловые переговоры </vt:lpstr>
      <vt:lpstr>Позиционный торг</vt:lpstr>
      <vt:lpstr>Тактические приемы при позиционном торге </vt:lpstr>
      <vt:lpstr>Конструктивные переговоры </vt:lpstr>
      <vt:lpstr>Тактические приемы при конструктивных переговорах</vt:lpstr>
      <vt:lpstr>Тактические приемы при переговорах для обеих стратегий</vt:lpstr>
      <vt:lpstr>Этапы переговоров</vt:lpstr>
      <vt:lpstr>Правила подготовки к переговорам</vt:lpstr>
      <vt:lpstr>Этические нормы и принципы в практике переговоров</vt:lpstr>
      <vt:lpstr>Деловая переписка</vt:lpstr>
      <vt:lpstr>Классификация деловой переписки(1)</vt:lpstr>
      <vt:lpstr>Классификация деловой переписки(2)</vt:lpstr>
      <vt:lpstr>Структура делового письма</vt:lpstr>
      <vt:lpstr>Оформление делового письма</vt:lpstr>
      <vt:lpstr>Стиль и язык деловой переписки</vt:lpstr>
      <vt:lpstr>Этические и этикетные нормы деловой переписки</vt:lpstr>
      <vt:lpstr>Резолюция</vt:lpstr>
      <vt:lpstr>Стрессы </vt:lpstr>
      <vt:lpstr>Причины и источники стрессов в деловых коммуникациях</vt:lpstr>
      <vt:lpstr>Причины и источники стрессов в деловых коммуникациях</vt:lpstr>
      <vt:lpstr>Организационный стресс и синдром выгорания</vt:lpstr>
      <vt:lpstr>Профилактика стрессов в деловых коммуникациях «сверху – вниз»</vt:lpstr>
      <vt:lpstr>Профилактика стрессов в деловых коммуникациях «снизу – вверх»</vt:lpstr>
      <vt:lpstr>Профилактика синдрома выгорания</vt:lpstr>
      <vt:lpstr>Поисковая активность – ключ к стрессоустойчивости</vt:lpstr>
      <vt:lpstr>Индивидуальная стратегия и тактика стрессоустойчивого поведения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Деловой этикет</dc:title>
  <dc:creator>1</dc:creator>
  <cp:lastModifiedBy>Алексей</cp:lastModifiedBy>
  <cp:revision>234</cp:revision>
  <dcterms:created xsi:type="dcterms:W3CDTF">2020-05-23T08:33:46Z</dcterms:created>
  <dcterms:modified xsi:type="dcterms:W3CDTF">2022-11-09T15:33:10Z</dcterms:modified>
</cp:coreProperties>
</file>