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321" r:id="rId2"/>
    <p:sldId id="322" r:id="rId3"/>
    <p:sldId id="323" r:id="rId4"/>
    <p:sldId id="324" r:id="rId5"/>
    <p:sldId id="325" r:id="rId6"/>
    <p:sldId id="326" r:id="rId7"/>
    <p:sldId id="327" r:id="rId8"/>
    <p:sldId id="328" r:id="rId9"/>
    <p:sldId id="329" r:id="rId10"/>
    <p:sldId id="330" r:id="rId11"/>
    <p:sldId id="331" r:id="rId12"/>
    <p:sldId id="359" r:id="rId13"/>
    <p:sldId id="360" r:id="rId14"/>
    <p:sldId id="361" r:id="rId15"/>
    <p:sldId id="358" r:id="rId16"/>
    <p:sldId id="333" r:id="rId17"/>
    <p:sldId id="332" r:id="rId18"/>
    <p:sldId id="334" r:id="rId19"/>
    <p:sldId id="335" r:id="rId20"/>
    <p:sldId id="336" r:id="rId21"/>
    <p:sldId id="337" r:id="rId22"/>
    <p:sldId id="338" r:id="rId23"/>
    <p:sldId id="350" r:id="rId24"/>
    <p:sldId id="351" r:id="rId25"/>
    <p:sldId id="352" r:id="rId26"/>
    <p:sldId id="353" r:id="rId27"/>
    <p:sldId id="354" r:id="rId28"/>
    <p:sldId id="355" r:id="rId29"/>
    <p:sldId id="356" r:id="rId30"/>
    <p:sldId id="357" r:id="rId3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лексей" initials="А" lastIdx="1" clrIdx="0">
    <p:extLst>
      <p:ext uri="{19B8F6BF-5375-455C-9EA6-DF929625EA0E}">
        <p15:presenceInfo xmlns="" xmlns:p15="http://schemas.microsoft.com/office/powerpoint/2012/main" userId="08fa428257d1a6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F6C26C-3B1F-4162-94E0-25E0E85954F3}" type="datetimeFigureOut">
              <a:rPr lang="ru-RU" smtClean="0"/>
              <a:t>30.11.2022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79BBA-FD53-44E3-A0C6-7C9EDE9A4750}" type="slidenum">
              <a:rPr lang="ru-RU" smtClean="0"/>
              <a:t>‹#›</a:t>
            </a:fld>
            <a:endParaRPr lang="ru-RU"/>
          </a:p>
        </p:txBody>
      </p:sp>
    </p:spTree>
    <p:extLst>
      <p:ext uri="{BB962C8B-B14F-4D97-AF65-F5344CB8AC3E}">
        <p14:creationId xmlns:p14="http://schemas.microsoft.com/office/powerpoint/2010/main" val="2722698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2362200" y="4038600"/>
            <a:ext cx="6477000" cy="1828800"/>
          </a:xfrm>
        </p:spPr>
        <p:txBody>
          <a:bodyPr anchor="b"/>
          <a:lstStyle>
            <a:lvl1pPr>
              <a:defRPr cap="all" baseline="0"/>
            </a:lvl1pPr>
          </a:lstStyle>
          <a:p>
            <a:r>
              <a:rPr kumimoji="0" lang="ru-RU"/>
              <a:t>Образец заголовка</a:t>
            </a:r>
            <a:endParaRPr kumimoji="0" lang="en-US"/>
          </a:p>
        </p:txBody>
      </p:sp>
      <p:sp>
        <p:nvSpPr>
          <p:cNvPr id="9" name="Подзаголовок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Дата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08331AF-338E-44A2-8734-E8838CECFAA6}" type="datetimeFigureOut">
              <a:rPr lang="ru-RU" smtClean="0"/>
              <a:pPr/>
              <a:t>30.11.2022</a:t>
            </a:fld>
            <a:endParaRPr lang="ru-RU"/>
          </a:p>
        </p:txBody>
      </p:sp>
      <p:sp>
        <p:nvSpPr>
          <p:cNvPr id="17" name="Нижний колонтитул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ru-RU"/>
          </a:p>
        </p:txBody>
      </p:sp>
      <p:sp>
        <p:nvSpPr>
          <p:cNvPr id="29" name="Номер слайда 28"/>
          <p:cNvSpPr>
            <a:spLocks noGrp="1"/>
          </p:cNvSpPr>
          <p:nvPr>
            <p:ph type="sldNum" sz="quarter" idx="12"/>
          </p:nvPr>
        </p:nvSpPr>
        <p:spPr>
          <a:xfrm>
            <a:off x="8001000" y="228600"/>
            <a:ext cx="838200" cy="381000"/>
          </a:xfrm>
        </p:spPr>
        <p:txBody>
          <a:bodyPr/>
          <a:lstStyle>
            <a:lvl1pPr>
              <a:defRPr>
                <a:solidFill>
                  <a:schemeClr val="tx2"/>
                </a:solidFill>
              </a:defRPr>
            </a:lvl1pPr>
          </a:lstStyle>
          <a:p>
            <a:fld id="{84749267-3868-41DB-8C29-B5883AF13FFD}"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D08331AF-338E-44A2-8734-E8838CECFAA6}" type="datetimeFigureOut">
              <a:rPr lang="ru-RU" smtClean="0"/>
              <a:pPr/>
              <a:t>30.11.2022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4749267-3868-41DB-8C29-B5883AF13FF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1"/>
      </p:bgRef>
    </p:bg>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3200" y="609600"/>
            <a:ext cx="2057400" cy="5516563"/>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609600"/>
            <a:ext cx="5562600" cy="5516564"/>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a:xfrm>
            <a:off x="6553200" y="6248402"/>
            <a:ext cx="2209800" cy="365125"/>
          </a:xfrm>
        </p:spPr>
        <p:txBody>
          <a:bodyPr/>
          <a:lstStyle/>
          <a:p>
            <a:fld id="{D08331AF-338E-44A2-8734-E8838CECFAA6}" type="datetimeFigureOut">
              <a:rPr lang="ru-RU" smtClean="0"/>
              <a:pPr/>
              <a:t>30.11.2022</a:t>
            </a:fld>
            <a:endParaRPr lang="ru-RU"/>
          </a:p>
        </p:txBody>
      </p:sp>
      <p:sp>
        <p:nvSpPr>
          <p:cNvPr id="5" name="Нижний колонтитул 4"/>
          <p:cNvSpPr>
            <a:spLocks noGrp="1"/>
          </p:cNvSpPr>
          <p:nvPr>
            <p:ph type="ftr" sz="quarter" idx="11"/>
          </p:nvPr>
        </p:nvSpPr>
        <p:spPr>
          <a:xfrm>
            <a:off x="457201" y="6248207"/>
            <a:ext cx="5573483" cy="365125"/>
          </a:xfrm>
        </p:spPr>
        <p:txBody>
          <a:bodyPr/>
          <a:lstStyle/>
          <a:p>
            <a:endParaRPr lang="ru-RU"/>
          </a:p>
        </p:txBody>
      </p:sp>
      <p:sp>
        <p:nvSpPr>
          <p:cNvPr id="7" name="Прямоугольник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омер слайда 5"/>
          <p:cNvSpPr>
            <a:spLocks noGrp="1"/>
          </p:cNvSpPr>
          <p:nvPr>
            <p:ph type="sldNum" sz="quarter" idx="12"/>
          </p:nvPr>
        </p:nvSpPr>
        <p:spPr>
          <a:xfrm rot="5400000">
            <a:off x="5989638" y="144462"/>
            <a:ext cx="533400" cy="244476"/>
          </a:xfrm>
        </p:spPr>
        <p:txBody>
          <a:bodyPr/>
          <a:lstStyle/>
          <a:p>
            <a:fld id="{84749267-3868-41DB-8C29-B5883AF13FFD}"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kumimoji="0" lang="ru-RU"/>
              <a:t>Образец заголовка</a:t>
            </a:r>
            <a:endParaRPr kumimoji="0" lang="en-US"/>
          </a:p>
        </p:txBody>
      </p:sp>
      <p:sp>
        <p:nvSpPr>
          <p:cNvPr id="4" name="Дата 3"/>
          <p:cNvSpPr>
            <a:spLocks noGrp="1"/>
          </p:cNvSpPr>
          <p:nvPr>
            <p:ph type="dt" sz="half" idx="10"/>
          </p:nvPr>
        </p:nvSpPr>
        <p:spPr/>
        <p:txBody>
          <a:bodyPr/>
          <a:lstStyle/>
          <a:p>
            <a:fld id="{D08331AF-338E-44A2-8734-E8838CECFAA6}" type="datetimeFigureOut">
              <a:rPr lang="ru-RU" smtClean="0"/>
              <a:pPr/>
              <a:t>30.11.2022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lvl1pPr>
              <a:defRPr>
                <a:solidFill>
                  <a:srgbClr val="FFFFFF"/>
                </a:solidFill>
              </a:defRPr>
            </a:lvl1pPr>
          </a:lstStyle>
          <a:p>
            <a:fld id="{84749267-3868-41DB-8C29-B5883AF13FFD}" type="slidenum">
              <a:rPr lang="ru-RU" smtClean="0"/>
              <a:pPr/>
              <a:t>‹#›</a:t>
            </a:fld>
            <a:endParaRPr lang="ru-RU"/>
          </a:p>
        </p:txBody>
      </p:sp>
      <p:sp>
        <p:nvSpPr>
          <p:cNvPr id="8" name="Содержимое 7"/>
          <p:cNvSpPr>
            <a:spLocks noGrp="1"/>
          </p:cNvSpPr>
          <p:nvPr>
            <p:ph sz="quarter" idx="1"/>
          </p:nvPr>
        </p:nvSpPr>
        <p:spPr>
          <a:xfrm>
            <a:off x="612648" y="1600200"/>
            <a:ext cx="8153400" cy="44958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7" name="Прямоугольник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ru-RU"/>
              <a:t>Образец заголовка</a:t>
            </a:r>
            <a:endParaRPr kumimoji="0" lang="en-US"/>
          </a:p>
        </p:txBody>
      </p:sp>
      <p:sp>
        <p:nvSpPr>
          <p:cNvPr id="12" name="Дата 11"/>
          <p:cNvSpPr>
            <a:spLocks noGrp="1"/>
          </p:cNvSpPr>
          <p:nvPr>
            <p:ph type="dt" sz="half" idx="10"/>
          </p:nvPr>
        </p:nvSpPr>
        <p:spPr/>
        <p:txBody>
          <a:bodyPr/>
          <a:lstStyle/>
          <a:p>
            <a:fld id="{D08331AF-338E-44A2-8734-E8838CECFAA6}" type="datetimeFigureOut">
              <a:rPr lang="ru-RU" smtClean="0"/>
              <a:pPr/>
              <a:t>30.11.2022</a:t>
            </a:fld>
            <a:endParaRPr lang="ru-RU"/>
          </a:p>
        </p:txBody>
      </p:sp>
      <p:sp>
        <p:nvSpPr>
          <p:cNvPr id="13" name="Номер слайда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4749267-3868-41DB-8C29-B5883AF13FFD}" type="slidenum">
              <a:rPr lang="ru-RU" smtClean="0"/>
              <a:pPr/>
              <a:t>‹#›</a:t>
            </a:fld>
            <a:endParaRPr lang="ru-RU"/>
          </a:p>
        </p:txBody>
      </p:sp>
      <p:sp>
        <p:nvSpPr>
          <p:cNvPr id="14" name="Нижний колонтитул 13"/>
          <p:cNvSpPr>
            <a:spLocks noGrp="1"/>
          </p:cNvSpPr>
          <p:nvPr>
            <p:ph type="ftr" sz="quarter" idx="12"/>
          </p:nvPr>
        </p:nvSpPr>
        <p:spPr/>
        <p:txBody>
          <a:bodyPr/>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9" name="Содержимое 8"/>
          <p:cNvSpPr>
            <a:spLocks noGrp="1"/>
          </p:cNvSpPr>
          <p:nvPr>
            <p:ph sz="quarter" idx="1"/>
          </p:nvPr>
        </p:nvSpPr>
        <p:spPr>
          <a:xfrm>
            <a:off x="609600" y="1589567"/>
            <a:ext cx="38862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1" name="Содержимое 10"/>
          <p:cNvSpPr>
            <a:spLocks noGrp="1"/>
          </p:cNvSpPr>
          <p:nvPr>
            <p:ph sz="quarter" idx="2"/>
          </p:nvPr>
        </p:nvSpPr>
        <p:spPr>
          <a:xfrm>
            <a:off x="4844901" y="1589567"/>
            <a:ext cx="38862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8" name="Дата 7"/>
          <p:cNvSpPr>
            <a:spLocks noGrp="1"/>
          </p:cNvSpPr>
          <p:nvPr>
            <p:ph type="dt" sz="half" idx="15"/>
          </p:nvPr>
        </p:nvSpPr>
        <p:spPr/>
        <p:txBody>
          <a:bodyPr rtlCol="0"/>
          <a:lstStyle/>
          <a:p>
            <a:fld id="{D08331AF-338E-44A2-8734-E8838CECFAA6}" type="datetimeFigureOut">
              <a:rPr lang="ru-RU" smtClean="0"/>
              <a:pPr/>
              <a:t>30.11.2022</a:t>
            </a:fld>
            <a:endParaRPr lang="ru-RU"/>
          </a:p>
        </p:txBody>
      </p:sp>
      <p:sp>
        <p:nvSpPr>
          <p:cNvPr id="10" name="Номер слайда 9"/>
          <p:cNvSpPr>
            <a:spLocks noGrp="1"/>
          </p:cNvSpPr>
          <p:nvPr>
            <p:ph type="sldNum" sz="quarter" idx="16"/>
          </p:nvPr>
        </p:nvSpPr>
        <p:spPr/>
        <p:txBody>
          <a:bodyPr rtlCol="0"/>
          <a:lstStyle/>
          <a:p>
            <a:fld id="{84749267-3868-41DB-8C29-B5883AF13FFD}" type="slidenum">
              <a:rPr lang="ru-RU" smtClean="0"/>
              <a:pPr/>
              <a:t>‹#›</a:t>
            </a:fld>
            <a:endParaRPr lang="ru-RU"/>
          </a:p>
        </p:txBody>
      </p:sp>
      <p:sp>
        <p:nvSpPr>
          <p:cNvPr id="12" name="Нижний колонтитул 11"/>
          <p:cNvSpPr>
            <a:spLocks noGrp="1"/>
          </p:cNvSpPr>
          <p:nvPr>
            <p:ph type="ftr" sz="quarter" idx="17"/>
          </p:nvPr>
        </p:nvSpPr>
        <p:spPr/>
        <p:txBody>
          <a:bodyPr rtlCol="0"/>
          <a:lstStyle/>
          <a:p>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73050"/>
            <a:ext cx="8153400" cy="869950"/>
          </a:xfrm>
        </p:spPr>
        <p:txBody>
          <a:bodyPr anchor="ctr"/>
          <a:lstStyle>
            <a:lvl1pPr>
              <a:defRPr/>
            </a:lvl1pPr>
          </a:lstStyle>
          <a:p>
            <a:r>
              <a:rPr kumimoji="0" lang="ru-RU"/>
              <a:t>Образец заголовка</a:t>
            </a:r>
            <a:endParaRPr kumimoji="0" lang="en-US"/>
          </a:p>
        </p:txBody>
      </p:sp>
      <p:sp>
        <p:nvSpPr>
          <p:cNvPr id="11" name="Содержимое 10"/>
          <p:cNvSpPr>
            <a:spLocks noGrp="1"/>
          </p:cNvSpPr>
          <p:nvPr>
            <p:ph sz="quarter" idx="2"/>
          </p:nvPr>
        </p:nvSpPr>
        <p:spPr>
          <a:xfrm>
            <a:off x="609600" y="2438400"/>
            <a:ext cx="3886200" cy="35814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3" name="Содержимое 12"/>
          <p:cNvSpPr>
            <a:spLocks noGrp="1"/>
          </p:cNvSpPr>
          <p:nvPr>
            <p:ph sz="quarter" idx="4"/>
          </p:nvPr>
        </p:nvSpPr>
        <p:spPr>
          <a:xfrm>
            <a:off x="4800600" y="2438400"/>
            <a:ext cx="3886200" cy="35814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0" name="Дата 9"/>
          <p:cNvSpPr>
            <a:spLocks noGrp="1"/>
          </p:cNvSpPr>
          <p:nvPr>
            <p:ph type="dt" sz="half" idx="15"/>
          </p:nvPr>
        </p:nvSpPr>
        <p:spPr/>
        <p:txBody>
          <a:bodyPr rtlCol="0"/>
          <a:lstStyle/>
          <a:p>
            <a:fld id="{D08331AF-338E-44A2-8734-E8838CECFAA6}" type="datetimeFigureOut">
              <a:rPr lang="ru-RU" smtClean="0"/>
              <a:pPr/>
              <a:t>30.11.2022</a:t>
            </a:fld>
            <a:endParaRPr lang="ru-RU"/>
          </a:p>
        </p:txBody>
      </p:sp>
      <p:sp>
        <p:nvSpPr>
          <p:cNvPr id="12" name="Номер слайда 11"/>
          <p:cNvSpPr>
            <a:spLocks noGrp="1"/>
          </p:cNvSpPr>
          <p:nvPr>
            <p:ph type="sldNum" sz="quarter" idx="16"/>
          </p:nvPr>
        </p:nvSpPr>
        <p:spPr/>
        <p:txBody>
          <a:bodyPr rtlCol="0"/>
          <a:lstStyle/>
          <a:p>
            <a:fld id="{84749267-3868-41DB-8C29-B5883AF13FFD}" type="slidenum">
              <a:rPr lang="ru-RU" smtClean="0"/>
              <a:pPr/>
              <a:t>‹#›</a:t>
            </a:fld>
            <a:endParaRPr lang="ru-RU"/>
          </a:p>
        </p:txBody>
      </p:sp>
      <p:sp>
        <p:nvSpPr>
          <p:cNvPr id="14" name="Нижний колонтитул 13"/>
          <p:cNvSpPr>
            <a:spLocks noGrp="1"/>
          </p:cNvSpPr>
          <p:nvPr>
            <p:ph type="ftr" sz="quarter" idx="17"/>
          </p:nvPr>
        </p:nvSpPr>
        <p:spPr/>
        <p:txBody>
          <a:bodyPr rtlCol="0"/>
          <a:lstStyle/>
          <a:p>
            <a:endParaRPr lang="ru-RU"/>
          </a:p>
        </p:txBody>
      </p:sp>
      <p:sp>
        <p:nvSpPr>
          <p:cNvPr id="16" name="Текст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ru-RU"/>
              <a:t>Образец текста</a:t>
            </a:r>
          </a:p>
        </p:txBody>
      </p:sp>
      <p:sp>
        <p:nvSpPr>
          <p:cNvPr id="15" name="Текст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ru-RU"/>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D08331AF-338E-44A2-8734-E8838CECFAA6}" type="datetimeFigureOut">
              <a:rPr lang="ru-RU" smtClean="0"/>
              <a:pPr/>
              <a:t>30.11.2022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lvl1pPr>
              <a:defRPr>
                <a:solidFill>
                  <a:srgbClr val="FFFFFF"/>
                </a:solidFill>
              </a:defRPr>
            </a:lvl1pPr>
          </a:lstStyle>
          <a:p>
            <a:fld id="{84749267-3868-41DB-8C29-B5883AF13FFD}"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08331AF-338E-44A2-8734-E8838CECFAA6}" type="datetimeFigureOut">
              <a:rPr lang="ru-RU" smtClean="0"/>
              <a:pPr/>
              <a:t>30.11.2022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a:xfrm>
            <a:off x="0" y="6248400"/>
            <a:ext cx="533400" cy="381000"/>
          </a:xfrm>
        </p:spPr>
        <p:txBody>
          <a:bodyPr/>
          <a:lstStyle>
            <a:lvl1pPr>
              <a:defRPr>
                <a:solidFill>
                  <a:schemeClr val="tx2"/>
                </a:solidFill>
              </a:defRPr>
            </a:lvl1pPr>
          </a:lstStyle>
          <a:p>
            <a:fld id="{84749267-3868-41DB-8C29-B5883AF13FF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3050"/>
            <a:ext cx="8077200" cy="869950"/>
          </a:xfrm>
        </p:spPr>
        <p:txBody>
          <a:bodyPr anchor="ctr"/>
          <a:lstStyle>
            <a:lvl1pPr algn="l">
              <a:buNone/>
              <a:defRPr sz="4400" b="0"/>
            </a:lvl1pPr>
          </a:lstStyle>
          <a:p>
            <a:r>
              <a:rPr kumimoji="0" lang="ru-RU"/>
              <a:t>Образец заголовка</a:t>
            </a:r>
            <a:endParaRPr kumimoji="0" lang="en-US"/>
          </a:p>
        </p:txBody>
      </p:sp>
      <p:sp>
        <p:nvSpPr>
          <p:cNvPr id="5" name="Дата 4"/>
          <p:cNvSpPr>
            <a:spLocks noGrp="1"/>
          </p:cNvSpPr>
          <p:nvPr>
            <p:ph type="dt" sz="half" idx="10"/>
          </p:nvPr>
        </p:nvSpPr>
        <p:spPr/>
        <p:txBody>
          <a:bodyPr/>
          <a:lstStyle/>
          <a:p>
            <a:fld id="{D08331AF-338E-44A2-8734-E8838CECFAA6}" type="datetimeFigureOut">
              <a:rPr lang="ru-RU" smtClean="0"/>
              <a:pPr/>
              <a:t>30.11.2022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lvl1pPr>
              <a:defRPr>
                <a:solidFill>
                  <a:srgbClr val="FFFFFF"/>
                </a:solidFill>
              </a:defRPr>
            </a:lvl1pPr>
          </a:lstStyle>
          <a:p>
            <a:fld id="{84749267-3868-41DB-8C29-B5883AF13FFD}" type="slidenum">
              <a:rPr lang="ru-RU" smtClean="0"/>
              <a:pPr/>
              <a:t>‹#›</a:t>
            </a:fld>
            <a:endParaRPr lang="ru-RU"/>
          </a:p>
        </p:txBody>
      </p:sp>
      <p:sp>
        <p:nvSpPr>
          <p:cNvPr id="3" name="Текст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9" name="Содержимое 8"/>
          <p:cNvSpPr>
            <a:spLocks noGrp="1"/>
          </p:cNvSpPr>
          <p:nvPr>
            <p:ph sz="quarter" idx="1"/>
          </p:nvPr>
        </p:nvSpPr>
        <p:spPr>
          <a:xfrm>
            <a:off x="2362200" y="1752600"/>
            <a:ext cx="6400800" cy="44196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3">
        <a:schemeClr val="bg2"/>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a:t>Образец текста</a:t>
            </a:r>
          </a:p>
        </p:txBody>
      </p:sp>
      <p:sp>
        <p:nvSpPr>
          <p:cNvPr id="8" name="Прямоугольник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ru-RU"/>
              <a:t>Образец заголовка</a:t>
            </a:r>
            <a:endParaRPr kumimoji="0" lang="en-US"/>
          </a:p>
        </p:txBody>
      </p:sp>
      <p:sp>
        <p:nvSpPr>
          <p:cNvPr id="11" name="Прямоугольник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Дата 11"/>
          <p:cNvSpPr>
            <a:spLocks noGrp="1"/>
          </p:cNvSpPr>
          <p:nvPr>
            <p:ph type="dt" sz="half" idx="10"/>
          </p:nvPr>
        </p:nvSpPr>
        <p:spPr>
          <a:xfrm>
            <a:off x="6248400" y="6248400"/>
            <a:ext cx="2667000" cy="365125"/>
          </a:xfrm>
        </p:spPr>
        <p:txBody>
          <a:bodyPr rtlCol="0"/>
          <a:lstStyle/>
          <a:p>
            <a:fld id="{D08331AF-338E-44A2-8734-E8838CECFAA6}" type="datetimeFigureOut">
              <a:rPr lang="ru-RU" smtClean="0"/>
              <a:pPr/>
              <a:t>30.11.2022</a:t>
            </a:fld>
            <a:endParaRPr lang="ru-RU"/>
          </a:p>
        </p:txBody>
      </p:sp>
      <p:sp>
        <p:nvSpPr>
          <p:cNvPr id="13" name="Номер слайда 12"/>
          <p:cNvSpPr>
            <a:spLocks noGrp="1"/>
          </p:cNvSpPr>
          <p:nvPr>
            <p:ph type="sldNum" sz="quarter" idx="11"/>
          </p:nvPr>
        </p:nvSpPr>
        <p:spPr>
          <a:xfrm>
            <a:off x="0" y="4667249"/>
            <a:ext cx="1447800" cy="663578"/>
          </a:xfrm>
        </p:spPr>
        <p:txBody>
          <a:bodyPr rtlCol="0"/>
          <a:lstStyle>
            <a:lvl1pPr>
              <a:defRPr sz="2800"/>
            </a:lvl1pPr>
          </a:lstStyle>
          <a:p>
            <a:fld id="{84749267-3868-41DB-8C29-B5883AF13FFD}" type="slidenum">
              <a:rPr lang="ru-RU" smtClean="0"/>
              <a:pPr/>
              <a:t>‹#›</a:t>
            </a:fld>
            <a:endParaRPr lang="ru-RU"/>
          </a:p>
        </p:txBody>
      </p:sp>
      <p:sp>
        <p:nvSpPr>
          <p:cNvPr id="14" name="Нижний колонтитул 13"/>
          <p:cNvSpPr>
            <a:spLocks noGrp="1"/>
          </p:cNvSpPr>
          <p:nvPr>
            <p:ph type="ftr" sz="quarter" idx="12"/>
          </p:nvPr>
        </p:nvSpPr>
        <p:spPr>
          <a:xfrm>
            <a:off x="1600200" y="6248206"/>
            <a:ext cx="4572000" cy="365125"/>
          </a:xfrm>
        </p:spPr>
        <p:txBody>
          <a:bodyPr rtlCol="0"/>
          <a:lstStyle/>
          <a:p>
            <a:endParaRPr lang="ru-RU"/>
          </a:p>
        </p:txBody>
      </p:sp>
      <p:sp>
        <p:nvSpPr>
          <p:cNvPr id="3" name="Рисунок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ru-RU"/>
              <a:t>Вставка рисунка</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609600" y="228600"/>
            <a:ext cx="8153400" cy="990600"/>
          </a:xfrm>
          <a:prstGeom prst="rect">
            <a:avLst/>
          </a:prstGeom>
        </p:spPr>
        <p:txBody>
          <a:bodyPr vert="horz" anchor="ctr">
            <a:normAutofit/>
          </a:bodyPr>
          <a:lstStyle/>
          <a:p>
            <a:r>
              <a:rPr kumimoji="0" lang="ru-RU"/>
              <a:t>Образец заголовка</a:t>
            </a:r>
            <a:endParaRPr kumimoji="0" lang="en-US"/>
          </a:p>
        </p:txBody>
      </p:sp>
      <p:sp>
        <p:nvSpPr>
          <p:cNvPr id="13" name="Текст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4" name="Дата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08331AF-338E-44A2-8734-E8838CECFAA6}" type="datetimeFigureOut">
              <a:rPr lang="ru-RU" smtClean="0"/>
              <a:pPr/>
              <a:t>30.11.2022</a:t>
            </a:fld>
            <a:endParaRPr lang="ru-RU"/>
          </a:p>
        </p:txBody>
      </p:sp>
      <p:sp>
        <p:nvSpPr>
          <p:cNvPr id="3" name="Нижний колонтитул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Прямоугольник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4749267-3868-41DB-8C29-B5883AF13FF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ru-RU" sz="3600" dirty="0" smtClean="0"/>
              <a:t>Манипуляции в деловых коммуникациях</a:t>
            </a:r>
            <a:endParaRPr lang="ru-RU" sz="3600" dirty="0"/>
          </a:p>
        </p:txBody>
      </p:sp>
      <p:sp>
        <p:nvSpPr>
          <p:cNvPr id="3" name="Объект 2"/>
          <p:cNvSpPr>
            <a:spLocks noGrp="1"/>
          </p:cNvSpPr>
          <p:nvPr>
            <p:ph sz="quarter" idx="1"/>
          </p:nvPr>
        </p:nvSpPr>
        <p:spPr/>
        <p:txBody>
          <a:bodyPr>
            <a:normAutofit/>
          </a:bodyPr>
          <a:lstStyle/>
          <a:p>
            <a:r>
              <a:rPr lang="ru-RU" sz="2400" b="1" i="1" dirty="0" smtClean="0"/>
              <a:t>Манипулирование</a:t>
            </a:r>
            <a:r>
              <a:rPr lang="ru-RU" sz="2400" dirty="0" smtClean="0"/>
              <a:t> – скрытое психологическое воздействие на человека, меняющее его поведение в заданном направлении (и обеспечивающее получение одностороннего преимущества).</a:t>
            </a:r>
          </a:p>
          <a:p>
            <a:pPr marL="0" indent="0">
              <a:buNone/>
            </a:pPr>
            <a:r>
              <a:rPr lang="ru-RU" sz="2400" dirty="0" smtClean="0"/>
              <a:t>	К общепризнанным манипуляторам всегда относили торговцев, юристов, политиков, педагогов, а также растущую армию рекламщиков, пиарщиков, имиджмейкеров, журналистов-пропагандистов.</a:t>
            </a:r>
          </a:p>
          <a:p>
            <a:pPr marL="0" indent="0">
              <a:buNone/>
            </a:pPr>
            <a:r>
              <a:rPr lang="ru-RU" sz="2400" dirty="0" smtClean="0"/>
              <a:t>	Когда манипуляция (с этической стороны) может быть оправдана: если она применена с целью успокоить, научить, вылечить.</a:t>
            </a:r>
          </a:p>
          <a:p>
            <a:pPr marL="0" indent="0">
              <a:buNone/>
            </a:pPr>
            <a:endParaRPr lang="ru-RU" sz="2400" dirty="0"/>
          </a:p>
        </p:txBody>
      </p:sp>
    </p:spTree>
    <p:extLst>
      <p:ext uri="{BB962C8B-B14F-4D97-AF65-F5344CB8AC3E}">
        <p14:creationId xmlns:p14="http://schemas.microsoft.com/office/powerpoint/2010/main" val="3693740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smtClean="0"/>
              <a:t>Защита от манипуляций</a:t>
            </a:r>
            <a:endParaRPr lang="ru-RU" sz="4000" dirty="0"/>
          </a:p>
        </p:txBody>
      </p:sp>
      <p:sp>
        <p:nvSpPr>
          <p:cNvPr id="3" name="Объект 2"/>
          <p:cNvSpPr>
            <a:spLocks noGrp="1"/>
          </p:cNvSpPr>
          <p:nvPr>
            <p:ph sz="quarter" idx="1"/>
          </p:nvPr>
        </p:nvSpPr>
        <p:spPr/>
        <p:txBody>
          <a:bodyPr>
            <a:normAutofit/>
          </a:bodyPr>
          <a:lstStyle/>
          <a:p>
            <a:pPr marL="0" indent="0">
              <a:buNone/>
            </a:pPr>
            <a:r>
              <a:rPr lang="ru-RU" sz="2400" dirty="0" smtClean="0"/>
              <a:t>Главная задача – </a:t>
            </a:r>
            <a:r>
              <a:rPr lang="ru-RU" sz="2400" b="1" i="1" dirty="0" smtClean="0"/>
              <a:t>распознать</a:t>
            </a:r>
            <a:r>
              <a:rPr lang="ru-RU" sz="2400" dirty="0" smtClean="0"/>
              <a:t> манипуляцию.</a:t>
            </a:r>
          </a:p>
          <a:p>
            <a:pPr marL="0" indent="0">
              <a:buNone/>
            </a:pPr>
            <a:r>
              <a:rPr lang="ru-RU" sz="2400" dirty="0" smtClean="0"/>
              <a:t>Главная защита – </a:t>
            </a:r>
            <a:r>
              <a:rPr lang="ru-RU" sz="2400" b="1" i="1" dirty="0" smtClean="0"/>
              <a:t>не принимать решения в спешке</a:t>
            </a:r>
            <a:r>
              <a:rPr lang="ru-RU" sz="2400" dirty="0" smtClean="0"/>
              <a:t>.</a:t>
            </a:r>
          </a:p>
          <a:p>
            <a:pPr marL="0" indent="0">
              <a:buNone/>
            </a:pPr>
            <a:r>
              <a:rPr lang="ru-RU" sz="2400" dirty="0" smtClean="0"/>
              <a:t>Внешние признаки манипуляции:</a:t>
            </a:r>
          </a:p>
          <a:p>
            <a:r>
              <a:rPr lang="ru-RU" sz="2400" dirty="0" smtClean="0"/>
              <a:t>Преувеличенная </a:t>
            </a:r>
            <a:r>
              <a:rPr lang="ru-RU" sz="2400" dirty="0" err="1" smtClean="0"/>
              <a:t>комплиментарность</a:t>
            </a:r>
            <a:r>
              <a:rPr lang="ru-RU" sz="2400" dirty="0" smtClean="0"/>
              <a:t>, демонстрация благорасположения</a:t>
            </a:r>
          </a:p>
          <a:p>
            <a:r>
              <a:rPr lang="ru-RU" sz="2400" dirty="0" smtClean="0"/>
              <a:t>Напор, психологическое давление</a:t>
            </a:r>
          </a:p>
          <a:p>
            <a:r>
              <a:rPr lang="ru-RU" sz="2400" dirty="0" smtClean="0"/>
              <a:t>Требование немедленного принятия решения</a:t>
            </a:r>
          </a:p>
          <a:p>
            <a:r>
              <a:rPr lang="ru-RU" sz="2400" dirty="0" smtClean="0"/>
              <a:t>Щедрые посулы или преувеличение возможных потерь</a:t>
            </a:r>
          </a:p>
          <a:p>
            <a:r>
              <a:rPr lang="ru-RU" sz="2400" dirty="0" smtClean="0"/>
              <a:t>Чувство неловкости, нежелание выставить себя в непривлекательном свете</a:t>
            </a:r>
          </a:p>
          <a:p>
            <a:endParaRPr lang="ru-RU" sz="2400" dirty="0" smtClean="0"/>
          </a:p>
          <a:p>
            <a:endParaRPr lang="ru-RU" sz="2400" dirty="0" smtClean="0"/>
          </a:p>
          <a:p>
            <a:pPr marL="0" indent="0">
              <a:buNone/>
            </a:pPr>
            <a:endParaRPr lang="ru-RU" sz="2400" dirty="0" smtClean="0"/>
          </a:p>
          <a:p>
            <a:endParaRPr lang="ru-RU" sz="2400" dirty="0"/>
          </a:p>
        </p:txBody>
      </p:sp>
    </p:spTree>
    <p:extLst>
      <p:ext uri="{BB962C8B-B14F-4D97-AF65-F5344CB8AC3E}">
        <p14:creationId xmlns:p14="http://schemas.microsoft.com/office/powerpoint/2010/main" val="201180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smtClean="0"/>
              <a:t>Конфликты</a:t>
            </a:r>
            <a:endParaRPr lang="ru-RU" sz="4000" dirty="0"/>
          </a:p>
        </p:txBody>
      </p:sp>
      <p:sp>
        <p:nvSpPr>
          <p:cNvPr id="3" name="Объект 2"/>
          <p:cNvSpPr>
            <a:spLocks noGrp="1"/>
          </p:cNvSpPr>
          <p:nvPr>
            <p:ph sz="quarter" idx="1"/>
          </p:nvPr>
        </p:nvSpPr>
        <p:spPr/>
        <p:txBody>
          <a:bodyPr>
            <a:normAutofit lnSpcReduction="10000"/>
          </a:bodyPr>
          <a:lstStyle/>
          <a:p>
            <a:pPr marL="0" indent="0">
              <a:buNone/>
            </a:pPr>
            <a:r>
              <a:rPr lang="ru-RU" sz="2400" b="1" i="1" dirty="0" smtClean="0"/>
              <a:t>Конфликт</a:t>
            </a:r>
            <a:r>
              <a:rPr lang="ru-RU" sz="2400" dirty="0" smtClean="0"/>
              <a:t> – есть качество взаимодействия между людьми, выражающееся в противоборстве сторон ради достижения своих интересов и целей.</a:t>
            </a:r>
          </a:p>
          <a:p>
            <a:pPr marL="0" indent="0">
              <a:buNone/>
            </a:pPr>
            <a:r>
              <a:rPr lang="ru-RU" sz="2400" b="1" i="1" dirty="0" smtClean="0"/>
              <a:t>Составляющие конфликта:</a:t>
            </a:r>
          </a:p>
          <a:p>
            <a:r>
              <a:rPr lang="ru-RU" sz="2400" dirty="0" smtClean="0"/>
              <a:t>Основные участники (субъекты). Ранг субъекта</a:t>
            </a:r>
          </a:p>
          <a:p>
            <a:r>
              <a:rPr lang="ru-RU" sz="2400" dirty="0" smtClean="0"/>
              <a:t>Неосновные участники (третья сторона)</a:t>
            </a:r>
          </a:p>
          <a:p>
            <a:r>
              <a:rPr lang="ru-RU" sz="2400" dirty="0" smtClean="0"/>
              <a:t>Объект – ценность, по поводу которой происходит столкновение интересов</a:t>
            </a:r>
          </a:p>
          <a:p>
            <a:r>
              <a:rPr lang="ru-RU" sz="2400" dirty="0" smtClean="0"/>
              <a:t>Причина – противоречие интересов сторон</a:t>
            </a:r>
          </a:p>
          <a:p>
            <a:r>
              <a:rPr lang="ru-RU" sz="2400" dirty="0" smtClean="0"/>
              <a:t>Повод – явление (случайное/созданное намеренно) приводящее к конфликту</a:t>
            </a:r>
          </a:p>
          <a:p>
            <a:endParaRPr lang="ru-RU" sz="2400" dirty="0"/>
          </a:p>
        </p:txBody>
      </p:sp>
    </p:spTree>
    <p:extLst>
      <p:ext uri="{BB962C8B-B14F-4D97-AF65-F5344CB8AC3E}">
        <p14:creationId xmlns:p14="http://schemas.microsoft.com/office/powerpoint/2010/main" val="3689548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260648"/>
            <a:ext cx="8153400" cy="990600"/>
          </a:xfrm>
        </p:spPr>
        <p:txBody>
          <a:bodyPr/>
          <a:lstStyle/>
          <a:p>
            <a:r>
              <a:rPr lang="ru-RU" dirty="0" smtClean="0"/>
              <a:t>Динамика конфликта</a:t>
            </a:r>
            <a:endParaRPr lang="ru-RU" dirty="0"/>
          </a:p>
        </p:txBody>
      </p:sp>
      <p:sp>
        <p:nvSpPr>
          <p:cNvPr id="3" name="Объект 2"/>
          <p:cNvSpPr>
            <a:spLocks noGrp="1"/>
          </p:cNvSpPr>
          <p:nvPr>
            <p:ph sz="quarter" idx="1"/>
          </p:nvPr>
        </p:nvSpPr>
        <p:spPr/>
        <p:txBody>
          <a:bodyPr>
            <a:normAutofit fontScale="85000" lnSpcReduction="20000"/>
          </a:bodyPr>
          <a:lstStyle/>
          <a:p>
            <a:r>
              <a:rPr lang="ru-RU" sz="2600" dirty="0" err="1" smtClean="0"/>
              <a:t>Предконфликтная</a:t>
            </a:r>
            <a:r>
              <a:rPr lang="ru-RU" sz="2600" dirty="0" smtClean="0"/>
              <a:t> ситуация  </a:t>
            </a:r>
            <a:r>
              <a:rPr lang="ru-RU" sz="2400" dirty="0" smtClean="0"/>
              <a:t>(латентный период)</a:t>
            </a:r>
          </a:p>
          <a:p>
            <a:pPr marL="0" indent="0">
              <a:buNone/>
            </a:pPr>
            <a:endParaRPr lang="ru-RU" sz="2400" dirty="0" smtClean="0"/>
          </a:p>
          <a:p>
            <a:r>
              <a:rPr lang="ru-RU" sz="2400" dirty="0" smtClean="0"/>
              <a:t> </a:t>
            </a:r>
            <a:r>
              <a:rPr lang="ru-RU" sz="2600" dirty="0" smtClean="0"/>
              <a:t>Открытый конфли</a:t>
            </a:r>
            <a:r>
              <a:rPr lang="ru-RU" sz="2400" dirty="0" smtClean="0"/>
              <a:t>кт                                                                           	инцидент (</a:t>
            </a:r>
            <a:r>
              <a:rPr lang="ru-RU" sz="2400" i="1" dirty="0" smtClean="0"/>
              <a:t>случай, инициирующий конфликт</a:t>
            </a:r>
            <a:r>
              <a:rPr lang="ru-RU" sz="2400" dirty="0" smtClean="0"/>
              <a:t>)</a:t>
            </a:r>
            <a:endParaRPr lang="ru-RU" sz="2400" dirty="0"/>
          </a:p>
          <a:p>
            <a:pPr marL="0" indent="0">
              <a:buNone/>
            </a:pPr>
            <a:r>
              <a:rPr lang="ru-RU" sz="2400" dirty="0"/>
              <a:t>	</a:t>
            </a:r>
            <a:r>
              <a:rPr lang="ru-RU" sz="2400" dirty="0" smtClean="0"/>
              <a:t>эскалация (</a:t>
            </a:r>
            <a:r>
              <a:rPr lang="ru-RU" sz="2400" i="1" dirty="0" smtClean="0"/>
              <a:t>создание образа врага, демонстрация силы и угрозы ее применения, насилие, расширение и углубление конфликта</a:t>
            </a:r>
            <a:r>
              <a:rPr lang="ru-RU" sz="2400" dirty="0" smtClean="0"/>
              <a:t>)</a:t>
            </a:r>
            <a:endParaRPr lang="ru-RU" sz="2400" dirty="0"/>
          </a:p>
          <a:p>
            <a:pPr marL="0" indent="0">
              <a:buNone/>
            </a:pPr>
            <a:r>
              <a:rPr lang="ru-RU" sz="2400" dirty="0"/>
              <a:t>	завершение </a:t>
            </a:r>
            <a:r>
              <a:rPr lang="ru-RU" sz="2400" dirty="0" smtClean="0"/>
              <a:t>конфликта (</a:t>
            </a:r>
            <a:r>
              <a:rPr lang="ru-RU" sz="2400" i="1" dirty="0" smtClean="0"/>
              <a:t>устранение одного/обоих оппонентов противоборства, устранение объекта конфликта, изменение позиций, принуждение к завершению с помощью третьей стороны, обращение к арбитру, </a:t>
            </a:r>
            <a:r>
              <a:rPr lang="ru-RU" sz="2400" i="1" smtClean="0"/>
              <a:t>переговоры)</a:t>
            </a:r>
          </a:p>
          <a:p>
            <a:pPr marL="0" indent="0">
              <a:buNone/>
            </a:pPr>
            <a:endParaRPr lang="ru-RU" sz="2400" i="1" dirty="0" smtClean="0"/>
          </a:p>
          <a:p>
            <a:r>
              <a:rPr lang="ru-RU" sz="2600" dirty="0" err="1" smtClean="0"/>
              <a:t>Послеконфликтный</a:t>
            </a:r>
            <a:r>
              <a:rPr lang="ru-RU" sz="2600" dirty="0" smtClean="0"/>
              <a:t> период </a:t>
            </a:r>
            <a:endParaRPr lang="ru-RU" sz="2400" dirty="0" smtClean="0"/>
          </a:p>
          <a:p>
            <a:endParaRPr lang="ru-RU" sz="2400" dirty="0" smtClean="0"/>
          </a:p>
          <a:p>
            <a:pPr marL="0" indent="0">
              <a:buNone/>
            </a:pPr>
            <a:r>
              <a:rPr lang="ru-RU" sz="2400" dirty="0" smtClean="0"/>
              <a:t>	</a:t>
            </a:r>
          </a:p>
        </p:txBody>
      </p:sp>
    </p:spTree>
    <p:extLst>
      <p:ext uri="{BB962C8B-B14F-4D97-AF65-F5344CB8AC3E}">
        <p14:creationId xmlns:p14="http://schemas.microsoft.com/office/powerpoint/2010/main" val="2888307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 </a:t>
            </a:r>
            <a:r>
              <a:rPr lang="ru-RU" dirty="0"/>
              <a:t>конфликта</a:t>
            </a:r>
          </a:p>
        </p:txBody>
      </p:sp>
      <p:sp>
        <p:nvSpPr>
          <p:cNvPr id="3" name="Объект 2"/>
          <p:cNvSpPr>
            <a:spLocks noGrp="1"/>
          </p:cNvSpPr>
          <p:nvPr>
            <p:ph sz="quarter" idx="1"/>
          </p:nvPr>
        </p:nvSpPr>
        <p:spPr/>
        <p:txBody>
          <a:bodyPr>
            <a:normAutofit fontScale="85000" lnSpcReduction="10000"/>
          </a:bodyPr>
          <a:lstStyle/>
          <a:p>
            <a:pPr marL="0" indent="0">
              <a:buNone/>
            </a:pPr>
            <a:r>
              <a:rPr lang="ru-RU" sz="3100" b="1" dirty="0"/>
              <a:t>Конструктивные функции конфликта</a:t>
            </a:r>
          </a:p>
          <a:p>
            <a:pPr lvl="0"/>
            <a:r>
              <a:rPr lang="ru-RU" sz="2800" dirty="0"/>
              <a:t>Способ обнаружения </a:t>
            </a:r>
            <a:r>
              <a:rPr lang="ru-RU" sz="2800" dirty="0" smtClean="0"/>
              <a:t>противоречий и форма </a:t>
            </a:r>
            <a:r>
              <a:rPr lang="ru-RU" sz="2800" dirty="0"/>
              <a:t>разрешения противоречий</a:t>
            </a:r>
          </a:p>
          <a:p>
            <a:pPr lvl="0"/>
            <a:r>
              <a:rPr lang="ru-RU" sz="2800" dirty="0"/>
              <a:t>Интегративная, объединительная функция</a:t>
            </a:r>
          </a:p>
          <a:p>
            <a:pPr lvl="0"/>
            <a:r>
              <a:rPr lang="ru-RU" sz="2800" dirty="0"/>
              <a:t>Приводит к стабилизации, т.к. ликвидируются источники неудовлетворенности</a:t>
            </a:r>
          </a:p>
          <a:p>
            <a:pPr lvl="0"/>
            <a:r>
              <a:rPr lang="ru-RU" sz="2800" dirty="0"/>
              <a:t>Интенсифицирует и стимулирует групповое творчество</a:t>
            </a:r>
          </a:p>
          <a:p>
            <a:pPr lvl="0"/>
            <a:r>
              <a:rPr lang="ru-RU" sz="2800" dirty="0"/>
              <a:t>Является средством выяснения соотношения сил</a:t>
            </a:r>
          </a:p>
          <a:p>
            <a:pPr lvl="0"/>
            <a:r>
              <a:rPr lang="ru-RU" sz="2800" dirty="0"/>
              <a:t>Дает толчок к возникновению новых форм коммуникации</a:t>
            </a:r>
          </a:p>
          <a:p>
            <a:pPr lvl="0"/>
            <a:r>
              <a:rPr lang="ru-RU" sz="2800" dirty="0"/>
              <a:t>Фактор социализации  и адаптации человека в группе</a:t>
            </a:r>
          </a:p>
          <a:p>
            <a:pPr lvl="0"/>
            <a:r>
              <a:rPr lang="ru-RU" sz="2800" dirty="0"/>
              <a:t>Способ самореализации и самоутверждения</a:t>
            </a:r>
          </a:p>
          <a:p>
            <a:endParaRPr lang="ru-RU" dirty="0"/>
          </a:p>
        </p:txBody>
      </p:sp>
    </p:spTree>
    <p:extLst>
      <p:ext uri="{BB962C8B-B14F-4D97-AF65-F5344CB8AC3E}">
        <p14:creationId xmlns:p14="http://schemas.microsoft.com/office/powerpoint/2010/main" val="70078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Функции конфликта</a:t>
            </a:r>
          </a:p>
        </p:txBody>
      </p:sp>
      <p:sp>
        <p:nvSpPr>
          <p:cNvPr id="3" name="Объект 2"/>
          <p:cNvSpPr>
            <a:spLocks noGrp="1"/>
          </p:cNvSpPr>
          <p:nvPr>
            <p:ph sz="quarter" idx="1"/>
          </p:nvPr>
        </p:nvSpPr>
        <p:spPr/>
        <p:txBody>
          <a:bodyPr>
            <a:normAutofit fontScale="92500"/>
          </a:bodyPr>
          <a:lstStyle/>
          <a:p>
            <a:pPr marL="0" indent="0">
              <a:buNone/>
            </a:pPr>
            <a:r>
              <a:rPr lang="ru-RU" sz="2600" b="1" dirty="0" smtClean="0"/>
              <a:t>Деструктивные </a:t>
            </a:r>
            <a:r>
              <a:rPr lang="ru-RU" sz="2600" b="1" dirty="0"/>
              <a:t>функции конфликта</a:t>
            </a:r>
          </a:p>
          <a:p>
            <a:pPr lvl="0"/>
            <a:r>
              <a:rPr lang="ru-RU" sz="2400" dirty="0" smtClean="0"/>
              <a:t>Если связан с насильственными методами</a:t>
            </a:r>
            <a:endParaRPr lang="ru-RU" sz="2400" dirty="0"/>
          </a:p>
          <a:p>
            <a:pPr lvl="0"/>
            <a:r>
              <a:rPr lang="ru-RU" sz="2400" dirty="0" smtClean="0"/>
              <a:t>Если приводит к дестабилизации, дезорганизации, дезинтеграции</a:t>
            </a:r>
            <a:endParaRPr lang="ru-RU" sz="2400" dirty="0"/>
          </a:p>
          <a:p>
            <a:pPr lvl="0"/>
            <a:r>
              <a:rPr lang="ru-RU" sz="2400" dirty="0" smtClean="0"/>
              <a:t>Если приводит к замедлению/стагнации экономического, политического, духовного развития</a:t>
            </a:r>
            <a:endParaRPr lang="ru-RU" sz="2400" dirty="0"/>
          </a:p>
          <a:p>
            <a:pPr lvl="0"/>
            <a:r>
              <a:rPr lang="ru-RU" sz="2400" dirty="0" smtClean="0"/>
              <a:t>Может оказывать негативное воздействие  на социально-психологический климат в организации</a:t>
            </a:r>
          </a:p>
          <a:p>
            <a:pPr lvl="0"/>
            <a:r>
              <a:rPr lang="ru-RU" sz="2400" dirty="0" smtClean="0"/>
              <a:t>Привести к снижению дисциплины и эффективности работы</a:t>
            </a:r>
          </a:p>
          <a:p>
            <a:pPr lvl="0"/>
            <a:r>
              <a:rPr lang="ru-RU" sz="2400" dirty="0" smtClean="0"/>
              <a:t>Привести к разочарованию в своих силах и </a:t>
            </a:r>
            <a:r>
              <a:rPr lang="ru-RU" sz="2400" dirty="0" err="1" smtClean="0"/>
              <a:t>деиндетификации</a:t>
            </a:r>
            <a:r>
              <a:rPr lang="ru-RU" sz="2400" dirty="0" smtClean="0"/>
              <a:t> личности</a:t>
            </a:r>
          </a:p>
          <a:p>
            <a:pPr lvl="0"/>
            <a:endParaRPr lang="ru-RU" sz="2400" dirty="0" smtClean="0"/>
          </a:p>
          <a:p>
            <a:pPr lvl="0"/>
            <a:endParaRPr lang="ru-RU" sz="2800" dirty="0"/>
          </a:p>
          <a:p>
            <a:pPr marL="0" indent="0">
              <a:buNone/>
            </a:pPr>
            <a:endParaRPr lang="ru-RU" dirty="0"/>
          </a:p>
        </p:txBody>
      </p:sp>
    </p:spTree>
    <p:extLst>
      <p:ext uri="{BB962C8B-B14F-4D97-AF65-F5344CB8AC3E}">
        <p14:creationId xmlns:p14="http://schemas.microsoft.com/office/powerpoint/2010/main" val="934287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Классификация противоречий интересов сторон</a:t>
            </a:r>
            <a:endParaRPr lang="ru-RU" dirty="0"/>
          </a:p>
        </p:txBody>
      </p:sp>
      <p:sp>
        <p:nvSpPr>
          <p:cNvPr id="3" name="Объект 2"/>
          <p:cNvSpPr>
            <a:spLocks noGrp="1"/>
          </p:cNvSpPr>
          <p:nvPr>
            <p:ph sz="quarter" idx="1"/>
          </p:nvPr>
        </p:nvSpPr>
        <p:spPr>
          <a:xfrm>
            <a:off x="539552" y="1556792"/>
            <a:ext cx="8153400" cy="4495800"/>
          </a:xfrm>
        </p:spPr>
        <p:txBody>
          <a:bodyPr>
            <a:normAutofit/>
          </a:bodyPr>
          <a:lstStyle/>
          <a:p>
            <a:r>
              <a:rPr lang="ru-RU" sz="2800" dirty="0" smtClean="0"/>
              <a:t>Внутренние  и внешние</a:t>
            </a:r>
          </a:p>
          <a:p>
            <a:r>
              <a:rPr lang="ru-RU" sz="2800" dirty="0" smtClean="0"/>
              <a:t>Антагонистические</a:t>
            </a:r>
            <a:r>
              <a:rPr lang="ru-RU" sz="2400" dirty="0" smtClean="0"/>
              <a:t> (</a:t>
            </a:r>
            <a:r>
              <a:rPr lang="ru-RU" sz="2200" i="1" dirty="0" smtClean="0"/>
              <a:t>результат:</a:t>
            </a:r>
            <a:r>
              <a:rPr lang="ru-RU" sz="2400" dirty="0" smtClean="0"/>
              <a:t> </a:t>
            </a:r>
            <a:r>
              <a:rPr lang="ru-RU" sz="2200" i="1" dirty="0" smtClean="0"/>
              <a:t>уничтожение одной из сторон или разрушение социальной системы</a:t>
            </a:r>
            <a:r>
              <a:rPr lang="ru-RU" sz="2400" dirty="0" smtClean="0"/>
              <a:t>) </a:t>
            </a:r>
            <a:r>
              <a:rPr lang="ru-RU" sz="2800" dirty="0" smtClean="0"/>
              <a:t>и неантагонистические</a:t>
            </a:r>
            <a:r>
              <a:rPr lang="ru-RU" sz="2400" dirty="0" smtClean="0"/>
              <a:t> (</a:t>
            </a:r>
            <a:r>
              <a:rPr lang="ru-RU" sz="2200" i="1" dirty="0" smtClean="0"/>
              <a:t>возможен компромисс</a:t>
            </a:r>
            <a:r>
              <a:rPr lang="ru-RU" sz="2400" dirty="0" smtClean="0"/>
              <a:t>) </a:t>
            </a:r>
          </a:p>
          <a:p>
            <a:r>
              <a:rPr lang="ru-RU" sz="2800" dirty="0" smtClean="0"/>
              <a:t>Основные  и неосновные </a:t>
            </a:r>
            <a:r>
              <a:rPr lang="ru-RU" sz="2400" dirty="0" smtClean="0"/>
              <a:t>(сопутствующие)</a:t>
            </a:r>
          </a:p>
          <a:p>
            <a:r>
              <a:rPr lang="ru-RU" sz="2800" dirty="0" smtClean="0"/>
              <a:t>Объективные</a:t>
            </a:r>
            <a:r>
              <a:rPr lang="ru-RU" sz="2400" dirty="0" smtClean="0"/>
              <a:t> </a:t>
            </a:r>
            <a:r>
              <a:rPr lang="ru-RU" sz="2000" dirty="0" smtClean="0"/>
              <a:t>(</a:t>
            </a:r>
            <a:r>
              <a:rPr lang="ru-RU" sz="2200" i="1" dirty="0"/>
              <a:t>религия,</a:t>
            </a:r>
            <a:r>
              <a:rPr lang="ru-RU" sz="2000" dirty="0" smtClean="0"/>
              <a:t> </a:t>
            </a:r>
            <a:r>
              <a:rPr lang="ru-RU" sz="2200" i="1" dirty="0" smtClean="0"/>
              <a:t>ресурсы, централизм -  демократия, производство – потребление, нормы закона – личность преступника</a:t>
            </a:r>
            <a:r>
              <a:rPr lang="ru-RU" sz="2000" dirty="0" smtClean="0"/>
              <a:t>)</a:t>
            </a:r>
            <a:r>
              <a:rPr lang="ru-RU" sz="2400" dirty="0" smtClean="0"/>
              <a:t> </a:t>
            </a:r>
            <a:r>
              <a:rPr lang="ru-RU" sz="2800" dirty="0" smtClean="0"/>
              <a:t>и субъективные </a:t>
            </a:r>
            <a:r>
              <a:rPr lang="ru-RU" sz="2000" dirty="0" smtClean="0"/>
              <a:t>(</a:t>
            </a:r>
            <a:r>
              <a:rPr lang="ru-RU" sz="2200" dirty="0" smtClean="0"/>
              <a:t>типы характеров, манеры поведения</a:t>
            </a:r>
            <a:r>
              <a:rPr lang="ru-RU" sz="2000" dirty="0" smtClean="0"/>
              <a:t>)</a:t>
            </a:r>
          </a:p>
          <a:p>
            <a:endParaRPr lang="ru-RU" sz="2400" dirty="0" smtClean="0"/>
          </a:p>
          <a:p>
            <a:endParaRPr lang="ru-RU" sz="2400" dirty="0" smtClean="0"/>
          </a:p>
          <a:p>
            <a:endParaRPr lang="ru-RU" sz="2400" dirty="0" smtClean="0"/>
          </a:p>
        </p:txBody>
      </p:sp>
    </p:spTree>
    <p:extLst>
      <p:ext uri="{BB962C8B-B14F-4D97-AF65-F5344CB8AC3E}">
        <p14:creationId xmlns:p14="http://schemas.microsoft.com/office/powerpoint/2010/main" val="99482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dirty="0"/>
              <a:t>Классификация </a:t>
            </a:r>
            <a:r>
              <a:rPr lang="ru-RU" sz="3600" dirty="0" smtClean="0"/>
              <a:t>конфликтов по субъектам (сторонам конфликта)</a:t>
            </a:r>
            <a:endParaRPr lang="ru-RU" sz="3600" dirty="0"/>
          </a:p>
        </p:txBody>
      </p:sp>
      <p:sp>
        <p:nvSpPr>
          <p:cNvPr id="3" name="Объект 2"/>
          <p:cNvSpPr>
            <a:spLocks noGrp="1"/>
          </p:cNvSpPr>
          <p:nvPr>
            <p:ph sz="quarter" idx="1"/>
          </p:nvPr>
        </p:nvSpPr>
        <p:spPr/>
        <p:txBody>
          <a:bodyPr>
            <a:normAutofit/>
          </a:bodyPr>
          <a:lstStyle/>
          <a:p>
            <a:r>
              <a:rPr lang="ru-RU" sz="2400" dirty="0"/>
              <a:t>В</a:t>
            </a:r>
            <a:r>
              <a:rPr lang="ru-RU" sz="2400" dirty="0" smtClean="0"/>
              <a:t>нутригрупповые (межличностные и между личностью и группой)</a:t>
            </a:r>
          </a:p>
          <a:p>
            <a:r>
              <a:rPr lang="ru-RU" sz="2400" dirty="0" smtClean="0"/>
              <a:t>Межгрупповые (классовые, национальные, религиозные, профессиональные, клановые)</a:t>
            </a:r>
          </a:p>
          <a:p>
            <a:r>
              <a:rPr lang="ru-RU" sz="2400" dirty="0" smtClean="0"/>
              <a:t>Межгосударственные (между коалициями государств)</a:t>
            </a:r>
          </a:p>
          <a:p>
            <a:r>
              <a:rPr lang="ru-RU" sz="2400" dirty="0" err="1" smtClean="0"/>
              <a:t>Межцивилизационные</a:t>
            </a:r>
            <a:r>
              <a:rPr lang="ru-RU" sz="2400" dirty="0" smtClean="0"/>
              <a:t> (глобальные конфликты)</a:t>
            </a:r>
          </a:p>
          <a:p>
            <a:endParaRPr lang="ru-RU" sz="2400" dirty="0" smtClean="0"/>
          </a:p>
          <a:p>
            <a:pPr marL="0" indent="0">
              <a:buNone/>
            </a:pPr>
            <a:r>
              <a:rPr lang="ru-RU" sz="2400" dirty="0" smtClean="0"/>
              <a:t>В курсе Деловые коммуникации рассмотрим первую группу конфликтов</a:t>
            </a:r>
            <a:endParaRPr lang="ru-RU" sz="2400" dirty="0"/>
          </a:p>
        </p:txBody>
      </p:sp>
    </p:spTree>
    <p:extLst>
      <p:ext uri="{BB962C8B-B14F-4D97-AF65-F5344CB8AC3E}">
        <p14:creationId xmlns:p14="http://schemas.microsoft.com/office/powerpoint/2010/main" val="1574343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t>Внутригрупповые конфликты</a:t>
            </a:r>
            <a:endParaRPr lang="ru-RU" sz="3600" dirty="0"/>
          </a:p>
        </p:txBody>
      </p:sp>
      <p:sp>
        <p:nvSpPr>
          <p:cNvPr id="3" name="Объект 2"/>
          <p:cNvSpPr>
            <a:spLocks noGrp="1"/>
          </p:cNvSpPr>
          <p:nvPr>
            <p:ph sz="quarter" idx="1"/>
          </p:nvPr>
        </p:nvSpPr>
        <p:spPr/>
        <p:txBody>
          <a:bodyPr/>
          <a:lstStyle/>
          <a:p>
            <a:pPr marL="0" indent="0">
              <a:buNone/>
            </a:pPr>
            <a:r>
              <a:rPr lang="ru-RU" dirty="0" smtClean="0"/>
              <a:t>Выделяют три группы конфликтов в организации: </a:t>
            </a:r>
          </a:p>
          <a:p>
            <a:r>
              <a:rPr lang="ru-RU" dirty="0" smtClean="0"/>
              <a:t>по </a:t>
            </a:r>
            <a:r>
              <a:rPr lang="ru-RU" dirty="0"/>
              <a:t>горизонтали (между рядовыми сотрудниками, которые не находятся друг у друга в подчинении); </a:t>
            </a:r>
          </a:p>
          <a:p>
            <a:r>
              <a:rPr lang="ru-RU" dirty="0" smtClean="0"/>
              <a:t> </a:t>
            </a:r>
            <a:r>
              <a:rPr lang="ru-RU" dirty="0"/>
              <a:t>по вертикали (между людьми, которые подчинены друг другу) </a:t>
            </a:r>
          </a:p>
          <a:p>
            <a:r>
              <a:rPr lang="ru-RU" dirty="0" smtClean="0"/>
              <a:t> </a:t>
            </a:r>
            <a:r>
              <a:rPr lang="ru-RU" dirty="0"/>
              <a:t>смешанные, в которых представлены и те, и другие. </a:t>
            </a:r>
          </a:p>
          <a:p>
            <a:endParaRPr lang="ru-RU" dirty="0"/>
          </a:p>
        </p:txBody>
      </p:sp>
    </p:spTree>
    <p:extLst>
      <p:ext uri="{BB962C8B-B14F-4D97-AF65-F5344CB8AC3E}">
        <p14:creationId xmlns:p14="http://schemas.microsoft.com/office/powerpoint/2010/main" val="1537338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Классификация конфликтов по субъектам </a:t>
            </a:r>
            <a:r>
              <a:rPr lang="ru-RU" dirty="0" smtClean="0"/>
              <a:t>(по </a:t>
            </a:r>
            <a:r>
              <a:rPr lang="ru-RU" smtClean="0"/>
              <a:t>характеру причин)</a:t>
            </a:r>
            <a:endParaRPr lang="ru-RU" dirty="0"/>
          </a:p>
        </p:txBody>
      </p:sp>
      <p:sp>
        <p:nvSpPr>
          <p:cNvPr id="3" name="Объект 2"/>
          <p:cNvSpPr>
            <a:spLocks noGrp="1"/>
          </p:cNvSpPr>
          <p:nvPr>
            <p:ph sz="quarter" idx="1"/>
          </p:nvPr>
        </p:nvSpPr>
        <p:spPr/>
        <p:txBody>
          <a:bodyPr>
            <a:normAutofit/>
          </a:bodyPr>
          <a:lstStyle/>
          <a:p>
            <a:pPr marL="0" indent="0">
              <a:buNone/>
            </a:pPr>
            <a:r>
              <a:rPr lang="ru-RU" sz="2400" b="1" i="1" dirty="0"/>
              <a:t>Классификация по характеру причин, приведших к </a:t>
            </a:r>
            <a:r>
              <a:rPr lang="ru-RU" sz="2400" b="1" i="1" dirty="0" smtClean="0"/>
              <a:t>конфликту</a:t>
            </a:r>
            <a:r>
              <a:rPr lang="ru-RU" sz="2400" b="1" dirty="0" smtClean="0"/>
              <a:t>:</a:t>
            </a:r>
            <a:endParaRPr lang="ru-RU" sz="2400" dirty="0"/>
          </a:p>
          <a:p>
            <a:r>
              <a:rPr lang="ru-RU" sz="2400" dirty="0"/>
              <a:t>п</a:t>
            </a:r>
            <a:r>
              <a:rPr lang="ru-RU" sz="2400" dirty="0" smtClean="0"/>
              <a:t>оводы, вызванные трудовым процессом</a:t>
            </a:r>
            <a:endParaRPr lang="ru-RU" sz="2400" dirty="0"/>
          </a:p>
          <a:p>
            <a:r>
              <a:rPr lang="ru-RU" sz="2400" dirty="0" smtClean="0"/>
              <a:t>психологические особенности </a:t>
            </a:r>
            <a:r>
              <a:rPr lang="ru-RU" sz="2400" dirty="0"/>
              <a:t>человеческих </a:t>
            </a:r>
            <a:r>
              <a:rPr lang="ru-RU" sz="2400" dirty="0" smtClean="0"/>
              <a:t>взаимоотношений (симпатии, антипатии; культурные, этнические различия </a:t>
            </a:r>
            <a:r>
              <a:rPr lang="ru-RU" sz="2400" dirty="0"/>
              <a:t>людей; </a:t>
            </a:r>
            <a:r>
              <a:rPr lang="ru-RU" sz="2400" dirty="0" smtClean="0"/>
              <a:t>действия </a:t>
            </a:r>
            <a:r>
              <a:rPr lang="ru-RU" sz="2400" dirty="0"/>
              <a:t>руководителя, </a:t>
            </a:r>
            <a:r>
              <a:rPr lang="ru-RU" sz="2400" dirty="0" smtClean="0"/>
              <a:t>плохая психологическая коммуникация)</a:t>
            </a:r>
            <a:endParaRPr lang="ru-RU" sz="2400" dirty="0"/>
          </a:p>
          <a:p>
            <a:r>
              <a:rPr lang="ru-RU" sz="2400" dirty="0" smtClean="0"/>
              <a:t>личностные своеобразия членов группы (неумение контролировать свое эмоциональное состояние, агрессивность, бестактность, некоммуникабельность)</a:t>
            </a:r>
            <a:endParaRPr lang="ru-RU" sz="2400" dirty="0"/>
          </a:p>
        </p:txBody>
      </p:sp>
    </p:spTree>
    <p:extLst>
      <p:ext uri="{BB962C8B-B14F-4D97-AF65-F5344CB8AC3E}">
        <p14:creationId xmlns:p14="http://schemas.microsoft.com/office/powerpoint/2010/main" val="2665788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t>Стили разрешения конфликтов</a:t>
            </a:r>
            <a:endParaRPr lang="ru-RU" sz="3600" dirty="0"/>
          </a:p>
        </p:txBody>
      </p:sp>
      <p:sp>
        <p:nvSpPr>
          <p:cNvPr id="3" name="Объект 2"/>
          <p:cNvSpPr>
            <a:spLocks noGrp="1"/>
          </p:cNvSpPr>
          <p:nvPr>
            <p:ph sz="quarter" idx="1"/>
          </p:nvPr>
        </p:nvSpPr>
        <p:spPr/>
        <p:txBody>
          <a:bodyPr/>
          <a:lstStyle/>
          <a:p>
            <a:pPr marL="0" indent="0">
              <a:buNone/>
            </a:pPr>
            <a:r>
              <a:rPr lang="ru-RU" sz="2400" dirty="0" smtClean="0"/>
              <a:t>В современной </a:t>
            </a:r>
            <a:r>
              <a:rPr lang="ru-RU" sz="2400" dirty="0" err="1" smtClean="0"/>
              <a:t>конфликтологии</a:t>
            </a:r>
            <a:r>
              <a:rPr lang="ru-RU" sz="2400" dirty="0" smtClean="0"/>
              <a:t> выделяют </a:t>
            </a:r>
            <a:r>
              <a:rPr lang="ru-RU" sz="2400" dirty="0"/>
              <a:t>5 основных стилей </a:t>
            </a:r>
            <a:r>
              <a:rPr lang="ru-RU" sz="2400" dirty="0" smtClean="0"/>
              <a:t>разрешения конфликтов (система Томаса- </a:t>
            </a:r>
            <a:r>
              <a:rPr lang="ru-RU" sz="2400" dirty="0" err="1" smtClean="0"/>
              <a:t>Килменна</a:t>
            </a:r>
            <a:r>
              <a:rPr lang="ru-RU" sz="2400" dirty="0" smtClean="0"/>
              <a:t>):</a:t>
            </a:r>
            <a:endParaRPr lang="ru-RU" sz="2400" dirty="0"/>
          </a:p>
          <a:p>
            <a:r>
              <a:rPr lang="ru-RU" sz="2400" dirty="0" smtClean="0"/>
              <a:t>конкуренция;</a:t>
            </a:r>
            <a:endParaRPr lang="ru-RU" sz="2400" dirty="0"/>
          </a:p>
          <a:p>
            <a:r>
              <a:rPr lang="ru-RU" sz="2400" dirty="0" smtClean="0"/>
              <a:t>сотрудничество</a:t>
            </a:r>
            <a:r>
              <a:rPr lang="ru-RU" sz="2400" dirty="0"/>
              <a:t>;</a:t>
            </a:r>
          </a:p>
          <a:p>
            <a:r>
              <a:rPr lang="ru-RU" sz="2400" dirty="0" smtClean="0"/>
              <a:t>компромисс</a:t>
            </a:r>
            <a:r>
              <a:rPr lang="ru-RU" sz="2400" dirty="0"/>
              <a:t>;</a:t>
            </a:r>
          </a:p>
          <a:p>
            <a:r>
              <a:rPr lang="ru-RU" sz="2400" dirty="0" smtClean="0"/>
              <a:t>приспособление</a:t>
            </a:r>
            <a:r>
              <a:rPr lang="ru-RU" sz="2400" dirty="0"/>
              <a:t>;</a:t>
            </a:r>
          </a:p>
          <a:p>
            <a:r>
              <a:rPr lang="ru-RU" sz="2400" dirty="0" smtClean="0"/>
              <a:t>уклонение</a:t>
            </a:r>
            <a:r>
              <a:rPr lang="ru-RU" sz="2400" dirty="0"/>
              <a:t>.</a:t>
            </a:r>
          </a:p>
          <a:p>
            <a:endParaRPr lang="ru-RU" dirty="0"/>
          </a:p>
        </p:txBody>
      </p:sp>
    </p:spTree>
    <p:extLst>
      <p:ext uri="{BB962C8B-B14F-4D97-AF65-F5344CB8AC3E}">
        <p14:creationId xmlns:p14="http://schemas.microsoft.com/office/powerpoint/2010/main" val="375537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dirty="0" smtClean="0"/>
              <a:t>Механизмы </a:t>
            </a:r>
            <a:r>
              <a:rPr lang="ru-RU" dirty="0" err="1" smtClean="0"/>
              <a:t>манипулятивного</a:t>
            </a:r>
            <a:r>
              <a:rPr lang="ru-RU" dirty="0" smtClean="0"/>
              <a:t> общения</a:t>
            </a:r>
            <a:endParaRPr lang="ru-RU" dirty="0"/>
          </a:p>
        </p:txBody>
      </p:sp>
      <p:sp>
        <p:nvSpPr>
          <p:cNvPr id="3" name="Объект 2"/>
          <p:cNvSpPr>
            <a:spLocks noGrp="1"/>
          </p:cNvSpPr>
          <p:nvPr>
            <p:ph sz="quarter" idx="1"/>
          </p:nvPr>
        </p:nvSpPr>
        <p:spPr/>
        <p:txBody>
          <a:bodyPr>
            <a:normAutofit fontScale="92500" lnSpcReduction="10000"/>
          </a:bodyPr>
          <a:lstStyle/>
          <a:p>
            <a:r>
              <a:rPr lang="ru-RU" sz="2400" b="1" i="1" dirty="0" smtClean="0"/>
              <a:t>Мишени манипуляций </a:t>
            </a:r>
            <a:r>
              <a:rPr lang="ru-RU" sz="2400" dirty="0" smtClean="0"/>
              <a:t>– это устойчивые, шаблонные, стереотипные навыки и привычки восприятия, мышления, поведения; тяга людей к общеизвестным схемам принятия решений.</a:t>
            </a:r>
          </a:p>
          <a:p>
            <a:pPr marL="0" indent="0">
              <a:buNone/>
            </a:pPr>
            <a:r>
              <a:rPr lang="ru-RU" sz="2400" dirty="0" err="1" smtClean="0"/>
              <a:t>Манипулятивное</a:t>
            </a:r>
            <a:r>
              <a:rPr lang="ru-RU" sz="2400" dirty="0" smtClean="0"/>
              <a:t> воздействие строится на принципах, лежащих в основе поведения людей:</a:t>
            </a:r>
          </a:p>
          <a:p>
            <a:r>
              <a:rPr lang="ru-RU" sz="2400" dirty="0"/>
              <a:t>в</a:t>
            </a:r>
            <a:r>
              <a:rPr lang="ru-RU" sz="2400" dirty="0" smtClean="0"/>
              <a:t>заимного обмена</a:t>
            </a:r>
          </a:p>
          <a:p>
            <a:r>
              <a:rPr lang="ru-RU" sz="2400" dirty="0"/>
              <a:t>п</a:t>
            </a:r>
            <a:r>
              <a:rPr lang="ru-RU" sz="2400" dirty="0" smtClean="0"/>
              <a:t>оследовательности</a:t>
            </a:r>
          </a:p>
          <a:p>
            <a:r>
              <a:rPr lang="ru-RU" sz="2400" dirty="0"/>
              <a:t>с</a:t>
            </a:r>
            <a:r>
              <a:rPr lang="ru-RU" sz="2400" dirty="0" smtClean="0"/>
              <a:t>оциального доказательства</a:t>
            </a:r>
          </a:p>
          <a:p>
            <a:r>
              <a:rPr lang="ru-RU" sz="2400" dirty="0"/>
              <a:t>а</a:t>
            </a:r>
            <a:r>
              <a:rPr lang="ru-RU" sz="2400" dirty="0" smtClean="0"/>
              <a:t>вторитета</a:t>
            </a:r>
          </a:p>
          <a:p>
            <a:r>
              <a:rPr lang="ru-RU" sz="2400" dirty="0"/>
              <a:t>б</a:t>
            </a:r>
            <a:r>
              <a:rPr lang="ru-RU" sz="2400" dirty="0" smtClean="0"/>
              <a:t>лагорасположения</a:t>
            </a:r>
          </a:p>
          <a:p>
            <a:r>
              <a:rPr lang="ru-RU" sz="2400" dirty="0" smtClean="0"/>
              <a:t>дефицита</a:t>
            </a:r>
            <a:endParaRPr lang="ru-RU" sz="2400" dirty="0"/>
          </a:p>
        </p:txBody>
      </p:sp>
    </p:spTree>
    <p:extLst>
      <p:ext uri="{BB962C8B-B14F-4D97-AF65-F5344CB8AC3E}">
        <p14:creationId xmlns:p14="http://schemas.microsoft.com/office/powerpoint/2010/main" val="2567218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8640"/>
            <a:ext cx="8153400" cy="990600"/>
          </a:xfrm>
        </p:spPr>
        <p:txBody>
          <a:bodyPr>
            <a:normAutofit/>
          </a:bodyPr>
          <a:lstStyle/>
          <a:p>
            <a:r>
              <a:rPr lang="ru-RU" sz="3600" dirty="0"/>
              <a:t>Стили разрешения конфликтов</a:t>
            </a:r>
          </a:p>
        </p:txBody>
      </p:sp>
      <p:sp>
        <p:nvSpPr>
          <p:cNvPr id="3" name="Объект 2"/>
          <p:cNvSpPr>
            <a:spLocks noGrp="1"/>
          </p:cNvSpPr>
          <p:nvPr>
            <p:ph sz="quarter" idx="1"/>
          </p:nvPr>
        </p:nvSpPr>
        <p:spPr/>
        <p:txBody>
          <a:bodyPr>
            <a:normAutofit lnSpcReduction="10000"/>
          </a:bodyPr>
          <a:lstStyle/>
          <a:p>
            <a:pPr marL="0" indent="0">
              <a:buNone/>
            </a:pPr>
            <a:r>
              <a:rPr lang="ru-RU" dirty="0" smtClean="0"/>
              <a:t> </a:t>
            </a:r>
            <a:r>
              <a:rPr lang="ru-RU" sz="2400" b="1" i="1" dirty="0" smtClean="0"/>
              <a:t>Стиль конкуренции</a:t>
            </a:r>
          </a:p>
          <a:p>
            <a:pPr marL="0" indent="0">
              <a:buNone/>
            </a:pPr>
            <a:r>
              <a:rPr lang="ru-RU" sz="2400" dirty="0"/>
              <a:t>Этот стиль наиболее типичен для поведения в конфликтной ситуации. По статистике более 70% всех случаев в конфликте – это стремление к одностороннему выигрышу, к победе, удовлетворению собственных интересов. </a:t>
            </a:r>
            <a:r>
              <a:rPr lang="ru-RU" sz="2400" dirty="0" smtClean="0"/>
              <a:t>Его </a:t>
            </a:r>
            <a:r>
              <a:rPr lang="ru-RU" sz="2400" dirty="0"/>
              <a:t>может использовать человек, обладающий сильной волей, </a:t>
            </a:r>
            <a:r>
              <a:rPr lang="ru-RU" sz="2400" dirty="0" smtClean="0"/>
              <a:t>ресурсами, авторитетом</a:t>
            </a:r>
            <a:r>
              <a:rPr lang="ru-RU" sz="2400" dirty="0"/>
              <a:t>, властью. </a:t>
            </a:r>
            <a:endParaRPr lang="ru-RU" sz="2400" dirty="0" smtClean="0"/>
          </a:p>
          <a:p>
            <a:pPr marL="0" indent="0">
              <a:buNone/>
            </a:pPr>
            <a:r>
              <a:rPr lang="ru-RU" sz="2400" b="1" i="1" dirty="0" smtClean="0"/>
              <a:t>Стиль сотрудничества</a:t>
            </a:r>
          </a:p>
          <a:p>
            <a:pPr marL="0" indent="0">
              <a:buNone/>
            </a:pPr>
            <a:r>
              <a:rPr lang="ru-RU" sz="2400" dirty="0"/>
              <a:t>наиболее трудный из </a:t>
            </a:r>
            <a:r>
              <a:rPr lang="ru-RU" sz="2400" dirty="0" smtClean="0"/>
              <a:t>всех, </a:t>
            </a:r>
            <a:r>
              <a:rPr lang="ru-RU" sz="2400" dirty="0"/>
              <a:t>но  </a:t>
            </a:r>
            <a:r>
              <a:rPr lang="ru-RU" sz="2400" dirty="0" smtClean="0"/>
              <a:t>и </a:t>
            </a:r>
            <a:r>
              <a:rPr lang="ru-RU" sz="2400" dirty="0"/>
              <a:t>наиболее </a:t>
            </a:r>
            <a:r>
              <a:rPr lang="ru-RU" sz="2400" dirty="0" err="1" smtClean="0"/>
              <a:t>эффективнный</a:t>
            </a:r>
            <a:r>
              <a:rPr lang="ru-RU" sz="2400" dirty="0" smtClean="0"/>
              <a:t> </a:t>
            </a:r>
            <a:r>
              <a:rPr lang="ru-RU" sz="2400" dirty="0"/>
              <a:t>в разрешении конфликтной ситуации. Преимущество его в том, что вы находите наиболее приемлемое для обеих сторон решение и делаете из оппонентов партнеров.</a:t>
            </a:r>
          </a:p>
          <a:p>
            <a:pPr marL="0" indent="0">
              <a:buNone/>
            </a:pPr>
            <a:endParaRPr lang="ru-RU" sz="2400" dirty="0"/>
          </a:p>
        </p:txBody>
      </p:sp>
    </p:spTree>
    <p:extLst>
      <p:ext uri="{BB962C8B-B14F-4D97-AF65-F5344CB8AC3E}">
        <p14:creationId xmlns:p14="http://schemas.microsoft.com/office/powerpoint/2010/main" val="1424575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260648"/>
            <a:ext cx="8153400" cy="990600"/>
          </a:xfrm>
        </p:spPr>
        <p:txBody>
          <a:bodyPr>
            <a:normAutofit/>
          </a:bodyPr>
          <a:lstStyle/>
          <a:p>
            <a:r>
              <a:rPr lang="ru-RU" sz="3600" dirty="0"/>
              <a:t>Стили разрешения конфликтов</a:t>
            </a:r>
          </a:p>
        </p:txBody>
      </p:sp>
      <p:sp>
        <p:nvSpPr>
          <p:cNvPr id="3" name="Объект 2"/>
          <p:cNvSpPr>
            <a:spLocks noGrp="1"/>
          </p:cNvSpPr>
          <p:nvPr>
            <p:ph sz="quarter" idx="1"/>
          </p:nvPr>
        </p:nvSpPr>
        <p:spPr/>
        <p:txBody>
          <a:bodyPr>
            <a:normAutofit fontScale="92500" lnSpcReduction="10000"/>
          </a:bodyPr>
          <a:lstStyle/>
          <a:p>
            <a:pPr marL="0" indent="0">
              <a:buNone/>
            </a:pPr>
            <a:r>
              <a:rPr lang="ru-RU" sz="2400" b="1" i="1" dirty="0" smtClean="0"/>
              <a:t>Стиль компромисса</a:t>
            </a:r>
          </a:p>
          <a:p>
            <a:pPr marL="0" indent="0">
              <a:buNone/>
            </a:pPr>
            <a:r>
              <a:rPr lang="ru-RU" sz="2400" dirty="0" smtClean="0"/>
              <a:t>Взаимные уступки приводят к компромиссному решению, напоминает сотрудничество, но компромисс – это «зонтик», а сотрудничество – «крыша». Компромисс является удачным отступлением или последней возможностью прийти к какому-то решению</a:t>
            </a:r>
          </a:p>
          <a:p>
            <a:pPr marL="0" indent="0">
              <a:buNone/>
            </a:pPr>
            <a:r>
              <a:rPr lang="ru-RU" sz="2400" b="1" i="1" dirty="0"/>
              <a:t>Стиль </a:t>
            </a:r>
            <a:r>
              <a:rPr lang="ru-RU" sz="2400" b="1" i="1" dirty="0" smtClean="0"/>
              <a:t>приспособления</a:t>
            </a:r>
          </a:p>
          <a:p>
            <a:pPr marL="0" indent="0">
              <a:buNone/>
            </a:pPr>
            <a:r>
              <a:rPr lang="ru-RU" sz="2400" dirty="0"/>
              <a:t>означает, что вы действуете совместно с другой стороной, </a:t>
            </a:r>
            <a:r>
              <a:rPr lang="ru-RU" sz="2400" dirty="0" smtClean="0"/>
              <a:t> </a:t>
            </a:r>
            <a:r>
              <a:rPr lang="ru-RU" sz="2400" dirty="0"/>
              <a:t>не </a:t>
            </a:r>
            <a:r>
              <a:rPr lang="ru-RU" sz="2400" dirty="0" smtClean="0"/>
              <a:t>пытаясь </a:t>
            </a:r>
            <a:r>
              <a:rPr lang="ru-RU" sz="2400" dirty="0"/>
              <a:t>отстаивать собственные интересы, чтобы улучшить атмосферу и восстановить нормальную рабочую обстановку. Иногда это – единственный способ разрешения конфликта, так как к моменту его возникновения нужды другого человека могут оказаться более жизненно важными, чем </a:t>
            </a:r>
            <a:r>
              <a:rPr lang="ru-RU" sz="2400" dirty="0" smtClean="0"/>
              <a:t>ваши.</a:t>
            </a:r>
            <a:endParaRPr lang="ru-RU" sz="2400" b="1" i="1" dirty="0"/>
          </a:p>
          <a:p>
            <a:pPr marL="0" indent="0">
              <a:buNone/>
            </a:pPr>
            <a:endParaRPr lang="ru-RU" sz="2400" dirty="0"/>
          </a:p>
        </p:txBody>
      </p:sp>
    </p:spTree>
    <p:extLst>
      <p:ext uri="{BB962C8B-B14F-4D97-AF65-F5344CB8AC3E}">
        <p14:creationId xmlns:p14="http://schemas.microsoft.com/office/powerpoint/2010/main" val="288679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260648"/>
            <a:ext cx="8153400" cy="990600"/>
          </a:xfrm>
        </p:spPr>
        <p:txBody>
          <a:bodyPr>
            <a:normAutofit/>
          </a:bodyPr>
          <a:lstStyle/>
          <a:p>
            <a:r>
              <a:rPr lang="ru-RU" sz="3600" dirty="0"/>
              <a:t>Стили разрешения конфликтов</a:t>
            </a:r>
          </a:p>
        </p:txBody>
      </p:sp>
      <p:sp>
        <p:nvSpPr>
          <p:cNvPr id="3" name="Объект 2"/>
          <p:cNvSpPr>
            <a:spLocks noGrp="1"/>
          </p:cNvSpPr>
          <p:nvPr>
            <p:ph sz="quarter" idx="1"/>
          </p:nvPr>
        </p:nvSpPr>
        <p:spPr/>
        <p:txBody>
          <a:bodyPr>
            <a:normAutofit/>
          </a:bodyPr>
          <a:lstStyle/>
          <a:p>
            <a:pPr marL="0" indent="0">
              <a:buNone/>
            </a:pPr>
            <a:r>
              <a:rPr lang="ru-RU" sz="2400" b="1" i="1" dirty="0"/>
              <a:t>Стиль </a:t>
            </a:r>
            <a:r>
              <a:rPr lang="ru-RU" sz="2400" b="1" i="1" dirty="0" smtClean="0"/>
              <a:t>уклонения</a:t>
            </a:r>
          </a:p>
          <a:p>
            <a:pPr marL="0" indent="0">
              <a:buNone/>
            </a:pPr>
            <a:r>
              <a:rPr lang="ru-RU" sz="2400" dirty="0"/>
              <a:t>реализуется, если конфликт не затрагивает прямых интересов </a:t>
            </a:r>
            <a:r>
              <a:rPr lang="ru-RU" sz="2400" dirty="0" smtClean="0"/>
              <a:t>стороны </a:t>
            </a:r>
            <a:r>
              <a:rPr lang="ru-RU" sz="2400" dirty="0"/>
              <a:t>или возникшая проблема не столь важна </a:t>
            </a:r>
            <a:r>
              <a:rPr lang="ru-RU" sz="2400" dirty="0" smtClean="0"/>
              <a:t>и </a:t>
            </a:r>
            <a:r>
              <a:rPr lang="ru-RU" sz="2400" dirty="0"/>
              <a:t>у нее нет нужды отстаивать свои </a:t>
            </a:r>
            <a:r>
              <a:rPr lang="ru-RU" sz="2400" dirty="0" smtClean="0"/>
              <a:t>права. </a:t>
            </a:r>
          </a:p>
          <a:p>
            <a:pPr marL="0" indent="0">
              <a:buNone/>
            </a:pPr>
            <a:r>
              <a:rPr lang="ru-RU" sz="2400" dirty="0" smtClean="0"/>
              <a:t>Этот </a:t>
            </a:r>
            <a:r>
              <a:rPr lang="ru-RU" sz="2400" dirty="0"/>
              <a:t>стиль рекомендуется также использовать в тех случаях, когда одна из сторон обладает большей властью или чувствует, что не права, или считает, что нет серьезных оснований для продолжения контактов. Стиль также применим, когда стороне приходится иметь дело с конфликтной личностью.</a:t>
            </a:r>
          </a:p>
          <a:p>
            <a:endParaRPr lang="ru-RU" sz="2400" dirty="0"/>
          </a:p>
        </p:txBody>
      </p:sp>
    </p:spTree>
    <p:extLst>
      <p:ext uri="{BB962C8B-B14F-4D97-AF65-F5344CB8AC3E}">
        <p14:creationId xmlns:p14="http://schemas.microsoft.com/office/powerpoint/2010/main" val="3646763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dirty="0" smtClean="0"/>
              <a:t>Коммуникативные </a:t>
            </a:r>
            <a:r>
              <a:rPr lang="ru-RU" sz="3600" dirty="0"/>
              <a:t>типы деловых </a:t>
            </a:r>
            <a:r>
              <a:rPr lang="ru-RU" sz="3600" dirty="0" smtClean="0"/>
              <a:t>партнеров. </a:t>
            </a:r>
            <a:r>
              <a:rPr lang="ru-RU" sz="2400" dirty="0" smtClean="0"/>
              <a:t>Психологические типы по Карлу Юнгу</a:t>
            </a:r>
            <a:endParaRPr lang="ru-RU" sz="3600" dirty="0"/>
          </a:p>
        </p:txBody>
      </p:sp>
      <p:sp>
        <p:nvSpPr>
          <p:cNvPr id="5" name="Объект 4"/>
          <p:cNvSpPr>
            <a:spLocks noGrp="1"/>
          </p:cNvSpPr>
          <p:nvPr>
            <p:ph sz="quarter" idx="2"/>
          </p:nvPr>
        </p:nvSpPr>
        <p:spPr/>
        <p:txBody>
          <a:bodyPr>
            <a:normAutofit/>
          </a:bodyPr>
          <a:lstStyle/>
          <a:p>
            <a:r>
              <a:rPr lang="ru-RU" sz="2400" dirty="0" smtClean="0"/>
              <a:t>Обращены в себя</a:t>
            </a:r>
          </a:p>
          <a:p>
            <a:endParaRPr lang="ru-RU" sz="2400" dirty="0" smtClean="0"/>
          </a:p>
          <a:p>
            <a:r>
              <a:rPr lang="ru-RU" sz="2400" dirty="0" smtClean="0"/>
              <a:t>Спокойны, вдумчивы, рассудительны</a:t>
            </a:r>
          </a:p>
          <a:p>
            <a:r>
              <a:rPr lang="ru-RU" sz="2400" dirty="0" smtClean="0"/>
              <a:t>Медлительны инертны, речь замедлена</a:t>
            </a:r>
          </a:p>
          <a:p>
            <a:r>
              <a:rPr lang="ru-RU" sz="2400" dirty="0" smtClean="0"/>
              <a:t>Стремятся отойти на второй план</a:t>
            </a:r>
            <a:endParaRPr lang="ru-RU" sz="2400" dirty="0"/>
          </a:p>
        </p:txBody>
      </p:sp>
      <p:sp>
        <p:nvSpPr>
          <p:cNvPr id="7" name="Объект 6"/>
          <p:cNvSpPr>
            <a:spLocks noGrp="1"/>
          </p:cNvSpPr>
          <p:nvPr>
            <p:ph sz="quarter" idx="4"/>
          </p:nvPr>
        </p:nvSpPr>
        <p:spPr/>
        <p:txBody>
          <a:bodyPr>
            <a:normAutofit/>
          </a:bodyPr>
          <a:lstStyle/>
          <a:p>
            <a:r>
              <a:rPr lang="ru-RU" sz="2400" dirty="0" smtClean="0"/>
              <a:t>Поглощены происходящим вокруг</a:t>
            </a:r>
          </a:p>
          <a:p>
            <a:r>
              <a:rPr lang="ru-RU" sz="2400" dirty="0" smtClean="0"/>
              <a:t>Легкомысленны, но легки и подвижны</a:t>
            </a:r>
          </a:p>
          <a:p>
            <a:r>
              <a:rPr lang="ru-RU" sz="2400" dirty="0" smtClean="0"/>
              <a:t>Активны, деятельны, инициативны</a:t>
            </a:r>
          </a:p>
          <a:p>
            <a:r>
              <a:rPr lang="ru-RU" sz="2400" dirty="0" smtClean="0"/>
              <a:t>Стремятся к лидерству, честолюбивы</a:t>
            </a:r>
            <a:endParaRPr lang="ru-RU" sz="2400" dirty="0"/>
          </a:p>
        </p:txBody>
      </p:sp>
      <p:sp>
        <p:nvSpPr>
          <p:cNvPr id="4" name="Текст 3"/>
          <p:cNvSpPr>
            <a:spLocks noGrp="1"/>
          </p:cNvSpPr>
          <p:nvPr>
            <p:ph type="body" sz="quarter" idx="1"/>
          </p:nvPr>
        </p:nvSpPr>
        <p:spPr>
          <a:xfrm>
            <a:off x="609600" y="1772816"/>
            <a:ext cx="3886200" cy="619863"/>
          </a:xfrm>
        </p:spPr>
        <p:txBody>
          <a:bodyPr>
            <a:noAutofit/>
          </a:bodyPr>
          <a:lstStyle/>
          <a:p>
            <a:r>
              <a:rPr lang="ru-RU" sz="2400" dirty="0"/>
              <a:t>Интроверты</a:t>
            </a:r>
          </a:p>
        </p:txBody>
      </p:sp>
      <p:sp>
        <p:nvSpPr>
          <p:cNvPr id="6" name="Текст 5"/>
          <p:cNvSpPr>
            <a:spLocks noGrp="1"/>
          </p:cNvSpPr>
          <p:nvPr>
            <p:ph type="body" sz="quarter" idx="3"/>
          </p:nvPr>
        </p:nvSpPr>
        <p:spPr>
          <a:xfrm>
            <a:off x="4788024" y="1772816"/>
            <a:ext cx="3886200" cy="640080"/>
          </a:xfrm>
        </p:spPr>
        <p:txBody>
          <a:bodyPr>
            <a:normAutofit fontScale="55000" lnSpcReduction="20000"/>
          </a:bodyPr>
          <a:lstStyle/>
          <a:p>
            <a:endParaRPr lang="ru-RU" sz="2400" dirty="0" smtClean="0"/>
          </a:p>
          <a:p>
            <a:r>
              <a:rPr lang="ru-RU" sz="4400" dirty="0" smtClean="0"/>
              <a:t>Экстраверты</a:t>
            </a:r>
            <a:endParaRPr lang="ru-RU" sz="4400" dirty="0"/>
          </a:p>
          <a:p>
            <a:endParaRPr lang="ru-RU" sz="3800" dirty="0"/>
          </a:p>
        </p:txBody>
      </p:sp>
    </p:spTree>
    <p:extLst>
      <p:ext uri="{BB962C8B-B14F-4D97-AF65-F5344CB8AC3E}">
        <p14:creationId xmlns:p14="http://schemas.microsoft.com/office/powerpoint/2010/main" val="429674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dirty="0" smtClean="0"/>
              <a:t>Коммуникативные </a:t>
            </a:r>
            <a:r>
              <a:rPr lang="ru-RU" sz="3600" dirty="0"/>
              <a:t>типы деловых партнеров</a:t>
            </a:r>
          </a:p>
        </p:txBody>
      </p:sp>
      <p:sp>
        <p:nvSpPr>
          <p:cNvPr id="3" name="Объект 2"/>
          <p:cNvSpPr>
            <a:spLocks noGrp="1"/>
          </p:cNvSpPr>
          <p:nvPr>
            <p:ph sz="quarter" idx="2"/>
          </p:nvPr>
        </p:nvSpPr>
        <p:spPr/>
        <p:txBody>
          <a:bodyPr>
            <a:normAutofit/>
          </a:bodyPr>
          <a:lstStyle/>
          <a:p>
            <a:r>
              <a:rPr lang="ru-RU" sz="2400" dirty="0" smtClean="0"/>
              <a:t>Хорошие стратеги</a:t>
            </a:r>
          </a:p>
          <a:p>
            <a:endParaRPr lang="ru-RU" sz="2400" dirty="0"/>
          </a:p>
          <a:p>
            <a:r>
              <a:rPr lang="ru-RU" sz="2400" dirty="0" smtClean="0"/>
              <a:t>Молчаливы и пассивны</a:t>
            </a:r>
          </a:p>
          <a:p>
            <a:endParaRPr lang="ru-RU" sz="2400" dirty="0" smtClean="0"/>
          </a:p>
          <a:p>
            <a:r>
              <a:rPr lang="ru-RU" sz="2400" dirty="0" smtClean="0"/>
              <a:t>Сдержанны, друзей мало</a:t>
            </a:r>
          </a:p>
          <a:p>
            <a:r>
              <a:rPr lang="ru-RU" sz="2400" dirty="0" smtClean="0"/>
              <a:t>Контролируют эмоции, стремятся к упорядоченности</a:t>
            </a:r>
            <a:endParaRPr lang="ru-RU" sz="2400" dirty="0"/>
          </a:p>
        </p:txBody>
      </p:sp>
      <p:sp>
        <p:nvSpPr>
          <p:cNvPr id="4" name="Объект 3"/>
          <p:cNvSpPr>
            <a:spLocks noGrp="1"/>
          </p:cNvSpPr>
          <p:nvPr>
            <p:ph sz="quarter" idx="4"/>
          </p:nvPr>
        </p:nvSpPr>
        <p:spPr/>
        <p:txBody>
          <a:bodyPr>
            <a:normAutofit/>
          </a:bodyPr>
          <a:lstStyle/>
          <a:p>
            <a:r>
              <a:rPr lang="ru-RU" sz="2400" dirty="0" smtClean="0"/>
              <a:t>Скорее тактики: победа здесь и сейчас</a:t>
            </a:r>
          </a:p>
          <a:p>
            <a:r>
              <a:rPr lang="ru-RU" sz="2400" dirty="0" smtClean="0"/>
              <a:t>Общительны, лидеры и душа компании</a:t>
            </a:r>
          </a:p>
          <a:p>
            <a:r>
              <a:rPr lang="ru-RU" sz="2400" dirty="0" smtClean="0"/>
              <a:t>Открыты, много друзей</a:t>
            </a:r>
          </a:p>
          <a:p>
            <a:r>
              <a:rPr lang="ru-RU" sz="2400" dirty="0" smtClean="0"/>
              <a:t>Склонны к переменам и риску, действуют импульсивно</a:t>
            </a:r>
            <a:endParaRPr lang="ru-RU" sz="2400" dirty="0"/>
          </a:p>
        </p:txBody>
      </p:sp>
      <p:sp>
        <p:nvSpPr>
          <p:cNvPr id="5" name="Текст 4"/>
          <p:cNvSpPr>
            <a:spLocks noGrp="1"/>
          </p:cNvSpPr>
          <p:nvPr>
            <p:ph type="body" sz="quarter" idx="1"/>
          </p:nvPr>
        </p:nvSpPr>
        <p:spPr/>
        <p:txBody>
          <a:bodyPr>
            <a:normAutofit/>
          </a:bodyPr>
          <a:lstStyle/>
          <a:p>
            <a:r>
              <a:rPr lang="ru-RU" sz="2400" dirty="0"/>
              <a:t>Интроверты</a:t>
            </a:r>
          </a:p>
        </p:txBody>
      </p:sp>
      <p:sp>
        <p:nvSpPr>
          <p:cNvPr id="6" name="Текст 5"/>
          <p:cNvSpPr>
            <a:spLocks noGrp="1"/>
          </p:cNvSpPr>
          <p:nvPr>
            <p:ph type="body" sz="quarter" idx="3"/>
          </p:nvPr>
        </p:nvSpPr>
        <p:spPr/>
        <p:txBody>
          <a:bodyPr>
            <a:normAutofit fontScale="62500" lnSpcReduction="20000"/>
          </a:bodyPr>
          <a:lstStyle/>
          <a:p>
            <a:endParaRPr lang="ru-RU" dirty="0" smtClean="0"/>
          </a:p>
          <a:p>
            <a:r>
              <a:rPr lang="ru-RU" sz="3800" dirty="0" smtClean="0"/>
              <a:t>Экстраверты</a:t>
            </a:r>
            <a:endParaRPr lang="ru-RU" sz="3800" dirty="0"/>
          </a:p>
          <a:p>
            <a:endParaRPr lang="ru-RU" dirty="0"/>
          </a:p>
        </p:txBody>
      </p:sp>
    </p:spTree>
    <p:extLst>
      <p:ext uri="{BB962C8B-B14F-4D97-AF65-F5344CB8AC3E}">
        <p14:creationId xmlns:p14="http://schemas.microsoft.com/office/powerpoint/2010/main" val="47583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32656"/>
            <a:ext cx="8153400" cy="869950"/>
          </a:xfrm>
        </p:spPr>
        <p:txBody>
          <a:bodyPr>
            <a:noAutofit/>
          </a:bodyPr>
          <a:lstStyle/>
          <a:p>
            <a:r>
              <a:rPr lang="ru-RU" sz="3600" dirty="0" smtClean="0"/>
              <a:t>Коммуникативные </a:t>
            </a:r>
            <a:r>
              <a:rPr lang="ru-RU" sz="3600" dirty="0"/>
              <a:t>типы деловых партнеров</a:t>
            </a:r>
          </a:p>
        </p:txBody>
      </p:sp>
      <p:sp>
        <p:nvSpPr>
          <p:cNvPr id="3" name="Объект 2"/>
          <p:cNvSpPr>
            <a:spLocks noGrp="1"/>
          </p:cNvSpPr>
          <p:nvPr>
            <p:ph sz="quarter" idx="2"/>
          </p:nvPr>
        </p:nvSpPr>
        <p:spPr>
          <a:xfrm>
            <a:off x="683568" y="2420888"/>
            <a:ext cx="3886200" cy="3581400"/>
          </a:xfrm>
        </p:spPr>
        <p:txBody>
          <a:bodyPr>
            <a:normAutofit fontScale="92500" lnSpcReduction="20000"/>
          </a:bodyPr>
          <a:lstStyle/>
          <a:p>
            <a:r>
              <a:rPr lang="ru-RU" sz="2400" dirty="0" smtClean="0"/>
              <a:t>Защищаются от внешних воздействий и траты энергии</a:t>
            </a:r>
          </a:p>
          <a:p>
            <a:r>
              <a:rPr lang="ru-RU" sz="2400" dirty="0" smtClean="0"/>
              <a:t>Перестраховщики,  их девиз: семь раз примерь</a:t>
            </a:r>
          </a:p>
          <a:p>
            <a:r>
              <a:rPr lang="ru-RU" sz="2400" dirty="0" smtClean="0"/>
              <a:t>Завышенный уровень притязаний</a:t>
            </a:r>
          </a:p>
          <a:p>
            <a:pPr marL="0" indent="0">
              <a:buNone/>
            </a:pPr>
            <a:endParaRPr lang="ru-RU" sz="2400" dirty="0" smtClean="0"/>
          </a:p>
          <a:p>
            <a:pPr marL="0" indent="0">
              <a:buNone/>
            </a:pPr>
            <a:r>
              <a:rPr lang="ru-RU" sz="2400" dirty="0" smtClean="0"/>
              <a:t>Сфера деятельности: творческая, аналитическая; индивидуальная работа</a:t>
            </a:r>
            <a:endParaRPr lang="ru-RU" sz="2400" dirty="0"/>
          </a:p>
          <a:p>
            <a:pPr marL="0" indent="0">
              <a:buNone/>
            </a:pPr>
            <a:endParaRPr lang="ru-RU" sz="2400" dirty="0"/>
          </a:p>
        </p:txBody>
      </p:sp>
      <p:sp>
        <p:nvSpPr>
          <p:cNvPr id="4" name="Объект 3"/>
          <p:cNvSpPr>
            <a:spLocks noGrp="1"/>
          </p:cNvSpPr>
          <p:nvPr>
            <p:ph sz="quarter" idx="4"/>
          </p:nvPr>
        </p:nvSpPr>
        <p:spPr/>
        <p:txBody>
          <a:bodyPr>
            <a:normAutofit fontScale="92500" lnSpcReduction="10000"/>
          </a:bodyPr>
          <a:lstStyle/>
          <a:p>
            <a:r>
              <a:rPr lang="ru-RU" sz="2400" dirty="0" smtClean="0"/>
              <a:t>Внушаемы, растрачивают себя, жертвуют собой</a:t>
            </a:r>
          </a:p>
          <a:p>
            <a:r>
              <a:rPr lang="ru-RU" sz="2400" dirty="0" smtClean="0"/>
              <a:t>Безрассудны и неосмотрительны</a:t>
            </a:r>
          </a:p>
          <a:p>
            <a:r>
              <a:rPr lang="ru-RU" sz="2400" dirty="0" smtClean="0"/>
              <a:t>Адекватный уровень притязаний</a:t>
            </a:r>
          </a:p>
          <a:p>
            <a:pPr marL="0" indent="0">
              <a:buNone/>
            </a:pPr>
            <a:endParaRPr lang="ru-RU" sz="2400" dirty="0" smtClean="0"/>
          </a:p>
          <a:p>
            <a:pPr marL="0" indent="0">
              <a:buNone/>
            </a:pPr>
            <a:r>
              <a:rPr lang="ru-RU" sz="2400" dirty="0" smtClean="0"/>
              <a:t>Сфера деятельности: управленцы, политики; коллективная работа</a:t>
            </a:r>
          </a:p>
          <a:p>
            <a:pPr marL="0" indent="0">
              <a:buNone/>
            </a:pPr>
            <a:endParaRPr lang="ru-RU" sz="2400" dirty="0" smtClean="0"/>
          </a:p>
        </p:txBody>
      </p:sp>
      <p:sp>
        <p:nvSpPr>
          <p:cNvPr id="5" name="Текст 4"/>
          <p:cNvSpPr>
            <a:spLocks noGrp="1"/>
          </p:cNvSpPr>
          <p:nvPr>
            <p:ph type="body" sz="quarter" idx="1"/>
          </p:nvPr>
        </p:nvSpPr>
        <p:spPr/>
        <p:txBody>
          <a:bodyPr>
            <a:normAutofit/>
          </a:bodyPr>
          <a:lstStyle/>
          <a:p>
            <a:r>
              <a:rPr lang="ru-RU" sz="2400" dirty="0"/>
              <a:t>Интроверты</a:t>
            </a:r>
          </a:p>
          <a:p>
            <a:endParaRPr lang="ru-RU" sz="2400" dirty="0"/>
          </a:p>
        </p:txBody>
      </p:sp>
      <p:sp>
        <p:nvSpPr>
          <p:cNvPr id="6" name="Текст 5"/>
          <p:cNvSpPr>
            <a:spLocks noGrp="1"/>
          </p:cNvSpPr>
          <p:nvPr>
            <p:ph type="body" sz="quarter" idx="3"/>
          </p:nvPr>
        </p:nvSpPr>
        <p:spPr/>
        <p:txBody>
          <a:bodyPr/>
          <a:lstStyle/>
          <a:p>
            <a:r>
              <a:rPr lang="ru-RU" sz="2400" dirty="0"/>
              <a:t>Экстраверты</a:t>
            </a:r>
          </a:p>
          <a:p>
            <a:endParaRPr lang="ru-RU" dirty="0"/>
          </a:p>
        </p:txBody>
      </p:sp>
    </p:spTree>
    <p:extLst>
      <p:ext uri="{BB962C8B-B14F-4D97-AF65-F5344CB8AC3E}">
        <p14:creationId xmlns:p14="http://schemas.microsoft.com/office/powerpoint/2010/main" val="3171707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normAutofit fontScale="90000"/>
          </a:bodyPr>
          <a:lstStyle/>
          <a:p>
            <a:r>
              <a:rPr lang="ru-RU" sz="3600" dirty="0" smtClean="0"/>
              <a:t>Типы темпераментов деловых партнеров</a:t>
            </a:r>
            <a:endParaRPr lang="ru-RU" sz="3600" dirty="0"/>
          </a:p>
        </p:txBody>
      </p:sp>
      <p:sp>
        <p:nvSpPr>
          <p:cNvPr id="8" name="Объект 7"/>
          <p:cNvSpPr>
            <a:spLocks noGrp="1"/>
          </p:cNvSpPr>
          <p:nvPr>
            <p:ph sz="quarter" idx="1"/>
          </p:nvPr>
        </p:nvSpPr>
        <p:spPr/>
        <p:txBody>
          <a:bodyPr>
            <a:normAutofit fontScale="92500"/>
          </a:bodyPr>
          <a:lstStyle/>
          <a:p>
            <a:pPr marL="0" indent="0">
              <a:buNone/>
            </a:pPr>
            <a:r>
              <a:rPr lang="ru-RU" sz="2400" b="1" i="1" dirty="0" smtClean="0"/>
              <a:t>Темперамент</a:t>
            </a:r>
            <a:r>
              <a:rPr lang="ru-RU" sz="2400" dirty="0" smtClean="0"/>
              <a:t> – устойчивая совокупность индивидуальных психофизических особенностей личности, связанных с динамическими аспектами деятельности (не </a:t>
            </a:r>
            <a:r>
              <a:rPr lang="ru-RU" sz="2400" smtClean="0"/>
              <a:t>с содержательными).</a:t>
            </a:r>
            <a:endParaRPr lang="ru-RU" sz="2400" dirty="0" smtClean="0"/>
          </a:p>
          <a:p>
            <a:pPr marL="0" indent="0">
              <a:buNone/>
            </a:pPr>
            <a:r>
              <a:rPr lang="ru-RU" sz="2400" dirty="0" smtClean="0"/>
              <a:t>Темперамент имеет биологическую основу и наследственный характер. В жизни чаще встречаются люди со смешанным типом темперамента.</a:t>
            </a:r>
          </a:p>
          <a:p>
            <a:pPr marL="0" indent="0">
              <a:buNone/>
            </a:pPr>
            <a:r>
              <a:rPr lang="ru-RU" sz="2400" dirty="0" smtClean="0"/>
              <a:t>Четыре типа темперамента ( по Гиппократу):</a:t>
            </a:r>
          </a:p>
          <a:p>
            <a:r>
              <a:rPr lang="ru-RU" sz="2400" dirty="0" smtClean="0"/>
              <a:t>Сангвиник</a:t>
            </a:r>
          </a:p>
          <a:p>
            <a:r>
              <a:rPr lang="ru-RU" sz="2400" dirty="0" smtClean="0"/>
              <a:t>Холерик</a:t>
            </a:r>
          </a:p>
          <a:p>
            <a:r>
              <a:rPr lang="ru-RU" sz="2400" dirty="0" smtClean="0"/>
              <a:t>Флегматик</a:t>
            </a:r>
          </a:p>
          <a:p>
            <a:r>
              <a:rPr lang="ru-RU" sz="2400" dirty="0"/>
              <a:t>М</a:t>
            </a:r>
            <a:r>
              <a:rPr lang="ru-RU" sz="2400" dirty="0" smtClean="0"/>
              <a:t>еланхолик </a:t>
            </a:r>
            <a:endParaRPr lang="ru-RU" sz="2400" dirty="0"/>
          </a:p>
        </p:txBody>
      </p:sp>
    </p:spTree>
    <p:extLst>
      <p:ext uri="{BB962C8B-B14F-4D97-AF65-F5344CB8AC3E}">
        <p14:creationId xmlns:p14="http://schemas.microsoft.com/office/powerpoint/2010/main" val="1070179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sz="3600" dirty="0" smtClean="0"/>
              <a:t>Коммуникативные качества сангвиника</a:t>
            </a:r>
            <a:endParaRPr lang="ru-RU" sz="3600" dirty="0"/>
          </a:p>
        </p:txBody>
      </p:sp>
      <p:sp>
        <p:nvSpPr>
          <p:cNvPr id="5" name="Объект 4"/>
          <p:cNvSpPr>
            <a:spLocks noGrp="1"/>
          </p:cNvSpPr>
          <p:nvPr>
            <p:ph sz="quarter" idx="1"/>
          </p:nvPr>
        </p:nvSpPr>
        <p:spPr/>
        <p:txBody>
          <a:bodyPr>
            <a:normAutofit fontScale="92500"/>
          </a:bodyPr>
          <a:lstStyle/>
          <a:p>
            <a:r>
              <a:rPr lang="ru-RU" sz="2400" b="1" i="1" dirty="0" smtClean="0"/>
              <a:t>Плюсы</a:t>
            </a:r>
          </a:p>
          <a:p>
            <a:pPr marL="0" indent="0">
              <a:buNone/>
            </a:pPr>
            <a:r>
              <a:rPr lang="ru-RU" sz="2400" dirty="0" smtClean="0"/>
              <a:t>Быстрая реакция, быстрое и легкое приспособление к изменениям</a:t>
            </a:r>
          </a:p>
          <a:p>
            <a:pPr marL="0" indent="0">
              <a:buNone/>
            </a:pPr>
            <a:r>
              <a:rPr lang="ru-RU" sz="2400" dirty="0" smtClean="0"/>
              <a:t>Повышенная работоспособность</a:t>
            </a:r>
          </a:p>
          <a:p>
            <a:pPr marL="0" indent="0">
              <a:buNone/>
            </a:pPr>
            <a:r>
              <a:rPr lang="ru-RU" sz="2400" dirty="0" smtClean="0"/>
              <a:t>Жизнерадостность и увлеченность</a:t>
            </a:r>
          </a:p>
          <a:p>
            <a:pPr marL="0" indent="0">
              <a:buNone/>
            </a:pPr>
            <a:r>
              <a:rPr lang="ru-RU" sz="2400" dirty="0" smtClean="0"/>
              <a:t>Отзывчивость, общительность</a:t>
            </a:r>
          </a:p>
          <a:p>
            <a:pPr marL="0" indent="0">
              <a:buNone/>
            </a:pPr>
            <a:r>
              <a:rPr lang="ru-RU" sz="2400" b="1" i="1" dirty="0"/>
              <a:t>Принцип подхода </a:t>
            </a:r>
            <a:r>
              <a:rPr lang="ru-RU" sz="2400" b="1" i="1" dirty="0" smtClean="0"/>
              <a:t>к сангвинику:</a:t>
            </a:r>
            <a:endParaRPr lang="ru-RU" sz="2400" b="1" i="1" dirty="0"/>
          </a:p>
          <a:p>
            <a:pPr marL="0" indent="0">
              <a:buNone/>
            </a:pPr>
            <a:endParaRPr lang="ru-RU" sz="2400" dirty="0" smtClean="0"/>
          </a:p>
          <a:p>
            <a:pPr marL="0" indent="0">
              <a:buNone/>
            </a:pPr>
            <a:endParaRPr lang="ru-RU" sz="2400" dirty="0" smtClean="0"/>
          </a:p>
          <a:p>
            <a:endParaRPr lang="ru-RU" sz="2200" dirty="0"/>
          </a:p>
        </p:txBody>
      </p:sp>
      <p:sp>
        <p:nvSpPr>
          <p:cNvPr id="6" name="Объект 5"/>
          <p:cNvSpPr>
            <a:spLocks noGrp="1"/>
          </p:cNvSpPr>
          <p:nvPr>
            <p:ph sz="quarter" idx="2"/>
          </p:nvPr>
        </p:nvSpPr>
        <p:spPr/>
        <p:txBody>
          <a:bodyPr>
            <a:normAutofit fontScale="92500"/>
          </a:bodyPr>
          <a:lstStyle/>
          <a:p>
            <a:r>
              <a:rPr lang="ru-RU" sz="2400" b="1" i="1" dirty="0" smtClean="0"/>
              <a:t>Минусы</a:t>
            </a:r>
          </a:p>
          <a:p>
            <a:pPr marL="0" indent="0">
              <a:buNone/>
            </a:pPr>
            <a:r>
              <a:rPr lang="ru-RU" sz="2400" i="1" dirty="0" smtClean="0"/>
              <a:t>Быстрая утомляемость и падение интереса</a:t>
            </a:r>
          </a:p>
          <a:p>
            <a:pPr marL="0" indent="0">
              <a:buNone/>
            </a:pPr>
            <a:r>
              <a:rPr lang="ru-RU" sz="2400" i="1" dirty="0" smtClean="0"/>
              <a:t>Склонность к зазнайству</a:t>
            </a:r>
          </a:p>
          <a:p>
            <a:pPr marL="0" indent="0">
              <a:buNone/>
            </a:pPr>
            <a:r>
              <a:rPr lang="ru-RU" sz="2400" i="1" dirty="0" smtClean="0"/>
              <a:t>Разбросанность, </a:t>
            </a:r>
            <a:r>
              <a:rPr lang="ru-RU" sz="2400" i="1" dirty="0" err="1" smtClean="0"/>
              <a:t>поверхостность</a:t>
            </a:r>
            <a:r>
              <a:rPr lang="ru-RU" sz="2400" i="1" dirty="0" smtClean="0"/>
              <a:t>, ненадежность</a:t>
            </a:r>
          </a:p>
          <a:p>
            <a:pPr marL="0" indent="0">
              <a:buNone/>
            </a:pPr>
            <a:r>
              <a:rPr lang="ru-RU" sz="2400" i="1" dirty="0" smtClean="0"/>
              <a:t>Готовность обещать, но не всегда выполнять обещание</a:t>
            </a:r>
          </a:p>
          <a:p>
            <a:pPr marL="0" indent="0">
              <a:buNone/>
            </a:pPr>
            <a:endParaRPr lang="ru-RU" sz="2400" b="1" i="1" dirty="0" smtClean="0"/>
          </a:p>
          <a:p>
            <a:pPr marL="0" indent="0">
              <a:buNone/>
            </a:pPr>
            <a:r>
              <a:rPr lang="ru-RU" sz="2400" b="1" i="1" dirty="0" smtClean="0"/>
              <a:t>«Доверяй, но проверяй»</a:t>
            </a:r>
            <a:endParaRPr lang="ru-RU" sz="2400" b="1" i="1" dirty="0"/>
          </a:p>
          <a:p>
            <a:endParaRPr lang="ru-RU" sz="2400" i="1" dirty="0"/>
          </a:p>
        </p:txBody>
      </p:sp>
    </p:spTree>
    <p:extLst>
      <p:ext uri="{BB962C8B-B14F-4D97-AF65-F5344CB8AC3E}">
        <p14:creationId xmlns:p14="http://schemas.microsoft.com/office/powerpoint/2010/main" val="132665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ru-RU" sz="3600" dirty="0"/>
              <a:t>Коммуникативные </a:t>
            </a:r>
            <a:r>
              <a:rPr lang="ru-RU" sz="3600" dirty="0" smtClean="0"/>
              <a:t>качества холерика</a:t>
            </a:r>
            <a:endParaRPr lang="ru-RU" sz="3600" dirty="0"/>
          </a:p>
        </p:txBody>
      </p:sp>
      <p:sp>
        <p:nvSpPr>
          <p:cNvPr id="6" name="Объект 5"/>
          <p:cNvSpPr>
            <a:spLocks noGrp="1"/>
          </p:cNvSpPr>
          <p:nvPr>
            <p:ph sz="quarter" idx="1"/>
          </p:nvPr>
        </p:nvSpPr>
        <p:spPr/>
        <p:txBody>
          <a:bodyPr>
            <a:normAutofit fontScale="92500"/>
          </a:bodyPr>
          <a:lstStyle/>
          <a:p>
            <a:r>
              <a:rPr lang="ru-RU" sz="2400" b="1" i="1" dirty="0" smtClean="0"/>
              <a:t>Плюсы</a:t>
            </a:r>
          </a:p>
          <a:p>
            <a:pPr marL="0" indent="0">
              <a:buNone/>
            </a:pPr>
            <a:r>
              <a:rPr lang="ru-RU" sz="2400" dirty="0" smtClean="0"/>
              <a:t>Энергичность, активность, подвижность</a:t>
            </a:r>
          </a:p>
          <a:p>
            <a:pPr marL="0" indent="0">
              <a:buNone/>
            </a:pPr>
            <a:r>
              <a:rPr lang="ru-RU" sz="2400" dirty="0" smtClean="0"/>
              <a:t>Увлеченность, страстность</a:t>
            </a:r>
          </a:p>
          <a:p>
            <a:pPr marL="0" indent="0">
              <a:buNone/>
            </a:pPr>
            <a:r>
              <a:rPr lang="ru-RU" sz="2400" dirty="0" smtClean="0"/>
              <a:t>Целеустремленность</a:t>
            </a:r>
          </a:p>
          <a:p>
            <a:pPr marL="0" indent="0">
              <a:buNone/>
            </a:pPr>
            <a:r>
              <a:rPr lang="ru-RU" sz="2400" dirty="0" smtClean="0"/>
              <a:t>Способность сосредоточить значительные усилия в короткий промежуток времени</a:t>
            </a:r>
          </a:p>
          <a:p>
            <a:pPr marL="0" indent="0">
              <a:buNone/>
            </a:pPr>
            <a:endParaRPr lang="ru-RU" sz="2400" dirty="0"/>
          </a:p>
          <a:p>
            <a:pPr marL="0" indent="0">
              <a:buNone/>
            </a:pPr>
            <a:r>
              <a:rPr lang="ru-RU" sz="2400" b="1" i="1" dirty="0" smtClean="0"/>
              <a:t>Образ жизни холерика:</a:t>
            </a:r>
            <a:endParaRPr lang="ru-RU" sz="2400" b="1" i="1" dirty="0"/>
          </a:p>
          <a:p>
            <a:endParaRPr lang="ru-RU" dirty="0"/>
          </a:p>
        </p:txBody>
      </p:sp>
      <p:sp>
        <p:nvSpPr>
          <p:cNvPr id="7" name="Объект 6"/>
          <p:cNvSpPr>
            <a:spLocks noGrp="1"/>
          </p:cNvSpPr>
          <p:nvPr>
            <p:ph sz="quarter" idx="2"/>
          </p:nvPr>
        </p:nvSpPr>
        <p:spPr/>
        <p:txBody>
          <a:bodyPr>
            <a:normAutofit fontScale="92500"/>
          </a:bodyPr>
          <a:lstStyle/>
          <a:p>
            <a:r>
              <a:rPr lang="ru-RU" sz="2400" b="1" i="1" dirty="0" smtClean="0"/>
              <a:t>Минусы</a:t>
            </a:r>
          </a:p>
          <a:p>
            <a:pPr marL="0" indent="0">
              <a:buNone/>
            </a:pPr>
            <a:r>
              <a:rPr lang="ru-RU" sz="2400" dirty="0" smtClean="0"/>
              <a:t>Вспыльчивость, агрессивность</a:t>
            </a:r>
          </a:p>
          <a:p>
            <a:pPr marL="0" indent="0">
              <a:buNone/>
            </a:pPr>
            <a:r>
              <a:rPr lang="ru-RU" sz="2400" dirty="0" smtClean="0"/>
              <a:t>Невыдержанность, нетерпимость, конфликтность</a:t>
            </a:r>
          </a:p>
          <a:p>
            <a:pPr marL="0" indent="0">
              <a:buNone/>
            </a:pPr>
            <a:r>
              <a:rPr lang="ru-RU" sz="2400" dirty="0" smtClean="0"/>
              <a:t>Холерик должен всегда быть занят делом, иначе свою активность может направить на разрушение</a:t>
            </a:r>
          </a:p>
          <a:p>
            <a:pPr marL="0" indent="0">
              <a:buNone/>
            </a:pPr>
            <a:endParaRPr lang="ru-RU" sz="2400" dirty="0"/>
          </a:p>
          <a:p>
            <a:pPr marL="0" indent="0">
              <a:buNone/>
            </a:pPr>
            <a:endParaRPr lang="ru-RU" sz="2400" dirty="0" smtClean="0"/>
          </a:p>
          <a:p>
            <a:pPr marL="0" indent="0">
              <a:buNone/>
            </a:pPr>
            <a:r>
              <a:rPr lang="ru-RU" sz="2400" b="1" i="1" dirty="0" smtClean="0"/>
              <a:t>«Ни минуты покоя»</a:t>
            </a:r>
          </a:p>
          <a:p>
            <a:pPr marL="0" indent="0">
              <a:buNone/>
            </a:pPr>
            <a:endParaRPr lang="ru-RU" sz="2200" dirty="0"/>
          </a:p>
        </p:txBody>
      </p:sp>
    </p:spTree>
    <p:extLst>
      <p:ext uri="{BB962C8B-B14F-4D97-AF65-F5344CB8AC3E}">
        <p14:creationId xmlns:p14="http://schemas.microsoft.com/office/powerpoint/2010/main" val="2273906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ru-RU" sz="3600" dirty="0"/>
              <a:t>Коммуникативные качества </a:t>
            </a:r>
            <a:r>
              <a:rPr lang="ru-RU" sz="3600" dirty="0" smtClean="0"/>
              <a:t>флегматика</a:t>
            </a:r>
            <a:endParaRPr lang="ru-RU" sz="3600" dirty="0"/>
          </a:p>
        </p:txBody>
      </p:sp>
      <p:sp>
        <p:nvSpPr>
          <p:cNvPr id="6" name="Объект 5"/>
          <p:cNvSpPr>
            <a:spLocks noGrp="1"/>
          </p:cNvSpPr>
          <p:nvPr>
            <p:ph sz="quarter" idx="1"/>
          </p:nvPr>
        </p:nvSpPr>
        <p:spPr/>
        <p:txBody>
          <a:bodyPr/>
          <a:lstStyle/>
          <a:p>
            <a:pPr lvl="0">
              <a:buClr>
                <a:srgbClr val="DD8047"/>
              </a:buClr>
            </a:pPr>
            <a:r>
              <a:rPr lang="ru-RU" sz="2400" b="1" i="1" dirty="0" smtClean="0">
                <a:solidFill>
                  <a:prstClr val="black"/>
                </a:solidFill>
              </a:rPr>
              <a:t>Плюсы</a:t>
            </a:r>
          </a:p>
          <a:p>
            <a:pPr marL="0" lvl="0" indent="0">
              <a:buClr>
                <a:srgbClr val="DD8047"/>
              </a:buClr>
              <a:buNone/>
            </a:pPr>
            <a:r>
              <a:rPr lang="ru-RU" sz="2400" dirty="0" smtClean="0">
                <a:solidFill>
                  <a:prstClr val="black"/>
                </a:solidFill>
              </a:rPr>
              <a:t>Целеустремленность</a:t>
            </a:r>
          </a:p>
          <a:p>
            <a:pPr marL="0" lvl="0" indent="0">
              <a:buClr>
                <a:srgbClr val="DD8047"/>
              </a:buClr>
              <a:buNone/>
            </a:pPr>
            <a:r>
              <a:rPr lang="ru-RU" sz="2400" dirty="0" smtClean="0">
                <a:solidFill>
                  <a:prstClr val="black"/>
                </a:solidFill>
              </a:rPr>
              <a:t>Способность долго и упорно работать</a:t>
            </a:r>
          </a:p>
          <a:p>
            <a:pPr marL="0" lvl="0" indent="0">
              <a:buClr>
                <a:srgbClr val="DD8047"/>
              </a:buClr>
              <a:buNone/>
            </a:pPr>
            <a:r>
              <a:rPr lang="ru-RU" sz="2400" dirty="0" smtClean="0">
                <a:solidFill>
                  <a:prstClr val="black"/>
                </a:solidFill>
              </a:rPr>
              <a:t>Устойчивость, постоянство</a:t>
            </a:r>
          </a:p>
          <a:p>
            <a:pPr marL="0" lvl="0" indent="0">
              <a:buClr>
                <a:srgbClr val="DD8047"/>
              </a:buClr>
              <a:buNone/>
            </a:pPr>
            <a:r>
              <a:rPr lang="ru-RU" sz="2400" dirty="0" smtClean="0">
                <a:solidFill>
                  <a:prstClr val="black"/>
                </a:solidFill>
              </a:rPr>
              <a:t>Терпеливость, самообладание, надежность, выдержка</a:t>
            </a:r>
          </a:p>
          <a:p>
            <a:pPr lvl="0">
              <a:buClr>
                <a:srgbClr val="DD8047"/>
              </a:buClr>
            </a:pPr>
            <a:endParaRPr lang="ru-RU" sz="2200" b="1" i="1" dirty="0" smtClean="0">
              <a:solidFill>
                <a:prstClr val="black"/>
              </a:solidFill>
            </a:endParaRPr>
          </a:p>
          <a:p>
            <a:pPr marL="0" lvl="0" indent="0">
              <a:buClr>
                <a:srgbClr val="DD8047"/>
              </a:buClr>
              <a:buNone/>
            </a:pPr>
            <a:r>
              <a:rPr lang="ru-RU" sz="2200" b="1" i="1" dirty="0" smtClean="0">
                <a:solidFill>
                  <a:prstClr val="black"/>
                </a:solidFill>
              </a:rPr>
              <a:t>Принцип </a:t>
            </a:r>
            <a:r>
              <a:rPr lang="ru-RU" sz="2200" b="1" i="1" dirty="0">
                <a:solidFill>
                  <a:prstClr val="black"/>
                </a:solidFill>
              </a:rPr>
              <a:t>п</a:t>
            </a:r>
            <a:r>
              <a:rPr lang="ru-RU" sz="2200" b="1" i="1" dirty="0" smtClean="0">
                <a:solidFill>
                  <a:prstClr val="black"/>
                </a:solidFill>
              </a:rPr>
              <a:t>одхода к флегматику: «Не торопи»</a:t>
            </a:r>
            <a:endParaRPr lang="ru-RU" sz="2200" b="1" i="1" dirty="0">
              <a:solidFill>
                <a:prstClr val="black"/>
              </a:solidFill>
            </a:endParaRPr>
          </a:p>
          <a:p>
            <a:endParaRPr lang="ru-RU" dirty="0"/>
          </a:p>
        </p:txBody>
      </p:sp>
      <p:sp>
        <p:nvSpPr>
          <p:cNvPr id="7" name="Объект 6"/>
          <p:cNvSpPr>
            <a:spLocks noGrp="1"/>
          </p:cNvSpPr>
          <p:nvPr>
            <p:ph sz="quarter" idx="2"/>
          </p:nvPr>
        </p:nvSpPr>
        <p:spPr/>
        <p:txBody>
          <a:bodyPr/>
          <a:lstStyle/>
          <a:p>
            <a:pPr lvl="0">
              <a:buClr>
                <a:srgbClr val="DD8047"/>
              </a:buClr>
            </a:pPr>
            <a:r>
              <a:rPr lang="ru-RU" sz="2400" b="1" i="1" dirty="0" smtClean="0">
                <a:solidFill>
                  <a:prstClr val="black"/>
                </a:solidFill>
              </a:rPr>
              <a:t>Минусы</a:t>
            </a:r>
          </a:p>
          <a:p>
            <a:pPr marL="0" lvl="0" indent="0">
              <a:buClr>
                <a:srgbClr val="DD8047"/>
              </a:buClr>
              <a:buNone/>
            </a:pPr>
            <a:r>
              <a:rPr lang="ru-RU" sz="2400" dirty="0" smtClean="0">
                <a:solidFill>
                  <a:prstClr val="black"/>
                </a:solidFill>
              </a:rPr>
              <a:t>Чрезмерная медлительность, инертность</a:t>
            </a:r>
          </a:p>
          <a:p>
            <a:pPr marL="0" lvl="0" indent="0">
              <a:buClr>
                <a:srgbClr val="DD8047"/>
              </a:buClr>
              <a:buNone/>
            </a:pPr>
            <a:r>
              <a:rPr lang="ru-RU" sz="2400" dirty="0" smtClean="0">
                <a:solidFill>
                  <a:prstClr val="black"/>
                </a:solidFill>
              </a:rPr>
              <a:t>Безразличие, сухость</a:t>
            </a:r>
          </a:p>
          <a:p>
            <a:pPr marL="0" lvl="0" indent="0">
              <a:buClr>
                <a:srgbClr val="DD8047"/>
              </a:buClr>
              <a:buNone/>
            </a:pPr>
            <a:r>
              <a:rPr lang="ru-RU" sz="2400" dirty="0" smtClean="0">
                <a:solidFill>
                  <a:prstClr val="black"/>
                </a:solidFill>
              </a:rPr>
              <a:t>Безынициативность</a:t>
            </a:r>
          </a:p>
          <a:p>
            <a:pPr marL="0" lvl="0" indent="0">
              <a:buClr>
                <a:srgbClr val="DD8047"/>
              </a:buClr>
              <a:buNone/>
            </a:pPr>
            <a:r>
              <a:rPr lang="ru-RU" sz="2400" dirty="0" smtClean="0">
                <a:solidFill>
                  <a:prstClr val="black"/>
                </a:solidFill>
              </a:rPr>
              <a:t>Трудно сходится с людьми</a:t>
            </a:r>
          </a:p>
          <a:p>
            <a:pPr marL="0" lvl="0" indent="0">
              <a:buClr>
                <a:srgbClr val="DD8047"/>
              </a:buClr>
              <a:buNone/>
            </a:pPr>
            <a:endParaRPr lang="ru-RU" sz="2400" dirty="0">
              <a:solidFill>
                <a:prstClr val="black"/>
              </a:solidFill>
            </a:endParaRPr>
          </a:p>
          <a:p>
            <a:endParaRPr lang="ru-RU" dirty="0"/>
          </a:p>
        </p:txBody>
      </p:sp>
    </p:spTree>
    <p:extLst>
      <p:ext uri="{BB962C8B-B14F-4D97-AF65-F5344CB8AC3E}">
        <p14:creationId xmlns:p14="http://schemas.microsoft.com/office/powerpoint/2010/main" val="289824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Принципы </a:t>
            </a:r>
            <a:r>
              <a:rPr lang="ru-RU" dirty="0" err="1"/>
              <a:t>манипулятивного</a:t>
            </a:r>
            <a:r>
              <a:rPr lang="ru-RU" dirty="0"/>
              <a:t> </a:t>
            </a:r>
            <a:r>
              <a:rPr lang="ru-RU" dirty="0" smtClean="0"/>
              <a:t>общения </a:t>
            </a:r>
            <a:r>
              <a:rPr lang="ru-RU" sz="3600" dirty="0" smtClean="0"/>
              <a:t>(1)</a:t>
            </a:r>
            <a:endParaRPr lang="ru-RU" sz="3600" dirty="0"/>
          </a:p>
        </p:txBody>
      </p:sp>
      <p:sp>
        <p:nvSpPr>
          <p:cNvPr id="3" name="Объект 2"/>
          <p:cNvSpPr>
            <a:spLocks noGrp="1"/>
          </p:cNvSpPr>
          <p:nvPr>
            <p:ph sz="quarter" idx="1"/>
          </p:nvPr>
        </p:nvSpPr>
        <p:spPr>
          <a:xfrm>
            <a:off x="683568" y="1628800"/>
            <a:ext cx="8153400" cy="4495800"/>
          </a:xfrm>
        </p:spPr>
        <p:txBody>
          <a:bodyPr>
            <a:normAutofit/>
          </a:bodyPr>
          <a:lstStyle/>
          <a:p>
            <a:pPr marL="0" indent="0">
              <a:buNone/>
            </a:pPr>
            <a:r>
              <a:rPr lang="ru-RU" sz="2400" b="1" i="1" dirty="0" smtClean="0"/>
              <a:t>Принцип взаимного обмена</a:t>
            </a:r>
          </a:p>
          <a:p>
            <a:r>
              <a:rPr lang="ru-RU" sz="2400" dirty="0" smtClean="0"/>
              <a:t> предоставление услуги (подарка), в ответ на которую у Вас не хватит твердости отказать в будущей просьбе. </a:t>
            </a:r>
          </a:p>
          <a:p>
            <a:r>
              <a:rPr lang="ru-RU" sz="2400" dirty="0" smtClean="0"/>
              <a:t> прием предоставления так называемой «уступки» партнеру в переговорах, чтобы вынудить его пойти на ответную уступку.</a:t>
            </a:r>
          </a:p>
          <a:p>
            <a:r>
              <a:rPr lang="ru-RU" sz="2400" dirty="0" smtClean="0"/>
              <a:t>Принцип контраста – «плохой следователь – хороший следователь»</a:t>
            </a:r>
            <a:endParaRPr lang="ru-RU" sz="2400" dirty="0"/>
          </a:p>
        </p:txBody>
      </p:sp>
    </p:spTree>
    <p:extLst>
      <p:ext uri="{BB962C8B-B14F-4D97-AF65-F5344CB8AC3E}">
        <p14:creationId xmlns:p14="http://schemas.microsoft.com/office/powerpoint/2010/main" val="1977217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fontScale="90000"/>
          </a:bodyPr>
          <a:lstStyle/>
          <a:p>
            <a:r>
              <a:rPr lang="ru-RU" sz="3600" dirty="0">
                <a:solidFill>
                  <a:srgbClr val="775F55"/>
                </a:solidFill>
              </a:rPr>
              <a:t>Коммуникативные качества </a:t>
            </a:r>
            <a:r>
              <a:rPr lang="ru-RU" sz="3600" dirty="0" smtClean="0">
                <a:solidFill>
                  <a:srgbClr val="775F55"/>
                </a:solidFill>
              </a:rPr>
              <a:t>меланхолика</a:t>
            </a:r>
            <a:endParaRPr lang="ru-RU" dirty="0"/>
          </a:p>
        </p:txBody>
      </p:sp>
      <p:sp>
        <p:nvSpPr>
          <p:cNvPr id="6" name="Объект 5"/>
          <p:cNvSpPr>
            <a:spLocks noGrp="1"/>
          </p:cNvSpPr>
          <p:nvPr>
            <p:ph sz="quarter" idx="1"/>
          </p:nvPr>
        </p:nvSpPr>
        <p:spPr/>
        <p:txBody>
          <a:bodyPr/>
          <a:lstStyle/>
          <a:p>
            <a:pPr lvl="0">
              <a:buClr>
                <a:srgbClr val="DD8047"/>
              </a:buClr>
            </a:pPr>
            <a:r>
              <a:rPr lang="ru-RU" sz="2400" b="1" i="1" dirty="0" smtClean="0">
                <a:solidFill>
                  <a:prstClr val="black"/>
                </a:solidFill>
              </a:rPr>
              <a:t>Плюсы</a:t>
            </a:r>
          </a:p>
          <a:p>
            <a:pPr marL="0" lvl="0" indent="0">
              <a:buClr>
                <a:srgbClr val="DD8047"/>
              </a:buClr>
              <a:buNone/>
            </a:pPr>
            <a:r>
              <a:rPr lang="ru-RU" sz="2400" dirty="0" smtClean="0">
                <a:solidFill>
                  <a:prstClr val="black"/>
                </a:solidFill>
              </a:rPr>
              <a:t>Высокая чувствительность</a:t>
            </a:r>
          </a:p>
          <a:p>
            <a:pPr marL="0" lvl="0" indent="0">
              <a:buClr>
                <a:srgbClr val="DD8047"/>
              </a:buClr>
              <a:buNone/>
            </a:pPr>
            <a:r>
              <a:rPr lang="ru-RU" sz="2400" dirty="0" smtClean="0">
                <a:solidFill>
                  <a:prstClr val="black"/>
                </a:solidFill>
              </a:rPr>
              <a:t>Скромность</a:t>
            </a:r>
          </a:p>
          <a:p>
            <a:pPr marL="0" lvl="0" indent="0">
              <a:buClr>
                <a:srgbClr val="DD8047"/>
              </a:buClr>
              <a:buNone/>
            </a:pPr>
            <a:r>
              <a:rPr lang="ru-RU" sz="2400" dirty="0" smtClean="0">
                <a:solidFill>
                  <a:prstClr val="black"/>
                </a:solidFill>
              </a:rPr>
              <a:t>Ответственность</a:t>
            </a:r>
          </a:p>
          <a:p>
            <a:pPr marL="0" lvl="0" indent="0">
              <a:buClr>
                <a:srgbClr val="DD8047"/>
              </a:buClr>
              <a:buNone/>
            </a:pPr>
            <a:r>
              <a:rPr lang="ru-RU" sz="2400" dirty="0" smtClean="0">
                <a:solidFill>
                  <a:prstClr val="black"/>
                </a:solidFill>
              </a:rPr>
              <a:t>Глубина эмоций</a:t>
            </a:r>
          </a:p>
          <a:p>
            <a:pPr marL="0" lvl="0" indent="0">
              <a:buClr>
                <a:srgbClr val="DD8047"/>
              </a:buClr>
              <a:buNone/>
            </a:pPr>
            <a:endParaRPr lang="ru-RU" sz="2400" dirty="0">
              <a:solidFill>
                <a:prstClr val="black"/>
              </a:solidFill>
            </a:endParaRPr>
          </a:p>
          <a:p>
            <a:pPr marL="0" lvl="0" indent="0">
              <a:buClr>
                <a:srgbClr val="DD8047"/>
              </a:buClr>
              <a:buNone/>
            </a:pPr>
            <a:r>
              <a:rPr lang="ru-RU" sz="2400" b="1" i="1" dirty="0" smtClean="0">
                <a:solidFill>
                  <a:prstClr val="black"/>
                </a:solidFill>
              </a:rPr>
              <a:t>Девиз меланхолика: «Не навреди»</a:t>
            </a:r>
            <a:endParaRPr lang="ru-RU" sz="2400" b="1" i="1" dirty="0">
              <a:solidFill>
                <a:prstClr val="black"/>
              </a:solidFill>
            </a:endParaRPr>
          </a:p>
          <a:p>
            <a:endParaRPr lang="ru-RU" dirty="0"/>
          </a:p>
        </p:txBody>
      </p:sp>
      <p:sp>
        <p:nvSpPr>
          <p:cNvPr id="7" name="Объект 6"/>
          <p:cNvSpPr>
            <a:spLocks noGrp="1"/>
          </p:cNvSpPr>
          <p:nvPr>
            <p:ph sz="quarter" idx="2"/>
          </p:nvPr>
        </p:nvSpPr>
        <p:spPr/>
        <p:txBody>
          <a:bodyPr/>
          <a:lstStyle/>
          <a:p>
            <a:pPr lvl="0">
              <a:buClr>
                <a:srgbClr val="DD8047"/>
              </a:buClr>
            </a:pPr>
            <a:r>
              <a:rPr lang="ru-RU" sz="2400" b="1" i="1" dirty="0" smtClean="0">
                <a:solidFill>
                  <a:prstClr val="black"/>
                </a:solidFill>
              </a:rPr>
              <a:t>Минусы</a:t>
            </a:r>
          </a:p>
          <a:p>
            <a:pPr marL="0" lvl="0" indent="0">
              <a:buClr>
                <a:srgbClr val="DD8047"/>
              </a:buClr>
              <a:buNone/>
            </a:pPr>
            <a:r>
              <a:rPr lang="ru-RU" sz="2400" dirty="0" smtClean="0">
                <a:solidFill>
                  <a:prstClr val="black"/>
                </a:solidFill>
              </a:rPr>
              <a:t>Замкнутость</a:t>
            </a:r>
          </a:p>
          <a:p>
            <a:pPr marL="0" lvl="0" indent="0">
              <a:buClr>
                <a:srgbClr val="DD8047"/>
              </a:buClr>
              <a:buNone/>
            </a:pPr>
            <a:r>
              <a:rPr lang="ru-RU" sz="2400" dirty="0" smtClean="0">
                <a:solidFill>
                  <a:prstClr val="black"/>
                </a:solidFill>
              </a:rPr>
              <a:t>Застенчивость</a:t>
            </a:r>
          </a:p>
          <a:p>
            <a:pPr marL="0" lvl="0" indent="0">
              <a:buClr>
                <a:srgbClr val="DD8047"/>
              </a:buClr>
              <a:buNone/>
            </a:pPr>
            <a:r>
              <a:rPr lang="ru-RU" sz="2400" dirty="0" smtClean="0">
                <a:solidFill>
                  <a:prstClr val="black"/>
                </a:solidFill>
              </a:rPr>
              <a:t>Низкая работоспособность</a:t>
            </a:r>
          </a:p>
          <a:p>
            <a:pPr marL="0" lvl="0" indent="0">
              <a:buClr>
                <a:srgbClr val="DD8047"/>
              </a:buClr>
              <a:buNone/>
            </a:pPr>
            <a:r>
              <a:rPr lang="ru-RU" sz="2400" dirty="0" smtClean="0">
                <a:solidFill>
                  <a:prstClr val="black"/>
                </a:solidFill>
              </a:rPr>
              <a:t>Мнительность</a:t>
            </a:r>
          </a:p>
          <a:p>
            <a:pPr marL="0" lvl="0" indent="0">
              <a:buClr>
                <a:srgbClr val="DD8047"/>
              </a:buClr>
              <a:buNone/>
            </a:pPr>
            <a:r>
              <a:rPr lang="ru-RU" sz="2400" dirty="0" smtClean="0">
                <a:solidFill>
                  <a:prstClr val="black"/>
                </a:solidFill>
              </a:rPr>
              <a:t>Ранимость</a:t>
            </a:r>
            <a:endParaRPr lang="ru-RU" sz="2400" dirty="0">
              <a:solidFill>
                <a:prstClr val="black"/>
              </a:solidFill>
            </a:endParaRPr>
          </a:p>
          <a:p>
            <a:endParaRPr lang="ru-RU" dirty="0"/>
          </a:p>
        </p:txBody>
      </p:sp>
    </p:spTree>
    <p:extLst>
      <p:ext uri="{BB962C8B-B14F-4D97-AF65-F5344CB8AC3E}">
        <p14:creationId xmlns:p14="http://schemas.microsoft.com/office/powerpoint/2010/main" val="319268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Принципы </a:t>
            </a:r>
            <a:r>
              <a:rPr lang="ru-RU" dirty="0" err="1"/>
              <a:t>манипулятивного</a:t>
            </a:r>
            <a:r>
              <a:rPr lang="ru-RU" dirty="0"/>
              <a:t> </a:t>
            </a:r>
            <a:r>
              <a:rPr lang="ru-RU" dirty="0" smtClean="0"/>
              <a:t>общения </a:t>
            </a:r>
            <a:r>
              <a:rPr lang="ru-RU" sz="3600" dirty="0" smtClean="0"/>
              <a:t>(2)</a:t>
            </a:r>
            <a:endParaRPr lang="ru-RU" sz="3600" dirty="0"/>
          </a:p>
        </p:txBody>
      </p:sp>
      <p:sp>
        <p:nvSpPr>
          <p:cNvPr id="3" name="Объект 2"/>
          <p:cNvSpPr>
            <a:spLocks noGrp="1"/>
          </p:cNvSpPr>
          <p:nvPr>
            <p:ph sz="quarter" idx="1"/>
          </p:nvPr>
        </p:nvSpPr>
        <p:spPr/>
        <p:txBody>
          <a:bodyPr>
            <a:normAutofit/>
          </a:bodyPr>
          <a:lstStyle/>
          <a:p>
            <a:r>
              <a:rPr lang="ru-RU" sz="2400" b="1" i="1" dirty="0"/>
              <a:t>Принцип </a:t>
            </a:r>
            <a:r>
              <a:rPr lang="ru-RU" sz="2400" b="1" i="1" dirty="0" smtClean="0"/>
              <a:t>последовательности</a:t>
            </a:r>
          </a:p>
          <a:p>
            <a:pPr marL="320040" lvl="1" indent="0">
              <a:buNone/>
            </a:pPr>
            <a:r>
              <a:rPr lang="ru-RU" sz="2100" dirty="0" smtClean="0"/>
              <a:t> Манипуляторы строят свою тактику на предложении «жертве» пойти сначала на необременительное действие, а затем человек невольно чувствует себя обязанным следовать выбранной линии поведения</a:t>
            </a:r>
          </a:p>
          <a:p>
            <a:r>
              <a:rPr lang="ru-RU" sz="2400" b="1" i="1" dirty="0" smtClean="0"/>
              <a:t>Принцип социального доказательства</a:t>
            </a:r>
          </a:p>
          <a:p>
            <a:pPr marL="320040" lvl="1" indent="0">
              <a:buNone/>
            </a:pPr>
            <a:r>
              <a:rPr lang="ru-RU" sz="2100" dirty="0"/>
              <a:t>В условия неопределенности мы обычно выбираем линию поведения по лозунгом «Делай как все». Массовость явления и означат для нас его социальное </a:t>
            </a:r>
            <a:r>
              <a:rPr lang="ru-RU" sz="2100" dirty="0" smtClean="0"/>
              <a:t>доказательство</a:t>
            </a:r>
          </a:p>
          <a:p>
            <a:endParaRPr lang="ru-RU" sz="3200" b="1" i="1" dirty="0"/>
          </a:p>
          <a:p>
            <a:endParaRPr lang="ru-RU" dirty="0"/>
          </a:p>
        </p:txBody>
      </p:sp>
    </p:spTree>
    <p:extLst>
      <p:ext uri="{BB962C8B-B14F-4D97-AF65-F5344CB8AC3E}">
        <p14:creationId xmlns:p14="http://schemas.microsoft.com/office/powerpoint/2010/main" val="9679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Принципы </a:t>
            </a:r>
            <a:r>
              <a:rPr lang="ru-RU" dirty="0" err="1"/>
              <a:t>манипулятивного</a:t>
            </a:r>
            <a:r>
              <a:rPr lang="ru-RU" dirty="0"/>
              <a:t> </a:t>
            </a:r>
            <a:r>
              <a:rPr lang="ru-RU" dirty="0" smtClean="0"/>
              <a:t>общения </a:t>
            </a:r>
            <a:r>
              <a:rPr lang="ru-RU" sz="3600" dirty="0" smtClean="0"/>
              <a:t>(3)</a:t>
            </a:r>
            <a:endParaRPr lang="ru-RU" sz="3600" dirty="0"/>
          </a:p>
        </p:txBody>
      </p:sp>
      <p:sp>
        <p:nvSpPr>
          <p:cNvPr id="3" name="Объект 2"/>
          <p:cNvSpPr>
            <a:spLocks noGrp="1"/>
          </p:cNvSpPr>
          <p:nvPr>
            <p:ph sz="quarter" idx="1"/>
          </p:nvPr>
        </p:nvSpPr>
        <p:spPr/>
        <p:txBody>
          <a:bodyPr/>
          <a:lstStyle/>
          <a:p>
            <a:pPr marL="342900" indent="-342900"/>
            <a:r>
              <a:rPr lang="ru-RU" sz="2400" b="1" i="1" dirty="0"/>
              <a:t>Принцип благорасположения</a:t>
            </a:r>
          </a:p>
          <a:p>
            <a:pPr marL="662940" lvl="1" indent="-342900"/>
            <a:r>
              <a:rPr lang="ru-RU" sz="2100" dirty="0"/>
              <a:t>Люди склонны хорошо относиться к явлению, с которым знакомы, к привычному, это ассоциируется с </a:t>
            </a:r>
            <a:r>
              <a:rPr lang="ru-RU" sz="2100" dirty="0" smtClean="0"/>
              <a:t>надежностью, комфортом (политики под свои знамена собирают популярных людей, использование популярной символики)</a:t>
            </a:r>
          </a:p>
          <a:p>
            <a:pPr marL="662940" lvl="1" indent="-342900"/>
            <a:r>
              <a:rPr lang="ru-RU" sz="2100" dirty="0" smtClean="0"/>
              <a:t>Принцип привлекательности (люди охотнее уступают тем, кто им нравится)</a:t>
            </a:r>
          </a:p>
          <a:p>
            <a:pPr marL="662940" lvl="1" indent="-342900"/>
            <a:r>
              <a:rPr lang="ru-RU" sz="2100" dirty="0" smtClean="0"/>
              <a:t>Принцип сходства (подчеркивание сходства мнений, интересов, политических взглядов, возраста)</a:t>
            </a:r>
            <a:endParaRPr lang="ru-RU" dirty="0"/>
          </a:p>
        </p:txBody>
      </p:sp>
    </p:spTree>
    <p:extLst>
      <p:ext uri="{BB962C8B-B14F-4D97-AF65-F5344CB8AC3E}">
        <p14:creationId xmlns:p14="http://schemas.microsoft.com/office/powerpoint/2010/main" val="148040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Принципы </a:t>
            </a:r>
            <a:r>
              <a:rPr lang="ru-RU" dirty="0" err="1"/>
              <a:t>манипулятивного</a:t>
            </a:r>
            <a:r>
              <a:rPr lang="ru-RU" dirty="0"/>
              <a:t> </a:t>
            </a:r>
            <a:r>
              <a:rPr lang="ru-RU" dirty="0" smtClean="0"/>
              <a:t>общения </a:t>
            </a:r>
            <a:r>
              <a:rPr lang="ru-RU" sz="3600" dirty="0" smtClean="0"/>
              <a:t>(4)</a:t>
            </a:r>
            <a:endParaRPr lang="ru-RU" sz="3600" dirty="0"/>
          </a:p>
        </p:txBody>
      </p:sp>
      <p:sp>
        <p:nvSpPr>
          <p:cNvPr id="3" name="Объект 2"/>
          <p:cNvSpPr>
            <a:spLocks noGrp="1"/>
          </p:cNvSpPr>
          <p:nvPr>
            <p:ph sz="quarter" idx="1"/>
          </p:nvPr>
        </p:nvSpPr>
        <p:spPr/>
        <p:txBody>
          <a:bodyPr>
            <a:normAutofit/>
          </a:bodyPr>
          <a:lstStyle/>
          <a:p>
            <a:pPr marL="342900" indent="-342900"/>
            <a:r>
              <a:rPr lang="ru-RU" sz="2400" b="1" i="1" dirty="0"/>
              <a:t>Принцип </a:t>
            </a:r>
            <a:r>
              <a:rPr lang="ru-RU" sz="2400" b="1" i="1" dirty="0" smtClean="0"/>
              <a:t>авторитета</a:t>
            </a:r>
          </a:p>
          <a:p>
            <a:pPr marL="594360" lvl="2" indent="0">
              <a:buNone/>
            </a:pPr>
            <a:r>
              <a:rPr lang="ru-RU" sz="2400" dirty="0"/>
              <a:t>з</a:t>
            </a:r>
            <a:r>
              <a:rPr lang="ru-RU" sz="2400" dirty="0" smtClean="0"/>
              <a:t>аключается не только к отсылке к мнению авторитета, но также к символам, представляющим авторитет: звания, титулы, должность, форменная одежда</a:t>
            </a:r>
          </a:p>
          <a:p>
            <a:pPr marL="342900" indent="-342900"/>
            <a:r>
              <a:rPr lang="ru-RU" sz="2400" b="1" i="1" dirty="0" smtClean="0"/>
              <a:t>Принцип дефицита</a:t>
            </a:r>
          </a:p>
          <a:p>
            <a:pPr marL="320040" lvl="1" indent="0">
              <a:buNone/>
            </a:pPr>
            <a:r>
              <a:rPr lang="ru-RU" sz="2100" dirty="0" smtClean="0"/>
              <a:t>заключается в создании манипулятором искусственного дефицита или его видимости  (времени - время действия скидок, предложений; материальных ценностей - ограничение тиража книг, партий смартфонов)</a:t>
            </a:r>
            <a:endParaRPr lang="ru-RU" sz="2100" dirty="0"/>
          </a:p>
        </p:txBody>
      </p:sp>
    </p:spTree>
    <p:extLst>
      <p:ext uri="{BB962C8B-B14F-4D97-AF65-F5344CB8AC3E}">
        <p14:creationId xmlns:p14="http://schemas.microsoft.com/office/powerpoint/2010/main" val="415718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153400" cy="990600"/>
          </a:xfrm>
        </p:spPr>
        <p:txBody>
          <a:bodyPr>
            <a:normAutofit/>
          </a:bodyPr>
          <a:lstStyle/>
          <a:p>
            <a:r>
              <a:rPr lang="ru-RU" sz="4000" dirty="0" err="1" smtClean="0"/>
              <a:t>Манипулятивные</a:t>
            </a:r>
            <a:r>
              <a:rPr lang="ru-RU" sz="4000" dirty="0" smtClean="0"/>
              <a:t> приемы</a:t>
            </a:r>
            <a:r>
              <a:rPr lang="ru-RU" sz="3200" dirty="0" smtClean="0"/>
              <a:t>(1)</a:t>
            </a:r>
            <a:endParaRPr lang="ru-RU" sz="4000" dirty="0"/>
          </a:p>
        </p:txBody>
      </p:sp>
      <p:sp>
        <p:nvSpPr>
          <p:cNvPr id="3" name="Объект 2"/>
          <p:cNvSpPr>
            <a:spLocks noGrp="1"/>
          </p:cNvSpPr>
          <p:nvPr>
            <p:ph sz="quarter" idx="1"/>
          </p:nvPr>
        </p:nvSpPr>
        <p:spPr/>
        <p:txBody>
          <a:bodyPr>
            <a:normAutofit/>
          </a:bodyPr>
          <a:lstStyle/>
          <a:p>
            <a:r>
              <a:rPr lang="ru-RU" sz="2400" b="1" i="1" dirty="0" smtClean="0"/>
              <a:t>Организационно-процедурные</a:t>
            </a:r>
          </a:p>
          <a:p>
            <a:pPr lvl="1"/>
            <a:r>
              <a:rPr lang="ru-RU" sz="2100" dirty="0" smtClean="0"/>
              <a:t>Выбор времени и места проведения совещания</a:t>
            </a:r>
          </a:p>
          <a:p>
            <a:pPr lvl="1"/>
            <a:r>
              <a:rPr lang="ru-RU" sz="2100" dirty="0" smtClean="0"/>
              <a:t>Определение повестки</a:t>
            </a:r>
          </a:p>
          <a:p>
            <a:pPr lvl="1"/>
            <a:r>
              <a:rPr lang="ru-RU" sz="2100" dirty="0" smtClean="0"/>
              <a:t>Подбор и очередность выступлений</a:t>
            </a:r>
          </a:p>
          <a:p>
            <a:pPr lvl="1"/>
            <a:r>
              <a:rPr lang="ru-RU" sz="2100" dirty="0" smtClean="0"/>
              <a:t>Дозирование информации</a:t>
            </a:r>
          </a:p>
          <a:p>
            <a:pPr lvl="1"/>
            <a:r>
              <a:rPr lang="ru-RU" sz="2100" dirty="0" smtClean="0"/>
              <a:t>Управление дискуссией</a:t>
            </a:r>
          </a:p>
          <a:p>
            <a:pPr lvl="1"/>
            <a:r>
              <a:rPr lang="ru-RU" sz="2100" dirty="0" smtClean="0"/>
              <a:t>Подведение итогов</a:t>
            </a:r>
          </a:p>
          <a:p>
            <a:pPr lvl="1"/>
            <a:r>
              <a:rPr lang="ru-RU" sz="2100" dirty="0" smtClean="0"/>
              <a:t>Организация ненужного совещания с целью перекладывания ответственности на коллектив</a:t>
            </a:r>
            <a:endParaRPr lang="ru-RU" sz="2100" dirty="0"/>
          </a:p>
        </p:txBody>
      </p:sp>
    </p:spTree>
    <p:extLst>
      <p:ext uri="{BB962C8B-B14F-4D97-AF65-F5344CB8AC3E}">
        <p14:creationId xmlns:p14="http://schemas.microsoft.com/office/powerpoint/2010/main" val="186913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err="1"/>
              <a:t>Манипулятивные</a:t>
            </a:r>
            <a:r>
              <a:rPr lang="ru-RU" sz="4000" dirty="0"/>
              <a:t> </a:t>
            </a:r>
            <a:r>
              <a:rPr lang="ru-RU" sz="4000" dirty="0" smtClean="0"/>
              <a:t>приемы </a:t>
            </a:r>
            <a:r>
              <a:rPr lang="ru-RU" sz="3200" dirty="0" smtClean="0"/>
              <a:t>(2)</a:t>
            </a:r>
            <a:endParaRPr lang="ru-RU" dirty="0"/>
          </a:p>
        </p:txBody>
      </p:sp>
      <p:sp>
        <p:nvSpPr>
          <p:cNvPr id="3" name="Объект 2"/>
          <p:cNvSpPr>
            <a:spLocks noGrp="1"/>
          </p:cNvSpPr>
          <p:nvPr>
            <p:ph sz="quarter" idx="1"/>
          </p:nvPr>
        </p:nvSpPr>
        <p:spPr/>
        <p:txBody>
          <a:bodyPr>
            <a:normAutofit/>
          </a:bodyPr>
          <a:lstStyle/>
          <a:p>
            <a:pPr marL="0" indent="0">
              <a:buNone/>
            </a:pPr>
            <a:r>
              <a:rPr lang="ru-RU" sz="2400" b="1" i="1" dirty="0" smtClean="0"/>
              <a:t>Логико-риторические</a:t>
            </a:r>
          </a:p>
          <a:p>
            <a:pPr marL="662940" lvl="1" indent="-342900"/>
            <a:r>
              <a:rPr lang="ru-RU" sz="2100" dirty="0" smtClean="0"/>
              <a:t>Неопределенность выдвигаемого тезиса или его подмена</a:t>
            </a:r>
          </a:p>
          <a:p>
            <a:pPr marL="662940" lvl="1" indent="-342900"/>
            <a:r>
              <a:rPr lang="ru-RU" sz="2100" dirty="0" smtClean="0"/>
              <a:t>Обсуждение проблемы подменяется обсуждением личности</a:t>
            </a:r>
          </a:p>
          <a:p>
            <a:pPr marL="662940" lvl="1" indent="-342900"/>
            <a:r>
              <a:rPr lang="ru-RU" sz="2100" dirty="0" smtClean="0"/>
              <a:t>Метод допроса (бесконечное задавание вопросов)</a:t>
            </a:r>
          </a:p>
          <a:p>
            <a:pPr marL="662940" lvl="1" indent="-342900"/>
            <a:r>
              <a:rPr lang="ru-RU" sz="2100" dirty="0" smtClean="0"/>
              <a:t>Метод изоляции (выдергивание отдельных фраз  из контекста)</a:t>
            </a:r>
          </a:p>
          <a:p>
            <a:pPr marL="662940" lvl="1" indent="-342900"/>
            <a:r>
              <a:rPr lang="ru-RU" sz="2100" dirty="0" smtClean="0"/>
              <a:t>Метод апелляции (взывание к высоким моральным нормам)</a:t>
            </a:r>
          </a:p>
          <a:p>
            <a:pPr marL="662940" lvl="1" indent="-342900"/>
            <a:r>
              <a:rPr lang="ru-RU" sz="2100" dirty="0" smtClean="0"/>
              <a:t>Метод переключения (на второстепенную тему)</a:t>
            </a:r>
          </a:p>
          <a:p>
            <a:pPr marL="662940" lvl="1" indent="-342900"/>
            <a:r>
              <a:rPr lang="ru-RU" sz="2100" dirty="0" smtClean="0"/>
              <a:t>Использование «вопросов-капканов» (контрвопросы, неприемлемые альтернативы)</a:t>
            </a:r>
          </a:p>
          <a:p>
            <a:pPr marL="662940" lvl="1" indent="-342900"/>
            <a:r>
              <a:rPr lang="ru-RU" sz="2100" dirty="0" smtClean="0"/>
              <a:t>Замедление темпа (проговаривание вслух наиболее слабых мест в аргументации партнера)</a:t>
            </a:r>
          </a:p>
          <a:p>
            <a:pPr marL="320040" lvl="1" indent="0">
              <a:buNone/>
            </a:pPr>
            <a:endParaRPr lang="ru-RU" sz="2100" dirty="0" smtClean="0"/>
          </a:p>
          <a:p>
            <a:pPr marL="320040" lvl="1" indent="0">
              <a:buNone/>
            </a:pPr>
            <a:endParaRPr lang="ru-RU" sz="2100" dirty="0" smtClean="0"/>
          </a:p>
          <a:p>
            <a:pPr marL="0" indent="0">
              <a:buNone/>
            </a:pPr>
            <a:endParaRPr lang="ru-RU" sz="2400" dirty="0" smtClean="0"/>
          </a:p>
          <a:p>
            <a:pPr marL="0" indent="0">
              <a:buNone/>
            </a:pPr>
            <a:endParaRPr lang="ru-RU" sz="2400" dirty="0" smtClean="0"/>
          </a:p>
          <a:p>
            <a:pPr marL="0" indent="0">
              <a:buNone/>
            </a:pPr>
            <a:endParaRPr lang="ru-RU" sz="2400" dirty="0" smtClean="0"/>
          </a:p>
          <a:p>
            <a:endParaRPr lang="ru-RU" sz="2400" dirty="0"/>
          </a:p>
        </p:txBody>
      </p:sp>
    </p:spTree>
    <p:extLst>
      <p:ext uri="{BB962C8B-B14F-4D97-AF65-F5344CB8AC3E}">
        <p14:creationId xmlns:p14="http://schemas.microsoft.com/office/powerpoint/2010/main" val="341420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000" dirty="0" err="1"/>
              <a:t>Манипулятивные</a:t>
            </a:r>
            <a:r>
              <a:rPr lang="ru-RU" sz="4000" dirty="0"/>
              <a:t> </a:t>
            </a:r>
            <a:r>
              <a:rPr lang="ru-RU" sz="4000" dirty="0" smtClean="0"/>
              <a:t>приемы </a:t>
            </a:r>
            <a:r>
              <a:rPr lang="ru-RU" sz="3200" dirty="0" smtClean="0"/>
              <a:t>(3)</a:t>
            </a:r>
            <a:br>
              <a:rPr lang="ru-RU" sz="3200" dirty="0" smtClean="0"/>
            </a:br>
            <a:endParaRPr lang="ru-RU" sz="4000" dirty="0"/>
          </a:p>
        </p:txBody>
      </p:sp>
      <p:sp>
        <p:nvSpPr>
          <p:cNvPr id="3" name="Объект 2"/>
          <p:cNvSpPr>
            <a:spLocks noGrp="1"/>
          </p:cNvSpPr>
          <p:nvPr>
            <p:ph sz="quarter" idx="1"/>
          </p:nvPr>
        </p:nvSpPr>
        <p:spPr/>
        <p:txBody>
          <a:bodyPr>
            <a:normAutofit/>
          </a:bodyPr>
          <a:lstStyle/>
          <a:p>
            <a:pPr marL="0" indent="0">
              <a:buNone/>
            </a:pPr>
            <a:r>
              <a:rPr lang="ru-RU" sz="2400" b="1" i="1" dirty="0" smtClean="0"/>
              <a:t>Личностного характера</a:t>
            </a:r>
          </a:p>
          <a:p>
            <a:r>
              <a:rPr lang="ru-RU" sz="2400" dirty="0" smtClean="0"/>
              <a:t>Раздражение оппонента, выведение его из равновесия</a:t>
            </a:r>
          </a:p>
          <a:p>
            <a:r>
              <a:rPr lang="ru-RU" sz="2400" dirty="0" smtClean="0"/>
              <a:t>Собственное возвышение и восхваление</a:t>
            </a:r>
          </a:p>
          <a:p>
            <a:r>
              <a:rPr lang="ru-RU" sz="2400" dirty="0" smtClean="0"/>
              <a:t>Подмазывание аргументов</a:t>
            </a:r>
          </a:p>
          <a:p>
            <a:r>
              <a:rPr lang="ru-RU" sz="2400" dirty="0" smtClean="0"/>
              <a:t>Палочные доводы</a:t>
            </a:r>
          </a:p>
          <a:p>
            <a:r>
              <a:rPr lang="ru-RU" sz="2400" dirty="0" smtClean="0"/>
              <a:t>Мнимое равнодушие</a:t>
            </a:r>
          </a:p>
          <a:p>
            <a:r>
              <a:rPr lang="ru-RU" sz="2400" dirty="0" smtClean="0"/>
              <a:t>Срыв диалога или уход от обсуждения</a:t>
            </a:r>
          </a:p>
          <a:p>
            <a:pPr marL="0" indent="0">
              <a:buNone/>
            </a:pPr>
            <a:r>
              <a:rPr lang="ru-RU" sz="2400" b="1" i="1" dirty="0" smtClean="0"/>
              <a:t>Психологические игры (Э. Берн): </a:t>
            </a:r>
            <a:r>
              <a:rPr lang="ru-RU" sz="2400" dirty="0" smtClean="0"/>
              <a:t>«обезьяна на шее», «меня рвут на части», «сирота казанская», «хочу с Вами посоветоваться»</a:t>
            </a:r>
            <a:endParaRPr lang="ru-RU" sz="2400" dirty="0"/>
          </a:p>
          <a:p>
            <a:endParaRPr lang="ru-RU" sz="2400" dirty="0" smtClean="0"/>
          </a:p>
          <a:p>
            <a:endParaRPr lang="ru-RU" sz="2400" dirty="0" smtClean="0"/>
          </a:p>
          <a:p>
            <a:endParaRPr lang="ru-RU" sz="2400" dirty="0" smtClean="0"/>
          </a:p>
          <a:p>
            <a:endParaRPr lang="ru-RU" sz="2400" dirty="0"/>
          </a:p>
        </p:txBody>
      </p:sp>
    </p:spTree>
    <p:extLst>
      <p:ext uri="{BB962C8B-B14F-4D97-AF65-F5344CB8AC3E}">
        <p14:creationId xmlns:p14="http://schemas.microsoft.com/office/powerpoint/2010/main" val="4624520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Обычная">
  <a:themeElements>
    <a:clrScheme name="Обычная">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Обычная">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Обычная">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2144</TotalTime>
  <Words>1593</Words>
  <Application>Microsoft Office PowerPoint</Application>
  <PresentationFormat>Экран (4:3)</PresentationFormat>
  <Paragraphs>264</Paragraphs>
  <Slides>30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30</vt:i4>
      </vt:variant>
    </vt:vector>
  </HeadingPairs>
  <TitlesOfParts>
    <vt:vector size="31" baseType="lpstr">
      <vt:lpstr>Обычная</vt:lpstr>
      <vt:lpstr>Манипуляции в деловых коммуникациях</vt:lpstr>
      <vt:lpstr>Механизмы манипулятивного общения</vt:lpstr>
      <vt:lpstr>Принципы манипулятивного общения (1)</vt:lpstr>
      <vt:lpstr>Принципы манипулятивного общения (2)</vt:lpstr>
      <vt:lpstr>Принципы манипулятивного общения (3)</vt:lpstr>
      <vt:lpstr>Принципы манипулятивного общения (4)</vt:lpstr>
      <vt:lpstr>Манипулятивные приемы(1)</vt:lpstr>
      <vt:lpstr>Манипулятивные приемы (2)</vt:lpstr>
      <vt:lpstr>Манипулятивные приемы (3) </vt:lpstr>
      <vt:lpstr>Защита от манипуляций</vt:lpstr>
      <vt:lpstr>Конфликты</vt:lpstr>
      <vt:lpstr>Динамика конфликта</vt:lpstr>
      <vt:lpstr>Функции конфликта</vt:lpstr>
      <vt:lpstr>Функции конфликта</vt:lpstr>
      <vt:lpstr>Классификация противоречий интересов сторон</vt:lpstr>
      <vt:lpstr>Классификация конфликтов по субъектам (сторонам конфликта)</vt:lpstr>
      <vt:lpstr>Внутригрупповые конфликты</vt:lpstr>
      <vt:lpstr>Классификация конфликтов по субъектам (по характеру причин)</vt:lpstr>
      <vt:lpstr>Стили разрешения конфликтов</vt:lpstr>
      <vt:lpstr>Стили разрешения конфликтов</vt:lpstr>
      <vt:lpstr>Стили разрешения конфликтов</vt:lpstr>
      <vt:lpstr>Стили разрешения конфликтов</vt:lpstr>
      <vt:lpstr>Коммуникативные типы деловых партнеров. Психологические типы по Карлу Юнгу</vt:lpstr>
      <vt:lpstr>Коммуникативные типы деловых партнеров</vt:lpstr>
      <vt:lpstr>Коммуникативные типы деловых партнеров</vt:lpstr>
      <vt:lpstr>Типы темпераментов деловых партнеров</vt:lpstr>
      <vt:lpstr>Коммуникативные качества сангвиника</vt:lpstr>
      <vt:lpstr>Коммуникативные качества холерика</vt:lpstr>
      <vt:lpstr>Коммуникативные качества флегматика</vt:lpstr>
      <vt:lpstr>Коммуникативные качества меланхолика</vt:lpstr>
    </vt:vector>
  </TitlesOfParts>
  <Company>Reanimator Extreme Edition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Деловой этикет</dc:title>
  <dc:creator>1</dc:creator>
  <cp:lastModifiedBy>Алексей</cp:lastModifiedBy>
  <cp:revision>297</cp:revision>
  <dcterms:created xsi:type="dcterms:W3CDTF">2020-05-23T08:33:46Z</dcterms:created>
  <dcterms:modified xsi:type="dcterms:W3CDTF">2022-11-30T16:55:05Z</dcterms:modified>
</cp:coreProperties>
</file>