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7" r:id="rId2"/>
    <p:sldId id="278" r:id="rId3"/>
    <p:sldId id="279" r:id="rId4"/>
    <p:sldId id="280" r:id="rId5"/>
    <p:sldId id="281" r:id="rId6"/>
    <p:sldId id="282" r:id="rId7"/>
    <p:sldId id="286" r:id="rId8"/>
    <p:sldId id="287" r:id="rId9"/>
    <p:sldId id="341" r:id="rId10"/>
    <p:sldId id="283" r:id="rId11"/>
    <p:sldId id="306" r:id="rId12"/>
    <p:sldId id="307" r:id="rId13"/>
    <p:sldId id="289" r:id="rId14"/>
    <p:sldId id="291" r:id="rId15"/>
    <p:sldId id="288" r:id="rId16"/>
    <p:sldId id="290" r:id="rId17"/>
    <p:sldId id="284" r:id="rId18"/>
    <p:sldId id="293" r:id="rId19"/>
    <p:sldId id="294" r:id="rId20"/>
    <p:sldId id="295" r:id="rId21"/>
    <p:sldId id="298" r:id="rId22"/>
    <p:sldId id="299" r:id="rId23"/>
    <p:sldId id="300" r:id="rId24"/>
    <p:sldId id="296" r:id="rId25"/>
    <p:sldId id="297" r:id="rId26"/>
    <p:sldId id="301" r:id="rId27"/>
    <p:sldId id="304" r:id="rId28"/>
    <p:sldId id="303" r:id="rId29"/>
    <p:sldId id="305" r:id="rId30"/>
    <p:sldId id="355" r:id="rId31"/>
    <p:sldId id="357" r:id="rId32"/>
    <p:sldId id="308" r:id="rId33"/>
    <p:sldId id="321" r:id="rId34"/>
    <p:sldId id="356" r:id="rId35"/>
    <p:sldId id="302" r:id="rId36"/>
    <p:sldId id="309" r:id="rId37"/>
    <p:sldId id="311" r:id="rId38"/>
    <p:sldId id="312" r:id="rId39"/>
    <p:sldId id="313" r:id="rId40"/>
    <p:sldId id="354" r:id="rId41"/>
    <p:sldId id="314" r:id="rId42"/>
    <p:sldId id="351" r:id="rId43"/>
    <p:sldId id="352" r:id="rId44"/>
    <p:sldId id="318" r:id="rId45"/>
    <p:sldId id="315" r:id="rId46"/>
    <p:sldId id="316" r:id="rId47"/>
    <p:sldId id="319" r:id="rId48"/>
    <p:sldId id="317" r:id="rId49"/>
    <p:sldId id="320" r:id="rId50"/>
    <p:sldId id="323" r:id="rId51"/>
    <p:sldId id="322" r:id="rId52"/>
    <p:sldId id="324" r:id="rId53"/>
    <p:sldId id="326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2" r:id="rId62"/>
    <p:sldId id="343" r:id="rId63"/>
    <p:sldId id="345" r:id="rId64"/>
    <p:sldId id="344" r:id="rId65"/>
    <p:sldId id="346" r:id="rId66"/>
    <p:sldId id="347" r:id="rId67"/>
    <p:sldId id="348" r:id="rId68"/>
    <p:sldId id="349" r:id="rId69"/>
    <p:sldId id="350" r:id="rId70"/>
    <p:sldId id="327" r:id="rId71"/>
    <p:sldId id="332" r:id="rId72"/>
    <p:sldId id="329" r:id="rId73"/>
    <p:sldId id="330" r:id="rId74"/>
    <p:sldId id="277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3" autoAdjust="0"/>
  </p:normalViewPr>
  <p:slideViewPr>
    <p:cSldViewPr>
      <p:cViewPr>
        <p:scale>
          <a:sx n="80" d="100"/>
          <a:sy n="80" d="100"/>
        </p:scale>
        <p:origin x="-226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reference/routines.indexing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https://www.w3schools.com/python/numpy_array_split.asp</a:t>
            </a:r>
            <a:endParaRPr lang="ru-RU" smtClean="0"/>
          </a:p>
          <a:p>
            <a:r>
              <a:rPr lang="en-US" smtClean="0"/>
              <a:t>https://pyprog.pro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https://pythonworld.ru/numpy/2.html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https://www.w3schools.com/python/numpy_array_filter.asp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https://docs.scipy.org/doc/numpy/reference/routines.array-manipulation.html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https://docs.scipy.org/doc/numpy/reference/routines.array-manipulation.html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https://numpy.org/devdocs/reference/routines.logic.html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https://docs.scipy.org/doc/numpy/reference/generated/numpy.unique.html#numpy.unique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https://docs.scipy.org/doc/numpy/reference/routines.io.html</a:t>
            </a:r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https://docs.scipy.org/doc/numpy/reference/routines.math.html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https://docs.scipy.org/doc/numpy/reference/routines.math.html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http://www.numpy.org/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https://docs.scipy.org/doc/scipy/reference/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https://docs.scipy.org/doc/scipy/reference/integrate.html#module-scipy.integrate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https://docs.scipy.org/doc/scipy/reference/integrate.html#module-scipy.integrate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https://docs.scipy.org/doc/scipy/reference/optimize.html#module-scipy.optimize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https://docs.python.org/3/library/pickle.html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https://pythonworld.ru/moduli/modul-pickle.html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https://docs.scipy.org/doc/numpy/reference/routines.html</a:t>
            </a:r>
          </a:p>
          <a:p>
            <a:r>
              <a:rPr lang="en-US" smtClean="0"/>
              <a:t>https://pyprog.pro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https://docs.scipy.org/doc/numpy/reference/routines.array-creation.html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https://docs.scipy.org/doc/numpy/reference/routines.array-creation.html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https://docs.scipy.org/doc/numpy/reference/generated/numpy.fromfunction.html#numpy.fromfunction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https://docs.scipy.org/doc/numpy/reference/generated/numpy.fromfunction.html#numpy.fromfunction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hlinkClick r:id="rId3"/>
              </a:rPr>
              <a:t>https://numpy.org/devdocs/reference/routines.indexing.html</a:t>
            </a:r>
            <a:r>
              <a:rPr lang="ru-RU" smtClean="0"/>
              <a:t> </a:t>
            </a: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https://numpy.org/doc/stable/reference/generated/numpy.indices.html?highlight=indices#numpy.indices </a:t>
            </a:r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https://numpy.org/devdocs/reference/routines.sort.html</a:t>
            </a:r>
            <a:r>
              <a:rPr lang="ru-RU" smtClean="0"/>
              <a:t> </a:t>
            </a:r>
            <a:endParaRPr lang="en-US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ipy.org/doc/numpy/reference/routines.polynomials.html" TargetMode="External"/><Relationship Id="rId3" Type="http://schemas.openxmlformats.org/officeDocument/2006/relationships/hyperlink" Target="https://docs.scipy.org/doc/numpy/reference/routines.linalg.html" TargetMode="External"/><Relationship Id="rId7" Type="http://schemas.openxmlformats.org/officeDocument/2006/relationships/hyperlink" Target="https://docs.scipy.org/doc/numpy/reference/routines.matlib.html" TargetMode="External"/><Relationship Id="rId12" Type="http://schemas.openxmlformats.org/officeDocument/2006/relationships/hyperlink" Target="https://docs.scipy.org/doc/numpy/reference/routines.window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routines.math.html" TargetMode="External"/><Relationship Id="rId11" Type="http://schemas.openxmlformats.org/officeDocument/2006/relationships/hyperlink" Target="https://docs.scipy.org/doc/numpy/reference/routines.statistics.html" TargetMode="External"/><Relationship Id="rId5" Type="http://schemas.openxmlformats.org/officeDocument/2006/relationships/hyperlink" Target="https://docs.scipy.org/doc/numpy/reference/routines.ma.html" TargetMode="External"/><Relationship Id="rId10" Type="http://schemas.openxmlformats.org/officeDocument/2006/relationships/hyperlink" Target="https://docs.scipy.org/doc/numpy/reference/routines.sort.html" TargetMode="External"/><Relationship Id="rId4" Type="http://schemas.openxmlformats.org/officeDocument/2006/relationships/hyperlink" Target="https://docs.scipy.org/doc/numpy/reference/routines.logic.html" TargetMode="External"/><Relationship Id="rId9" Type="http://schemas.openxmlformats.org/officeDocument/2006/relationships/hyperlink" Target="https://docs.scipy.org/doc/numpy/reference/routines.random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routines.array-cre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devdocs/reference/generated/numpy.lexsort.html" TargetMode="External"/><Relationship Id="rId3" Type="http://schemas.openxmlformats.org/officeDocument/2006/relationships/hyperlink" Target="https://numpy.org/devdocs/reference/generated/numpy.nonzero.html" TargetMode="External"/><Relationship Id="rId7" Type="http://schemas.openxmlformats.org/officeDocument/2006/relationships/hyperlink" Target="https://numpy.org/devdocs/reference/generated/numpy.sor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devdocs/reference/generated/numpy.argsort.html" TargetMode="External"/><Relationship Id="rId5" Type="http://schemas.openxmlformats.org/officeDocument/2006/relationships/hyperlink" Target="https://numpy.org/devdocs/reference/generated/numpy.indices.html" TargetMode="External"/><Relationship Id="rId4" Type="http://schemas.openxmlformats.org/officeDocument/2006/relationships/hyperlink" Target="https://numpy.org/devdocs/reference/generated/numpy.where.html" TargetMode="External"/><Relationship Id="rId9" Type="http://schemas.openxmlformats.org/officeDocument/2006/relationships/hyperlink" Target="https://numpy.org/devdocs/reference/routines.sort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reference/routines.logic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lib.forma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reference/routines.math.html" TargetMode="External"/><Relationship Id="rId2" Type="http://schemas.openxmlformats.org/officeDocument/2006/relationships/hyperlink" Target="https://docs.scipy.org/doc/numpy/reference/routines.math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optimiz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optimiz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ick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ipy.org/doc/numpy/reference/routines.fft.html" TargetMode="External"/><Relationship Id="rId3" Type="http://schemas.openxmlformats.org/officeDocument/2006/relationships/hyperlink" Target="https://docs.scipy.org/doc/numpy/reference/routines.array-creation.html" TargetMode="External"/><Relationship Id="rId7" Type="http://schemas.openxmlformats.org/officeDocument/2006/relationships/hyperlink" Target="https://docs.scipy.org/doc/numpy/reference/routines.datetime.html" TargetMode="External"/><Relationship Id="rId12" Type="http://schemas.openxmlformats.org/officeDocument/2006/relationships/hyperlink" Target="https://docs.scipy.org/doc/numpy/reference/routines.i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routines.char.html" TargetMode="External"/><Relationship Id="rId11" Type="http://schemas.openxmlformats.org/officeDocument/2006/relationships/hyperlink" Target="https://docs.scipy.org/doc/numpy/reference/routines.indexing.html" TargetMode="External"/><Relationship Id="rId5" Type="http://schemas.openxmlformats.org/officeDocument/2006/relationships/hyperlink" Target="https://docs.scipy.org/doc/numpy/reference/routines.bitwise.html" TargetMode="External"/><Relationship Id="rId10" Type="http://schemas.openxmlformats.org/officeDocument/2006/relationships/hyperlink" Target="https://docs.scipy.org/doc/numpy/reference/routines.functional.html" TargetMode="External"/><Relationship Id="rId4" Type="http://schemas.openxmlformats.org/officeDocument/2006/relationships/hyperlink" Target="https://docs.scipy.org/doc/numpy/reference/routines.array-manipulation.html" TargetMode="External"/><Relationship Id="rId9" Type="http://schemas.openxmlformats.org/officeDocument/2006/relationships/hyperlink" Target="https://docs.scipy.org/doc/numpy/reference/routines.financ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6137920"/>
            <a:ext cx="8229600" cy="720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Москва, 2018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0"/>
            <a:ext cx="6098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Информационные </a:t>
            </a:r>
          </a:p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технологии</a:t>
            </a:r>
            <a:endParaRPr lang="ru-RU" sz="540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1772816"/>
            <a:ext cx="61991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</a:t>
            </a:r>
            <a:endParaRPr lang="en-US" sz="540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 </a:t>
            </a:r>
            <a:endParaRPr lang="en-US" sz="540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</a:t>
            </a:r>
            <a:r>
              <a:rPr lang="en-US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 3</a:t>
            </a:r>
            <a:endParaRPr lang="ru-RU" sz="540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4509121"/>
            <a:ext cx="663194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Каф. ИКТ РХТУ им. Д.И. Менделеева</a:t>
            </a:r>
            <a:br>
              <a:rPr lang="ru-RU" sz="3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ru-RU" sz="3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Ст. преп. </a:t>
            </a:r>
            <a:r>
              <a:rPr lang="ru-RU" sz="340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Васецкий</a:t>
            </a:r>
            <a:r>
              <a:rPr lang="ru-RU" sz="3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А.М.</a:t>
            </a:r>
          </a:p>
          <a:p>
            <a:pPr algn="ctr"/>
            <a:endParaRPr lang="ru-RU" sz="340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 descr="http://python3.codes/wp-content/uploads/2015/04/Python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03812"/>
            <a:ext cx="1954188" cy="19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1logo.png (150×1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16" y="0"/>
            <a:ext cx="148478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study-news.ru/netcat_files/1990_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6" y="57944"/>
            <a:ext cx="1354832" cy="135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разделы </a:t>
            </a:r>
            <a:r>
              <a:rPr lang="en-US" smtClean="0"/>
              <a:t>NumPy-2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400" b="1" smtClean="0">
                <a:hlinkClick r:id="rId3"/>
              </a:rPr>
              <a:t>Линейная алгебра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4"/>
              </a:rPr>
              <a:t>Логические функции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5"/>
              </a:rPr>
              <a:t>Маскированные операции с массивами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6"/>
              </a:rPr>
              <a:t>Математические функции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7"/>
              </a:rPr>
              <a:t>Матричные функции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8"/>
              </a:rPr>
              <a:t>Полиномы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9"/>
              </a:rPr>
              <a:t>Случайные числа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10"/>
              </a:rPr>
              <a:t>Сортировка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11"/>
              </a:rPr>
              <a:t>Статистика</a:t>
            </a:r>
            <a:endParaRPr lang="ru-RU" sz="3400" b="1" smtClean="0"/>
          </a:p>
          <a:p>
            <a:pPr>
              <a:lnSpc>
                <a:spcPct val="100000"/>
              </a:lnSpc>
            </a:pPr>
            <a:r>
              <a:rPr lang="ru-RU" sz="3400" b="1" smtClean="0">
                <a:hlinkClick r:id="rId12"/>
              </a:rPr>
              <a:t>Оконные функции</a:t>
            </a:r>
            <a:endParaRPr lang="ru-RU" sz="3400" b="1" smtClean="0"/>
          </a:p>
          <a:p>
            <a:pPr>
              <a:lnSpc>
                <a:spcPct val="100000"/>
              </a:lnSpc>
            </a:pPr>
            <a:endParaRPr lang="ru-RU" sz="34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типы данных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692696"/>
          <a:ext cx="8496944" cy="5498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990"/>
                <a:gridCol w="6556954"/>
              </a:tblGrid>
              <a:tr h="50405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bool_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Булев тип (</a:t>
                      </a: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True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или </a:t>
                      </a: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False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), хранящийся в виде 1 байта</a:t>
                      </a:r>
                      <a:endParaRPr lang="ru-RU" sz="2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int_</a:t>
                      </a:r>
                      <a:endParaRPr lang="ru-RU" sz="22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Тип целочисленного значения по умолчанию (аналогичен типу </a:t>
                      </a: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long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языка С;</a:t>
                      </a:r>
                    </a:p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обычно int64 или int32)</a:t>
                      </a:r>
                      <a:endParaRPr lang="ru-RU" sz="2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</a:tr>
              <a:tr h="254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intc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Идентичен типу </a:t>
                      </a: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int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языка С (обычно int32 или int64)</a:t>
                      </a:r>
                      <a:endParaRPr lang="ru-RU" sz="2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intp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Целочисленное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значение, используемое для индексов (аналогично типу </a:t>
                      </a: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ssize_t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языка С; обычно int32 или int64)</a:t>
                      </a:r>
                      <a:endParaRPr lang="ru-RU" sz="2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int8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Байтовый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тип (от -128 до 127)</a:t>
                      </a:r>
                    </a:p>
                  </a:txBody>
                  <a:tcPr marL="18000" marR="18000" marT="18000" marB="18000"/>
                </a:tc>
              </a:tr>
              <a:tr h="22017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int16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Целое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 (от -32 768 до 32 767)</a:t>
                      </a: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int32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Целое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 (от -2 147 483 648 до 2 147 483 647)</a:t>
                      </a: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int64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Целое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 (от -9 223 372 036 854 775 808 до 9 223 372 036 854 775 807)</a:t>
                      </a: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uint8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Беззнаковое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целое число (от 0 до 255)</a:t>
                      </a: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uint16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Беззнаковое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целое число (от 0 до 65 535)</a:t>
                      </a: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uint32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Беззнаковое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целое число (от 0 до 4 294 967 295)</a:t>
                      </a:r>
                    </a:p>
                  </a:txBody>
                  <a:tcPr marL="18000" marR="18000" marT="18000" marB="18000"/>
                </a:tc>
              </a:tr>
              <a:tr h="3118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uint64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Беззнаковое</a:t>
                      </a:r>
                      <a:r>
                        <a:rPr lang="ru-RU" sz="22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целое число (от 0 до 18 446 744 073 709 551 615)</a:t>
                      </a:r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типы данных-2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1124744"/>
          <a:ext cx="8208912" cy="4641120"/>
        </p:xfrm>
        <a:graphic>
          <a:graphicData uri="http://schemas.openxmlformats.org/drawingml/2006/table">
            <a:tbl>
              <a:tblPr/>
              <a:tblGrid>
                <a:gridCol w="1656184"/>
                <a:gridCol w="6552728"/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float_</a:t>
                      </a: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Сокращение </a:t>
                      </a:r>
                      <a:r>
                        <a:rPr lang="ru-RU" sz="24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для названия типа float64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16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 с плавающей точкой с половинной точностью: 1 бит знак, 5 бит порядок</a:t>
                      </a: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10 бит мантисса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float32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 с плавающей точкой с одинарной точностью: 1 бит знак, 8 бит порядок</a:t>
                      </a: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23 бита мантисса</a:t>
                      </a:r>
                      <a:endParaRPr lang="ru-RU" sz="24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float64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 с плавающей точкой с удвоенной точностью: 1 бит знак, 11 бит порядок</a:t>
                      </a: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52 бита мантисса</a:t>
                      </a:r>
                      <a:endParaRPr lang="ru-RU" sz="24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complex_</a:t>
                      </a: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Сокращение </a:t>
                      </a:r>
                      <a:r>
                        <a:rPr lang="ru-RU" sz="24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для названия типа </a:t>
                      </a: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complex128</a:t>
                      </a:r>
                      <a:endParaRPr lang="ru-RU" sz="24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complex64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Комплексное </a:t>
                      </a:r>
                      <a:r>
                        <a:rPr lang="ru-RU" sz="24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число, представленное двумя 32-битными числами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complex128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Комплексное </a:t>
                      </a:r>
                      <a:r>
                        <a:rPr lang="ru-RU" sz="24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число, представленное двумя 64-битными числами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Массивы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ru-RU" smtClean="0"/>
              <a:t>Библиотека </a:t>
            </a:r>
            <a:r>
              <a:rPr lang="ru-RU" err="1" smtClean="0"/>
              <a:t>NumPy</a:t>
            </a:r>
            <a:r>
              <a:rPr lang="ru-RU" smtClean="0"/>
              <a:t> обеспечивает эффективный интерфейс для хранения и работы с плотными буферами данных. Массивы в ней похожи на встроенный тип данных "список" (</a:t>
            </a:r>
            <a:r>
              <a:rPr lang="ru-RU" err="1" smtClean="0"/>
              <a:t>list</a:t>
            </a:r>
            <a:r>
              <a:rPr lang="ru-RU" smtClean="0"/>
              <a:t>) языка </a:t>
            </a:r>
            <a:r>
              <a:rPr lang="ru-RU" err="1" smtClean="0"/>
              <a:t>Python</a:t>
            </a:r>
            <a:r>
              <a:rPr lang="ru-RU" smtClean="0"/>
              <a:t>, но обеспечивают гораздо более эффективное хранение и операции с данными при росте размера массивов.</a:t>
            </a:r>
          </a:p>
          <a:p>
            <a:pPr>
              <a:lnSpc>
                <a:spcPct val="90000"/>
              </a:lnSpc>
            </a:pPr>
            <a:r>
              <a:rPr lang="ru-RU" smtClean="0"/>
              <a:t>Кроме того срезы массивов возвращают </a:t>
            </a:r>
            <a:r>
              <a:rPr lang="ru-RU" b="1" i="1" u="sng" smtClean="0">
                <a:solidFill>
                  <a:srgbClr val="FF0000"/>
                </a:solidFill>
              </a:rPr>
              <a:t>представления</a:t>
            </a:r>
            <a:r>
              <a:rPr lang="ru-RU" i="1" smtClean="0"/>
              <a:t> (</a:t>
            </a:r>
            <a:r>
              <a:rPr lang="ru-RU" i="1" err="1" smtClean="0"/>
              <a:t>views</a:t>
            </a:r>
            <a:r>
              <a:rPr lang="ru-RU" i="1" smtClean="0"/>
              <a:t>), а не </a:t>
            </a:r>
            <a:r>
              <a:rPr lang="ru-RU" b="1" i="1" u="sng" smtClean="0">
                <a:solidFill>
                  <a:srgbClr val="FF0000"/>
                </a:solidFill>
              </a:rPr>
              <a:t>копии</a:t>
            </a:r>
            <a:r>
              <a:rPr lang="ru-RU" i="1" smtClean="0"/>
              <a:t> (</a:t>
            </a:r>
            <a:r>
              <a:rPr lang="ru-RU" i="1" err="1" smtClean="0"/>
              <a:t>copies</a:t>
            </a:r>
            <a:r>
              <a:rPr lang="ru-RU" i="1" smtClean="0"/>
              <a:t>) </a:t>
            </a:r>
            <a:r>
              <a:rPr lang="ru-RU" smtClean="0"/>
              <a:t>данных</a:t>
            </a:r>
            <a:r>
              <a:rPr lang="ru-RU" i="1" smtClean="0"/>
              <a:t> </a:t>
            </a:r>
            <a:r>
              <a:rPr lang="ru-RU" smtClean="0"/>
              <a:t>массива. Этим срезы массивов </a:t>
            </a:r>
            <a:r>
              <a:rPr lang="ru-RU" err="1" smtClean="0"/>
              <a:t>NumPy</a:t>
            </a:r>
            <a:r>
              <a:rPr lang="ru-RU" smtClean="0"/>
              <a:t> отличаются от срезов списков так как в списках срезы являются копиями.</a:t>
            </a:r>
          </a:p>
          <a:p>
            <a:pPr>
              <a:lnSpc>
                <a:spcPct val="90000"/>
              </a:lnSpc>
            </a:pPr>
            <a:r>
              <a:rPr lang="ru-RU" smtClean="0"/>
              <a:t>На уровне реализации массив фактически содержит один указатель на непрерывный блок данных. Список же в языке </a:t>
            </a:r>
            <a:r>
              <a:rPr lang="ru-RU" err="1" smtClean="0"/>
              <a:t>Python</a:t>
            </a:r>
            <a:r>
              <a:rPr lang="ru-RU" smtClean="0"/>
              <a:t> содержит указатель на блок указателей, каждый из которых, в свою очередь, указывает на целый объект языка </a:t>
            </a:r>
            <a:r>
              <a:rPr lang="ru-RU" err="1" smtClean="0"/>
              <a:t>Python</a:t>
            </a:r>
            <a:r>
              <a:rPr lang="ru-RU" smtClean="0"/>
              <a:t>, например, на целое число.</a:t>
            </a:r>
          </a:p>
          <a:p>
            <a:pPr>
              <a:lnSpc>
                <a:spcPct val="90000"/>
              </a:lnSpc>
            </a:pPr>
            <a:r>
              <a:rPr lang="ru-RU" smtClean="0"/>
              <a:t>Массивы с фиксированным типом из библиотеки </a:t>
            </a:r>
            <a:r>
              <a:rPr lang="ru-RU" err="1" smtClean="0"/>
              <a:t>NumPy</a:t>
            </a:r>
            <a:r>
              <a:rPr lang="ru-RU" smtClean="0"/>
              <a:t> проигрывают спискам в гибкости, однако гораздо эффективнее хранят данные и работают с ними.</a:t>
            </a:r>
          </a:p>
          <a:p>
            <a:pPr>
              <a:lnSpc>
                <a:spcPct val="90000"/>
              </a:lnSpc>
            </a:pPr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Существуют следующие основные способы создания массивов</a:t>
            </a:r>
          </a:p>
          <a:p>
            <a:r>
              <a:rPr lang="ru-RU" smtClean="0"/>
              <a:t>Преобразование из других структур </a:t>
            </a:r>
            <a:r>
              <a:rPr lang="ru-RU" err="1" smtClean="0"/>
              <a:t>Python</a:t>
            </a:r>
            <a:r>
              <a:rPr lang="ru-RU" smtClean="0"/>
              <a:t> (списки, кортежи и т.п.)</a:t>
            </a:r>
          </a:p>
          <a:p>
            <a:r>
              <a:rPr lang="ru-RU" smtClean="0"/>
              <a:t>Внутренние объекты создания массивов </a:t>
            </a:r>
            <a:r>
              <a:rPr lang="en-US" err="1" smtClean="0"/>
              <a:t>numpy</a:t>
            </a:r>
            <a:r>
              <a:rPr lang="ru-RU" smtClean="0"/>
              <a:t> (</a:t>
            </a:r>
            <a:r>
              <a:rPr lang="en-US" i="1" err="1" smtClean="0"/>
              <a:t>arange</a:t>
            </a:r>
            <a:r>
              <a:rPr lang="en-US" smtClean="0"/>
              <a:t>, </a:t>
            </a:r>
            <a:r>
              <a:rPr lang="en-US" i="1" smtClean="0"/>
              <a:t>ones</a:t>
            </a:r>
            <a:r>
              <a:rPr lang="en-US" smtClean="0"/>
              <a:t>, </a:t>
            </a:r>
            <a:r>
              <a:rPr lang="en-US" i="1" smtClean="0"/>
              <a:t>zeros</a:t>
            </a:r>
            <a:r>
              <a:rPr lang="en-US" smtClean="0"/>
              <a:t>,</a:t>
            </a:r>
            <a:r>
              <a:rPr lang="ru-RU" smtClean="0"/>
              <a:t> и т.п.)</a:t>
            </a:r>
            <a:endParaRPr lang="en-US" smtClean="0"/>
          </a:p>
          <a:p>
            <a:r>
              <a:rPr lang="ru-RU" smtClean="0"/>
              <a:t>Чтение массивов с диска, как из стандартных, так и из пользовательских форматов</a:t>
            </a:r>
          </a:p>
          <a:p>
            <a:r>
              <a:rPr lang="ru-RU" smtClean="0"/>
              <a:t>Создание массивов из "сырых" байтов с использованием строк или буферов</a:t>
            </a:r>
          </a:p>
          <a:p>
            <a:r>
              <a:rPr lang="ru-RU" smtClean="0"/>
              <a:t>Использование специальных библиотечных функций (например, </a:t>
            </a:r>
            <a:r>
              <a:rPr lang="en-US" smtClean="0"/>
              <a:t>random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ru-RU" smtClean="0"/>
              <a:t>Встроенный</a:t>
            </a:r>
            <a:r>
              <a:rPr lang="en-US" smtClean="0"/>
              <a:t> </a:t>
            </a:r>
            <a:r>
              <a:rPr lang="ru-RU" smtClean="0"/>
              <a:t>модуль </a:t>
            </a:r>
            <a:r>
              <a:rPr lang="ru-RU" b="1" i="1" err="1" smtClean="0">
                <a:solidFill>
                  <a:srgbClr val="FF0000"/>
                </a:solidFill>
              </a:rPr>
              <a:t>array</a:t>
            </a:r>
            <a:r>
              <a:rPr lang="ru-RU" smtClean="0"/>
              <a:t> (доступен с версии 3.3 </a:t>
            </a:r>
            <a:r>
              <a:rPr lang="ru-RU" err="1" smtClean="0"/>
              <a:t>Python</a:t>
            </a:r>
            <a:r>
              <a:rPr lang="ru-RU" smtClean="0"/>
              <a:t>) можно использовать</a:t>
            </a:r>
            <a:r>
              <a:rPr lang="en-US" smtClean="0"/>
              <a:t> </a:t>
            </a:r>
            <a:r>
              <a:rPr lang="ru-RU" smtClean="0"/>
              <a:t>для создания плотных массивов данных одного типа:</a:t>
            </a:r>
          </a:p>
          <a:p>
            <a:endParaRPr lang="ru-RU" smtClean="0"/>
          </a:p>
          <a:p>
            <a:pPr>
              <a:buNone/>
            </a:pPr>
            <a:r>
              <a:rPr lang="en-US" b="1" i="1" smtClean="0"/>
              <a:t>import array</a:t>
            </a:r>
            <a:br>
              <a:rPr lang="en-US" b="1" i="1" smtClean="0"/>
            </a:br>
            <a:r>
              <a:rPr lang="en-US" b="1" i="1" smtClean="0"/>
              <a:t>L = list(range(5))</a:t>
            </a:r>
            <a:br>
              <a:rPr lang="en-US" b="1" i="1" smtClean="0"/>
            </a:br>
            <a:r>
              <a:rPr lang="en-US" b="1" i="1" smtClean="0"/>
              <a:t>A = </a:t>
            </a:r>
            <a:r>
              <a:rPr lang="en-US" b="1" i="1" err="1" smtClean="0"/>
              <a:t>array.array</a:t>
            </a:r>
            <a:r>
              <a:rPr lang="en-US" b="1" i="1" smtClean="0"/>
              <a:t>('</a:t>
            </a:r>
            <a:r>
              <a:rPr lang="en-US" b="1" i="1" err="1" smtClean="0"/>
              <a:t>i</a:t>
            </a:r>
            <a:r>
              <a:rPr lang="en-US" b="1" i="1" smtClean="0"/>
              <a:t>', L)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array('</a:t>
            </a:r>
            <a:r>
              <a:rPr lang="en-US" b="1" i="1" err="1" smtClean="0">
                <a:solidFill>
                  <a:srgbClr val="00B050"/>
                </a:solidFill>
              </a:rPr>
              <a:t>i</a:t>
            </a:r>
            <a:r>
              <a:rPr lang="en-US" b="1" i="1" smtClean="0">
                <a:solidFill>
                  <a:srgbClr val="00B050"/>
                </a:solidFill>
              </a:rPr>
              <a:t>', [0, 1, 2, 3, 4])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'</a:t>
            </a:r>
            <a:r>
              <a:rPr lang="ru-RU" b="1" i="1" err="1" smtClean="0"/>
              <a:t>i</a:t>
            </a:r>
            <a:r>
              <a:rPr lang="ru-RU" b="1" i="1" smtClean="0"/>
              <a:t>' </a:t>
            </a:r>
            <a:r>
              <a:rPr lang="en-US" smtClean="0"/>
              <a:t>–</a:t>
            </a:r>
            <a:r>
              <a:rPr lang="ru-RU" smtClean="0"/>
              <a:t> код типа, указывающий, что содержимое является целыми числами</a:t>
            </a:r>
            <a:r>
              <a:rPr lang="en-US" smtClean="0"/>
              <a:t>.</a:t>
            </a:r>
          </a:p>
          <a:p>
            <a:pPr>
              <a:buNone/>
            </a:pPr>
            <a:r>
              <a:rPr lang="ru-RU" smtClean="0"/>
              <a:t>Можно напрямую задавать массивы через</a:t>
            </a:r>
            <a:r>
              <a:rPr lang="en-US" smtClean="0"/>
              <a:t> </a:t>
            </a:r>
            <a:r>
              <a:rPr lang="en-US" err="1" smtClean="0"/>
              <a:t>NumPy</a:t>
            </a:r>
            <a:r>
              <a:rPr lang="en-US" smtClean="0"/>
              <a:t>:</a:t>
            </a:r>
          </a:p>
          <a:p>
            <a:pPr>
              <a:buNone/>
            </a:pPr>
            <a:r>
              <a:rPr lang="en-US" b="1" i="1" smtClean="0"/>
              <a:t>import </a:t>
            </a:r>
            <a:r>
              <a:rPr lang="en-US" b="1" i="1" err="1" smtClean="0"/>
              <a:t>numpy</a:t>
            </a:r>
            <a:r>
              <a:rPr lang="en-US" b="1" i="1" smtClean="0"/>
              <a:t> as </a:t>
            </a:r>
            <a:r>
              <a:rPr lang="en-US" b="1" i="1" err="1" smtClean="0"/>
              <a:t>np</a:t>
            </a:r>
            <a:endParaRPr lang="en-US" smtClean="0"/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([1, 0, -2, 4, 3]) </a:t>
            </a:r>
            <a:r>
              <a:rPr lang="en-US" b="1" i="1" smtClean="0">
                <a:solidFill>
                  <a:srgbClr val="00B050"/>
                </a:solidFill>
              </a:rPr>
              <a:t># [ 1  0 -2  4  3]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np.array</a:t>
            </a:r>
            <a:r>
              <a:rPr lang="en-US" b="1" i="1" smtClean="0"/>
              <a:t>([0, 1, 2, 3], </a:t>
            </a:r>
            <a:r>
              <a:rPr lang="en-US" b="1" i="1" err="1" smtClean="0"/>
              <a:t>dtype</a:t>
            </a:r>
            <a:r>
              <a:rPr lang="en-US" b="1" i="1" smtClean="0"/>
              <a:t>='float32')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[0. 1. 2. 3.]</a:t>
            </a:r>
          </a:p>
          <a:p>
            <a:pPr>
              <a:buNone/>
            </a:pPr>
            <a:endParaRPr lang="ru-RU" i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Многомерные массивы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Вложенные списки преобразуются в многомерный массив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np.array</a:t>
            </a:r>
            <a:r>
              <a:rPr lang="en-US" b="1" i="1" smtClean="0"/>
              <a:t>([range(</a:t>
            </a:r>
            <a:r>
              <a:rPr lang="en-US" b="1" i="1" err="1" smtClean="0"/>
              <a:t>i</a:t>
            </a:r>
            <a:r>
              <a:rPr lang="en-US" b="1" i="1" smtClean="0"/>
              <a:t>, </a:t>
            </a:r>
            <a:r>
              <a:rPr lang="en-US" b="1" i="1" err="1" smtClean="0"/>
              <a:t>i</a:t>
            </a:r>
            <a:r>
              <a:rPr lang="en-US" b="1" i="1" smtClean="0"/>
              <a:t> + 3) for </a:t>
            </a:r>
            <a:r>
              <a:rPr lang="en-US" b="1" i="1" err="1" smtClean="0"/>
              <a:t>i</a:t>
            </a:r>
            <a:r>
              <a:rPr lang="en-US" b="1" i="1" smtClean="0"/>
              <a:t> in [0, 2, 4]])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[[0 1 2]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[2 3 4]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[4 5 6]]</a:t>
            </a:r>
            <a:endParaRPr lang="en-US" b="1" i="1" smtClean="0">
              <a:solidFill>
                <a:srgbClr val="00B050"/>
              </a:solidFill>
            </a:endParaRPr>
          </a:p>
          <a:p>
            <a:r>
              <a:rPr lang="ru-RU" smtClean="0"/>
              <a:t>Можно использовать одновременно списки и кортежи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np.array</a:t>
            </a:r>
            <a:r>
              <a:rPr lang="en-US" b="1" i="1" smtClean="0"/>
              <a:t>([[1,2.0],[0,0],(1+1j,3.)])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pl-PL" b="1" i="1" smtClean="0">
                <a:solidFill>
                  <a:srgbClr val="00B050"/>
                </a:solidFill>
              </a:rPr>
              <a:t>[[1.+0.j 2.+0.j]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pl-PL" b="1" i="1" smtClean="0">
                <a:solidFill>
                  <a:srgbClr val="00B050"/>
                </a:solidFill>
              </a:rPr>
              <a:t> [0.+0.j 0.+0.j]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pl-PL" b="1" i="1" smtClean="0">
                <a:solidFill>
                  <a:srgbClr val="00B050"/>
                </a:solidFill>
              </a:rPr>
              <a:t> [1.+1.j 3.+0.j]]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Способы инициализации массивов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620688"/>
          <a:ext cx="8784976" cy="50962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37598"/>
                <a:gridCol w="5347378"/>
              </a:tblGrid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empty(shape[, </a:t>
                      </a: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order])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новый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заданной формы и типа </a:t>
                      </a:r>
                      <a:r>
                        <a:rPr lang="ru-RU" sz="2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без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инициализации записей.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empty_like(prototype[, dtype, order, subok])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новый массив</a:t>
                      </a:r>
                      <a:r>
                        <a:rPr lang="en-US" sz="2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же 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формы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 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типа,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что и данный массив.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eye(N[, M, k, dtype, order])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двумерный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с единицами по диагонали и </a:t>
                      </a:r>
                      <a:r>
                        <a:rPr lang="ru-RU" sz="2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нулями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 других местах.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0706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identity(n[, dtype])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единичная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матрица.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ones(shape[, dtype, order])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новый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заданной формы и типа, заполненный </a:t>
                      </a:r>
                      <a:r>
                        <a:rPr lang="ru-RU" sz="2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единицами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ones_like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(a[, </a:t>
                      </a: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order,  </a:t>
                      </a: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subok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 </a:t>
                      </a:r>
                      <a:r>
                        <a:rPr lang="ru-RU" sz="22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единиц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той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же формы и типа, что и данный массив.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zeros(shape[, dtype, order])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новый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заданной формы и типа, заполненный </a:t>
                      </a:r>
                      <a:r>
                        <a:rPr lang="ru-RU" sz="2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нулями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zeros_like(a[, dtype, order,  subok])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</a:t>
                      </a:r>
                      <a:r>
                        <a:rPr lang="ru-RU" sz="2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нулей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той же формы и типа, что и данный массив.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full(shape, fill_value[, dtype, order])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новый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заданной формы и типа, заполненный </a:t>
                      </a:r>
                      <a:r>
                        <a:rPr lang="ru-RU" sz="2200" b="1" i="1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fill_value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385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full_like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(a, </a:t>
                      </a: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fill_value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[, </a:t>
                      </a: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order, </a:t>
                      </a: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subok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полный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массив с той же формой и типом, что и данный массив.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20688"/>
          </a:xfrm>
        </p:spPr>
        <p:txBody>
          <a:bodyPr/>
          <a:lstStyle/>
          <a:p>
            <a:r>
              <a:rPr lang="ru-RU" smtClean="0"/>
              <a:t>Примеры инициализации - 1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np.zeros</a:t>
            </a:r>
            <a:r>
              <a:rPr lang="en-US" b="1" i="1" smtClean="0"/>
              <a:t>(5, </a:t>
            </a:r>
            <a:r>
              <a:rPr lang="en-US" b="1" i="1" err="1" smtClean="0"/>
              <a:t>dtype</a:t>
            </a:r>
            <a:r>
              <a:rPr lang="en-US" b="1" i="1" smtClean="0"/>
              <a:t>=</a:t>
            </a:r>
            <a:r>
              <a:rPr lang="en-US" b="1" i="1" err="1" smtClean="0"/>
              <a:t>int</a:t>
            </a:r>
            <a:r>
              <a:rPr lang="en-US" b="1" i="1" smtClean="0"/>
              <a:t>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[0 0 0 0 0]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np.ones</a:t>
            </a:r>
            <a:r>
              <a:rPr lang="en-US" b="1" i="1" smtClean="0"/>
              <a:t>((2, 3), </a:t>
            </a:r>
            <a:r>
              <a:rPr lang="en-US" b="1" i="1" err="1" smtClean="0"/>
              <a:t>dtype</a:t>
            </a:r>
            <a:r>
              <a:rPr lang="en-US" b="1" i="1" smtClean="0"/>
              <a:t>=float)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#[[1. 1. 1.]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[1. 1. 1.]]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np.empty</a:t>
            </a:r>
            <a:r>
              <a:rPr lang="en-US" b="1" i="1" smtClean="0"/>
              <a:t>([3, 2], </a:t>
            </a:r>
            <a:r>
              <a:rPr lang="en-US" b="1" i="1" err="1" smtClean="0"/>
              <a:t>dtype</a:t>
            </a:r>
            <a:r>
              <a:rPr lang="en-US" b="1" i="1" smtClean="0"/>
              <a:t>=</a:t>
            </a:r>
            <a:r>
              <a:rPr lang="en-US" b="1" i="1" err="1" smtClean="0"/>
              <a:t>int</a:t>
            </a:r>
            <a:r>
              <a:rPr lang="en-US" b="1" i="1" smtClean="0"/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en-US" b="1" smtClean="0">
                <a:solidFill>
                  <a:srgbClr val="00B050"/>
                </a:solidFill>
              </a:rPr>
              <a:t>#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ru-RU" b="1" smtClean="0"/>
              <a:t>Внутри В может находиться что угодно</a:t>
            </a:r>
            <a:endParaRPr lang="en-US" b="1" smtClean="0"/>
          </a:p>
          <a:p>
            <a:pPr>
              <a:lnSpc>
                <a:spcPct val="90000"/>
              </a:lnSpc>
              <a:buNone/>
            </a:pPr>
            <a:r>
              <a:rPr lang="en-US" b="1" smtClean="0"/>
              <a:t>#</a:t>
            </a:r>
            <a:r>
              <a:rPr lang="ru-RU" b="1" smtClean="0"/>
              <a:t> Работает быстрее, чем методы с </a:t>
            </a:r>
            <a:endParaRPr lang="en-US" b="1" smtClean="0"/>
          </a:p>
          <a:p>
            <a:pPr>
              <a:lnSpc>
                <a:spcPct val="90000"/>
              </a:lnSpc>
              <a:buNone/>
            </a:pPr>
            <a:r>
              <a:rPr lang="en-US" b="1" smtClean="0"/>
              <a:t># </a:t>
            </a:r>
            <a:r>
              <a:rPr lang="ru-RU" b="1" smtClean="0"/>
              <a:t>инициализацией</a:t>
            </a:r>
            <a:endParaRPr lang="en-US" b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[[-512881756       2046]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[-512880032       2046]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         0          0]]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B = ([1,2,3], [4,5,6])    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В – массив-шаблон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smtClean="0"/>
              <a:t>A = </a:t>
            </a:r>
            <a:r>
              <a:rPr lang="en-US" b="1" i="1" err="1" smtClean="0"/>
              <a:t>np.empty_like</a:t>
            </a:r>
            <a:r>
              <a:rPr lang="en-US" b="1" i="1" smtClean="0"/>
              <a:t>(B)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en-US" b="1" smtClean="0">
                <a:solidFill>
                  <a:srgbClr val="00B050"/>
                </a:solidFill>
              </a:rPr>
              <a:t>#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ru-RU" b="1" smtClean="0"/>
              <a:t>Внутри А может находиться что угодно</a:t>
            </a:r>
            <a:endParaRPr lang="en-US" b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#[[2982    0    0]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   0    0    0]]</a:t>
            </a:r>
          </a:p>
          <a:p>
            <a:pPr>
              <a:lnSpc>
                <a:spcPct val="90000"/>
              </a:lnSpc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инициализации - 2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smtClean="0"/>
              <a:t>B</a:t>
            </a:r>
            <a:r>
              <a:rPr lang="ru-RU" b="1" i="1" smtClean="0"/>
              <a:t> </a:t>
            </a:r>
            <a:r>
              <a:rPr lang="en-US" b="1" i="1" smtClean="0"/>
              <a:t>=</a:t>
            </a:r>
            <a:r>
              <a:rPr lang="ru-RU" b="1" i="1" smtClean="0"/>
              <a:t> </a:t>
            </a:r>
            <a:r>
              <a:rPr lang="en-US" b="1" i="1" err="1" smtClean="0"/>
              <a:t>np.eye</a:t>
            </a:r>
            <a:r>
              <a:rPr lang="en-US" b="1" i="1" smtClean="0"/>
              <a:t>(2, </a:t>
            </a:r>
            <a:r>
              <a:rPr lang="en-US" b="1" i="1" err="1" smtClean="0"/>
              <a:t>dtype</a:t>
            </a:r>
            <a:r>
              <a:rPr lang="en-US" b="1" i="1" smtClean="0"/>
              <a:t>=</a:t>
            </a:r>
            <a:r>
              <a:rPr lang="en-US" b="1" i="1" err="1" smtClean="0"/>
              <a:t>int</a:t>
            </a:r>
            <a:r>
              <a:rPr lang="en-US" b="1" i="1" smtClean="0"/>
              <a:t>) </a:t>
            </a:r>
            <a:endParaRPr lang="ru-RU" b="1" i="1" smtClean="0"/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Единичная целочисленная матрица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</a:t>
            </a:r>
            <a:r>
              <a:rPr lang="ru-RU" b="1" i="1" smtClean="0">
                <a:solidFill>
                  <a:srgbClr val="FF0000"/>
                </a:solidFill>
              </a:rPr>
              <a:t>1</a:t>
            </a:r>
            <a:r>
              <a:rPr lang="ru-RU" b="1" i="1" smtClean="0">
                <a:solidFill>
                  <a:srgbClr val="00B050"/>
                </a:solidFill>
              </a:rPr>
              <a:t> 0]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[0 </a:t>
            </a:r>
            <a:r>
              <a:rPr lang="ru-RU" b="1" i="1" smtClean="0">
                <a:solidFill>
                  <a:srgbClr val="FF0000"/>
                </a:solidFill>
              </a:rPr>
              <a:t>1</a:t>
            </a:r>
            <a:r>
              <a:rPr lang="ru-RU" b="1" i="1" smtClean="0">
                <a:solidFill>
                  <a:srgbClr val="00B050"/>
                </a:solidFill>
              </a:rPr>
              <a:t>]]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np.eye</a:t>
            </a:r>
            <a:r>
              <a:rPr lang="en-US" b="1" i="1" smtClean="0"/>
              <a:t>(2, 3, </a:t>
            </a:r>
            <a:r>
              <a:rPr lang="en-US" b="1" i="1" err="1" smtClean="0"/>
              <a:t>dtype</a:t>
            </a:r>
            <a:r>
              <a:rPr lang="en-US" b="1" i="1" smtClean="0"/>
              <a:t>=</a:t>
            </a:r>
            <a:r>
              <a:rPr lang="en-US" b="1" i="1" err="1" smtClean="0"/>
              <a:t>int</a:t>
            </a:r>
            <a:r>
              <a:rPr lang="en-US" b="1" i="1" smtClean="0"/>
              <a:t>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Матрица 2×3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</a:t>
            </a:r>
            <a:r>
              <a:rPr lang="ru-RU" b="1" i="1" smtClean="0">
                <a:solidFill>
                  <a:srgbClr val="FF0000"/>
                </a:solidFill>
              </a:rPr>
              <a:t>1</a:t>
            </a:r>
            <a:r>
              <a:rPr lang="ru-RU" b="1" i="1" smtClean="0">
                <a:solidFill>
                  <a:srgbClr val="00B050"/>
                </a:solidFill>
              </a:rPr>
              <a:t> 0 0]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[0 </a:t>
            </a:r>
            <a:r>
              <a:rPr lang="ru-RU" b="1" i="1" smtClean="0">
                <a:solidFill>
                  <a:srgbClr val="FF0000"/>
                </a:solidFill>
              </a:rPr>
              <a:t>1</a:t>
            </a:r>
            <a:r>
              <a:rPr lang="ru-RU" b="1" i="1" smtClean="0">
                <a:solidFill>
                  <a:srgbClr val="00B050"/>
                </a:solidFill>
              </a:rPr>
              <a:t> 0]]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np.eye</a:t>
            </a:r>
            <a:r>
              <a:rPr lang="en-US" b="1" i="1" smtClean="0"/>
              <a:t>(3, k=1)</a:t>
            </a:r>
            <a:r>
              <a:rPr lang="ru-RU" b="1" i="1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Матрица с </a:t>
            </a:r>
            <a:r>
              <a:rPr lang="ru-RU" b="1" i="1" err="1" smtClean="0">
                <a:solidFill>
                  <a:srgbClr val="00B050"/>
                </a:solidFill>
              </a:rPr>
              <a:t>наддиагональными</a:t>
            </a:r>
            <a:r>
              <a:rPr lang="ru-RU" b="1" i="1" smtClean="0">
                <a:solidFill>
                  <a:srgbClr val="00B050"/>
                </a:solidFill>
              </a:rPr>
              <a:t> единичными элементами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[[0. </a:t>
            </a:r>
            <a:r>
              <a:rPr lang="ru-RU" b="1" i="1" smtClean="0">
                <a:solidFill>
                  <a:srgbClr val="FF0000"/>
                </a:solidFill>
              </a:rPr>
              <a:t>1. </a:t>
            </a:r>
            <a:r>
              <a:rPr lang="ru-RU" b="1" i="1" smtClean="0">
                <a:solidFill>
                  <a:srgbClr val="00B050"/>
                </a:solidFill>
              </a:rPr>
              <a:t>0.]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[0. 0. </a:t>
            </a:r>
            <a:r>
              <a:rPr lang="ru-RU" b="1" i="1" smtClean="0">
                <a:solidFill>
                  <a:srgbClr val="FF0000"/>
                </a:solidFill>
              </a:rPr>
              <a:t>1.</a:t>
            </a:r>
            <a:r>
              <a:rPr lang="ru-RU" b="1" i="1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[0. 0. 0.]]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20109" y="332656"/>
            <a:ext cx="59036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</a:t>
            </a:r>
            <a:r>
              <a:rPr lang="en-US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</a:p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Введение в </a:t>
            </a:r>
          </a:p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библиотеки </a:t>
            </a:r>
            <a:r>
              <a:rPr lang="en-US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ru-RU" sz="540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07504" y="3212976"/>
            <a:ext cx="8928992" cy="3456384"/>
          </a:xfrm>
        </p:spPr>
        <p:txBody>
          <a:bodyPr/>
          <a:lstStyle/>
          <a:p>
            <a:r>
              <a:rPr lang="ru-RU" smtClean="0"/>
              <a:t>Матрицы</a:t>
            </a:r>
          </a:p>
          <a:p>
            <a:r>
              <a:rPr lang="ru-RU" smtClean="0"/>
              <a:t>Библиотеки</a:t>
            </a:r>
            <a:endParaRPr lang="en-US" smtClean="0"/>
          </a:p>
          <a:p>
            <a:endParaRPr lang="en-US" smtClean="0"/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инициализации - 3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np.identity</a:t>
            </a:r>
            <a:r>
              <a:rPr lang="en-US" b="1" i="1" smtClean="0"/>
              <a:t>(2)</a:t>
            </a:r>
            <a:r>
              <a:rPr lang="ru-RU" b="1" i="1" smtClean="0"/>
              <a:t> 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Единичная матрица типа </a:t>
            </a:r>
            <a:r>
              <a:rPr lang="en-US" b="1" i="1" smtClean="0">
                <a:solidFill>
                  <a:srgbClr val="00B050"/>
                </a:solidFill>
              </a:rPr>
              <a:t>float (</a:t>
            </a:r>
            <a:r>
              <a:rPr lang="ru-RU" b="1" i="1" smtClean="0">
                <a:solidFill>
                  <a:srgbClr val="00B050"/>
                </a:solidFill>
              </a:rPr>
              <a:t>по умолчанию)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</a:t>
            </a:r>
            <a:r>
              <a:rPr lang="ru-RU" b="1" i="1" smtClean="0">
                <a:solidFill>
                  <a:srgbClr val="FF0000"/>
                </a:solidFill>
              </a:rPr>
              <a:t>1.</a:t>
            </a:r>
            <a:r>
              <a:rPr lang="ru-RU" b="1" i="1" smtClean="0">
                <a:solidFill>
                  <a:srgbClr val="00B050"/>
                </a:solidFill>
              </a:rPr>
              <a:t> 0.]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[0. </a:t>
            </a:r>
            <a:r>
              <a:rPr lang="ru-RU" b="1" i="1" smtClean="0">
                <a:solidFill>
                  <a:srgbClr val="FF0000"/>
                </a:solidFill>
              </a:rPr>
              <a:t>1.</a:t>
            </a:r>
            <a:r>
              <a:rPr lang="ru-RU" b="1" i="1" smtClean="0">
                <a:solidFill>
                  <a:srgbClr val="00B050"/>
                </a:solidFill>
              </a:rPr>
              <a:t>]]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np.full</a:t>
            </a:r>
            <a:r>
              <a:rPr lang="en-US" b="1" i="1" smtClean="0"/>
              <a:t>((2, 3), np.inf) 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заполнение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de-DE" b="1" i="1" smtClean="0">
                <a:solidFill>
                  <a:srgbClr val="00B050"/>
                </a:solidFill>
              </a:rPr>
              <a:t>[[</a:t>
            </a:r>
            <a:r>
              <a:rPr lang="de-DE" b="1" i="1" err="1" smtClean="0">
                <a:solidFill>
                  <a:srgbClr val="00B050"/>
                </a:solidFill>
              </a:rPr>
              <a:t>inf</a:t>
            </a:r>
            <a:r>
              <a:rPr lang="de-DE" b="1" i="1" smtClean="0">
                <a:solidFill>
                  <a:srgbClr val="00B050"/>
                </a:solidFill>
              </a:rPr>
              <a:t> </a:t>
            </a:r>
            <a:r>
              <a:rPr lang="de-DE" b="1" i="1" err="1" smtClean="0">
                <a:solidFill>
                  <a:srgbClr val="00B050"/>
                </a:solidFill>
              </a:rPr>
              <a:t>inf</a:t>
            </a:r>
            <a:r>
              <a:rPr lang="de-DE" b="1" i="1" smtClean="0">
                <a:solidFill>
                  <a:srgbClr val="00B050"/>
                </a:solidFill>
              </a:rPr>
              <a:t> </a:t>
            </a:r>
            <a:r>
              <a:rPr lang="de-DE" b="1" i="1" err="1" smtClean="0">
                <a:solidFill>
                  <a:srgbClr val="00B050"/>
                </a:solidFill>
              </a:rPr>
              <a:t>inf</a:t>
            </a:r>
            <a:r>
              <a:rPr lang="de-DE" b="1" i="1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de-DE" b="1" i="1" smtClean="0">
                <a:solidFill>
                  <a:srgbClr val="00B050"/>
                </a:solidFill>
              </a:rPr>
              <a:t># [</a:t>
            </a:r>
            <a:r>
              <a:rPr lang="de-DE" b="1" i="1" err="1" smtClean="0">
                <a:solidFill>
                  <a:srgbClr val="00B050"/>
                </a:solidFill>
              </a:rPr>
              <a:t>inf</a:t>
            </a:r>
            <a:r>
              <a:rPr lang="de-DE" b="1" i="1" smtClean="0">
                <a:solidFill>
                  <a:srgbClr val="00B050"/>
                </a:solidFill>
              </a:rPr>
              <a:t> </a:t>
            </a:r>
            <a:r>
              <a:rPr lang="de-DE" b="1" i="1" err="1" smtClean="0">
                <a:solidFill>
                  <a:srgbClr val="00B050"/>
                </a:solidFill>
              </a:rPr>
              <a:t>inf</a:t>
            </a:r>
            <a:r>
              <a:rPr lang="de-DE" b="1" i="1" smtClean="0">
                <a:solidFill>
                  <a:srgbClr val="00B050"/>
                </a:solidFill>
              </a:rPr>
              <a:t> </a:t>
            </a:r>
            <a:r>
              <a:rPr lang="de-DE" b="1" i="1" err="1" smtClean="0">
                <a:solidFill>
                  <a:srgbClr val="00B050"/>
                </a:solidFill>
              </a:rPr>
              <a:t>inf</a:t>
            </a:r>
            <a:r>
              <a:rPr lang="de-DE" b="1" i="1" smtClean="0">
                <a:solidFill>
                  <a:srgbClr val="00B050"/>
                </a:solidFill>
              </a:rPr>
              <a:t>]]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np.full_like</a:t>
            </a:r>
            <a:r>
              <a:rPr lang="en-US" b="1" i="1" smtClean="0"/>
              <a:t>(B, 7)</a:t>
            </a:r>
            <a:r>
              <a:rPr lang="ru-RU" b="1" i="1" smtClean="0">
                <a:solidFill>
                  <a:srgbClr val="00B050"/>
                </a:solidFill>
              </a:rPr>
              <a:t> 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Заполнение </a:t>
            </a:r>
            <a:r>
              <a:rPr lang="ru-RU" b="1" smtClean="0">
                <a:solidFill>
                  <a:srgbClr val="00B050"/>
                </a:solidFill>
              </a:rPr>
              <a:t>аналога В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[[7. 7. 7.]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[7. 7. 7.]]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Атрибуты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Основным объектом </a:t>
            </a:r>
            <a:r>
              <a:rPr lang="ru-RU" err="1" smtClean="0"/>
              <a:t>NumPy</a:t>
            </a:r>
            <a:r>
              <a:rPr lang="ru-RU" smtClean="0"/>
              <a:t> является однородный многомерный массив </a:t>
            </a:r>
            <a:r>
              <a:rPr lang="ru-RU" b="1" i="1" err="1" smtClean="0"/>
              <a:t>numpy.ndarray</a:t>
            </a:r>
            <a:r>
              <a:rPr lang="ru-RU" smtClean="0"/>
              <a:t> элементов одного типа.</a:t>
            </a:r>
          </a:p>
          <a:p>
            <a:r>
              <a:rPr lang="ru-RU" smtClean="0"/>
              <a:t>атрибуты объектов </a:t>
            </a:r>
            <a:r>
              <a:rPr lang="ru-RU" b="1" i="1" err="1" smtClean="0"/>
              <a:t>ndarray</a:t>
            </a:r>
            <a:r>
              <a:rPr lang="ru-RU" smtClean="0"/>
              <a:t>:</a:t>
            </a:r>
          </a:p>
          <a:p>
            <a:pPr>
              <a:buNone/>
            </a:pPr>
            <a:r>
              <a:rPr lang="en-US" b="1" i="1" smtClean="0"/>
              <a:t>['T', </a:t>
            </a:r>
            <a:r>
              <a:rPr lang="ru-RU" b="1" i="1" smtClean="0"/>
              <a:t>…</a:t>
            </a:r>
            <a:r>
              <a:rPr lang="en-US" b="1" i="1" smtClean="0"/>
              <a:t>, 'all', 'any', '</a:t>
            </a:r>
            <a:r>
              <a:rPr lang="en-US" b="1" i="1" err="1" smtClean="0"/>
              <a:t>argmax</a:t>
            </a:r>
            <a:r>
              <a:rPr lang="en-US" b="1" i="1" smtClean="0"/>
              <a:t>', '</a:t>
            </a:r>
            <a:r>
              <a:rPr lang="en-US" b="1" i="1" err="1" smtClean="0"/>
              <a:t>argmin</a:t>
            </a:r>
            <a:r>
              <a:rPr lang="en-US" b="1" i="1" smtClean="0"/>
              <a:t>', '</a:t>
            </a:r>
            <a:r>
              <a:rPr lang="en-US" b="1" i="1" err="1" smtClean="0"/>
              <a:t>argpartition</a:t>
            </a:r>
            <a:r>
              <a:rPr lang="en-US" b="1" i="1" smtClean="0"/>
              <a:t>', '</a:t>
            </a:r>
            <a:r>
              <a:rPr lang="en-US" b="1" i="1" err="1" smtClean="0"/>
              <a:t>argsort</a:t>
            </a:r>
            <a:r>
              <a:rPr lang="en-US" b="1" i="1" smtClean="0"/>
              <a:t>', '</a:t>
            </a:r>
            <a:r>
              <a:rPr lang="en-US" b="1" i="1" err="1" smtClean="0"/>
              <a:t>astype</a:t>
            </a:r>
            <a:r>
              <a:rPr lang="en-US" b="1" i="1" smtClean="0"/>
              <a:t>', 'base', '</a:t>
            </a:r>
            <a:r>
              <a:rPr lang="en-US" b="1" i="1" err="1" smtClean="0"/>
              <a:t>byteswap</a:t>
            </a:r>
            <a:r>
              <a:rPr lang="en-US" b="1" i="1" smtClean="0"/>
              <a:t>', 'choose', 'clip', 'compress', 'conj', 'conjugate', 'copy', '</a:t>
            </a:r>
            <a:r>
              <a:rPr lang="en-US" b="1" i="1" err="1" smtClean="0"/>
              <a:t>ctypes</a:t>
            </a:r>
            <a:r>
              <a:rPr lang="en-US" b="1" i="1" smtClean="0"/>
              <a:t>', '</a:t>
            </a:r>
            <a:r>
              <a:rPr lang="en-US" b="1" i="1" err="1" smtClean="0"/>
              <a:t>cumprod</a:t>
            </a:r>
            <a:r>
              <a:rPr lang="en-US" b="1" i="1" smtClean="0"/>
              <a:t>', '</a:t>
            </a:r>
            <a:r>
              <a:rPr lang="en-US" b="1" i="1" err="1" smtClean="0"/>
              <a:t>cumsum</a:t>
            </a:r>
            <a:r>
              <a:rPr lang="en-US" b="1" i="1" smtClean="0"/>
              <a:t>', 'data', 'diagonal', 'dot', '</a:t>
            </a:r>
            <a:r>
              <a:rPr lang="en-US" b="1" i="1" err="1" smtClean="0"/>
              <a:t>dtype</a:t>
            </a:r>
            <a:r>
              <a:rPr lang="en-US" b="1" i="1" smtClean="0"/>
              <a:t>', 'dump', 'dumps', 'fill', 'flags', 'flat', 'flatten', '</a:t>
            </a:r>
            <a:r>
              <a:rPr lang="en-US" b="1" i="1" err="1" smtClean="0"/>
              <a:t>getfield</a:t>
            </a:r>
            <a:r>
              <a:rPr lang="en-US" b="1" i="1" smtClean="0"/>
              <a:t>', '</a:t>
            </a:r>
            <a:r>
              <a:rPr lang="en-US" b="1" i="1" err="1" smtClean="0"/>
              <a:t>imag</a:t>
            </a:r>
            <a:r>
              <a:rPr lang="en-US" b="1" i="1" smtClean="0"/>
              <a:t>', 'item', '</a:t>
            </a:r>
            <a:r>
              <a:rPr lang="en-US" b="1" i="1" err="1" smtClean="0"/>
              <a:t>itemset</a:t>
            </a:r>
            <a:r>
              <a:rPr lang="en-US" b="1" i="1" smtClean="0"/>
              <a:t>', '</a:t>
            </a:r>
            <a:r>
              <a:rPr lang="en-US" b="1" i="1" err="1" smtClean="0"/>
              <a:t>itemsize</a:t>
            </a:r>
            <a:r>
              <a:rPr lang="en-US" b="1" i="1" smtClean="0"/>
              <a:t>', 'max', 'mean', 'min', '</a:t>
            </a:r>
            <a:r>
              <a:rPr lang="en-US" b="1" i="1" err="1" smtClean="0"/>
              <a:t>nbytes</a:t>
            </a:r>
            <a:r>
              <a:rPr lang="en-US" b="1" i="1" smtClean="0"/>
              <a:t>', '</a:t>
            </a:r>
            <a:r>
              <a:rPr lang="en-US" b="1" i="1" err="1" smtClean="0"/>
              <a:t>ndim</a:t>
            </a:r>
            <a:r>
              <a:rPr lang="en-US" b="1" i="1" smtClean="0"/>
              <a:t>', '</a:t>
            </a:r>
            <a:r>
              <a:rPr lang="en-US" b="1" i="1" err="1" smtClean="0"/>
              <a:t>newbyteorder</a:t>
            </a:r>
            <a:r>
              <a:rPr lang="en-US" b="1" i="1" smtClean="0"/>
              <a:t>', 'nonzero', 'partition', 'prod', '</a:t>
            </a:r>
            <a:r>
              <a:rPr lang="en-US" b="1" i="1" err="1" smtClean="0"/>
              <a:t>ptp</a:t>
            </a:r>
            <a:r>
              <a:rPr lang="en-US" b="1" i="1" smtClean="0"/>
              <a:t>', 'put', 'ravel', 'real', 'repeat', 'reshape', 'resize', 'round', '</a:t>
            </a:r>
            <a:r>
              <a:rPr lang="en-US" b="1" i="1" err="1" smtClean="0"/>
              <a:t>searchsorted</a:t>
            </a:r>
            <a:r>
              <a:rPr lang="en-US" b="1" i="1" smtClean="0"/>
              <a:t>', '</a:t>
            </a:r>
            <a:r>
              <a:rPr lang="en-US" b="1" i="1" err="1" smtClean="0"/>
              <a:t>setfield</a:t>
            </a:r>
            <a:r>
              <a:rPr lang="en-US" b="1" i="1" smtClean="0"/>
              <a:t>', '</a:t>
            </a:r>
            <a:r>
              <a:rPr lang="en-US" b="1" i="1" err="1" smtClean="0"/>
              <a:t>setflags</a:t>
            </a:r>
            <a:r>
              <a:rPr lang="en-US" b="1" i="1" smtClean="0"/>
              <a:t>', 'shape', 'size', 'sort', 'squeeze', 'std', 'strides', 'sum', '</a:t>
            </a:r>
            <a:r>
              <a:rPr lang="en-US" b="1" i="1" err="1" smtClean="0"/>
              <a:t>swapaxes</a:t>
            </a:r>
            <a:r>
              <a:rPr lang="en-US" b="1" i="1" smtClean="0"/>
              <a:t>', 'take', '</a:t>
            </a:r>
            <a:r>
              <a:rPr lang="en-US" b="1" i="1" err="1" smtClean="0"/>
              <a:t>tobytes</a:t>
            </a:r>
            <a:r>
              <a:rPr lang="en-US" b="1" i="1" smtClean="0"/>
              <a:t>', '</a:t>
            </a:r>
            <a:r>
              <a:rPr lang="en-US" b="1" i="1" err="1" smtClean="0"/>
              <a:t>tofile</a:t>
            </a:r>
            <a:r>
              <a:rPr lang="en-US" b="1" i="1" smtClean="0"/>
              <a:t>', '</a:t>
            </a:r>
            <a:r>
              <a:rPr lang="en-US" b="1" i="1" err="1" smtClean="0"/>
              <a:t>tolist</a:t>
            </a:r>
            <a:r>
              <a:rPr lang="en-US" b="1" i="1" smtClean="0"/>
              <a:t>', '</a:t>
            </a:r>
            <a:r>
              <a:rPr lang="en-US" b="1" i="1" err="1" smtClean="0"/>
              <a:t>tostring</a:t>
            </a:r>
            <a:r>
              <a:rPr lang="en-US" b="1" i="1" smtClean="0"/>
              <a:t>', 'trace', 'transpose', '</a:t>
            </a:r>
            <a:r>
              <a:rPr lang="en-US" b="1" i="1" err="1" smtClean="0"/>
              <a:t>var</a:t>
            </a:r>
            <a:r>
              <a:rPr lang="en-US" b="1" i="1" smtClean="0"/>
              <a:t>', 'view']</a:t>
            </a:r>
          </a:p>
          <a:p>
            <a:endParaRPr lang="ru-RU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Наиболее важные атрибуты массивов</a:t>
            </a:r>
            <a:endParaRPr lang="ru-RU" sz="36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620688"/>
          <a:ext cx="8424935" cy="5462016"/>
        </p:xfrm>
        <a:graphic>
          <a:graphicData uri="http://schemas.openxmlformats.org/drawingml/2006/table">
            <a:tbl>
              <a:tblPr/>
              <a:tblGrid>
                <a:gridCol w="1440160"/>
                <a:gridCol w="6984775"/>
              </a:tblGrid>
              <a:tr h="21389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ndim</a:t>
                      </a:r>
                      <a:r>
                        <a:rPr lang="ru-RU" sz="28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число измерений </a:t>
                      </a: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("осей") 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массива.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57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shape</a:t>
                      </a:r>
                      <a:r>
                        <a:rPr lang="ru-RU" sz="28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размеры массива, его форма. </a:t>
                      </a: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Кортеж 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натуральных чисел, показывающий длину массива по каждой </a:t>
                      </a: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оси (размерности). 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Для матрицы из </a:t>
                      </a: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строк и </a:t>
                      </a: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столбов, </a:t>
                      </a:r>
                      <a:r>
                        <a:rPr lang="ru-RU" sz="28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shape</a:t>
                      </a:r>
                      <a:r>
                        <a:rPr lang="ru-RU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8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ru-RU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28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8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 Число элементов кортежа </a:t>
                      </a: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shape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ru-RU" sz="28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ndim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78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size 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количество элементов массива. Очевидно, равно произведению всех элементов атрибута </a:t>
                      </a:r>
                      <a:r>
                        <a:rPr lang="ru-RU" sz="2800" b="0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shape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69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ru-RU" sz="28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описывает тип 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элементов массива</a:t>
                      </a: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 Типы могут быть</a:t>
                      </a:r>
                      <a:r>
                        <a:rPr lang="ru-RU" sz="2800" b="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стандартными и пользовательскими.</a:t>
                      </a:r>
                      <a:endParaRPr lang="ru-RU" sz="2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9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itemsize</a:t>
                      </a:r>
                      <a:r>
                        <a:rPr lang="ru-RU" sz="28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размер каждого элемента массива в байтах.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57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endParaRPr lang="ru-RU" sz="28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буфер, содержащий фактические элементы массива. Обычно не </a:t>
                      </a: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используется, т.к. 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проще </a:t>
                      </a:r>
                      <a:r>
                        <a:rPr lang="ru-RU" sz="28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обращаться к ним </a:t>
                      </a:r>
                      <a:r>
                        <a:rPr lang="ru-RU" sz="2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с помощью индексов.</a:t>
                      </a:r>
                    </a:p>
                  </a:txBody>
                  <a:tcPr marL="35649" marR="35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([[1,2],[3,4]])</a:t>
            </a:r>
            <a:endParaRPr lang="ru-RU" b="1" i="1" smtClean="0"/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[[1 2]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 [3 4]]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smtClean="0"/>
              <a:t>B = A.T</a:t>
            </a:r>
            <a:r>
              <a:rPr lang="ru-RU" b="1" i="1" smtClean="0"/>
              <a:t> </a:t>
            </a:r>
            <a:r>
              <a:rPr lang="en-US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Транспонирование</a:t>
            </a:r>
          </a:p>
          <a:p>
            <a:pPr>
              <a:buNone/>
            </a:pPr>
            <a:r>
              <a:rPr lang="ru-RU" b="1" i="1" smtClean="0">
                <a:solidFill>
                  <a:srgbClr val="00B050"/>
                </a:solidFill>
              </a:rPr>
              <a:t>[[1 3]</a:t>
            </a:r>
          </a:p>
          <a:p>
            <a:pPr>
              <a:buNone/>
            </a:pPr>
            <a:r>
              <a:rPr lang="ru-RU" b="1" i="1" smtClean="0">
                <a:solidFill>
                  <a:srgbClr val="00B050"/>
                </a:solidFill>
              </a:rPr>
              <a:t> [2 4]]</a:t>
            </a:r>
          </a:p>
          <a:p>
            <a:pPr>
              <a:buNone/>
            </a:pPr>
            <a:r>
              <a:rPr lang="en-US" b="1" i="1" err="1" smtClean="0"/>
              <a:t>A.nbytes</a:t>
            </a:r>
            <a:r>
              <a:rPr lang="ru-RU" b="1" i="1" smtClean="0"/>
              <a:t> </a:t>
            </a:r>
            <a:r>
              <a:rPr lang="en-US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16 </a:t>
            </a:r>
            <a:r>
              <a:rPr lang="ru-RU" b="1" i="1" smtClean="0">
                <a:solidFill>
                  <a:srgbClr val="00B050"/>
                </a:solidFill>
              </a:rPr>
              <a:t>– байт</a:t>
            </a:r>
          </a:p>
          <a:p>
            <a:pPr>
              <a:buNone/>
            </a:pPr>
            <a:r>
              <a:rPr lang="en-US" b="1" i="1" err="1" smtClean="0"/>
              <a:t>A.ndim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2</a:t>
            </a:r>
            <a:r>
              <a:rPr lang="ru-RU" b="1" i="1" smtClean="0">
                <a:solidFill>
                  <a:srgbClr val="00B050"/>
                </a:solidFill>
              </a:rPr>
              <a:t> – размерность </a:t>
            </a:r>
          </a:p>
          <a:p>
            <a:pPr>
              <a:buNone/>
            </a:pPr>
            <a:r>
              <a:rPr lang="en-US" b="1" i="1" err="1" smtClean="0"/>
              <a:t>A.shape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(2, 2) –</a:t>
            </a:r>
            <a:r>
              <a:rPr lang="ru-RU" b="1" i="1" smtClean="0">
                <a:solidFill>
                  <a:srgbClr val="00B050"/>
                </a:solidFill>
              </a:rPr>
              <a:t> форма</a:t>
            </a:r>
          </a:p>
          <a:p>
            <a:pPr>
              <a:buNone/>
            </a:pPr>
            <a:r>
              <a:rPr lang="en-US" b="1" i="1" err="1" smtClean="0"/>
              <a:t>A.size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4 – </a:t>
            </a:r>
            <a:r>
              <a:rPr lang="ru-RU" b="1" i="1" smtClean="0">
                <a:solidFill>
                  <a:srgbClr val="00B050"/>
                </a:solidFill>
              </a:rPr>
              <a:t>количество элементов</a:t>
            </a:r>
          </a:p>
          <a:p>
            <a:pPr>
              <a:buNone/>
            </a:pP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/>
          <a:lstStyle/>
          <a:p>
            <a:r>
              <a:rPr lang="ru-RU" sz="3200" smtClean="0"/>
              <a:t>Создание массивов из существующих данных</a:t>
            </a:r>
            <a:endParaRPr lang="ru-RU" sz="3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0" y="692696"/>
          <a:ext cx="8856986" cy="5833284"/>
        </p:xfrm>
        <a:graphic>
          <a:graphicData uri="http://schemas.openxmlformats.org/drawingml/2006/table">
            <a:tbl>
              <a:tblPr/>
              <a:tblGrid>
                <a:gridCol w="3204866"/>
                <a:gridCol w="5652120"/>
              </a:tblGrid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array(object[, </a:t>
                      </a:r>
                      <a:r>
                        <a:rPr lang="en-US" sz="20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copy, 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order, 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subok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ndmin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 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Создать массив.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asarray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(a[, 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order])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Преобразовать входные данные в массив.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8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asanyarray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(a[, 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order])</a:t>
                      </a:r>
                      <a:endParaRPr lang="ru-RU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Преобразовать входные данные в </a:t>
                      </a:r>
                      <a:r>
                        <a:rPr lang="en-US" sz="20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ndarray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но 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пропустить 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подклассы </a:t>
                      </a:r>
                      <a:r>
                        <a:rPr lang="en-US" sz="20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ndarray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ascontiguousarray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(a[, 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Вернуть непрерывный массив (</a:t>
                      </a:r>
                      <a:r>
                        <a:rPr lang="en-US" sz="2000" b="1" i="1" strike="noStrik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ndim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&gt; = 1) в памяти (порядок 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языка </a:t>
                      </a:r>
                      <a:r>
                        <a:rPr lang="en-US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).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asmatrix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(data[, 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Интерпретировать входные данные как матрицу.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copy(a[, order])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Вернуть копию массива данного объекта.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frombuffer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(buffer[,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count, offset]) 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Интерпретировать буфер как одномерный массив.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fromfile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(file[, 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count, sep]) 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Построить массив из данных в текстовом или двоичном файле.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fromfunction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(function, shape, **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kwargs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Создать массив, выполнив функцию над каждой координатой.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fromiter(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iterable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count])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Создать новый одномерный массив из </a:t>
                      </a:r>
                      <a:r>
                        <a:rPr lang="ru-RU" sz="20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итерабельного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объекта.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81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fromstring(string[, 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count, sep])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Новый одномерный массив, инициализированный из текстовых данных в строке.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4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loadtxt(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fname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dtype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comments, delimiter, …])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Загрузить данные из текстового файла.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создания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036496" cy="62373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np.fromstring</a:t>
            </a:r>
            <a:r>
              <a:rPr lang="en-US" b="1" i="1" smtClean="0"/>
              <a:t>("1 2", </a:t>
            </a:r>
            <a:r>
              <a:rPr lang="en-US" b="1" i="1" err="1" smtClean="0"/>
              <a:t>dtype</a:t>
            </a:r>
            <a:r>
              <a:rPr lang="en-US" b="1" i="1" smtClean="0"/>
              <a:t>=</a:t>
            </a:r>
            <a:r>
              <a:rPr lang="en-US" b="1" i="1" err="1" smtClean="0"/>
              <a:t>int</a:t>
            </a:r>
            <a:r>
              <a:rPr lang="en-US" b="1" i="1" smtClean="0"/>
              <a:t>, sep=" ") </a:t>
            </a:r>
            <a:r>
              <a:rPr lang="en-US" b="1" i="1" smtClean="0">
                <a:solidFill>
                  <a:srgbClr val="00B050"/>
                </a:solidFill>
              </a:rPr>
              <a:t># [1 2]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ru-RU" b="1" i="1" smtClean="0"/>
              <a:t>А</a:t>
            </a:r>
            <a:r>
              <a:rPr lang="en-US" b="1" i="1" smtClean="0"/>
              <a:t> = </a:t>
            </a:r>
            <a:r>
              <a:rPr lang="en-US" b="1" i="1" err="1" smtClean="0"/>
              <a:t>np.array</a:t>
            </a:r>
            <a:r>
              <a:rPr lang="en-US" b="1" i="1" smtClean="0"/>
              <a:t>([1, 2, 3])</a:t>
            </a:r>
            <a:r>
              <a:rPr lang="ru-RU" b="1" i="1" smtClean="0"/>
              <a:t> </a:t>
            </a:r>
            <a:r>
              <a:rPr lang="en-US" b="1" i="1" smtClean="0"/>
              <a:t>			</a:t>
            </a:r>
            <a:r>
              <a:rPr lang="en-US" b="1" i="1" smtClean="0">
                <a:solidFill>
                  <a:srgbClr val="00B050"/>
                </a:solidFill>
              </a:rPr>
              <a:t># [1 2 3]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([[1., 2], [0, 3]]) 	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[[1. 2.]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</a:t>
            </a:r>
            <a:r>
              <a:rPr lang="ru-RU" b="1" i="1" smtClean="0">
                <a:solidFill>
                  <a:srgbClr val="00B050"/>
                </a:solidFill>
              </a:rPr>
              <a:t> [0. 3.]]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np.array</a:t>
            </a:r>
            <a:r>
              <a:rPr lang="en-US" b="1" i="1" smtClean="0"/>
              <a:t>(A, copy=True)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print(A is B)					</a:t>
            </a:r>
            <a:r>
              <a:rPr lang="en-US" b="1" i="1" smtClean="0">
                <a:solidFill>
                  <a:srgbClr val="00B050"/>
                </a:solidFill>
              </a:rPr>
              <a:t># False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D = </a:t>
            </a:r>
            <a:r>
              <a:rPr lang="en-US" b="1" i="1" err="1" smtClean="0"/>
              <a:t>np.array</a:t>
            </a:r>
            <a:r>
              <a:rPr lang="en-US" b="1" i="1" smtClean="0"/>
              <a:t>(A, copy=False)</a:t>
            </a:r>
            <a:br>
              <a:rPr lang="en-US" b="1" i="1" smtClean="0"/>
            </a:br>
            <a:r>
              <a:rPr lang="en-US" b="1" i="1" smtClean="0"/>
              <a:t>print(A is D) 				</a:t>
            </a:r>
            <a:r>
              <a:rPr lang="en-US" b="1" i="1" smtClean="0">
                <a:solidFill>
                  <a:srgbClr val="00B050"/>
                </a:solidFill>
              </a:rPr>
              <a:t># True</a:t>
            </a:r>
            <a:r>
              <a:rPr lang="en-US" smtClean="0"/>
              <a:t/>
            </a:r>
            <a:br>
              <a:rPr lang="en-US" smtClean="0"/>
            </a:br>
            <a:r>
              <a:rPr lang="en-US" b="1" i="1" smtClean="0">
                <a:solidFill>
                  <a:srgbClr val="FF0000"/>
                </a:solidFill>
              </a:rPr>
              <a:t>D[0, 0] = 7</a:t>
            </a:r>
            <a:r>
              <a:rPr lang="en-US" smtClean="0"/>
              <a:t/>
            </a:r>
            <a:br>
              <a:rPr lang="en-US" smtClean="0"/>
            </a:br>
            <a:r>
              <a:rPr lang="en-US" b="1" i="1" smtClean="0"/>
              <a:t>print(A)</a:t>
            </a:r>
            <a:r>
              <a:rPr lang="en-US" b="1" i="1" smtClean="0">
                <a:solidFill>
                  <a:srgbClr val="00B050"/>
                </a:solidFill>
              </a:rPr>
              <a:t> 					# [[</a:t>
            </a:r>
            <a:r>
              <a:rPr lang="en-US" b="1" i="1" smtClean="0">
                <a:solidFill>
                  <a:srgbClr val="FF0000"/>
                </a:solidFill>
              </a:rPr>
              <a:t>7. </a:t>
            </a:r>
            <a:r>
              <a:rPr lang="en-US" b="1" i="1" smtClean="0">
                <a:solidFill>
                  <a:srgbClr val="00B050"/>
                </a:solidFill>
              </a:rPr>
              <a:t>2.]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 						# [0. 3.]] </a:t>
            </a:r>
            <a:endParaRPr lang="en-US" b="1" i="1" smtClean="0"/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print(B)					</a:t>
            </a:r>
            <a:r>
              <a:rPr lang="en-US" b="1" i="1" smtClean="0">
                <a:solidFill>
                  <a:srgbClr val="00B050"/>
                </a:solidFill>
              </a:rPr>
              <a:t># [[1. 2.]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 						# [0. 3.]] </a:t>
            </a:r>
            <a:endParaRPr lang="en-US" b="1" i="1" smtClean="0"/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print(D)				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en-US" b="1" i="1" smtClean="0"/>
              <a:t> </a:t>
            </a:r>
            <a:r>
              <a:rPr lang="ru-RU" b="1" i="1" smtClean="0">
                <a:solidFill>
                  <a:srgbClr val="00B050"/>
                </a:solidFill>
              </a:rPr>
              <a:t>[[</a:t>
            </a:r>
            <a:r>
              <a:rPr lang="ru-RU" b="1" i="1" smtClean="0">
                <a:solidFill>
                  <a:srgbClr val="FF0000"/>
                </a:solidFill>
              </a:rPr>
              <a:t>7. </a:t>
            </a:r>
            <a:r>
              <a:rPr lang="ru-RU" b="1" i="1" smtClean="0">
                <a:solidFill>
                  <a:srgbClr val="00B050"/>
                </a:solidFill>
              </a:rPr>
              <a:t>2.]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</a:t>
            </a:r>
            <a:r>
              <a:rPr lang="ru-RU" b="1" i="1" smtClean="0">
                <a:solidFill>
                  <a:srgbClr val="00B050"/>
                </a:solidFill>
              </a:rPr>
              <a:t>[0. 3.]]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F = </a:t>
            </a:r>
            <a:r>
              <a:rPr lang="en-US" b="1" i="1" smtClean="0"/>
              <a:t>np.copy(B)</a:t>
            </a:r>
            <a:r>
              <a:rPr lang="en-US" b="1" i="1" smtClean="0"/>
              <a:t>			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en-US" b="1" i="1" smtClean="0"/>
              <a:t> </a:t>
            </a:r>
            <a:r>
              <a:rPr lang="ru-RU" b="1" i="1" smtClean="0">
                <a:solidFill>
                  <a:srgbClr val="00B050"/>
                </a:solidFill>
              </a:rPr>
              <a:t>[[</a:t>
            </a:r>
            <a:r>
              <a:rPr lang="en-US" b="1" i="1" smtClean="0">
                <a:solidFill>
                  <a:srgbClr val="00B050"/>
                </a:solidFill>
              </a:rPr>
              <a:t>1</a:t>
            </a:r>
            <a:r>
              <a:rPr lang="ru-RU" b="1" i="1" smtClean="0">
                <a:solidFill>
                  <a:srgbClr val="00B050"/>
                </a:solidFill>
              </a:rPr>
              <a:t>. 2.]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</a:t>
            </a:r>
            <a:r>
              <a:rPr lang="ru-RU" b="1" i="1" smtClean="0">
                <a:solidFill>
                  <a:srgbClr val="00B050"/>
                </a:solidFill>
              </a:rPr>
              <a:t>[0. 3.]]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0"/>
            <a:ext cx="8928992" cy="620688"/>
          </a:xfrm>
        </p:spPr>
        <p:txBody>
          <a:bodyPr/>
          <a:lstStyle/>
          <a:p>
            <a:r>
              <a:rPr lang="ru-RU" sz="3200" smtClean="0"/>
              <a:t>Создание массивов с использованием функций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28992" cy="60486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np.fromfunction</a:t>
            </a:r>
            <a:r>
              <a:rPr lang="en-US" b="1" i="1" smtClean="0"/>
              <a:t>(lambda </a:t>
            </a:r>
            <a:r>
              <a:rPr lang="en-US" b="1" i="1" err="1" smtClean="0"/>
              <a:t>i</a:t>
            </a:r>
            <a:r>
              <a:rPr lang="en-US" b="1" i="1" smtClean="0"/>
              <a:t>, j: </a:t>
            </a:r>
            <a:r>
              <a:rPr lang="en-US" b="1" i="1" err="1" smtClean="0"/>
              <a:t>i</a:t>
            </a:r>
            <a:r>
              <a:rPr lang="en-US" b="1" i="1" smtClean="0"/>
              <a:t> == j, (3, 3), </a:t>
            </a:r>
            <a:r>
              <a:rPr lang="en-US" b="1" i="1" err="1" smtClean="0"/>
              <a:t>dtype</a:t>
            </a:r>
            <a:r>
              <a:rPr lang="en-US" b="1" i="1" smtClean="0"/>
              <a:t>=</a:t>
            </a:r>
            <a:r>
              <a:rPr lang="en-US" b="1" i="1" err="1" smtClean="0"/>
              <a:t>int</a:t>
            </a:r>
            <a:r>
              <a:rPr lang="en-US" b="1" i="1" smtClean="0"/>
              <a:t>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Массив размерности 3×3 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err="1" smtClean="0">
                <a:solidFill>
                  <a:srgbClr val="00B050"/>
                </a:solidFill>
              </a:rPr>
              <a:t>dtype</a:t>
            </a:r>
            <a:r>
              <a:rPr lang="en-US" b="1" smtClean="0">
                <a:solidFill>
                  <a:srgbClr val="00B050"/>
                </a:solidFill>
              </a:rPr>
              <a:t> – </a:t>
            </a:r>
            <a:r>
              <a:rPr lang="ru-RU" b="1" smtClean="0">
                <a:solidFill>
                  <a:srgbClr val="00B050"/>
                </a:solidFill>
              </a:rPr>
              <a:t>тип данных координат, подаваемых в функцию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da-DK" b="1" i="1" smtClean="0">
                <a:solidFill>
                  <a:srgbClr val="00B050"/>
                </a:solidFill>
              </a:rPr>
              <a:t>[[ </a:t>
            </a:r>
            <a:r>
              <a:rPr lang="da-DK" b="1" i="1" smtClean="0">
                <a:solidFill>
                  <a:srgbClr val="FF0000"/>
                </a:solidFill>
              </a:rPr>
              <a:t>True</a:t>
            </a:r>
            <a:r>
              <a:rPr lang="da-DK" b="1" i="1" smtClean="0">
                <a:solidFill>
                  <a:srgbClr val="00B050"/>
                </a:solidFill>
              </a:rPr>
              <a:t> False False]</a:t>
            </a:r>
          </a:p>
          <a:p>
            <a:pPr>
              <a:lnSpc>
                <a:spcPct val="90000"/>
              </a:lnSpc>
              <a:buNone/>
            </a:pPr>
            <a:r>
              <a:rPr lang="da-DK" b="1" i="1" smtClean="0">
                <a:solidFill>
                  <a:srgbClr val="00B050"/>
                </a:solidFill>
              </a:rPr>
              <a:t># [False  </a:t>
            </a:r>
            <a:r>
              <a:rPr lang="da-DK" b="1" i="1" smtClean="0">
                <a:solidFill>
                  <a:srgbClr val="FF0000"/>
                </a:solidFill>
              </a:rPr>
              <a:t>True</a:t>
            </a:r>
            <a:r>
              <a:rPr lang="da-DK" b="1" i="1" smtClean="0">
                <a:solidFill>
                  <a:srgbClr val="00B050"/>
                </a:solidFill>
              </a:rPr>
              <a:t> False]</a:t>
            </a:r>
          </a:p>
          <a:p>
            <a:pPr>
              <a:lnSpc>
                <a:spcPct val="90000"/>
              </a:lnSpc>
              <a:buNone/>
            </a:pPr>
            <a:r>
              <a:rPr lang="da-DK" b="1" i="1" smtClean="0">
                <a:solidFill>
                  <a:srgbClr val="00B050"/>
                </a:solidFill>
              </a:rPr>
              <a:t># [False False  </a:t>
            </a:r>
            <a:r>
              <a:rPr lang="da-DK" b="1" i="1" smtClean="0">
                <a:solidFill>
                  <a:srgbClr val="FF0000"/>
                </a:solidFill>
              </a:rPr>
              <a:t>True</a:t>
            </a:r>
            <a:r>
              <a:rPr lang="da-DK" b="1" i="1" smtClean="0">
                <a:solidFill>
                  <a:srgbClr val="00B050"/>
                </a:solidFill>
              </a:rPr>
              <a:t>]]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np.fromfunction</a:t>
            </a:r>
            <a:r>
              <a:rPr lang="en-US" b="1" i="1" smtClean="0"/>
              <a:t>(lambda </a:t>
            </a:r>
            <a:r>
              <a:rPr lang="en-US" b="1" i="1" err="1" smtClean="0"/>
              <a:t>i</a:t>
            </a:r>
            <a:r>
              <a:rPr lang="en-US" b="1" i="1" smtClean="0"/>
              <a:t>, j: </a:t>
            </a:r>
            <a:r>
              <a:rPr lang="en-US" b="1" i="1" err="1" smtClean="0"/>
              <a:t>i</a:t>
            </a:r>
            <a:r>
              <a:rPr lang="en-US" b="1" i="1" smtClean="0"/>
              <a:t>*10 + j, (3, 3), </a:t>
            </a:r>
            <a:r>
              <a:rPr lang="en-US" b="1" i="1" err="1" smtClean="0"/>
              <a:t>dtype</a:t>
            </a:r>
            <a:r>
              <a:rPr lang="en-US" b="1" i="1" smtClean="0"/>
              <a:t>=</a:t>
            </a:r>
            <a:r>
              <a:rPr lang="en-US" b="1" i="1" err="1" smtClean="0"/>
              <a:t>int</a:t>
            </a:r>
            <a:r>
              <a:rPr lang="en-US" b="1" i="1" smtClean="0"/>
              <a:t>)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[[ 0  1  2]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[10 11 12]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[20 21 22]]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928992" cy="620688"/>
          </a:xfrm>
        </p:spPr>
        <p:txBody>
          <a:bodyPr/>
          <a:lstStyle/>
          <a:p>
            <a:r>
              <a:rPr lang="ru-RU" smtClean="0"/>
              <a:t>Создание массивов при помощи последовательностей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1412777"/>
          <a:ext cx="8496944" cy="4772500"/>
        </p:xfrm>
        <a:graphic>
          <a:graphicData uri="http://schemas.openxmlformats.org/drawingml/2006/table">
            <a:tbl>
              <a:tblPr/>
              <a:tblGrid>
                <a:gridCol w="2808312"/>
                <a:gridCol w="5688632"/>
              </a:tblGrid>
              <a:tr h="510355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arange</a:t>
                      </a: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([start,] stop[, step,][, </a:t>
                      </a:r>
                      <a:r>
                        <a:rPr lang="en-US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равномерно распределенные значения в заданном интервале.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55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linspace(start, stop[, num, endpoint, …])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равномерно распределенные числа внутри указанного интервала.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32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logspace</a:t>
                      </a: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(start, stop[, num, endpoint, base, …])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числа, равномерно распределенные в логарифмическом масштабе.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geomspace(start, stop[, </a:t>
                      </a:r>
                      <a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num, endpoint, …])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числа, равномерно распределенные в логарифмическом масштабе (геометрическая прогрессия).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9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meshgrid(*xi, **kwargs)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координатные матрицы из координатных векторов.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mgrid 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Экземпляр </a:t>
                      </a:r>
                      <a:r>
                        <a:rPr lang="en-US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nd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_</a:t>
                      </a: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grid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который возвращает плотную многомерную </a:t>
                      </a:r>
                      <a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«</a:t>
                      </a:r>
                      <a:r>
                        <a:rPr lang="en-US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сетку</a:t>
                      </a:r>
                      <a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».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55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ogrid</a:t>
                      </a:r>
                      <a:endParaRPr lang="ru-RU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Экземпляр </a:t>
                      </a:r>
                      <a:r>
                        <a:rPr lang="en-US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nd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_</a:t>
                      </a: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grid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который возвращает открытую многомерную </a:t>
                      </a:r>
                      <a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«</a:t>
                      </a:r>
                      <a:r>
                        <a:rPr lang="en-US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сетку</a:t>
                      </a:r>
                      <a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».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620688"/>
          </a:xfrm>
        </p:spPr>
        <p:txBody>
          <a:bodyPr/>
          <a:lstStyle/>
          <a:p>
            <a:r>
              <a:rPr lang="ru-RU" sz="3400" smtClean="0"/>
              <a:t>Примеры создания массивов с использованием последовательностей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8928992" cy="5616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smtClean="0"/>
              <a:t>it = (x*x for x in range(5)) 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итератор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smtClean="0"/>
              <a:t>A = </a:t>
            </a:r>
            <a:r>
              <a:rPr lang="en-US" b="1" i="1" err="1" smtClean="0"/>
              <a:t>np.fromiter</a:t>
            </a:r>
            <a:r>
              <a:rPr lang="en-US" b="1" i="1" smtClean="0"/>
              <a:t>(it, float)</a:t>
            </a:r>
            <a:r>
              <a:rPr lang="ru-RU" b="1" i="1" smtClean="0"/>
              <a:t> </a:t>
            </a:r>
            <a:r>
              <a:rPr lang="en-US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[ 0.  1.  4.  9. 16.]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np.arange</a:t>
            </a:r>
            <a:r>
              <a:rPr lang="en-US" b="1" i="1" smtClean="0"/>
              <a:t>(3.)		</a:t>
            </a:r>
            <a:r>
              <a:rPr lang="en-US" b="1" i="1" smtClean="0">
                <a:solidFill>
                  <a:srgbClr val="00B050"/>
                </a:solidFill>
              </a:rPr>
              <a:t># [0. 1. 2.]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np.arange</a:t>
            </a:r>
            <a:r>
              <a:rPr lang="en-US" b="1" i="1" smtClean="0"/>
              <a:t>(0,10,3)</a:t>
            </a:r>
            <a:r>
              <a:rPr lang="ru-RU" b="1" i="1" smtClean="0">
                <a:solidFill>
                  <a:srgbClr val="00B050"/>
                </a:solidFill>
              </a:rPr>
              <a:t>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[0 3 6 9]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np.linspace</a:t>
            </a:r>
            <a:r>
              <a:rPr lang="en-US" b="1" i="1" smtClean="0"/>
              <a:t>(0.0, 4, num=5)	 </a:t>
            </a:r>
            <a:r>
              <a:rPr lang="en-US" b="1" i="1" smtClean="0">
                <a:solidFill>
                  <a:srgbClr val="00B050"/>
                </a:solidFill>
              </a:rPr>
              <a:t># [0. 1. 2. 3. 4.]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np.logspace</a:t>
            </a:r>
            <a:r>
              <a:rPr lang="en-US" b="1" i="1" smtClean="0"/>
              <a:t>(1, 5, num=5)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array([1.e+01, 1.e+02, 1.e+03, 1.e+04, 1.e+05])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B = np.log10(A) </a:t>
            </a:r>
            <a:r>
              <a:rPr lang="en-US" b="1" i="1" smtClean="0">
                <a:solidFill>
                  <a:srgbClr val="00B050"/>
                </a:solidFill>
              </a:rPr>
              <a:t># [1.   </a:t>
            </a:r>
            <a:r>
              <a:rPr lang="en-US" b="1" i="1" smtClean="0">
                <a:solidFill>
                  <a:srgbClr val="00B050"/>
                </a:solidFill>
              </a:rPr>
              <a:t>2.   3.    4.    </a:t>
            </a:r>
            <a:r>
              <a:rPr lang="en-US" b="1" i="1" smtClean="0">
                <a:solidFill>
                  <a:srgbClr val="00B050"/>
                </a:solidFill>
              </a:rPr>
              <a:t>5</a:t>
            </a:r>
            <a:r>
              <a:rPr lang="en-US" b="1" i="1" smtClean="0">
                <a:solidFill>
                  <a:srgbClr val="00B050"/>
                </a:solidFill>
              </a:rPr>
              <a:t>.]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np.geomspace</a:t>
            </a:r>
            <a:r>
              <a:rPr lang="en-US" b="1" i="1" smtClean="0"/>
              <a:t>(1, 4, num=5)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[1.         1.41421356 2.    2.82842712 </a:t>
            </a:r>
            <a:r>
              <a:rPr lang="en-US" b="1" i="1" smtClean="0">
                <a:solidFill>
                  <a:srgbClr val="00B050"/>
                </a:solidFill>
              </a:rPr>
              <a:t>    </a:t>
            </a:r>
            <a:r>
              <a:rPr lang="ru-RU" b="1" i="1" smtClean="0">
                <a:solidFill>
                  <a:srgbClr val="00B050"/>
                </a:solidFill>
              </a:rPr>
              <a:t>4.        ]</a:t>
            </a:r>
          </a:p>
          <a:p>
            <a:pPr>
              <a:lnSpc>
                <a:spcPct val="90000"/>
              </a:lnSpc>
              <a:buNone/>
            </a:pP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348880"/>
            <a:ext cx="4645893" cy="419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meshgrid</a:t>
            </a:r>
            <a:r>
              <a:rPr lang="ru-RU" smtClean="0"/>
              <a:t> для построения графиков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6512" y="620688"/>
            <a:ext cx="8928992" cy="2880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100" b="1" i="1" smtClean="0"/>
              <a:t>import </a:t>
            </a:r>
            <a:r>
              <a:rPr lang="en-US" sz="3100" b="1" i="1" err="1" smtClean="0"/>
              <a:t>matplotlib.pyplot</a:t>
            </a:r>
            <a:r>
              <a:rPr lang="en-US" sz="3100" b="1" i="1" smtClean="0"/>
              <a:t> as </a:t>
            </a:r>
            <a:r>
              <a:rPr lang="en-US" sz="3100" b="1" i="1" err="1" smtClean="0"/>
              <a:t>plt</a:t>
            </a:r>
            <a:r>
              <a:rPr lang="en-US" sz="3100" b="1" i="1" smtClean="0"/>
              <a:t/>
            </a:r>
            <a:br>
              <a:rPr lang="en-US" sz="3100" b="1" i="1" smtClean="0"/>
            </a:br>
            <a:r>
              <a:rPr lang="en-US" sz="3100" b="1" i="1" smtClean="0"/>
              <a:t>x = </a:t>
            </a:r>
            <a:r>
              <a:rPr lang="en-US" sz="3100" b="1" i="1" err="1" smtClean="0"/>
              <a:t>np.arange</a:t>
            </a:r>
            <a:r>
              <a:rPr lang="en-US" sz="3100" b="1" i="1" smtClean="0"/>
              <a:t>(-10, 10, 0.1)</a:t>
            </a:r>
            <a:br>
              <a:rPr lang="en-US" sz="3100" b="1" i="1" smtClean="0"/>
            </a:br>
            <a:r>
              <a:rPr lang="en-US" sz="3100" b="1" i="1" smtClean="0"/>
              <a:t>y = </a:t>
            </a:r>
            <a:r>
              <a:rPr lang="en-US" sz="3100" b="1" i="1" err="1" smtClean="0"/>
              <a:t>np.arange</a:t>
            </a:r>
            <a:r>
              <a:rPr lang="en-US" sz="3100" b="1" i="1" smtClean="0"/>
              <a:t>(-10, 10, 0.1)</a:t>
            </a:r>
            <a:br>
              <a:rPr lang="en-US" sz="3100" b="1" i="1" smtClean="0"/>
            </a:br>
            <a:r>
              <a:rPr lang="en-US" sz="3100" b="1" i="1" smtClean="0"/>
              <a:t>xx, </a:t>
            </a:r>
            <a:r>
              <a:rPr lang="en-US" sz="3100" b="1" i="1" err="1" smtClean="0"/>
              <a:t>yy</a:t>
            </a:r>
            <a:r>
              <a:rPr lang="en-US" sz="3100" b="1" i="1" smtClean="0"/>
              <a:t> = </a:t>
            </a:r>
            <a:r>
              <a:rPr lang="en-US" sz="3100" b="1" i="1" err="1" smtClean="0"/>
              <a:t>np.meshgrid</a:t>
            </a:r>
            <a:r>
              <a:rPr lang="en-US" sz="3100" b="1" i="1" smtClean="0"/>
              <a:t>(x, y, sparse=True)</a:t>
            </a:r>
            <a:br>
              <a:rPr lang="en-US" sz="3100" b="1" i="1" smtClean="0"/>
            </a:br>
            <a:r>
              <a:rPr lang="en-US" sz="3100" b="1" i="1" smtClean="0"/>
              <a:t>z = np.sin(xx**2 + </a:t>
            </a:r>
            <a:r>
              <a:rPr lang="en-US" sz="3100" b="1" i="1" err="1" smtClean="0"/>
              <a:t>yy</a:t>
            </a:r>
            <a:r>
              <a:rPr lang="en-US" sz="3100" b="1" i="1" smtClean="0"/>
              <a:t>**2)</a:t>
            </a:r>
            <a:br>
              <a:rPr lang="en-US" sz="3100" b="1" i="1" smtClean="0"/>
            </a:br>
            <a:r>
              <a:rPr lang="en-US" sz="3100" b="1" i="1" smtClean="0"/>
              <a:t>h = </a:t>
            </a:r>
            <a:r>
              <a:rPr lang="en-US" sz="3100" b="1" i="1" err="1" smtClean="0"/>
              <a:t>plt.contourf</a:t>
            </a:r>
            <a:r>
              <a:rPr lang="en-US" sz="3100" b="1" i="1" smtClean="0"/>
              <a:t>(</a:t>
            </a:r>
            <a:r>
              <a:rPr lang="en-US" sz="3100" b="1" i="1" err="1" smtClean="0"/>
              <a:t>x,y,z</a:t>
            </a:r>
            <a:r>
              <a:rPr lang="en-US" sz="3100" b="1" i="1" smtClean="0"/>
              <a:t>)</a:t>
            </a:r>
            <a:br>
              <a:rPr lang="en-US" sz="3100" b="1" i="1" smtClean="0"/>
            </a:br>
            <a:r>
              <a:rPr lang="en-US" sz="3100" b="1" i="1" err="1" smtClean="0"/>
              <a:t>plt.show</a:t>
            </a:r>
            <a:r>
              <a:rPr lang="en-US" sz="3100" b="1" i="1" smtClean="0"/>
              <a:t>()</a:t>
            </a:r>
            <a:endParaRPr lang="ru-RU" sz="3100" b="1" i="1" smtClean="0"/>
          </a:p>
          <a:p>
            <a:pPr>
              <a:buNone/>
            </a:pPr>
            <a:endParaRPr lang="en-US" sz="3100" b="1" i="1" smtClean="0"/>
          </a:p>
          <a:p>
            <a:pPr>
              <a:buNone/>
            </a:pPr>
            <a:endParaRPr lang="ru-RU" sz="3100" b="1" i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3573016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Подробнее см. </a:t>
            </a:r>
            <a:r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https://docs.scipy.org/doc/numpy/reference/routines.array-creation.html</a:t>
            </a:r>
            <a:r>
              <a:rPr lang="ru-RU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Библиотеки</a:t>
            </a:r>
            <a:r>
              <a:rPr lang="en-US" smtClean="0"/>
              <a:t>-1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b="1" smtClean="0"/>
              <a:t>Библиотека численных методов </a:t>
            </a:r>
            <a:r>
              <a:rPr lang="en-US" b="1" smtClean="0">
                <a:solidFill>
                  <a:srgbClr val="FF0000"/>
                </a:solidFill>
              </a:rPr>
              <a:t>NumPy</a:t>
            </a:r>
            <a:endParaRPr lang="ru-RU" b="1" smtClean="0">
              <a:solidFill>
                <a:srgbClr val="FF0000"/>
              </a:solidFill>
            </a:endParaRP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NumPy.linalg</a:t>
            </a:r>
            <a:r>
              <a:rPr lang="ru-RU" smtClean="0"/>
              <a:t> (Линейная алгебра);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NumPy.random</a:t>
            </a:r>
            <a:r>
              <a:rPr lang="ru-RU" smtClean="0"/>
              <a:t> (Случайные числа);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</a:t>
            </a:r>
            <a:r>
              <a:rPr lang="ru-RU" smtClean="0"/>
              <a:t> (Раздел «Индексация» (</a:t>
            </a:r>
            <a:r>
              <a:rPr lang="ru-RU" err="1" smtClean="0"/>
              <a:t>Indexing</a:t>
            </a:r>
            <a:r>
              <a:rPr lang="ru-RU" smtClean="0"/>
              <a:t> </a:t>
            </a:r>
            <a:r>
              <a:rPr lang="ru-RU" err="1" smtClean="0"/>
              <a:t>routines</a:t>
            </a:r>
            <a:r>
              <a:rPr lang="ru-RU" smtClean="0"/>
              <a:t>));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</a:t>
            </a:r>
            <a:r>
              <a:rPr lang="ru-RU" smtClean="0"/>
              <a:t> (Раздел «Ввод и вывод» (</a:t>
            </a:r>
            <a:r>
              <a:rPr lang="ru-RU" err="1" smtClean="0"/>
              <a:t>Input</a:t>
            </a:r>
            <a:r>
              <a:rPr lang="ru-RU" smtClean="0"/>
              <a:t> </a:t>
            </a:r>
            <a:r>
              <a:rPr lang="ru-RU" err="1" smtClean="0"/>
              <a:t>and</a:t>
            </a:r>
            <a:r>
              <a:rPr lang="ru-RU" smtClean="0"/>
              <a:t> </a:t>
            </a:r>
            <a:r>
              <a:rPr lang="ru-RU" err="1" smtClean="0"/>
              <a:t>output</a:t>
            </a:r>
            <a:r>
              <a:rPr lang="ru-RU" smtClean="0"/>
              <a:t>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</a:t>
            </a:r>
            <a:r>
              <a:rPr lang="ru-RU" smtClean="0"/>
              <a:t> (Разделы строковых и логических операций);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</a:t>
            </a:r>
            <a:r>
              <a:rPr lang="ru-RU" smtClean="0"/>
              <a:t> (Разделы операций с массивами);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</a:t>
            </a:r>
            <a:r>
              <a:rPr lang="ru-RU" smtClean="0"/>
              <a:t> (Раздел математических функций);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NumPy</a:t>
            </a:r>
            <a:r>
              <a:rPr lang="ru-RU" smtClean="0"/>
              <a:t> (Разделы сортировки и поиска);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b="1" smtClean="0"/>
              <a:t>Библиотека алгоритмов и математических инструментов</a:t>
            </a:r>
            <a:r>
              <a:rPr lang="en-US" b="1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SciPy</a:t>
            </a:r>
            <a:endParaRPr lang="ru-RU" b="1" smtClean="0">
              <a:solidFill>
                <a:srgbClr val="FF0000"/>
              </a:solidFill>
            </a:endParaRP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SciPy.linalg</a:t>
            </a:r>
            <a:r>
              <a:rPr lang="ru-RU" smtClean="0"/>
              <a:t> (Линейная алгебра);</a:t>
            </a:r>
            <a:endParaRPr lang="en-US" smtClean="0"/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SciPy.integrate</a:t>
            </a:r>
            <a:r>
              <a:rPr lang="ru-RU" smtClean="0"/>
              <a:t> (Интегрирование и решение обыкновенных дифференциальных уравнений);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SciPy.stats</a:t>
            </a:r>
            <a:r>
              <a:rPr lang="ru-RU" smtClean="0"/>
              <a:t> (Статистические функции);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SciPy.optimize</a:t>
            </a:r>
            <a:r>
              <a:rPr lang="ru-RU" smtClean="0"/>
              <a:t> (Оптимизация);</a:t>
            </a:r>
          </a:p>
          <a:p>
            <a:pPr marL="838350" lvl="1" indent="-514350">
              <a:lnSpc>
                <a:spcPct val="100000"/>
              </a:lnSpc>
            </a:pPr>
            <a:r>
              <a:rPr lang="ru-RU" err="1" smtClean="0"/>
              <a:t>SciPy.interpolate</a:t>
            </a:r>
            <a:r>
              <a:rPr lang="ru-RU" smtClean="0"/>
              <a:t> (Интерполяция);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ru-RU" smtClean="0"/>
              <a:t>Сортировка и поиск</a:t>
            </a:r>
            <a:endParaRPr lang="ru-RU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07950" y="765175"/>
          <a:ext cx="8928100" cy="484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7866"/>
                <a:gridCol w="612023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ru-RU" sz="2000" b="1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</a:pPr>
                      <a:r>
                        <a:rPr lang="ru-RU" sz="2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ru-RU" sz="2000" b="1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 tooltip="numpy.nonzero"/>
                        </a:rPr>
                        <a:t>nonzero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(a) 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индексы ненулевых элементов</a:t>
                      </a:r>
                      <a:r>
                        <a:rPr lang="en-US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 tooltip="numpy.where"/>
                        </a:rPr>
                        <a:t>where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(condition, [x, y]) 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элементы, выбранные из </a:t>
                      </a:r>
                      <a:r>
                        <a:rPr lang="ru-RU" sz="20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или </a:t>
                      </a:r>
                      <a:r>
                        <a:rPr lang="ru-RU" sz="20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 зависимости от условия (</a:t>
                      </a:r>
                      <a:r>
                        <a:rPr lang="en-US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condition)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 tooltip="numpy.indices"/>
                        </a:rPr>
                        <a:t>indices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(dimensions[, </a:t>
                      </a:r>
                      <a:endParaRPr lang="ru-RU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dtype, sparse])</a:t>
                      </a:r>
                      <a:r>
                        <a:rPr lang="ru-RU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массив, представляющий индексы сетки.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/>
                        </a:rPr>
                        <a:t>argsort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(a, axis=-1, kind=None, order=None)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Возвращает сортировочные индексы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sq-AL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/>
                        </a:rPr>
                        <a:t>sort </a:t>
                      </a:r>
                      <a:r>
                        <a:rPr lang="ru-RU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(a, axis=-1, kind=None, order=None)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Возвращает сортированную</a:t>
                      </a:r>
                      <a:r>
                        <a:rPr lang="ru-RU" sz="2000" b="0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копию массива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sq-AL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/>
                        </a:rPr>
                        <a:t>numpy.lexsort </a:t>
                      </a:r>
                      <a:r>
                        <a:rPr lang="sq-AL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(keys, axis=-1)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ортировка</a:t>
                      </a:r>
                      <a:r>
                        <a:rPr lang="en-US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 ключам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551723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https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://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numpy.org/devdocs/reference/routines.sort.html</a:t>
            </a:r>
            <a:r>
              <a:rPr lang="ru-RU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поиска </a:t>
            </a:r>
            <a:r>
              <a:rPr lang="en-US" i="1" smtClean="0">
                <a:solidFill>
                  <a:srgbClr val="FF0000"/>
                </a:solidFill>
              </a:rPr>
              <a:t>nonzero</a:t>
            </a:r>
            <a:endParaRPr lang="ru-RU" i="1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smtClean="0"/>
              <a:t>x = </a:t>
            </a:r>
            <a:r>
              <a:rPr lang="en-US" b="1" i="1" smtClean="0"/>
              <a:t>np.array</a:t>
            </a:r>
            <a:r>
              <a:rPr lang="en-US" b="1" i="1" smtClean="0"/>
              <a:t>([[</a:t>
            </a:r>
            <a:r>
              <a:rPr lang="en-US" b="1" i="1" smtClean="0">
                <a:solidFill>
                  <a:srgbClr val="FF0000"/>
                </a:solidFill>
              </a:rPr>
              <a:t>3</a:t>
            </a:r>
            <a:r>
              <a:rPr lang="en-US" b="1" i="1" smtClean="0"/>
              <a:t>, 0, </a:t>
            </a:r>
            <a:r>
              <a:rPr lang="en-US" b="1" i="1" smtClean="0"/>
              <a:t>0</a:t>
            </a:r>
            <a:r>
              <a:rPr lang="en-US" b="1" i="1" smtClean="0"/>
              <a:t>],</a:t>
            </a:r>
            <a:endParaRPr lang="ru-RU" b="1" i="1" smtClean="0"/>
          </a:p>
          <a:p>
            <a:pPr>
              <a:buNone/>
            </a:pPr>
            <a:r>
              <a:rPr lang="ru-RU" b="1" i="1" smtClean="0"/>
              <a:t>	</a:t>
            </a:r>
            <a:r>
              <a:rPr lang="en-US" b="1" i="1" smtClean="0"/>
              <a:t>             </a:t>
            </a:r>
            <a:r>
              <a:rPr lang="en-US" b="1" i="1" smtClean="0"/>
              <a:t>[0, </a:t>
            </a:r>
            <a:r>
              <a:rPr lang="en-US" b="1" i="1" smtClean="0">
                <a:solidFill>
                  <a:srgbClr val="FF0000"/>
                </a:solidFill>
              </a:rPr>
              <a:t>4</a:t>
            </a:r>
            <a:r>
              <a:rPr lang="en-US" b="1" i="1" smtClean="0"/>
              <a:t>, 0</a:t>
            </a:r>
            <a:r>
              <a:rPr lang="en-US" b="1" i="1" smtClean="0"/>
              <a:t>], </a:t>
            </a:r>
            <a:endParaRPr lang="ru-RU" b="1" i="1" smtClean="0"/>
          </a:p>
          <a:p>
            <a:pPr>
              <a:buNone/>
            </a:pPr>
            <a:r>
              <a:rPr lang="ru-RU" b="1" i="1" smtClean="0"/>
              <a:t>       </a:t>
            </a:r>
            <a:r>
              <a:rPr lang="en-US" b="1" i="1" smtClean="0"/>
              <a:t>               </a:t>
            </a:r>
            <a:r>
              <a:rPr lang="en-US" b="1" i="1" smtClean="0"/>
              <a:t>[</a:t>
            </a:r>
            <a:r>
              <a:rPr lang="en-US" b="1" i="1" smtClean="0">
                <a:solidFill>
                  <a:srgbClr val="FF0000"/>
                </a:solidFill>
              </a:rPr>
              <a:t>5</a:t>
            </a:r>
            <a:r>
              <a:rPr lang="en-US" b="1" i="1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6</a:t>
            </a:r>
            <a:r>
              <a:rPr lang="en-US" b="1" i="1" smtClean="0"/>
              <a:t>, </a:t>
            </a:r>
            <a:r>
              <a:rPr lang="en-US" b="1" i="1" smtClean="0"/>
              <a:t>0</a:t>
            </a:r>
            <a:r>
              <a:rPr lang="en-US" b="1" i="1" smtClean="0"/>
              <a:t>]])</a:t>
            </a:r>
            <a:endParaRPr lang="ru-RU" b="1" i="1" smtClean="0"/>
          </a:p>
          <a:p>
            <a:pPr>
              <a:buNone/>
            </a:pPr>
            <a:r>
              <a:rPr lang="en-US" b="1" i="1" smtClean="0"/>
              <a:t>print(np.nonzero(x))</a:t>
            </a:r>
            <a:endParaRPr lang="ru-RU" b="1" i="1" smtClean="0"/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smtClean="0">
                <a:solidFill>
                  <a:srgbClr val="00B050"/>
                </a:solidFill>
              </a:rPr>
              <a:t>(array([0, 1, 2, 2]), array([0, 1, 0, </a:t>
            </a:r>
            <a:r>
              <a:rPr lang="en-US" b="1" i="1" smtClean="0">
                <a:solidFill>
                  <a:srgbClr val="00B050"/>
                </a:solidFill>
              </a:rPr>
              <a:t>1</a:t>
            </a:r>
            <a:r>
              <a:rPr lang="en-US" b="1" i="1" smtClean="0">
                <a:solidFill>
                  <a:srgbClr val="00B050"/>
                </a:solidFill>
              </a:rPr>
              <a:t>]))</a:t>
            </a:r>
          </a:p>
          <a:p>
            <a:pPr>
              <a:buNone/>
            </a:pPr>
            <a:r>
              <a:rPr lang="sq-AL" b="1" i="1" smtClean="0"/>
              <a:t>print(x[np.nonzero(x</a:t>
            </a:r>
            <a:r>
              <a:rPr lang="sq-AL" b="1" i="1" smtClean="0"/>
              <a:t>)])</a:t>
            </a:r>
            <a:r>
              <a:rPr lang="en-US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[</a:t>
            </a:r>
            <a:r>
              <a:rPr lang="en-US" b="1" i="1" smtClean="0">
                <a:solidFill>
                  <a:srgbClr val="00B050"/>
                </a:solidFill>
              </a:rPr>
              <a:t>3 4 5 </a:t>
            </a:r>
            <a:r>
              <a:rPr lang="en-US" b="1" i="1" smtClean="0">
                <a:solidFill>
                  <a:srgbClr val="00B050"/>
                </a:solidFill>
              </a:rPr>
              <a:t>6</a:t>
            </a:r>
            <a:r>
              <a:rPr lang="en-US" b="1" i="1" smtClean="0">
                <a:solidFill>
                  <a:srgbClr val="00B050"/>
                </a:solidFill>
              </a:rPr>
              <a:t>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r>
              <a:rPr lang="ru-RU" smtClean="0"/>
              <a:t>Использование для условной фильтрации</a:t>
            </a:r>
          </a:p>
          <a:p>
            <a:pPr>
              <a:buNone/>
            </a:pPr>
            <a:r>
              <a:rPr lang="sq-AL" b="1" i="1" smtClean="0"/>
              <a:t>a = np.array([[1, 2, 3], [</a:t>
            </a:r>
            <a:r>
              <a:rPr lang="sq-AL" b="1" i="1" smtClean="0">
                <a:solidFill>
                  <a:srgbClr val="FF0000"/>
                </a:solidFill>
              </a:rPr>
              <a:t>4</a:t>
            </a:r>
            <a:r>
              <a:rPr lang="sq-AL" b="1" i="1" smtClean="0"/>
              <a:t>, </a:t>
            </a:r>
            <a:r>
              <a:rPr lang="sq-AL" b="1" i="1" smtClean="0">
                <a:solidFill>
                  <a:srgbClr val="FF0000"/>
                </a:solidFill>
              </a:rPr>
              <a:t>5</a:t>
            </a:r>
            <a:r>
              <a:rPr lang="sq-AL" b="1" i="1" smtClean="0"/>
              <a:t>, </a:t>
            </a:r>
            <a:r>
              <a:rPr lang="sq-AL" b="1" i="1" smtClean="0">
                <a:solidFill>
                  <a:srgbClr val="FF0000"/>
                </a:solidFill>
              </a:rPr>
              <a:t>6</a:t>
            </a:r>
            <a:r>
              <a:rPr lang="sq-AL" b="1" i="1" smtClean="0"/>
              <a:t>], [</a:t>
            </a:r>
            <a:r>
              <a:rPr lang="sq-AL" b="1" i="1" smtClean="0">
                <a:solidFill>
                  <a:srgbClr val="FF0000"/>
                </a:solidFill>
              </a:rPr>
              <a:t>7</a:t>
            </a:r>
            <a:r>
              <a:rPr lang="sq-AL" b="1" i="1" smtClean="0"/>
              <a:t>, </a:t>
            </a:r>
            <a:r>
              <a:rPr lang="sq-AL" b="1" i="1" smtClean="0">
                <a:solidFill>
                  <a:srgbClr val="FF0000"/>
                </a:solidFill>
              </a:rPr>
              <a:t>8</a:t>
            </a:r>
            <a:r>
              <a:rPr lang="sq-AL" b="1" i="1" smtClean="0"/>
              <a:t>, </a:t>
            </a:r>
            <a:r>
              <a:rPr lang="sq-AL" b="1" i="1" smtClean="0">
                <a:solidFill>
                  <a:srgbClr val="FF0000"/>
                </a:solidFill>
              </a:rPr>
              <a:t>9</a:t>
            </a:r>
            <a:r>
              <a:rPr lang="sq-AL" b="1" i="1" smtClean="0"/>
              <a:t>]])</a:t>
            </a:r>
            <a:endParaRPr lang="ru-RU" b="1" i="1" smtClean="0"/>
          </a:p>
          <a:p>
            <a:pPr>
              <a:buNone/>
            </a:pPr>
            <a:r>
              <a:rPr lang="sq-AL" b="1" i="1" smtClean="0"/>
              <a:t>print(np.nonzero(a&gt;3))</a:t>
            </a:r>
            <a:r>
              <a:rPr lang="ru-RU" b="1" i="1" smtClean="0"/>
              <a:t> 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(</a:t>
            </a:r>
            <a:r>
              <a:rPr lang="en-US" b="1" i="1" smtClean="0">
                <a:solidFill>
                  <a:srgbClr val="00B050"/>
                </a:solidFill>
              </a:rPr>
              <a:t>array([1, 1, 1, 2, 2, 2]), array([0, 1, 2, 0, 1, </a:t>
            </a:r>
            <a:r>
              <a:rPr lang="en-US" b="1" i="1" smtClean="0">
                <a:solidFill>
                  <a:srgbClr val="00B050"/>
                </a:solidFill>
              </a:rPr>
              <a:t>2</a:t>
            </a:r>
            <a:r>
              <a:rPr lang="en-US" b="1" i="1" smtClean="0">
                <a:solidFill>
                  <a:srgbClr val="00B050"/>
                </a:solidFill>
              </a:rPr>
              <a:t>]))</a:t>
            </a:r>
          </a:p>
          <a:p>
            <a:r>
              <a:rPr lang="ru-RU" smtClean="0"/>
              <a:t>Маскирование</a:t>
            </a:r>
          </a:p>
          <a:p>
            <a:pPr>
              <a:buNone/>
            </a:pPr>
            <a:r>
              <a:rPr lang="sq-AL" b="1" i="1" smtClean="0"/>
              <a:t>a[a &gt; </a:t>
            </a:r>
            <a:r>
              <a:rPr lang="sq-AL" b="1" i="1" smtClean="0"/>
              <a:t>3</a:t>
            </a:r>
            <a:r>
              <a:rPr lang="sq-AL" b="1" i="1" smtClean="0"/>
              <a:t>]</a:t>
            </a:r>
            <a:r>
              <a:rPr lang="ru-RU" b="1" i="1" smtClean="0"/>
              <a:t> </a:t>
            </a:r>
            <a:r>
              <a:rPr lang="en-US" b="1" i="1" smtClean="0"/>
              <a:t>		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smtClean="0">
                <a:solidFill>
                  <a:srgbClr val="00B050"/>
                </a:solidFill>
              </a:rPr>
              <a:t>array([4, 5, 6, 7, 8, 9])</a:t>
            </a:r>
            <a:endParaRPr lang="ru-RU" b="1" i="1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Доступ к элементам массива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mtClean="0"/>
              <a:t>В целом доступ и индексация аналогичны спискам.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np.arange</a:t>
            </a:r>
            <a:r>
              <a:rPr lang="en-US" b="1" i="1" smtClean="0"/>
              <a:t>(10)	</a:t>
            </a:r>
            <a:r>
              <a:rPr lang="en-US" b="1" i="1" smtClean="0">
                <a:solidFill>
                  <a:srgbClr val="00B050"/>
                </a:solidFill>
              </a:rPr>
              <a:t># [0 1 2 3 4 5 6 7 8 9]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A[:2]</a:t>
            </a:r>
            <a:r>
              <a:rPr lang="ru-RU" b="1" i="1" smtClean="0"/>
              <a:t>		</a:t>
            </a:r>
            <a:r>
              <a:rPr lang="en-US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 [0 1]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A</a:t>
            </a:r>
            <a:r>
              <a:rPr lang="ru-RU" b="1" i="1" smtClean="0"/>
              <a:t>[::-1]</a:t>
            </a:r>
            <a:r>
              <a:rPr lang="en-US" b="1" i="1" smtClean="0"/>
              <a:t>			</a:t>
            </a:r>
            <a:r>
              <a:rPr lang="en-US" b="1" i="1" smtClean="0">
                <a:solidFill>
                  <a:srgbClr val="00B050"/>
                </a:solidFill>
              </a:rPr>
              <a:t># [9 8 7 6 5 4 3 2 1 0]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</a:t>
            </a:r>
            <a:r>
              <a:rPr lang="en-US" b="1" i="1" smtClean="0">
                <a:solidFill>
                  <a:srgbClr val="FF0000"/>
                </a:solidFill>
              </a:rPr>
              <a:t>1, 5, 3</a:t>
            </a:r>
            <a:r>
              <a:rPr lang="en-US" b="1" i="1" smtClean="0"/>
              <a:t>, 0],</a:t>
            </a:r>
            <a:br>
              <a:rPr lang="en-US" b="1" i="1" smtClean="0"/>
            </a:br>
            <a:r>
              <a:rPr lang="en-US" b="1" i="1" smtClean="0"/>
              <a:t>              	 [</a:t>
            </a:r>
            <a:r>
              <a:rPr lang="en-US" b="1" i="1" smtClean="0">
                <a:solidFill>
                  <a:srgbClr val="FF0000"/>
                </a:solidFill>
              </a:rPr>
              <a:t>7, 2, 8</a:t>
            </a:r>
            <a:r>
              <a:rPr lang="en-US" b="1" i="1" smtClean="0"/>
              <a:t>, 1],</a:t>
            </a:r>
            <a:br>
              <a:rPr lang="en-US" b="1" i="1" smtClean="0"/>
            </a:br>
            <a:r>
              <a:rPr lang="en-US" b="1" i="1" smtClean="0"/>
              <a:t>                     [1, 6, 3, 7]])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smtClean="0"/>
              <a:t>B = A[:2, :3] </a:t>
            </a:r>
            <a:r>
              <a:rPr lang="en-US" smtClean="0"/>
              <a:t>	</a:t>
            </a:r>
            <a:r>
              <a:rPr lang="ru-RU" b="1" i="1" smtClean="0">
                <a:solidFill>
                  <a:srgbClr val="00B050"/>
                </a:solidFill>
              </a:rPr>
              <a:t># две строки и три столбца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[[1 5 3]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[7 2 8]]</a:t>
            </a:r>
          </a:p>
          <a:p>
            <a:pPr>
              <a:lnSpc>
                <a:spcPct val="100000"/>
              </a:lnSpc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ru-RU" b="1" i="1" smtClean="0"/>
              <a:t>Не забудьте, что В, это </a:t>
            </a:r>
            <a:r>
              <a:rPr lang="ru-RU" b="1" i="1" u="sng" smtClean="0">
                <a:solidFill>
                  <a:srgbClr val="FF0000"/>
                </a:solidFill>
              </a:rPr>
              <a:t>НЕ копия!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smtClean="0"/>
              <a:t>Поэтому присваивание </a:t>
            </a:r>
            <a:r>
              <a:rPr lang="en-US" b="1" i="1" smtClean="0"/>
              <a:t>B[0, 0] = </a:t>
            </a:r>
            <a:r>
              <a:rPr lang="en-US" b="1" i="1" smtClean="0">
                <a:solidFill>
                  <a:srgbClr val="FF0000"/>
                </a:solidFill>
              </a:rPr>
              <a:t>9</a:t>
            </a:r>
            <a:endParaRPr lang="ru-RU" b="1" i="1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B: [[</a:t>
            </a:r>
            <a:r>
              <a:rPr lang="en-US" b="1" i="1" smtClean="0">
                <a:solidFill>
                  <a:srgbClr val="FF0000"/>
                </a:solidFill>
              </a:rPr>
              <a:t>9</a:t>
            </a:r>
            <a:r>
              <a:rPr lang="en-US" b="1" i="1" smtClean="0"/>
              <a:t> 5 3]</a:t>
            </a:r>
            <a:r>
              <a:rPr lang="ru-RU" b="1" i="1" smtClean="0"/>
              <a:t> отразится и на А</a:t>
            </a:r>
            <a:r>
              <a:rPr lang="en-US" b="1" i="1" smtClean="0"/>
              <a:t>: 	[[</a:t>
            </a:r>
            <a:r>
              <a:rPr lang="en-US" b="1" i="1" smtClean="0">
                <a:solidFill>
                  <a:srgbClr val="FF0000"/>
                </a:solidFill>
              </a:rPr>
              <a:t>9</a:t>
            </a:r>
            <a:r>
              <a:rPr lang="en-US" b="1" i="1" smtClean="0"/>
              <a:t> 5 3 0]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      [7 2 8]]				[7 2 8 1]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					[1 6 3 7]]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/>
              <a:t>	</a:t>
            </a:r>
          </a:p>
          <a:p>
            <a:pPr>
              <a:lnSpc>
                <a:spcPct val="100000"/>
              </a:lnSpc>
              <a:buNone/>
            </a:pP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с массивами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Математические операции над массивами выполняются поэлементно.</a:t>
            </a:r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([0, -1, -2, -3])</a:t>
            </a:r>
            <a:br>
              <a:rPr lang="en-US" b="1" i="1" smtClean="0"/>
            </a:br>
            <a:r>
              <a:rPr lang="en-US" b="1" i="1" smtClean="0"/>
              <a:t>b = </a:t>
            </a:r>
            <a:r>
              <a:rPr lang="en-US" b="1" i="1" err="1" smtClean="0"/>
              <a:t>np.arange</a:t>
            </a:r>
            <a:r>
              <a:rPr lang="en-US" b="1" i="1" smtClean="0"/>
              <a:t>(4)</a:t>
            </a:r>
            <a:br>
              <a:rPr lang="en-US" b="1" i="1" smtClean="0"/>
            </a:br>
            <a:r>
              <a:rPr lang="en-US" b="1" i="1" smtClean="0"/>
              <a:t>c = a + b</a:t>
            </a:r>
            <a:r>
              <a:rPr lang="ru-RU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 array([0, 0, 0, 0])</a:t>
            </a:r>
          </a:p>
          <a:p>
            <a:pPr>
              <a:buNone/>
            </a:pPr>
            <a:r>
              <a:rPr lang="en-US" b="1" i="1" smtClean="0"/>
              <a:t>c = a / b	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en-US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array([</a:t>
            </a:r>
            <a:r>
              <a:rPr lang="en-US" b="1" i="1" err="1" smtClean="0">
                <a:solidFill>
                  <a:srgbClr val="00B050"/>
                </a:solidFill>
              </a:rPr>
              <a:t>nan</a:t>
            </a:r>
            <a:r>
              <a:rPr lang="en-US" b="1" i="1" smtClean="0">
                <a:solidFill>
                  <a:srgbClr val="00B050"/>
                </a:solidFill>
              </a:rPr>
              <a:t>, -1., -1., -1.])</a:t>
            </a:r>
          </a:p>
          <a:p>
            <a:pPr>
              <a:buNone/>
            </a:pPr>
            <a:r>
              <a:rPr lang="en-US" b="1" i="1" smtClean="0"/>
              <a:t>c = a + 1</a:t>
            </a:r>
            <a:r>
              <a:rPr lang="en-US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 array([ 1,  0, -1, -2])</a:t>
            </a:r>
          </a:p>
          <a:p>
            <a:pPr>
              <a:buNone/>
            </a:pPr>
            <a:r>
              <a:rPr lang="en-US" b="1" i="1" smtClean="0"/>
              <a:t>c = a &lt; 0	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en-US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array([False,  True,  True,  True])</a:t>
            </a:r>
          </a:p>
          <a:p>
            <a:pPr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c = a + 3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c = a*3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c = a/3</a:t>
            </a:r>
            <a:r>
              <a:rPr lang="en-US" smtClean="0"/>
              <a:t/>
            </a:r>
            <a:br>
              <a:rPr lang="en-US" smtClean="0"/>
            </a:b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элементами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Фильтрация элементов массивов</a:t>
            </a:r>
            <a:endParaRPr lang="en-US" smtClean="0"/>
          </a:p>
          <a:p>
            <a:pPr>
              <a:buNone/>
            </a:pPr>
            <a:r>
              <a:rPr lang="en-US" b="1" i="1" smtClean="0"/>
              <a:t>ar = np.array([4, 2, 3, </a:t>
            </a:r>
            <a:r>
              <a:rPr lang="ru-RU" b="1" i="1" smtClean="0"/>
              <a:t>17</a:t>
            </a:r>
            <a:r>
              <a:rPr lang="en-US" b="1" i="1" smtClean="0"/>
              <a:t>])</a:t>
            </a:r>
          </a:p>
          <a:p>
            <a:pPr>
              <a:buNone/>
            </a:pPr>
            <a:r>
              <a:rPr lang="en-US" b="1" i="1" smtClean="0"/>
              <a:t>x = [True, False, True, False]</a:t>
            </a:r>
          </a:p>
          <a:p>
            <a:pPr>
              <a:buNone/>
            </a:pPr>
            <a:r>
              <a:rPr lang="en-US" b="1" i="1" smtClean="0"/>
              <a:t>ar</a:t>
            </a:r>
            <a:r>
              <a:rPr lang="ru-RU" b="1" i="1" smtClean="0"/>
              <a:t>_</a:t>
            </a:r>
            <a:r>
              <a:rPr lang="en-US" b="1" i="1" smtClean="0"/>
              <a:t>new = ar[x]				</a:t>
            </a:r>
            <a:r>
              <a:rPr lang="en-US" b="1" i="1" smtClean="0">
                <a:solidFill>
                  <a:srgbClr val="00B050"/>
                </a:solidFill>
              </a:rPr>
              <a:t>#[4 3]</a:t>
            </a:r>
          </a:p>
          <a:p>
            <a:pPr>
              <a:buNone/>
            </a:pPr>
            <a:endParaRPr lang="en-US" b="1" i="1" smtClean="0"/>
          </a:p>
          <a:p>
            <a:pPr>
              <a:buNone/>
            </a:pPr>
            <a:r>
              <a:rPr lang="pt-BR" b="1" i="1" smtClean="0"/>
              <a:t>x = ar &gt; 2</a:t>
            </a:r>
            <a:br>
              <a:rPr lang="pt-BR" b="1" i="1" smtClean="0"/>
            </a:br>
            <a:r>
              <a:rPr lang="pt-BR" b="1" i="1" smtClean="0"/>
              <a:t>ar_new = ar[x]				</a:t>
            </a:r>
            <a:r>
              <a:rPr lang="en-US" b="1" i="1" smtClean="0">
                <a:solidFill>
                  <a:srgbClr val="00B050"/>
                </a:solidFill>
              </a:rPr>
              <a:t> #[4 3 17]</a:t>
            </a:r>
            <a:endParaRPr lang="ru-RU" b="1" i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ru-RU" smtClean="0"/>
              <a:t>Операции с массивами</a:t>
            </a:r>
            <a:r>
              <a:rPr lang="en-US" smtClean="0"/>
              <a:t>-1</a:t>
            </a:r>
            <a:endParaRPr lang="ru-RU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07950" y="765175"/>
          <a:ext cx="8928100" cy="52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7866"/>
                <a:gridCol w="612023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copyto</a:t>
                      </a: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[, casting, where]) </a:t>
                      </a:r>
                      <a:endParaRPr lang="ru-RU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</a:pPr>
                      <a:r>
                        <a:rPr lang="ru-RU" sz="20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Копирует значения из одного массива (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src</a:t>
                      </a:r>
                      <a:r>
                        <a:rPr lang="ru-RU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ru-RU" sz="20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 другой (</a:t>
                      </a:r>
                      <a:r>
                        <a:rPr lang="en-US" sz="20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</a:t>
                      </a:r>
                      <a:r>
                        <a:rPr lang="ru-RU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ru-RU" sz="20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передавая по мере необходимости</a:t>
                      </a:r>
                      <a:endParaRPr lang="ru-RU" sz="20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reshape(a, </a:t>
                      </a:r>
                      <a:r>
                        <a:rPr lang="en-US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newshape</a:t>
                      </a: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[, order])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Придает массиву новую форму без изменения его данных.</a:t>
                      </a: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ravel(a[, order])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Непрерывный плоский массив.</a:t>
                      </a: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ndarray.flat</a:t>
                      </a: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1-D итератор по массиву.</a:t>
                      </a: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ndarray.flatten</a:t>
                      </a: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([order])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Копия массива, свернутого в одно измерение.</a:t>
                      </a: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moveaxis(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Переместить оси массива на новые позиции.</a:t>
                      </a: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rollaxis(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axis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Повернуть указанную ось назад, пока она не окажется в заданном положении.</a:t>
                      </a:r>
                      <a:r>
                        <a:rPr lang="en-US" sz="20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0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Удобнее</a:t>
                      </a:r>
                      <a:r>
                        <a:rPr lang="ru-RU" sz="2000" b="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использовать </a:t>
                      </a:r>
                      <a:r>
                        <a:rPr lang="en-US" sz="2000" b="1" i="1" baseline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moveaxis</a:t>
                      </a:r>
                      <a:r>
                        <a:rPr lang="en-US" sz="2000" b="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swapaxes(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 axis1, axis2)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Поменять местами две оси массива.</a:t>
                      </a:r>
                      <a:endParaRPr lang="ru-RU" sz="2000" b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ndarray.T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То же, что 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self.transpose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ru-RU" sz="20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за исключением того, что 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возвращается, если 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self.ndim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&lt;2</a:t>
                      </a: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transpose(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ru-RU" sz="20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axes</a:t>
                      </a:r>
                      <a:r>
                        <a:rPr lang="ru-RU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Поменять местами размерности массива</a:t>
                      </a:r>
                    </a:p>
                  </a:txBody>
                  <a:tcPr marL="18000" marR="18000" marT="18000" marB="1800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ndarray.astype(dtype, order, casting, subok, copy)</a:t>
                      </a:r>
                      <a:endParaRPr lang="ru-RU" sz="2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Копия массива, приведенная к указанному типу.</a:t>
                      </a: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операций с массивами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Помимо метода </a:t>
            </a:r>
            <a:r>
              <a:rPr lang="en-US" b="1" i="1" smtClean="0"/>
              <a:t>copy</a:t>
            </a:r>
            <a:r>
              <a:rPr lang="en-US" smtClean="0"/>
              <a:t> (</a:t>
            </a:r>
            <a:r>
              <a:rPr lang="ru-RU" smtClean="0"/>
              <a:t>см. выше)</a:t>
            </a:r>
            <a:r>
              <a:rPr lang="en-US" smtClean="0"/>
              <a:t> </a:t>
            </a:r>
            <a:r>
              <a:rPr lang="ru-RU" smtClean="0"/>
              <a:t>можно копировать массивы при помощи метода </a:t>
            </a:r>
            <a:r>
              <a:rPr lang="en-US" b="1" i="1" err="1" smtClean="0"/>
              <a:t>copyto</a:t>
            </a:r>
            <a:endParaRPr lang="ru-RU" b="1" i="1" smtClean="0"/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([[1, 2, 3],</a:t>
            </a:r>
            <a:br>
              <a:rPr lang="en-US" b="1" i="1" smtClean="0"/>
            </a:br>
            <a:r>
              <a:rPr lang="en-US" b="1" i="1" smtClean="0"/>
              <a:t>              </a:t>
            </a:r>
            <a:r>
              <a:rPr lang="ru-RU" b="1" i="1" smtClean="0"/>
              <a:t>	     </a:t>
            </a:r>
            <a:r>
              <a:rPr lang="en-US" b="1" i="1" smtClean="0"/>
              <a:t>[11, 12, 13]])</a:t>
            </a:r>
            <a:br>
              <a:rPr lang="en-US" b="1" i="1" smtClean="0"/>
            </a:br>
            <a:r>
              <a:rPr lang="en-US" b="1" i="1" smtClean="0"/>
              <a:t>B = </a:t>
            </a:r>
            <a:r>
              <a:rPr lang="en-US" b="1" i="1" err="1" smtClean="0"/>
              <a:t>np.empty_like</a:t>
            </a:r>
            <a:r>
              <a:rPr lang="en-US" b="1" i="1" smtClean="0"/>
              <a:t>(A)</a:t>
            </a:r>
            <a:r>
              <a:rPr lang="ru-RU" b="1" i="1" smtClean="0"/>
              <a:t>		</a:t>
            </a:r>
            <a:endParaRPr lang="en-US" b="1" i="1" smtClean="0"/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Массив В той же размерности, что и А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err="1" smtClean="0"/>
              <a:t>np.copyto</a:t>
            </a:r>
            <a:r>
              <a:rPr lang="en-US" b="1" i="1" smtClean="0"/>
              <a:t>(B, A)</a:t>
            </a:r>
            <a:r>
              <a:rPr lang="ru-RU" b="1" i="1" smtClean="0"/>
              <a:t>			</a:t>
            </a:r>
            <a:r>
              <a:rPr lang="en-US" b="1" i="1" smtClean="0">
                <a:solidFill>
                  <a:srgbClr val="00B050"/>
                </a:solidFill>
              </a:rPr>
              <a:t># B: [[1, 2, 3],</a:t>
            </a:r>
            <a:br>
              <a:rPr lang="en-US" b="1" i="1" smtClean="0">
                <a:solidFill>
                  <a:srgbClr val="00B050"/>
                </a:solidFill>
              </a:rPr>
            </a:br>
            <a:r>
              <a:rPr lang="en-US" b="1" i="1" smtClean="0">
                <a:solidFill>
                  <a:srgbClr val="00B050"/>
                </a:solidFill>
              </a:rPr>
              <a:t>              </a:t>
            </a:r>
            <a:r>
              <a:rPr lang="ru-RU" b="1" i="1" smtClean="0">
                <a:solidFill>
                  <a:srgbClr val="00B050"/>
                </a:solidFill>
              </a:rPr>
              <a:t>	     </a:t>
            </a:r>
            <a:r>
              <a:rPr lang="en-US" b="1" i="1" smtClean="0">
                <a:solidFill>
                  <a:srgbClr val="00B050"/>
                </a:solidFill>
              </a:rPr>
              <a:t>				[11, 12, 13]]) </a:t>
            </a:r>
          </a:p>
          <a:p>
            <a:pPr>
              <a:buNone/>
            </a:pPr>
            <a:r>
              <a:rPr lang="en-US" b="1" i="1" err="1" smtClean="0"/>
              <a:t>np.ravel</a:t>
            </a:r>
            <a:r>
              <a:rPr lang="en-US" b="1" i="1" smtClean="0"/>
              <a:t>(A)			</a:t>
            </a:r>
            <a:r>
              <a:rPr lang="en-US" b="1" i="1" smtClean="0">
                <a:solidFill>
                  <a:srgbClr val="00B050"/>
                </a:solidFill>
              </a:rPr>
              <a:t># [ 1  2  3 11 12 13]</a:t>
            </a:r>
          </a:p>
          <a:p>
            <a:pPr>
              <a:buNone/>
            </a:pPr>
            <a:r>
              <a:rPr lang="en-US" b="1" i="1" err="1" smtClean="0"/>
              <a:t>A.reshape</a:t>
            </a:r>
            <a:r>
              <a:rPr lang="en-US" b="1" i="1" smtClean="0"/>
              <a:t>(-1)			</a:t>
            </a:r>
            <a:r>
              <a:rPr lang="en-US" b="1" i="1" smtClean="0">
                <a:solidFill>
                  <a:srgbClr val="00B050"/>
                </a:solidFill>
              </a:rPr>
              <a:t># [ 1  2  3 11 12 13]</a:t>
            </a:r>
          </a:p>
          <a:p>
            <a:pPr>
              <a:buNone/>
            </a:pPr>
            <a:r>
              <a:rPr lang="ru-RU" err="1" smtClean="0"/>
              <a:t>Фортрановский</a:t>
            </a:r>
            <a:r>
              <a:rPr lang="ru-RU" smtClean="0"/>
              <a:t> стиль хранения</a:t>
            </a:r>
            <a:r>
              <a:rPr lang="en-US" smtClean="0"/>
              <a:t>:</a:t>
            </a:r>
          </a:p>
          <a:p>
            <a:pPr>
              <a:buNone/>
            </a:pPr>
            <a:r>
              <a:rPr lang="en-US" b="1" i="1" err="1" smtClean="0"/>
              <a:t>np.ravel</a:t>
            </a:r>
            <a:r>
              <a:rPr lang="en-US" b="1" i="1" smtClean="0"/>
              <a:t>(A, order='F') 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[ 1 11  2 12  3 13]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err="1" smtClean="0"/>
              <a:t>A.flat</a:t>
            </a:r>
            <a:r>
              <a:rPr lang="en-US" b="1" i="1" smtClean="0"/>
              <a:t>[4]				</a:t>
            </a:r>
            <a:r>
              <a:rPr lang="en-US" b="1" i="1" smtClean="0">
                <a:solidFill>
                  <a:srgbClr val="00B050"/>
                </a:solidFill>
              </a:rPr>
              <a:t># 12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операций с массивами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np.arange</a:t>
            </a:r>
            <a:r>
              <a:rPr lang="en-US" b="1" i="1" smtClean="0"/>
              <a:t>(6).reshape((2, 3))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[[</a:t>
            </a:r>
            <a:r>
              <a:rPr lang="en-US" b="1" i="1" smtClean="0">
                <a:solidFill>
                  <a:srgbClr val="FF0000"/>
                </a:solidFill>
              </a:rPr>
              <a:t>0 1 2</a:t>
            </a:r>
            <a:r>
              <a:rPr lang="en-US" b="1" i="1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b="1" i="1" smtClean="0"/>
              <a:t>						</a:t>
            </a:r>
            <a:r>
              <a:rPr lang="en-US" b="1" i="1" smtClean="0">
                <a:solidFill>
                  <a:srgbClr val="00B050"/>
                </a:solidFill>
              </a:rPr>
              <a:t># [3 4 5]] 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smtClean="0"/>
              <a:t>B = </a:t>
            </a:r>
            <a:r>
              <a:rPr lang="en-US" b="1" i="1" err="1" smtClean="0"/>
              <a:t>np.transpose</a:t>
            </a:r>
            <a:r>
              <a:rPr lang="en-US" b="1" i="1" smtClean="0"/>
              <a:t>(A)			</a:t>
            </a:r>
            <a:r>
              <a:rPr lang="en-US" b="1" i="1" smtClean="0">
                <a:solidFill>
                  <a:srgbClr val="00B050"/>
                </a:solidFill>
              </a:rPr>
              <a:t>#  [[</a:t>
            </a:r>
            <a:r>
              <a:rPr lang="en-US" b="1" i="1" smtClean="0">
                <a:solidFill>
                  <a:srgbClr val="FF0000"/>
                </a:solidFill>
              </a:rPr>
              <a:t>0</a:t>
            </a:r>
            <a:r>
              <a:rPr lang="en-US" b="1" i="1" smtClean="0">
                <a:solidFill>
                  <a:srgbClr val="00B050"/>
                </a:solidFill>
              </a:rPr>
              <a:t> 3]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</a:t>
            </a:r>
            <a:r>
              <a:rPr lang="en-US" b="1" i="1" smtClean="0">
                <a:solidFill>
                  <a:srgbClr val="FF0000"/>
                </a:solidFill>
              </a:rPr>
              <a:t>1</a:t>
            </a:r>
            <a:r>
              <a:rPr lang="en-US" b="1" i="1" smtClean="0">
                <a:solidFill>
                  <a:srgbClr val="00B050"/>
                </a:solidFill>
              </a:rPr>
              <a:t> 4]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</a:t>
            </a:r>
            <a:r>
              <a:rPr lang="en-US" b="1" i="1" smtClean="0">
                <a:solidFill>
                  <a:srgbClr val="FF0000"/>
                </a:solidFill>
              </a:rPr>
              <a:t>2</a:t>
            </a:r>
            <a:r>
              <a:rPr lang="en-US" b="1" i="1" smtClean="0">
                <a:solidFill>
                  <a:srgbClr val="00B050"/>
                </a:solidFill>
              </a:rPr>
              <a:t> 5]]</a:t>
            </a:r>
          </a:p>
          <a:p>
            <a:pPr>
              <a:buNone/>
            </a:pPr>
            <a:r>
              <a:rPr lang="en-US" b="1" i="1" smtClean="0"/>
              <a:t>C = A.T					</a:t>
            </a:r>
            <a:r>
              <a:rPr lang="en-US" b="1" i="1" smtClean="0">
                <a:solidFill>
                  <a:srgbClr val="00B050"/>
                </a:solidFill>
              </a:rPr>
              <a:t>#  [[</a:t>
            </a:r>
            <a:r>
              <a:rPr lang="en-US" b="1" i="1" smtClean="0">
                <a:solidFill>
                  <a:srgbClr val="FF0000"/>
                </a:solidFill>
              </a:rPr>
              <a:t>0</a:t>
            </a:r>
            <a:r>
              <a:rPr lang="en-US" b="1" i="1" smtClean="0">
                <a:solidFill>
                  <a:srgbClr val="00B050"/>
                </a:solidFill>
              </a:rPr>
              <a:t> 3]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</a:t>
            </a:r>
            <a:r>
              <a:rPr lang="en-US" b="1" i="1" smtClean="0">
                <a:solidFill>
                  <a:srgbClr val="FF0000"/>
                </a:solidFill>
              </a:rPr>
              <a:t>1</a:t>
            </a:r>
            <a:r>
              <a:rPr lang="en-US" b="1" i="1" smtClean="0">
                <a:solidFill>
                  <a:srgbClr val="00B050"/>
                </a:solidFill>
              </a:rPr>
              <a:t> 4]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</a:t>
            </a:r>
            <a:r>
              <a:rPr lang="en-US" b="1" i="1" smtClean="0">
                <a:solidFill>
                  <a:srgbClr val="FF0000"/>
                </a:solidFill>
              </a:rPr>
              <a:t>2</a:t>
            </a:r>
            <a:r>
              <a:rPr lang="en-US" b="1" i="1" smtClean="0">
                <a:solidFill>
                  <a:srgbClr val="00B050"/>
                </a:solidFill>
              </a:rPr>
              <a:t> 5]]</a:t>
            </a:r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np.ones</a:t>
            </a:r>
            <a:r>
              <a:rPr lang="en-US" b="1" i="1" smtClean="0"/>
              <a:t>((2, 3, 4))</a:t>
            </a:r>
          </a:p>
          <a:p>
            <a:pPr>
              <a:buNone/>
            </a:pPr>
            <a:r>
              <a:rPr lang="en-US" b="1" i="1" err="1" smtClean="0"/>
              <a:t>A.shape</a:t>
            </a:r>
            <a:r>
              <a:rPr lang="en-US" b="1" i="1" smtClean="0"/>
              <a:t>	</a:t>
            </a:r>
            <a:r>
              <a:rPr lang="ru-RU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Размерности = (2, 3, 4)</a:t>
            </a:r>
          </a:p>
          <a:p>
            <a:pPr>
              <a:buNone/>
            </a:pPr>
            <a:r>
              <a:rPr lang="en-US" b="1" i="1" smtClean="0"/>
              <a:t>np.moveaxis(A, -1, 0).shape</a:t>
            </a:r>
            <a:r>
              <a:rPr lang="ru-RU" b="1" i="1" smtClean="0"/>
              <a:t> </a:t>
            </a:r>
            <a:endParaRPr lang="en-US" b="1" i="1" smtClean="0"/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Переместить последнюю ось на 0 позицию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(4, 2, 3)</a:t>
            </a:r>
          </a:p>
          <a:p>
            <a:pPr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Операции с массивами</a:t>
            </a:r>
            <a:r>
              <a:rPr lang="en-US" smtClean="0"/>
              <a:t>-2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30319"/>
          <a:ext cx="8964488" cy="6212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89346"/>
                <a:gridCol w="6275142"/>
              </a:tblGrid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asarray</a:t>
                      </a:r>
                      <a:r>
                        <a:rPr lang="ru-RU" sz="24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4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4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</a:t>
                      </a:r>
                      <a:r>
                        <a:rPr lang="ru-RU" sz="24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dtype</a:t>
                      </a:r>
                      <a:r>
                        <a:rPr lang="ru-RU" sz="24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ru-RU" sz="24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order</a:t>
                      </a:r>
                      <a:r>
                        <a:rPr lang="ru-RU" sz="24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])</a:t>
                      </a:r>
                      <a:endParaRPr lang="ru-RU" sz="24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Преобразовать входные данные в массив.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asmatrix</a:t>
                      </a:r>
                      <a:r>
                        <a:rPr lang="en-US" sz="2400" b="1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(data[, </a:t>
                      </a:r>
                      <a:r>
                        <a:rPr lang="en-US" sz="2400" b="1" i="1" u="none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400" b="1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4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Интерпретировать ввод, как матрицу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require(a[, </a:t>
                      </a:r>
                      <a:r>
                        <a:rPr lang="en-US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requirements])</a:t>
                      </a:r>
                      <a:endParaRPr lang="ru-RU" sz="2400" b="1" i="1" u="none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Вернуть </a:t>
                      </a:r>
                      <a:r>
                        <a:rPr lang="ru-RU" sz="2400" b="1" i="1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предоставленного типа, который удовлетворяет требованиям.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concatenate((a1, a2, …)[, axis, out])</a:t>
                      </a:r>
                      <a:endParaRPr lang="ru-RU" sz="2400" b="1" i="1" u="none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Соединяет последовательность массивов вдоль существующей оси.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stack(</a:t>
                      </a: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arrays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Соединяет последовательность массивов вдоль новой оси.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column_stack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tup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Упаковывает 1-</a:t>
                      </a:r>
                      <a:r>
                        <a:rPr lang="en-US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массивов в виде столбцов в 2-</a:t>
                      </a:r>
                      <a:r>
                        <a:rPr lang="en-US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массив.</a:t>
                      </a:r>
                    </a:p>
                  </a:txBody>
                  <a:tcPr marL="18000" marR="18000" marT="18000" marB="18000" anchor="ctr"/>
                </a:tc>
              </a:tr>
              <a:tr h="50284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dstack(</a:t>
                      </a: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tup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Упаковывает массивы в последовательности по глубине (вдоль третьей оси).</a:t>
                      </a:r>
                    </a:p>
                  </a:txBody>
                  <a:tcPr marL="18000" marR="18000" marT="18000" marB="18000" anchor="ctr"/>
                </a:tc>
              </a:tr>
              <a:tr h="50284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hstack(</a:t>
                      </a: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tup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Упаковывает массивы в последовательности по горизонтали (по столбцам).</a:t>
                      </a:r>
                    </a:p>
                  </a:txBody>
                  <a:tcPr marL="18000" marR="18000" marT="18000" marB="18000" anchor="ctr"/>
                </a:tc>
              </a:tr>
              <a:tr h="50284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vstack(</a:t>
                      </a: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tup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Упаковывает массивы в последовательности вертикально (по рядам).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block(</a:t>
                      </a:r>
                      <a:r>
                        <a:rPr lang="ru-RU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arrays</a:t>
                      </a:r>
                      <a:r>
                        <a:rPr lang="ru-RU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Собирает </a:t>
                      </a:r>
                      <a:r>
                        <a:rPr lang="en-US" sz="2400" b="0" i="0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-массив из вложенных списков блоков.</a:t>
                      </a: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операций с массивами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smtClean="0"/>
              <a:t>A = [1, 2]</a:t>
            </a:r>
            <a:endParaRPr lang="ru-RU" b="1" i="1" smtClean="0"/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np.asarray</a:t>
            </a:r>
            <a:r>
              <a:rPr lang="en-US" b="1" i="1" smtClean="0"/>
              <a:t>(A)</a:t>
            </a:r>
            <a:r>
              <a:rPr lang="ru-RU" b="1" i="1" smtClean="0"/>
              <a:t>			</a:t>
            </a:r>
            <a:r>
              <a:rPr lang="en-US" b="1" i="1" smtClean="0">
                <a:solidFill>
                  <a:srgbClr val="00B050"/>
                </a:solidFill>
              </a:rPr>
              <a:t># [1 2]</a:t>
            </a:r>
          </a:p>
          <a:p>
            <a:pPr>
              <a:buNone/>
            </a:pPr>
            <a:r>
              <a:rPr lang="en-US" b="1" i="1" smtClean="0"/>
              <a:t>A is B</a:t>
            </a:r>
            <a:r>
              <a:rPr lang="en-US" b="1" i="1" smtClean="0">
                <a:solidFill>
                  <a:srgbClr val="00B050"/>
                </a:solidFill>
              </a:rPr>
              <a:t>					# False</a:t>
            </a:r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([1, 2])</a:t>
            </a:r>
          </a:p>
          <a:p>
            <a:pPr>
              <a:buNone/>
            </a:pPr>
            <a:r>
              <a:rPr lang="en-US" b="1" i="1" err="1" smtClean="0"/>
              <a:t>np.asarray</a:t>
            </a:r>
            <a:r>
              <a:rPr lang="en-US" b="1" i="1" smtClean="0"/>
              <a:t>(a) is a</a:t>
            </a:r>
            <a:r>
              <a:rPr lang="en-US" smtClean="0"/>
              <a:t>			</a:t>
            </a:r>
            <a:r>
              <a:rPr lang="en-US" b="1" i="1" smtClean="0">
                <a:solidFill>
                  <a:srgbClr val="00B050"/>
                </a:solidFill>
              </a:rPr>
              <a:t># True</a:t>
            </a:r>
          </a:p>
          <a:p>
            <a:pPr>
              <a:buNone/>
            </a:pPr>
            <a:r>
              <a:rPr lang="en-US" b="1" i="1" smtClean="0"/>
              <a:t>x = </a:t>
            </a:r>
            <a:r>
              <a:rPr lang="en-US" b="1" i="1" err="1" smtClean="0"/>
              <a:t>np.array</a:t>
            </a:r>
            <a:r>
              <a:rPr lang="en-US" b="1" i="1" smtClean="0"/>
              <a:t>([[1, 2], [3, 4]])</a:t>
            </a:r>
          </a:p>
          <a:p>
            <a:pPr>
              <a:buNone/>
            </a:pPr>
            <a:r>
              <a:rPr lang="en-US" b="1" i="1" smtClean="0"/>
              <a:t>m = </a:t>
            </a:r>
            <a:r>
              <a:rPr lang="en-US" b="1" i="1" err="1" smtClean="0"/>
              <a:t>np.asmatrix</a:t>
            </a:r>
            <a:r>
              <a:rPr lang="en-US" b="1" i="1" smtClean="0"/>
              <a:t>(x)</a:t>
            </a:r>
          </a:p>
          <a:p>
            <a:pPr>
              <a:buNone/>
            </a:pPr>
            <a:r>
              <a:rPr lang="en-US" b="1" i="1" smtClean="0"/>
              <a:t>x[0, 1] = </a:t>
            </a:r>
            <a:r>
              <a:rPr lang="en-US" b="1" i="1" smtClean="0">
                <a:solidFill>
                  <a:srgbClr val="FF0000"/>
                </a:solidFill>
              </a:rPr>
              <a:t>8</a:t>
            </a:r>
            <a:r>
              <a:rPr lang="en-US" b="1" i="1" smtClean="0"/>
              <a:t>					</a:t>
            </a:r>
            <a:r>
              <a:rPr lang="en-US" b="1" i="1" smtClean="0">
                <a:solidFill>
                  <a:srgbClr val="00B050"/>
                </a:solidFill>
              </a:rPr>
              <a:t># [[1 </a:t>
            </a:r>
            <a:r>
              <a:rPr lang="en-US" b="1" i="1" smtClean="0">
                <a:solidFill>
                  <a:srgbClr val="FF0000"/>
                </a:solidFill>
              </a:rPr>
              <a:t>8</a:t>
            </a:r>
            <a:r>
              <a:rPr lang="en-US" b="1" i="1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b="1" i="1" smtClean="0"/>
              <a:t>						</a:t>
            </a:r>
            <a:r>
              <a:rPr lang="en-US" b="1" i="1" smtClean="0">
                <a:solidFill>
                  <a:srgbClr val="00B050"/>
                </a:solidFill>
              </a:rPr>
              <a:t># [3 4]]</a:t>
            </a:r>
          </a:p>
          <a:p>
            <a:pPr>
              <a:buNone/>
            </a:pPr>
            <a:r>
              <a:rPr lang="en-US" b="1" i="1" smtClean="0"/>
              <a:t>		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Библиотеки</a:t>
            </a:r>
            <a:r>
              <a:rPr lang="en-US" smtClean="0"/>
              <a:t>-2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>
                <a:solidFill>
                  <a:srgbClr val="FF0000"/>
                </a:solidFill>
              </a:rPr>
              <a:t>Blaze</a:t>
            </a:r>
            <a:r>
              <a:rPr lang="ru-RU" smtClean="0"/>
              <a:t> </a:t>
            </a:r>
            <a:r>
              <a:rPr lang="en-US" smtClean="0"/>
              <a:t>– </a:t>
            </a:r>
            <a:r>
              <a:rPr lang="ru-RU" smtClean="0"/>
              <a:t>численные методы для больших данных;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>
                <a:solidFill>
                  <a:srgbClr val="FF0000"/>
                </a:solidFill>
              </a:rPr>
              <a:t>Pandas</a:t>
            </a:r>
            <a:r>
              <a:rPr lang="ru-RU" smtClean="0">
                <a:solidFill>
                  <a:srgbClr val="FF0000"/>
                </a:solidFill>
              </a:rPr>
              <a:t> </a:t>
            </a:r>
            <a:r>
              <a:rPr lang="ru-RU" smtClean="0"/>
              <a:t>– библиотека обработки данных;</a:t>
            </a:r>
            <a:endParaRPr lang="en-US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smtClean="0"/>
              <a:t>​​</a:t>
            </a:r>
            <a:r>
              <a:rPr lang="ru-RU" b="1" smtClean="0"/>
              <a:t>Polars</a:t>
            </a:r>
            <a:r>
              <a:rPr lang="ru-RU" smtClean="0"/>
              <a:t> –</a:t>
            </a:r>
            <a:r>
              <a:rPr lang="en-US" smtClean="0"/>
              <a:t> </a:t>
            </a:r>
            <a:r>
              <a:rPr lang="ru-RU" smtClean="0"/>
              <a:t>открытая библиотека для обработки массивов данных на Python.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Fuzzywuzzy</a:t>
            </a:r>
            <a:r>
              <a:rPr lang="ru-RU" smtClean="0"/>
              <a:t> – библиотека сравнения данных;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>
                <a:solidFill>
                  <a:srgbClr val="FF0000"/>
                </a:solidFill>
              </a:rPr>
              <a:t>matplotlib</a:t>
            </a:r>
            <a:r>
              <a:rPr lang="ru-RU" smtClean="0">
                <a:solidFill>
                  <a:srgbClr val="FF0000"/>
                </a:solidFill>
              </a:rPr>
              <a:t> </a:t>
            </a:r>
            <a:r>
              <a:rPr lang="ru-RU" smtClean="0"/>
              <a:t>– построение графиков;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Seaborn</a:t>
            </a:r>
            <a:r>
              <a:rPr lang="ru-RU" smtClean="0"/>
              <a:t> – визуализация статистических моделей;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Altair</a:t>
            </a:r>
            <a:r>
              <a:rPr lang="ru-RU" smtClean="0"/>
              <a:t> – визуализация данных;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b="1" err="1" smtClean="0"/>
              <a:t>Glueviz</a:t>
            </a:r>
            <a:r>
              <a:rPr lang="en-US" smtClean="0"/>
              <a:t> – </a:t>
            </a:r>
            <a:r>
              <a:rPr lang="ru-RU" smtClean="0"/>
              <a:t>визуализация данных;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Pyglet</a:t>
            </a:r>
            <a:r>
              <a:rPr lang="ru-RU" smtClean="0"/>
              <a:t> – 3D-анимация;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smtClean="0"/>
              <a:t>V</a:t>
            </a:r>
            <a:r>
              <a:rPr lang="en-US" b="1" smtClean="0"/>
              <a:t>p</a:t>
            </a:r>
            <a:r>
              <a:rPr lang="ru-RU" b="1" err="1" smtClean="0"/>
              <a:t>ython</a:t>
            </a:r>
            <a:r>
              <a:rPr lang="ru-RU" smtClean="0"/>
              <a:t> – 3D-графика;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Plotly</a:t>
            </a:r>
            <a:r>
              <a:rPr lang="ru-RU" smtClean="0"/>
              <a:t> – библиотека работы с графикой;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Pillow</a:t>
            </a:r>
            <a:r>
              <a:rPr lang="ru-RU" smtClean="0"/>
              <a:t> – библиотека работы с графикой;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Gnuplot</a:t>
            </a:r>
            <a:r>
              <a:rPr lang="ru-RU" smtClean="0"/>
              <a:t>  – библиотека работы с графическими изображениями;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PyX</a:t>
            </a:r>
            <a:r>
              <a:rPr lang="ru-RU" smtClean="0"/>
              <a:t> – библиотека работы с графическими изображениями, PDF и </a:t>
            </a:r>
            <a:r>
              <a:rPr lang="ru-RU" err="1" smtClean="0"/>
              <a:t>Postscript</a:t>
            </a:r>
            <a:r>
              <a:rPr lang="ru-RU" smtClean="0"/>
              <a:t>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geopy</a:t>
            </a:r>
            <a:r>
              <a:rPr lang="ru-RU" smtClean="0"/>
              <a:t> – библиотека для </a:t>
            </a:r>
            <a:r>
              <a:rPr lang="ru-RU" err="1" smtClean="0"/>
              <a:t>геолокации</a:t>
            </a:r>
            <a:r>
              <a:rPr lang="ru-RU" smtClean="0"/>
              <a:t>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>
                <a:solidFill>
                  <a:srgbClr val="FF0000"/>
                </a:solidFill>
              </a:rPr>
              <a:t>Requests</a:t>
            </a:r>
            <a:r>
              <a:rPr lang="ru-RU" smtClean="0"/>
              <a:t> – HTTP библиотека;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/>
              <a:t>Urllib</a:t>
            </a:r>
            <a:r>
              <a:rPr lang="ru-RU" smtClean="0"/>
              <a:t> и </a:t>
            </a:r>
            <a:r>
              <a:rPr lang="ru-RU" b="1" smtClean="0"/>
              <a:t>Urllib2</a:t>
            </a:r>
            <a:r>
              <a:rPr lang="ru-RU" smtClean="0"/>
              <a:t> – работа с Интернет;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err="1" smtClean="0">
                <a:solidFill>
                  <a:srgbClr val="FF0000"/>
                </a:solidFill>
              </a:rPr>
              <a:t>BeautifulSoup</a:t>
            </a:r>
            <a:r>
              <a:rPr lang="ru-RU" smtClean="0"/>
              <a:t>  – XML и HTML библиотека;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smtClean="0"/>
              <a:t>pywin32</a:t>
            </a:r>
            <a:r>
              <a:rPr lang="ru-RU" smtClean="0"/>
              <a:t> – библиотека взаимодействия с Windows;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b="1" smtClean="0">
                <a:solidFill>
                  <a:srgbClr val="FF0000"/>
                </a:solidFill>
              </a:rPr>
              <a:t>Scrapy</a:t>
            </a:r>
            <a:r>
              <a:rPr lang="ru-RU" smtClean="0"/>
              <a:t> – мощная библиотека для </a:t>
            </a:r>
            <a:r>
              <a:rPr lang="ru-RU" err="1" smtClean="0"/>
              <a:t>парсинга</a:t>
            </a:r>
            <a:r>
              <a:rPr lang="ru-RU" smtClean="0"/>
              <a:t> сайта;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sz="3100" b="1" err="1" smtClean="0">
                <a:solidFill>
                  <a:srgbClr val="FF0000"/>
                </a:solidFill>
              </a:rPr>
              <a:t>Django</a:t>
            </a:r>
            <a:r>
              <a:rPr lang="ru-RU" sz="3100" smtClean="0"/>
              <a:t> – Web-фреймворк;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ru-RU" sz="3100" b="1" err="1" smtClean="0"/>
              <a:t>Flask</a:t>
            </a:r>
            <a:r>
              <a:rPr lang="ru-RU" sz="3100" smtClean="0"/>
              <a:t> – Web-фреймворк;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Итерации по массивам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smtClean="0"/>
              <a:t>ar = np.array([0, 1, 3])</a:t>
            </a:r>
            <a:endParaRPr lang="ru-RU" smtClean="0"/>
          </a:p>
          <a:p>
            <a:r>
              <a:rPr lang="ru-RU" smtClean="0"/>
              <a:t>С использованием нумератора</a:t>
            </a:r>
            <a:r>
              <a:rPr lang="en-US" smtClean="0"/>
              <a:t>:</a:t>
            </a:r>
            <a:endParaRPr lang="ru-RU" smtClean="0"/>
          </a:p>
          <a:p>
            <a:pPr>
              <a:buNone/>
            </a:pPr>
            <a:r>
              <a:rPr lang="en-US" b="1" i="1" smtClean="0"/>
              <a:t>for id, x in np.ndenumerate(ar):</a:t>
            </a:r>
            <a:br>
              <a:rPr lang="en-US" b="1" i="1" smtClean="0"/>
            </a:br>
            <a:r>
              <a:rPr lang="en-US" b="1" i="1" smtClean="0"/>
              <a:t>    print(id, x)</a:t>
            </a:r>
            <a:endParaRPr lang="ru-RU" b="1" i="1" smtClean="0"/>
          </a:p>
          <a:p>
            <a:pPr>
              <a:buNone/>
            </a:pPr>
            <a:endParaRPr lang="ru-RU" b="1" i="1" smtClean="0"/>
          </a:p>
          <a:p>
            <a:r>
              <a:rPr lang="ru-RU" b="1" smtClean="0"/>
              <a:t>Итерации по многомерным массивам</a:t>
            </a:r>
          </a:p>
          <a:p>
            <a:pPr>
              <a:buNone/>
            </a:pPr>
            <a:r>
              <a:rPr lang="en-US" b="1" i="1" smtClean="0"/>
              <a:t>a = np.array([[1, </a:t>
            </a:r>
            <a:r>
              <a:rPr lang="ru-RU" b="1" i="1" smtClean="0"/>
              <a:t>0</a:t>
            </a:r>
            <a:r>
              <a:rPr lang="en-US" b="1" i="1" smtClean="0"/>
              <a:t>, 3], [4, </a:t>
            </a:r>
            <a:r>
              <a:rPr lang="ru-RU" b="1" i="1" smtClean="0"/>
              <a:t>3</a:t>
            </a:r>
            <a:r>
              <a:rPr lang="en-US" b="1" i="1" smtClean="0"/>
              <a:t>, 6]])</a:t>
            </a:r>
            <a:endParaRPr lang="ru-RU" b="1" i="1" smtClean="0"/>
          </a:p>
          <a:p>
            <a:r>
              <a:rPr lang="ru-RU" smtClean="0"/>
              <a:t>С использованием цикла</a:t>
            </a:r>
            <a:r>
              <a:rPr lang="en-US" smtClean="0"/>
              <a:t>: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smtClean="0"/>
              <a:t>for x in a:</a:t>
            </a:r>
            <a:br>
              <a:rPr lang="en-US" b="1" i="1" smtClean="0"/>
            </a:br>
            <a:r>
              <a:rPr lang="en-US" b="1" i="1" smtClean="0"/>
              <a:t>    for y in x:</a:t>
            </a:r>
            <a:br>
              <a:rPr lang="en-US" b="1" i="1" smtClean="0"/>
            </a:br>
            <a:r>
              <a:rPr lang="en-US" b="1" i="1" smtClean="0"/>
              <a:t>        print(y)</a:t>
            </a:r>
            <a:endParaRPr lang="ru-RU" b="1" i="1" smtClean="0"/>
          </a:p>
          <a:p>
            <a:pPr>
              <a:buNone/>
            </a:pPr>
            <a:endParaRPr lang="ru-RU" b="1" i="1" smtClean="0"/>
          </a:p>
          <a:p>
            <a:r>
              <a:rPr lang="ru-RU" smtClean="0"/>
              <a:t>С использованием итератора</a:t>
            </a:r>
            <a:r>
              <a:rPr lang="en-US" smtClean="0"/>
              <a:t>:</a:t>
            </a:r>
            <a:endParaRPr lang="ru-RU" smtClean="0"/>
          </a:p>
          <a:p>
            <a:pPr>
              <a:buNone/>
            </a:pPr>
            <a:r>
              <a:rPr lang="en-US" b="1" i="1" smtClean="0"/>
              <a:t>for x in np.nditer(a):</a:t>
            </a:r>
            <a:br>
              <a:rPr lang="en-US" b="1" i="1" smtClean="0"/>
            </a:br>
            <a:r>
              <a:rPr lang="en-US" b="1" i="1" smtClean="0"/>
              <a:t>  print(x) </a:t>
            </a:r>
          </a:p>
          <a:p>
            <a:pPr>
              <a:buNone/>
            </a:pPr>
            <a:endParaRPr lang="en-US" b="1" i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слияния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([[1, 2], [3, 4]])</a:t>
            </a:r>
            <a:br>
              <a:rPr lang="en-US" b="1" i="1" smtClean="0"/>
            </a:br>
            <a:r>
              <a:rPr lang="en-US" b="1" i="1" smtClean="0"/>
              <a:t>b = </a:t>
            </a:r>
            <a:r>
              <a:rPr lang="en-US" b="1" i="1" err="1" smtClean="0"/>
              <a:t>np.array</a:t>
            </a:r>
            <a:r>
              <a:rPr lang="en-US" b="1" i="1" smtClean="0"/>
              <a:t>([[</a:t>
            </a:r>
            <a:r>
              <a:rPr lang="en-US" b="1" i="1" smtClean="0">
                <a:solidFill>
                  <a:srgbClr val="FF0000"/>
                </a:solidFill>
              </a:rPr>
              <a:t>10</a:t>
            </a:r>
            <a:r>
              <a:rPr lang="en-US" b="1" i="1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11</a:t>
            </a:r>
            <a:r>
              <a:rPr lang="en-US" b="1" i="1" smtClean="0"/>
              <a:t>]])</a:t>
            </a:r>
            <a:br>
              <a:rPr lang="en-US" b="1" i="1" smtClean="0"/>
            </a:br>
            <a:r>
              <a:rPr lang="en-US" b="1" i="1" smtClean="0"/>
              <a:t>c = </a:t>
            </a:r>
            <a:r>
              <a:rPr lang="en-US" b="1" i="1" err="1" smtClean="0"/>
              <a:t>np.concatenate</a:t>
            </a:r>
            <a:r>
              <a:rPr lang="en-US" b="1" i="1" smtClean="0"/>
              <a:t>((a, b), axis=0)	</a:t>
            </a:r>
            <a:r>
              <a:rPr lang="en-US" b="1" i="1" smtClean="0">
                <a:solidFill>
                  <a:srgbClr val="00B050"/>
                </a:solidFill>
              </a:rPr>
              <a:t># [[ 1  2]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	# [ 3  4]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	# [</a:t>
            </a:r>
            <a:r>
              <a:rPr lang="en-US" b="1" i="1" smtClean="0">
                <a:solidFill>
                  <a:srgbClr val="FF0000"/>
                </a:solidFill>
              </a:rPr>
              <a:t>10 11</a:t>
            </a:r>
            <a:r>
              <a:rPr lang="en-US" b="1" i="1" smtClean="0">
                <a:solidFill>
                  <a:srgbClr val="00B050"/>
                </a:solidFill>
              </a:rPr>
              <a:t>]] </a:t>
            </a:r>
          </a:p>
          <a:p>
            <a:pPr>
              <a:buNone/>
            </a:pPr>
            <a:r>
              <a:rPr lang="en-US" b="1" i="1" smtClean="0"/>
              <a:t>d = </a:t>
            </a:r>
            <a:r>
              <a:rPr lang="en-US" b="1" i="1" err="1" smtClean="0"/>
              <a:t>np.concatenate</a:t>
            </a:r>
            <a:r>
              <a:rPr lang="en-US" b="1" i="1" smtClean="0"/>
              <a:t>((a, </a:t>
            </a:r>
            <a:r>
              <a:rPr lang="en-US" b="1" i="1" err="1" smtClean="0"/>
              <a:t>b.T</a:t>
            </a:r>
            <a:r>
              <a:rPr lang="en-US" b="1" i="1" smtClean="0"/>
              <a:t>), axis=1)</a:t>
            </a:r>
            <a:r>
              <a:rPr lang="en-US" b="1" i="1" smtClean="0">
                <a:solidFill>
                  <a:srgbClr val="00B050"/>
                </a:solidFill>
              </a:rPr>
              <a:t>	# [[ 1  2 </a:t>
            </a:r>
            <a:r>
              <a:rPr lang="en-US" b="1" i="1" smtClean="0">
                <a:solidFill>
                  <a:srgbClr val="FF0000"/>
                </a:solidFill>
              </a:rPr>
              <a:t>10</a:t>
            </a:r>
            <a:r>
              <a:rPr lang="en-US" b="1" i="1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	# [ 3  4 </a:t>
            </a:r>
            <a:r>
              <a:rPr lang="en-US" b="1" i="1" smtClean="0">
                <a:solidFill>
                  <a:srgbClr val="FF0000"/>
                </a:solidFill>
              </a:rPr>
              <a:t>11</a:t>
            </a:r>
            <a:r>
              <a:rPr lang="en-US" b="1" i="1" smtClean="0">
                <a:solidFill>
                  <a:srgbClr val="00B050"/>
                </a:solidFill>
              </a:rPr>
              <a:t>]]</a:t>
            </a:r>
          </a:p>
          <a:p>
            <a:pPr>
              <a:buNone/>
            </a:pPr>
            <a:r>
              <a:rPr lang="en-US" b="1" i="1" smtClean="0"/>
              <a:t>e = </a:t>
            </a:r>
            <a:r>
              <a:rPr lang="en-US" b="1" i="1" err="1" smtClean="0"/>
              <a:t>np.concatenate</a:t>
            </a:r>
            <a:r>
              <a:rPr lang="en-US" b="1" i="1" smtClean="0"/>
              <a:t>((a, b), axis=None)	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[ 1  2  3  4 </a:t>
            </a:r>
            <a:r>
              <a:rPr lang="ru-RU" b="1" i="1" smtClean="0">
                <a:solidFill>
                  <a:srgbClr val="FF0000"/>
                </a:solidFill>
              </a:rPr>
              <a:t>10 11</a:t>
            </a:r>
            <a:r>
              <a:rPr lang="ru-RU" b="1" i="1" smtClean="0">
                <a:solidFill>
                  <a:srgbClr val="00B050"/>
                </a:solidFill>
              </a:rPr>
              <a:t>]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Логические функции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30319"/>
          <a:ext cx="8964488" cy="508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6344"/>
                <a:gridCol w="5868144"/>
              </a:tblGrid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all(a[, axis, out, keepdims])</a:t>
                      </a:r>
                      <a:endParaRPr lang="ru-RU" sz="24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Все ли элементы массива вдоль заданной оси имеют значение</a:t>
                      </a:r>
                      <a:r>
                        <a:rPr lang="en-US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True</a:t>
                      </a:r>
                      <a:endParaRPr lang="ru-RU" sz="2400" b="0" i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any(a[, axis, out, keepdims])</a:t>
                      </a:r>
                      <a:endParaRPr lang="ru-RU" sz="24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Имеет ли какой-либо элемент массива вдоль заданной оси значение </a:t>
                      </a:r>
                      <a:r>
                        <a:rPr lang="en-US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endParaRPr lang="ru-RU" sz="2400" b="0" i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allclose(a, b[, rtol, atol, equal_nan])</a:t>
                      </a:r>
                      <a:endParaRPr lang="ru-RU" sz="24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Проверяет близость значений двух массивов. </a:t>
                      </a:r>
                      <a:r>
                        <a:rPr lang="en-US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если близки с достаточной точностью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equal(x1, x2, /[, out, where, casting, …])</a:t>
                      </a:r>
                      <a:endParaRPr lang="ru-RU" sz="24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Проверяет поэлементно равенство массивов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not_equal(x1, x2, /[, out, where, casting, …])</a:t>
                      </a:r>
                      <a:endParaRPr lang="ru-RU" sz="24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Проверяет поэлементно неравенство массивов</a:t>
                      </a:r>
                    </a:p>
                  </a:txBody>
                  <a:tcPr marL="18000" marR="18000" marT="18000" marB="18000" anchor="ctr"/>
                </a:tc>
              </a:tr>
              <a:tr h="4826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array_equiv(a1, a2)</a:t>
                      </a:r>
                      <a:endParaRPr lang="ru-RU" sz="24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Проверяет равенство массивов</a:t>
                      </a:r>
                    </a:p>
                  </a:txBody>
                  <a:tcPr marL="18000" marR="18000" marT="18000" marB="18000" anchor="ctr"/>
                </a:tc>
              </a:tr>
              <a:tr h="50284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logical_and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logical_or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logical_xor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logical_not</a:t>
                      </a:r>
                      <a:endParaRPr lang="ru-RU" sz="24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Поэлементные</a:t>
                      </a:r>
                      <a:r>
                        <a:rPr lang="ru-RU" sz="2400" b="0" i="0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логические операции</a:t>
                      </a:r>
                      <a:endParaRPr lang="ru-RU" sz="2400" b="0" i="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621166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Прочие функции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https://numpy.org/devdocs/reference/routines.logic.html</a:t>
            </a:r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логических функций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err="1" smtClean="0"/>
              <a:t>np.all([[</a:t>
            </a:r>
            <a:r>
              <a:rPr lang="en-US" b="1" i="1" smtClean="0"/>
              <a:t>False, True],[</a:t>
            </a:r>
            <a:r>
              <a:rPr lang="en-US" b="1" i="1" err="1" smtClean="0"/>
              <a:t>True,True</a:t>
            </a:r>
            <a:r>
              <a:rPr lang="en-US" b="1" i="1" smtClean="0"/>
              <a:t>]])  		</a:t>
            </a:r>
            <a:r>
              <a:rPr lang="en-US" b="1" i="1" smtClean="0">
                <a:solidFill>
                  <a:srgbClr val="00B050"/>
                </a:solidFill>
              </a:rPr>
              <a:t># False</a:t>
            </a:r>
          </a:p>
          <a:p>
            <a:pPr>
              <a:buNone/>
            </a:pPr>
            <a:r>
              <a:rPr lang="en-US" b="1" i="1" smtClean="0"/>
              <a:t>np.all([[True, False],[True,True]], axis=0)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array([ True, False])</a:t>
            </a:r>
          </a:p>
          <a:p>
            <a:pPr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np.allclose([1e10,1e-7], [1.00001e10,1e-8])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False</a:t>
            </a:r>
          </a:p>
          <a:p>
            <a:pPr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np.equal([0, 1, 4], np.arange(3))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array([ True, True, False])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np.logical_and(True, False) </a:t>
            </a:r>
            <a:r>
              <a:rPr lang="ru-RU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 False</a:t>
            </a:r>
          </a:p>
          <a:p>
            <a:pPr>
              <a:buNone/>
            </a:pPr>
            <a:r>
              <a:rPr lang="en-US" b="1" i="1" smtClean="0"/>
              <a:t>np.logical_and([True, False], [False, False]) 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array([False, False])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Слияние, разделение, повторение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692697"/>
          <a:ext cx="8712968" cy="5655151"/>
        </p:xfrm>
        <a:graphic>
          <a:graphicData uri="http://schemas.openxmlformats.org/drawingml/2006/table">
            <a:tbl>
              <a:tblPr/>
              <a:tblGrid>
                <a:gridCol w="3456384"/>
                <a:gridCol w="5256584"/>
              </a:tblGrid>
              <a:tr h="65455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split(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ary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indices_or_sections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axis])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Разбить массив на несколько </a:t>
                      </a:r>
                      <a:r>
                        <a:rPr lang="ru-RU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подмассивов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86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array_split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ary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indices_or_sections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Разбить массив на несколько подмассивов.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5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dsplit(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ary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indices_or_sections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Разбить массив на несколько подмассивов вдоль 3-й оси (глубина).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86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hsplit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ary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indices_or_sections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Разбить массив на несколько вложенных массивов по горизонтали (по столбцам).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86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vsplit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ary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indices_or_sections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Разбить массив на несколько </a:t>
                      </a:r>
                      <a:r>
                        <a:rPr lang="ru-RU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подмассивов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по вертикали (по строкам).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89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tile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(A, </a:t>
                      </a: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reps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Создать 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массив, повторяя </a:t>
                      </a:r>
                      <a:r>
                        <a:rPr lang="en-US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заданное </a:t>
                      </a:r>
                      <a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reps </a:t>
                      </a: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количество раз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5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repeat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repeats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Повторит</a:t>
                      </a:r>
                      <a:r>
                        <a:rPr lang="ru-RU" sz="24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ь</a:t>
                      </a:r>
                      <a:r>
                        <a:rPr lang="en-US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элементы</a:t>
                      </a:r>
                      <a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массива</a:t>
                      </a:r>
                      <a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разделения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i="1" smtClean="0"/>
              <a:t>x = </a:t>
            </a:r>
            <a:r>
              <a:rPr lang="en-US" b="1" i="1" err="1" smtClean="0"/>
              <a:t>np.arange</a:t>
            </a:r>
            <a:r>
              <a:rPr lang="en-US" b="1" i="1" smtClean="0"/>
              <a:t>(12.0) </a:t>
            </a:r>
            <a:r>
              <a:rPr lang="en-US" b="1" i="1" smtClean="0">
                <a:solidFill>
                  <a:srgbClr val="00B050"/>
                </a:solidFill>
              </a:rPr>
              <a:t># [ 0.  1.  2.  … 7.  8.  9. 10. 11.]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err="1" smtClean="0"/>
              <a:t>np.split</a:t>
            </a:r>
            <a:r>
              <a:rPr lang="en-US" b="1" i="1" smtClean="0"/>
              <a:t>(x, 3) 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</a:t>
            </a:r>
            <a:r>
              <a:rPr lang="en-US" b="1" i="1" smtClean="0">
                <a:solidFill>
                  <a:srgbClr val="00B050"/>
                </a:solidFill>
              </a:rPr>
              <a:t>[array([0., 1., 2., 3.]), array([4., 5., 6., 7.]), array([ 8.,  9., 10., 11.])]</a:t>
            </a:r>
          </a:p>
          <a:p>
            <a:pPr>
              <a:lnSpc>
                <a:spcPct val="100000"/>
              </a:lnSpc>
            </a:pPr>
            <a:r>
              <a:rPr lang="ru-RU" smtClean="0"/>
              <a:t>Если индекс секции представляет собой 1-мерный массив целых чисел, то</a:t>
            </a:r>
            <a:r>
              <a:rPr lang="en-US" smtClean="0"/>
              <a:t> </a:t>
            </a:r>
            <a:r>
              <a:rPr lang="ru-RU" smtClean="0"/>
              <a:t>его элементы показывают точки разбиения</a:t>
            </a:r>
            <a:r>
              <a:rPr lang="en-US" smtClean="0"/>
              <a:t> (</a:t>
            </a:r>
            <a:r>
              <a:rPr lang="ru-RU" smtClean="0"/>
              <a:t>их индексы). Например, </a:t>
            </a:r>
            <a:r>
              <a:rPr lang="en-US" smtClean="0"/>
              <a:t>[2, 3]</a:t>
            </a:r>
            <a:r>
              <a:rPr lang="ru-RU" smtClean="0"/>
              <a:t> для </a:t>
            </a:r>
            <a:r>
              <a:rPr lang="en-US" smtClean="0"/>
              <a:t>axis=0 </a:t>
            </a:r>
            <a:r>
              <a:rPr lang="ru-RU" smtClean="0"/>
              <a:t>дадут разбиение</a:t>
            </a:r>
            <a:r>
              <a:rPr lang="en-US" smtClean="0"/>
              <a:t>:</a:t>
            </a:r>
            <a:endParaRPr lang="ru-RU" smtClean="0"/>
          </a:p>
          <a:p>
            <a:pPr>
              <a:lnSpc>
                <a:spcPct val="100000"/>
              </a:lnSpc>
            </a:pPr>
            <a:r>
              <a:rPr lang="en-US" b="1" i="1" smtClean="0"/>
              <a:t>ary[:2]</a:t>
            </a:r>
          </a:p>
          <a:p>
            <a:pPr>
              <a:lnSpc>
                <a:spcPct val="100000"/>
              </a:lnSpc>
            </a:pPr>
            <a:r>
              <a:rPr lang="en-US" b="1" i="1" smtClean="0"/>
              <a:t>ary[2:3]</a:t>
            </a:r>
          </a:p>
          <a:p>
            <a:pPr>
              <a:lnSpc>
                <a:spcPct val="100000"/>
              </a:lnSpc>
            </a:pPr>
            <a:r>
              <a:rPr lang="en-US" b="1" i="1" smtClean="0"/>
              <a:t>ary[3:]</a:t>
            </a:r>
          </a:p>
          <a:p>
            <a:pPr>
              <a:lnSpc>
                <a:spcPct val="100000"/>
              </a:lnSpc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err="1" smtClean="0"/>
              <a:t>np.split</a:t>
            </a:r>
            <a:r>
              <a:rPr lang="en-US" b="1" i="1" smtClean="0"/>
              <a:t>(x, [2, 3])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[array([0., 1.]),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 array([2.]),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 array([ 3.,  4.,  5.,  6.,  7.,  8.,  9., 10., 11.])]</a:t>
            </a:r>
          </a:p>
          <a:p>
            <a:pPr>
              <a:lnSpc>
                <a:spcPct val="100000"/>
              </a:lnSpc>
              <a:buNone/>
            </a:pP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Размножение элементов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([0, 1, 2])</a:t>
            </a:r>
            <a:endParaRPr lang="ru-RU" b="1" i="1" smtClean="0"/>
          </a:p>
          <a:p>
            <a:pPr>
              <a:buNone/>
            </a:pPr>
            <a:r>
              <a:rPr lang="en-US" b="1" i="1" err="1" smtClean="0"/>
              <a:t>np.tile</a:t>
            </a:r>
            <a:r>
              <a:rPr lang="en-US" b="1" i="1" smtClean="0"/>
              <a:t>(a, 3)</a:t>
            </a:r>
            <a:r>
              <a:rPr lang="ru-RU" b="1" i="1" smtClean="0"/>
              <a:t>	</a:t>
            </a:r>
            <a:r>
              <a:rPr lang="en-US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 [0 1 2 0 1 2 0 1 2]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np.array</a:t>
            </a:r>
            <a:r>
              <a:rPr lang="en-US" b="1" i="1" smtClean="0"/>
              <a:t>([[1, 2], [3, 4]])	</a:t>
            </a:r>
            <a:br>
              <a:rPr lang="en-US" b="1" i="1" smtClean="0"/>
            </a:br>
            <a:r>
              <a:rPr lang="en-US" b="1" i="1" smtClean="0"/>
              <a:t>c= </a:t>
            </a:r>
            <a:r>
              <a:rPr lang="en-US" b="1" i="1" err="1" smtClean="0"/>
              <a:t>np.tile</a:t>
            </a:r>
            <a:r>
              <a:rPr lang="en-US" b="1" i="1" smtClean="0"/>
              <a:t>(b, 2) 			</a:t>
            </a:r>
            <a:r>
              <a:rPr lang="en-US" b="1" i="1" smtClean="0">
                <a:solidFill>
                  <a:srgbClr val="00B050"/>
                </a:solidFill>
              </a:rPr>
              <a:t># [[1 2 </a:t>
            </a:r>
            <a:r>
              <a:rPr lang="en-US" b="1" i="1" smtClean="0">
                <a:solidFill>
                  <a:srgbClr val="FF0000"/>
                </a:solidFill>
              </a:rPr>
              <a:t>1 2</a:t>
            </a:r>
            <a:r>
              <a:rPr lang="en-US" b="1" i="1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b="1" i="1" smtClean="0"/>
              <a:t>					</a:t>
            </a:r>
            <a:r>
              <a:rPr lang="en-US" b="1" i="1" smtClean="0">
                <a:solidFill>
                  <a:srgbClr val="00B050"/>
                </a:solidFill>
              </a:rPr>
              <a:t># [3 4 </a:t>
            </a:r>
            <a:r>
              <a:rPr lang="en-US" b="1" i="1" smtClean="0">
                <a:solidFill>
                  <a:srgbClr val="FF0000"/>
                </a:solidFill>
              </a:rPr>
              <a:t>3 4</a:t>
            </a:r>
            <a:r>
              <a:rPr lang="en-US" b="1" i="1" smtClean="0">
                <a:solidFill>
                  <a:srgbClr val="00B050"/>
                </a:solidFill>
              </a:rPr>
              <a:t>]]</a:t>
            </a:r>
          </a:p>
          <a:p>
            <a:pPr>
              <a:buNone/>
            </a:pPr>
            <a:r>
              <a:rPr lang="en-US" b="1" i="1" smtClean="0"/>
              <a:t>a= </a:t>
            </a:r>
            <a:r>
              <a:rPr lang="en-US" b="1" i="1" err="1" smtClean="0"/>
              <a:t>np.repeat</a:t>
            </a:r>
            <a:r>
              <a:rPr lang="en-US" b="1" i="1" smtClean="0"/>
              <a:t>(2, 3)		</a:t>
            </a:r>
            <a:r>
              <a:rPr lang="en-US" b="1" i="1" smtClean="0">
                <a:solidFill>
                  <a:srgbClr val="00B050"/>
                </a:solidFill>
              </a:rPr>
              <a:t># [2 2 2]</a:t>
            </a:r>
          </a:p>
          <a:p>
            <a:pPr>
              <a:buNone/>
            </a:pPr>
            <a:r>
              <a:rPr lang="en-US" b="1" i="1" smtClean="0"/>
              <a:t>c = </a:t>
            </a:r>
            <a:r>
              <a:rPr lang="en-US" b="1" i="1" err="1" smtClean="0"/>
              <a:t>np.repeat</a:t>
            </a:r>
            <a:r>
              <a:rPr lang="en-US" b="1" i="1" smtClean="0"/>
              <a:t>(b, 3, axis=1)	</a:t>
            </a:r>
            <a:r>
              <a:rPr lang="en-US" b="1" i="1" smtClean="0">
                <a:solidFill>
                  <a:srgbClr val="00B050"/>
                </a:solidFill>
              </a:rPr>
              <a:t># [[1 1 1 2 2 2]</a:t>
            </a:r>
          </a:p>
          <a:p>
            <a:pPr>
              <a:buNone/>
            </a:pPr>
            <a:r>
              <a:rPr lang="en-US" b="1" i="1" smtClean="0"/>
              <a:t> 					</a:t>
            </a:r>
            <a:r>
              <a:rPr lang="en-US" b="1" i="1" smtClean="0">
                <a:solidFill>
                  <a:srgbClr val="00B050"/>
                </a:solidFill>
              </a:rPr>
              <a:t># [3 3 3 4 4 4]]</a:t>
            </a:r>
          </a:p>
          <a:p>
            <a:pPr>
              <a:buNone/>
            </a:pPr>
            <a:r>
              <a:rPr lang="en-US" b="1" i="1" smtClean="0"/>
              <a:t>c = </a:t>
            </a:r>
            <a:r>
              <a:rPr lang="en-US" b="1" i="1" err="1" smtClean="0"/>
              <a:t>np.repeat</a:t>
            </a:r>
            <a:r>
              <a:rPr lang="en-US" b="1" i="1" smtClean="0"/>
              <a:t>(b, 3, axis=0)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[[1 2]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</a:t>
            </a:r>
            <a:r>
              <a:rPr lang="ru-RU" b="1" i="1" smtClean="0">
                <a:solidFill>
                  <a:srgbClr val="00B050"/>
                </a:solidFill>
              </a:rPr>
              <a:t> [1 2]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</a:t>
            </a:r>
            <a:r>
              <a:rPr lang="ru-RU" b="1" i="1" smtClean="0">
                <a:solidFill>
                  <a:srgbClr val="00B050"/>
                </a:solidFill>
              </a:rPr>
              <a:t> [1 2]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</a:t>
            </a:r>
            <a:r>
              <a:rPr lang="ru-RU" b="1" i="1" smtClean="0">
                <a:solidFill>
                  <a:srgbClr val="00B050"/>
                </a:solidFill>
              </a:rPr>
              <a:t> [3 4]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</a:t>
            </a:r>
            <a:r>
              <a:rPr lang="ru-RU" b="1" i="1" smtClean="0">
                <a:solidFill>
                  <a:srgbClr val="00B050"/>
                </a:solidFill>
              </a:rPr>
              <a:t> [3 4]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</a:t>
            </a:r>
            <a:r>
              <a:rPr lang="ru-RU" b="1" i="1" smtClean="0">
                <a:solidFill>
                  <a:srgbClr val="00B050"/>
                </a:solidFill>
              </a:rPr>
              <a:t> [3 4]]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928992" cy="620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mtClean="0"/>
              <a:t>Вставка и удаление элементов; </a:t>
            </a:r>
            <a:r>
              <a:rPr lang="ru-RU" err="1" smtClean="0"/>
              <a:t>переразмеривание</a:t>
            </a:r>
            <a:r>
              <a:rPr lang="ru-RU" smtClean="0"/>
              <a:t> массивов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20" y="1268760"/>
          <a:ext cx="8496944" cy="5170945"/>
        </p:xfrm>
        <a:graphic>
          <a:graphicData uri="http://schemas.openxmlformats.org/drawingml/2006/table">
            <a:tbl>
              <a:tblPr/>
              <a:tblGrid>
                <a:gridCol w="2520280"/>
                <a:gridCol w="5976664"/>
              </a:tblGrid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delete(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obj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Новый массив с удаленными вдоль оси подмассивами.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insert(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obj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values[, axis])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Вставляет значения вдоль заданной оси перед указанными индексами.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append(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values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Добавляет значения в конец массива.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resize(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new_shape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Возвращает новый массив с заданной формой.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trim_zeros(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filt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trim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Обрезает начальные и/или конечные нули из одномерного массива или последовательности.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unique(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return_index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return_inverse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уникальные элементы массива.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flip(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Обращает порядок элементов в массиве вдоль заданной оси.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fliplr(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Переворачивает массив влево / вправо.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flipud(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Переворачивает массив в направлении вверх / вниз.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reshape(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newshape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order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Придает массиву новую форму без изменения его данных.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roll(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Прокручивает элементы массива вдоль заданной оси.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rot90(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axes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Поворачивает массив на 90 градусов в плоскости, указанной осями.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вставки и удаления-1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([[1,2,3,4], [5,6,7,8], [9,10,11,12]])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# array([[ 1,  2,  3,  4],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#       </a:t>
            </a:r>
            <a:r>
              <a:rPr lang="en-US" b="1" i="1" smtClean="0">
                <a:solidFill>
                  <a:srgbClr val="FF0000"/>
                </a:solidFill>
              </a:rPr>
              <a:t>[ 5,  6,  7,  8],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#       [ 9, 10, 11, 12]])</a:t>
            </a:r>
            <a:br>
              <a:rPr lang="en-US" b="1" i="1" smtClean="0">
                <a:solidFill>
                  <a:srgbClr val="00B050"/>
                </a:solidFill>
              </a:rPr>
            </a:br>
            <a:r>
              <a:rPr lang="en-US" b="1" i="1" smtClean="0"/>
              <a:t>b = </a:t>
            </a:r>
            <a:r>
              <a:rPr lang="en-US" b="1" i="1" err="1" smtClean="0"/>
              <a:t>np.delete</a:t>
            </a:r>
            <a:r>
              <a:rPr lang="en-US" b="1" i="1" smtClean="0"/>
              <a:t>(a, 1, 0)</a:t>
            </a:r>
            <a:r>
              <a:rPr lang="ru-RU" b="1" i="1" smtClean="0"/>
              <a:t> </a:t>
            </a:r>
            <a:r>
              <a:rPr lang="en-US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array([[ 1,  2,  3,  4],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#           [ 9, 10, 11, 12]])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([[1,2], [3,4], [5,6]])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array([[1, 2],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[3, 4],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       						# [5, 6]])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np.insert</a:t>
            </a:r>
            <a:r>
              <a:rPr lang="en-US" b="1" i="1" smtClean="0"/>
              <a:t>(a, 1, </a:t>
            </a:r>
            <a:r>
              <a:rPr lang="en-US" b="1" i="1" smtClean="0">
                <a:solidFill>
                  <a:srgbClr val="FF0000"/>
                </a:solidFill>
              </a:rPr>
              <a:t>0</a:t>
            </a:r>
            <a:r>
              <a:rPr lang="en-US" b="1" i="1" smtClean="0"/>
              <a:t>) </a:t>
            </a:r>
            <a:r>
              <a:rPr lang="en-US" b="1" i="1" smtClean="0">
                <a:solidFill>
                  <a:srgbClr val="00B050"/>
                </a:solidFill>
              </a:rPr>
              <a:t># array([1, </a:t>
            </a:r>
            <a:r>
              <a:rPr lang="en-US" b="1" i="1" smtClean="0">
                <a:solidFill>
                  <a:srgbClr val="FF0000"/>
                </a:solidFill>
              </a:rPr>
              <a:t>0</a:t>
            </a:r>
            <a:r>
              <a:rPr lang="en-US" b="1" i="1" smtClean="0">
                <a:solidFill>
                  <a:srgbClr val="00B050"/>
                </a:solidFill>
              </a:rPr>
              <a:t>, 2, 3, 4, 5, 6])</a:t>
            </a:r>
            <a:r>
              <a:rPr lang="en-US" b="1" i="1" smtClean="0"/>
              <a:t/>
            </a:r>
            <a:br>
              <a:rPr lang="en-US" b="1" i="1" smtClean="0"/>
            </a:br>
            <a:r>
              <a:rPr lang="en-US" b="1" i="1" smtClean="0"/>
              <a:t>c = </a:t>
            </a:r>
            <a:r>
              <a:rPr lang="en-US" b="1" i="1" err="1" smtClean="0"/>
              <a:t>np.insert</a:t>
            </a:r>
            <a:r>
              <a:rPr lang="en-US" b="1" i="1" smtClean="0"/>
              <a:t>(a, 1, </a:t>
            </a:r>
            <a:r>
              <a:rPr lang="en-US" b="1" i="1" smtClean="0">
                <a:solidFill>
                  <a:srgbClr val="FF0000"/>
                </a:solidFill>
              </a:rPr>
              <a:t>7</a:t>
            </a:r>
            <a:r>
              <a:rPr lang="en-US" b="1" i="1" smtClean="0"/>
              <a:t>, axis=1)	</a:t>
            </a:r>
            <a:r>
              <a:rPr lang="en-US" b="1" i="1" smtClean="0">
                <a:solidFill>
                  <a:srgbClr val="00B050"/>
                </a:solidFill>
              </a:rPr>
              <a:t># array([[1, </a:t>
            </a:r>
            <a:r>
              <a:rPr lang="en-US" b="1" i="1" smtClean="0">
                <a:solidFill>
                  <a:srgbClr val="FF0000"/>
                </a:solidFill>
              </a:rPr>
              <a:t>7</a:t>
            </a:r>
            <a:r>
              <a:rPr lang="en-US" b="1" i="1" smtClean="0">
                <a:solidFill>
                  <a:srgbClr val="00B050"/>
                </a:solidFill>
              </a:rPr>
              <a:t>, 2],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       						# [3, </a:t>
            </a:r>
            <a:r>
              <a:rPr lang="en-US" b="1" i="1" smtClean="0">
                <a:solidFill>
                  <a:srgbClr val="FF0000"/>
                </a:solidFill>
              </a:rPr>
              <a:t>7</a:t>
            </a:r>
            <a:r>
              <a:rPr lang="en-US" b="1" i="1" smtClean="0">
                <a:solidFill>
                  <a:srgbClr val="00B050"/>
                </a:solidFill>
              </a:rPr>
              <a:t>, 4],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         #[5, </a:t>
            </a:r>
            <a:r>
              <a:rPr lang="en-US" b="1" i="1" smtClean="0">
                <a:solidFill>
                  <a:srgbClr val="FF0000"/>
                </a:solidFill>
              </a:rPr>
              <a:t>7</a:t>
            </a:r>
            <a:r>
              <a:rPr lang="en-US" b="1" i="1" smtClean="0">
                <a:solidFill>
                  <a:srgbClr val="00B050"/>
                </a:solidFill>
              </a:rPr>
              <a:t>, 6]])</a:t>
            </a:r>
          </a:p>
          <a:p>
            <a:pPr>
              <a:buNone/>
            </a:pPr>
            <a:endParaRPr lang="ru-RU" b="1" i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вставки и удаления-2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smtClean="0"/>
              <a:t>a = [1, 2, 3]</a:t>
            </a:r>
            <a:br>
              <a:rPr lang="en-US" b="1" i="1" smtClean="0"/>
            </a:br>
            <a:r>
              <a:rPr lang="en-US" b="1" i="1" smtClean="0"/>
              <a:t>d = </a:t>
            </a:r>
            <a:r>
              <a:rPr lang="en-US" b="1" i="1" err="1" smtClean="0"/>
              <a:t>np.append</a:t>
            </a:r>
            <a:r>
              <a:rPr lang="en-US" b="1" i="1" smtClean="0"/>
              <a:t>(a, [[4, 5, 6], [7, 8, 9]])</a:t>
            </a:r>
            <a:endParaRPr lang="ru-RU" b="1" i="1" smtClean="0"/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array([1, 2, 3, 4, 5, 6, 7, 8, 9])</a:t>
            </a:r>
          </a:p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([[1, 2], [3, 4], [5, 6]])</a:t>
            </a:r>
          </a:p>
          <a:p>
            <a:endParaRPr lang="ru-RU" smtClean="0"/>
          </a:p>
          <a:p>
            <a:r>
              <a:rPr lang="ru-RU" smtClean="0"/>
              <a:t>Добавляем </a:t>
            </a:r>
            <a:r>
              <a:rPr lang="ru-RU" smtClean="0"/>
              <a:t>строку (ось 0)</a:t>
            </a:r>
            <a:endParaRPr lang="en-US" smtClean="0"/>
          </a:p>
          <a:p>
            <a:pPr>
              <a:buNone/>
            </a:pPr>
            <a:r>
              <a:rPr lang="en-US" b="1" i="1" smtClean="0"/>
              <a:t>e = </a:t>
            </a:r>
            <a:r>
              <a:rPr lang="en-US" b="1" i="1" err="1" smtClean="0"/>
              <a:t>np.append</a:t>
            </a:r>
            <a:r>
              <a:rPr lang="en-US" b="1" i="1" smtClean="0"/>
              <a:t>(a, [[</a:t>
            </a:r>
            <a:r>
              <a:rPr lang="en-US" b="1" i="1" smtClean="0">
                <a:solidFill>
                  <a:srgbClr val="FF0000"/>
                </a:solidFill>
              </a:rPr>
              <a:t>7, 8</a:t>
            </a:r>
            <a:r>
              <a:rPr lang="en-US" b="1" i="1" smtClean="0"/>
              <a:t>]], axis=0) 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en-US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array([[1, 2],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[3, 4],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[5, 6],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[</a:t>
            </a:r>
            <a:r>
              <a:rPr lang="en-US" b="1" i="1" smtClean="0">
                <a:solidFill>
                  <a:srgbClr val="FF0000"/>
                </a:solidFill>
              </a:rPr>
              <a:t>7, 8</a:t>
            </a:r>
            <a:r>
              <a:rPr lang="en-US" b="1" i="1" smtClean="0">
                <a:solidFill>
                  <a:srgbClr val="00B050"/>
                </a:solidFill>
              </a:rPr>
              <a:t>]])</a:t>
            </a:r>
          </a:p>
          <a:p>
            <a:pPr>
              <a:buNone/>
            </a:pPr>
            <a:r>
              <a:rPr lang="ru-RU" smtClean="0"/>
              <a:t>также см. метод </a:t>
            </a:r>
            <a:r>
              <a:rPr lang="en-US" b="1" i="1" smtClean="0"/>
              <a:t>concatenate</a:t>
            </a:r>
            <a:endParaRPr lang="ru-RU" b="1" i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Библиотеки</a:t>
            </a:r>
            <a:r>
              <a:rPr lang="en-US" smtClean="0"/>
              <a:t>-3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97666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5"/>
            </a:pPr>
            <a:r>
              <a:rPr lang="en-US" sz="2200" b="1" smtClean="0"/>
              <a:t>easygui </a:t>
            </a:r>
            <a:r>
              <a:rPr lang="ru-RU" sz="2200" smtClean="0"/>
              <a:t>–</a:t>
            </a:r>
            <a:r>
              <a:rPr lang="en-US" sz="2200" b="1" smtClean="0"/>
              <a:t> </a:t>
            </a:r>
            <a:r>
              <a:rPr lang="ru-RU" sz="2200" smtClean="0"/>
              <a:t>примитивный пользовательский интерфейс;</a:t>
            </a:r>
            <a:endParaRPr lang="en-US" sz="2200" smtClean="0"/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smtClean="0"/>
              <a:t>wxPython</a:t>
            </a:r>
            <a:r>
              <a:rPr lang="ru-RU" sz="2200" smtClean="0"/>
              <a:t> – пользовательский интерфейс;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>
                <a:solidFill>
                  <a:srgbClr val="FF0000"/>
                </a:solidFill>
              </a:rPr>
              <a:t>Tkinter</a:t>
            </a:r>
            <a:r>
              <a:rPr lang="ru-RU" sz="2200" smtClean="0"/>
              <a:t> – пользовательский интерфейс;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>
                <a:solidFill>
                  <a:srgbClr val="FF0000"/>
                </a:solidFill>
              </a:rPr>
              <a:t>pyQT</a:t>
            </a:r>
            <a:r>
              <a:rPr lang="ru-RU" sz="2200" smtClean="0"/>
              <a:t> – пользовательский интерфейс</a:t>
            </a:r>
            <a:r>
              <a:rPr lang="en-US" sz="2200" smtClean="0"/>
              <a:t> (+QtDesigner)</a:t>
            </a:r>
            <a:r>
              <a:rPr lang="ru-RU" sz="2200" smtClean="0"/>
              <a:t>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pyGtk</a:t>
            </a:r>
            <a:r>
              <a:rPr lang="ru-RU" sz="2200" smtClean="0"/>
              <a:t> – набор Python-привязок для библиотеки графического интерфейса GTK+;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smtClean="0"/>
              <a:t>Nltk</a:t>
            </a:r>
            <a:r>
              <a:rPr lang="ru-RU" sz="2200" smtClean="0"/>
              <a:t> – работа со строками и пр.;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ParaText</a:t>
            </a:r>
            <a:r>
              <a:rPr lang="ru-RU" sz="2200" smtClean="0"/>
              <a:t> – библиотека для обработки текста;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SymPy</a:t>
            </a:r>
            <a:r>
              <a:rPr lang="ru-RU" sz="2200" smtClean="0"/>
              <a:t> – библиотека для символьных вычислений;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ChemPy</a:t>
            </a:r>
            <a:r>
              <a:rPr lang="ru-RU" sz="2200" smtClean="0"/>
              <a:t> – библиотека химических расчётов;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>
                <a:solidFill>
                  <a:srgbClr val="FF0000"/>
                </a:solidFill>
              </a:rPr>
              <a:t>SciKit-Learn</a:t>
            </a:r>
            <a:r>
              <a:rPr lang="ru-RU" sz="2200" b="1" smtClean="0"/>
              <a:t> </a:t>
            </a:r>
            <a:r>
              <a:rPr lang="ru-RU" sz="2200" smtClean="0"/>
              <a:t>– инструмент для обработки изображений и имитации искусственного интеллекта;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Theano</a:t>
            </a:r>
            <a:r>
              <a:rPr lang="ru-RU" sz="2200" smtClean="0"/>
              <a:t>  – библиотека, которая используется для разработки систем машинного обучения;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PyCrypto</a:t>
            </a:r>
            <a:r>
              <a:rPr lang="ru-RU" sz="2200" smtClean="0"/>
              <a:t> – криптографическая библиотека;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mxODBC</a:t>
            </a:r>
            <a:r>
              <a:rPr lang="ru-RU" sz="2200" smtClean="0"/>
              <a:t> – библиотека для связи с базами данных;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pyGame</a:t>
            </a:r>
            <a:r>
              <a:rPr lang="ru-RU" sz="2200" smtClean="0"/>
              <a:t> – библиотека для написания игровых приложений;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err="1" smtClean="0"/>
              <a:t>pyQuery</a:t>
            </a:r>
            <a:r>
              <a:rPr lang="ru-RU" sz="2200" smtClean="0"/>
              <a:t> – аналог библиотеки </a:t>
            </a:r>
            <a:r>
              <a:rPr lang="ru-RU" sz="2200" b="1" i="1" err="1" smtClean="0"/>
              <a:t>jquery</a:t>
            </a:r>
            <a:r>
              <a:rPr lang="ru-RU" sz="2200" smtClean="0"/>
              <a:t> для работы с XML и HTML документами;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b="1" smtClean="0"/>
              <a:t>Nose</a:t>
            </a:r>
            <a:r>
              <a:rPr lang="ru-RU" sz="2200" smtClean="0"/>
              <a:t> – среда тестирования;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ru-RU" sz="2200" smtClean="0"/>
              <a:t>Модули </a:t>
            </a:r>
            <a:r>
              <a:rPr lang="ru-RU" sz="2200" err="1" smtClean="0"/>
              <a:t>сериализации</a:t>
            </a:r>
            <a:r>
              <a:rPr lang="ru-RU" sz="2200" smtClean="0"/>
              <a:t> и </a:t>
            </a:r>
            <a:r>
              <a:rPr lang="ru-RU" sz="2200" err="1" smtClean="0"/>
              <a:t>десериализации</a:t>
            </a:r>
            <a:r>
              <a:rPr lang="ru-RU" sz="2200" smtClean="0"/>
              <a:t> данных (</a:t>
            </a:r>
            <a:r>
              <a:rPr lang="ru-RU" sz="2200" b="1" err="1" smtClean="0"/>
              <a:t>pickle</a:t>
            </a:r>
            <a:r>
              <a:rPr lang="ru-RU" sz="2200" smtClean="0"/>
              <a:t>, </a:t>
            </a:r>
            <a:r>
              <a:rPr lang="ru-RU" sz="2200" b="1" err="1" smtClean="0"/>
              <a:t>json</a:t>
            </a:r>
            <a:r>
              <a:rPr lang="ru-RU" sz="2200" smtClean="0"/>
              <a:t>, </a:t>
            </a:r>
            <a:r>
              <a:rPr lang="ru-RU" sz="2200" b="1" err="1" smtClean="0"/>
              <a:t>csv</a:t>
            </a:r>
            <a:r>
              <a:rPr lang="ru-RU" sz="2200" smtClean="0"/>
              <a:t>, </a:t>
            </a:r>
            <a:r>
              <a:rPr lang="ru-RU" sz="2200" b="1" err="1" smtClean="0"/>
              <a:t>yaml</a:t>
            </a:r>
            <a:r>
              <a:rPr lang="ru-RU" sz="2200" smtClean="0"/>
              <a:t> и др.)</a:t>
            </a:r>
            <a:endParaRPr lang="ru-RU" sz="2200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smtClean="0"/>
              <a:t>Примеры нахождения уникальных элементов</a:t>
            </a:r>
            <a:endParaRPr lang="ru-RU" sz="320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mtClean="0"/>
              <a:t>Уникальные элементы</a:t>
            </a:r>
            <a:endParaRPr lang="en-US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([[0, 1], [1, 7]])</a:t>
            </a:r>
            <a:br>
              <a:rPr lang="en-US" b="1" i="1" smtClean="0"/>
            </a:br>
            <a:r>
              <a:rPr lang="en-US" b="1" i="1" smtClean="0"/>
              <a:t>b = </a:t>
            </a:r>
            <a:r>
              <a:rPr lang="en-US" b="1" i="1" err="1" smtClean="0"/>
              <a:t>np.unique</a:t>
            </a:r>
            <a:r>
              <a:rPr lang="en-US" b="1" i="1" smtClean="0"/>
              <a:t>(a)</a:t>
            </a:r>
            <a:r>
              <a:rPr lang="ru-RU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 array([0, 1, 7])</a:t>
            </a:r>
          </a:p>
          <a:p>
            <a:pPr>
              <a:lnSpc>
                <a:spcPct val="90000"/>
              </a:lnSpc>
            </a:pPr>
            <a:r>
              <a:rPr lang="ru-RU" smtClean="0"/>
              <a:t>Уникальные строки</a:t>
            </a:r>
            <a:endParaRPr lang="en-US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([[1, 0, 0], [1, 0, 0], [2, 3, 4]])</a:t>
            </a:r>
            <a:br>
              <a:rPr lang="en-US" b="1" i="1" smtClean="0"/>
            </a:br>
            <a:r>
              <a:rPr lang="en-US" b="1" i="1" smtClean="0"/>
              <a:t>b = </a:t>
            </a:r>
            <a:r>
              <a:rPr lang="en-US" b="1" i="1" err="1" smtClean="0"/>
              <a:t>np.unique</a:t>
            </a:r>
            <a:r>
              <a:rPr lang="en-US" b="1" i="1" smtClean="0"/>
              <a:t>(a, axis=0) 	</a:t>
            </a:r>
            <a:r>
              <a:rPr lang="en-US" b="1" i="1" smtClean="0">
                <a:solidFill>
                  <a:srgbClr val="00B050"/>
                </a:solidFill>
              </a:rPr>
              <a:t># array([[1, 0, 0],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					</a:t>
            </a:r>
            <a:r>
              <a:rPr lang="en-US" b="1" i="1" smtClean="0">
                <a:solidFill>
                  <a:srgbClr val="00B050"/>
                </a:solidFill>
              </a:rPr>
              <a:t>#            [2, 3, 4]])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ru-RU" smtClean="0"/>
              <a:t>Уникальные столбцы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np.array</a:t>
            </a:r>
            <a:r>
              <a:rPr lang="en-US" b="1" i="1" smtClean="0"/>
              <a:t>([</a:t>
            </a:r>
            <a:r>
              <a:rPr lang="ru-RU" b="1" i="1" smtClean="0"/>
              <a:t>	</a:t>
            </a:r>
            <a:r>
              <a:rPr lang="en-US" b="1" i="1" smtClean="0"/>
              <a:t>[1, 1, 0],</a:t>
            </a:r>
            <a:br>
              <a:rPr lang="en-US" b="1" i="1" smtClean="0"/>
            </a:br>
            <a:r>
              <a:rPr lang="en-US" b="1" i="1" smtClean="0"/>
              <a:t>              </a:t>
            </a:r>
            <a:r>
              <a:rPr lang="ru-RU" b="1" i="1" smtClean="0"/>
              <a:t>		</a:t>
            </a:r>
            <a:r>
              <a:rPr lang="en-US" b="1" i="1" smtClean="0"/>
              <a:t>[1, 1, 0],</a:t>
            </a:r>
            <a:br>
              <a:rPr lang="en-US" b="1" i="1" smtClean="0"/>
            </a:br>
            <a:r>
              <a:rPr lang="en-US" b="1" i="1" smtClean="0"/>
              <a:t>              </a:t>
            </a:r>
            <a:r>
              <a:rPr lang="ru-RU" b="1" i="1" smtClean="0"/>
              <a:t>		</a:t>
            </a:r>
            <a:r>
              <a:rPr lang="en-US" b="1" i="1" smtClean="0"/>
              <a:t>[2, 2, 4]])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np.unique</a:t>
            </a:r>
            <a:r>
              <a:rPr lang="en-US" b="1" i="1" smtClean="0"/>
              <a:t>(a, axis=1)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array([[0, 1],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      [0, 1],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      [4, 2]])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Примеры преобразований массивов</a:t>
            </a:r>
            <a:endParaRPr lang="ru-RU" sz="400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smtClean="0"/>
              <a:t>a=</a:t>
            </a:r>
            <a:r>
              <a:rPr lang="en-US" b="1" i="1" err="1" smtClean="0"/>
              <a:t>np.array</a:t>
            </a:r>
            <a:r>
              <a:rPr lang="en-US" b="1" i="1" smtClean="0"/>
              <a:t>([[0, 1], [10, 11]])</a:t>
            </a:r>
          </a:p>
          <a:p>
            <a:pPr>
              <a:buNone/>
            </a:pPr>
            <a:r>
              <a:rPr lang="en-US" b="1" i="1" smtClean="0"/>
              <a:t>c = </a:t>
            </a:r>
            <a:r>
              <a:rPr lang="en-US" b="1" i="1" err="1" smtClean="0"/>
              <a:t>np.resize</a:t>
            </a:r>
            <a:r>
              <a:rPr lang="en-US" b="1" i="1" smtClean="0"/>
              <a:t>(a,</a:t>
            </a:r>
            <a:r>
              <a:rPr lang="ru-RU" b="1" i="1" smtClean="0"/>
              <a:t> </a:t>
            </a:r>
            <a:r>
              <a:rPr lang="en-US" b="1" i="1" smtClean="0"/>
              <a:t>(2, 4))</a:t>
            </a:r>
            <a:r>
              <a:rPr lang="ru-RU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 array([[ 0,  1, 10, 11],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       					# 	     </a:t>
            </a:r>
            <a:r>
              <a:rPr lang="en-US" b="1" i="1" smtClean="0">
                <a:solidFill>
                  <a:srgbClr val="FF0000"/>
                </a:solidFill>
              </a:rPr>
              <a:t>[ 0,  1, 10, 11]</a:t>
            </a:r>
            <a:r>
              <a:rPr lang="en-US" b="1" i="1" smtClean="0">
                <a:solidFill>
                  <a:srgbClr val="00B050"/>
                </a:solidFill>
              </a:rPr>
              <a:t>])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smtClean="0"/>
              <a:t>a =</a:t>
            </a:r>
            <a:r>
              <a:rPr lang="en-US" b="1" i="1" err="1" smtClean="0"/>
              <a:t>np.arange</a:t>
            </a:r>
            <a:r>
              <a:rPr lang="en-US" b="1" i="1" smtClean="0"/>
              <a:t>(6).reshape((3, 2)) 	</a:t>
            </a:r>
            <a:r>
              <a:rPr lang="en-US" b="1" i="1" smtClean="0">
                <a:solidFill>
                  <a:srgbClr val="00B050"/>
                </a:solidFill>
              </a:rPr>
              <a:t># array([[0, 1],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          [2, 3],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         [4, 5]])</a:t>
            </a:r>
          </a:p>
          <a:p>
            <a:r>
              <a:rPr lang="ru-RU" smtClean="0"/>
              <a:t>Отражение по строке (ось 0)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np.flip</a:t>
            </a:r>
            <a:r>
              <a:rPr lang="en-US" b="1" i="1" smtClean="0"/>
              <a:t>(a, 0)				</a:t>
            </a:r>
            <a:r>
              <a:rPr lang="en-US" b="1" i="1" smtClean="0">
                <a:solidFill>
                  <a:srgbClr val="00B050"/>
                </a:solidFill>
              </a:rPr>
              <a:t># array([[4, 5],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           [2, 3],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          [0, 1]])</a:t>
            </a:r>
            <a:endParaRPr lang="ru-RU" b="1" i="1" smtClean="0">
              <a:solidFill>
                <a:srgbClr val="00B050"/>
              </a:solidFill>
            </a:endParaRPr>
          </a:p>
          <a:p>
            <a:r>
              <a:rPr lang="ru-RU" smtClean="0"/>
              <a:t>Отражение по столбцу (ось 1)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np.flip</a:t>
            </a:r>
            <a:r>
              <a:rPr lang="en-US" b="1" i="1" smtClean="0"/>
              <a:t>(a, 1)	</a:t>
            </a:r>
            <a:r>
              <a:rPr lang="en-US" smtClean="0"/>
              <a:t>			</a:t>
            </a:r>
            <a:r>
              <a:rPr lang="en-US" b="1" smtClean="0">
                <a:solidFill>
                  <a:srgbClr val="00B050"/>
                </a:solidFill>
              </a:rPr>
              <a:t>#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array([[1, 0],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           [3, 2],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	#           [5, 4]])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прокрутки массивов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/>
          <a:lstStyle/>
          <a:p>
            <a:pPr>
              <a:buNone/>
            </a:pPr>
            <a:r>
              <a:rPr lang="en-US" b="1" i="1" smtClean="0"/>
              <a:t>a = </a:t>
            </a:r>
            <a:r>
              <a:rPr lang="en-US" b="1" i="1" err="1" smtClean="0"/>
              <a:t>np.arange</a:t>
            </a:r>
            <a:r>
              <a:rPr lang="en-US" b="1" i="1" smtClean="0"/>
              <a:t>(10) </a:t>
            </a:r>
            <a:r>
              <a:rPr lang="en-US" b="1" i="1" smtClean="0">
                <a:solidFill>
                  <a:srgbClr val="00B050"/>
                </a:solidFill>
              </a:rPr>
              <a:t>#array([0, 1, 2, 3, 4, 5, 6, 7, 8, 9])</a:t>
            </a:r>
            <a:br>
              <a:rPr lang="en-US" b="1" i="1" smtClean="0">
                <a:solidFill>
                  <a:srgbClr val="00B050"/>
                </a:solidFill>
              </a:rPr>
            </a:br>
            <a:r>
              <a:rPr lang="en-US" b="1" i="1" smtClean="0"/>
              <a:t>b = </a:t>
            </a:r>
            <a:r>
              <a:rPr lang="en-US" b="1" i="1" err="1" smtClean="0"/>
              <a:t>np.roll</a:t>
            </a:r>
            <a:r>
              <a:rPr lang="en-US" b="1" i="1" smtClean="0"/>
              <a:t>(a, </a:t>
            </a:r>
            <a:r>
              <a:rPr lang="en-US" b="1" i="1" smtClean="0">
                <a:solidFill>
                  <a:srgbClr val="FF0000"/>
                </a:solidFill>
              </a:rPr>
              <a:t>2</a:t>
            </a:r>
            <a:r>
              <a:rPr lang="en-US" b="1" i="1" smtClean="0"/>
              <a:t>)	</a:t>
            </a:r>
            <a:r>
              <a:rPr lang="en-US" b="1" i="1" smtClean="0">
                <a:solidFill>
                  <a:srgbClr val="00B050"/>
                </a:solidFill>
              </a:rPr>
              <a:t>#array([8, 9, </a:t>
            </a:r>
            <a:r>
              <a:rPr lang="en-US" b="1" i="1" u="sng" smtClean="0">
                <a:solidFill>
                  <a:srgbClr val="FF0000"/>
                </a:solidFill>
              </a:rPr>
              <a:t>0</a:t>
            </a:r>
            <a:r>
              <a:rPr lang="en-US" b="1" i="1" smtClean="0">
                <a:solidFill>
                  <a:srgbClr val="00B050"/>
                </a:solidFill>
              </a:rPr>
              <a:t>, 1, 2, 3, 4, 5, 6, 7])</a:t>
            </a:r>
          </a:p>
          <a:p>
            <a:pPr>
              <a:buNone/>
            </a:pPr>
            <a:r>
              <a:rPr lang="en-US" b="1" i="1" smtClean="0"/>
              <a:t>b = </a:t>
            </a:r>
            <a:r>
              <a:rPr lang="en-US" b="1" i="1" err="1" smtClean="0"/>
              <a:t>np.reshape</a:t>
            </a:r>
            <a:r>
              <a:rPr lang="en-US" b="1" i="1" smtClean="0"/>
              <a:t>(a, (2, 5))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array([[0, 1, 2, 3, 4],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       </a:t>
            </a:r>
            <a:r>
              <a:rPr lang="ru-RU" b="1" i="1" smtClean="0">
                <a:solidFill>
                  <a:srgbClr val="00B050"/>
                </a:solidFill>
              </a:rPr>
              <a:t>					</a:t>
            </a:r>
            <a:r>
              <a:rPr lang="en-US" b="1" i="1" smtClean="0">
                <a:solidFill>
                  <a:srgbClr val="00B050"/>
                </a:solidFill>
              </a:rPr>
              <a:t># 	     [5, 6, 7, 8, 9]])</a:t>
            </a:r>
            <a:br>
              <a:rPr lang="en-US" b="1" i="1" smtClean="0">
                <a:solidFill>
                  <a:srgbClr val="00B050"/>
                </a:solidFill>
              </a:rPr>
            </a:br>
            <a:r>
              <a:rPr lang="en-US" b="1" i="1" smtClean="0"/>
              <a:t>c = </a:t>
            </a:r>
            <a:r>
              <a:rPr lang="en-US" b="1" i="1" err="1" smtClean="0"/>
              <a:t>np.roll</a:t>
            </a:r>
            <a:r>
              <a:rPr lang="en-US" b="1" i="1" smtClean="0"/>
              <a:t>(b, </a:t>
            </a:r>
            <a:r>
              <a:rPr lang="en-US" b="1" i="1" smtClean="0">
                <a:solidFill>
                  <a:srgbClr val="FF0000"/>
                </a:solidFill>
              </a:rPr>
              <a:t>1</a:t>
            </a:r>
            <a:r>
              <a:rPr lang="en-US" b="1" i="1" smtClean="0"/>
              <a:t>)			</a:t>
            </a:r>
            <a:r>
              <a:rPr lang="en-US" b="1" i="1" smtClean="0">
                <a:solidFill>
                  <a:srgbClr val="00B050"/>
                </a:solidFill>
              </a:rPr>
              <a:t># array([[9, </a:t>
            </a:r>
            <a:r>
              <a:rPr lang="en-US" b="1" i="1" u="sng" smtClean="0">
                <a:solidFill>
                  <a:srgbClr val="FF0000"/>
                </a:solidFill>
              </a:rPr>
              <a:t>0</a:t>
            </a:r>
            <a:r>
              <a:rPr lang="en-US" b="1" i="1" smtClean="0">
                <a:solidFill>
                  <a:srgbClr val="00B050"/>
                </a:solidFill>
              </a:rPr>
              <a:t>, 1, 2, 3],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            [4, 5, 6, 7, 8]])</a:t>
            </a:r>
          </a:p>
          <a:p>
            <a:r>
              <a:rPr lang="ru-RU" smtClean="0"/>
              <a:t>Строки:</a:t>
            </a:r>
          </a:p>
          <a:p>
            <a:pPr>
              <a:buNone/>
            </a:pPr>
            <a:r>
              <a:rPr lang="en-US" b="1" i="1" smtClean="0"/>
              <a:t>c = </a:t>
            </a:r>
            <a:r>
              <a:rPr lang="en-US" b="1" i="1" err="1" smtClean="0"/>
              <a:t>np.roll</a:t>
            </a:r>
            <a:r>
              <a:rPr lang="en-US" b="1" i="1" smtClean="0"/>
              <a:t>(b, 1, axis=0)	</a:t>
            </a:r>
            <a:r>
              <a:rPr lang="en-US" b="1" i="1" smtClean="0">
                <a:solidFill>
                  <a:srgbClr val="00B050"/>
                </a:solidFill>
              </a:rPr>
              <a:t># array([[5, 6, 7, 8, 9],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	     [0, 1, 2, 3, 4]])</a:t>
            </a:r>
            <a:endParaRPr lang="ru-RU" b="1" i="1" smtClean="0">
              <a:solidFill>
                <a:srgbClr val="00B050"/>
              </a:solidFill>
            </a:endParaRPr>
          </a:p>
          <a:p>
            <a:r>
              <a:rPr lang="ru-RU" smtClean="0"/>
              <a:t>Столбцы:</a:t>
            </a:r>
            <a:endParaRPr lang="en-US" smtClean="0"/>
          </a:p>
          <a:p>
            <a:pPr>
              <a:buNone/>
            </a:pPr>
            <a:r>
              <a:rPr lang="en-US" b="1" i="1" smtClean="0"/>
              <a:t>c = </a:t>
            </a:r>
            <a:r>
              <a:rPr lang="en-US" b="1" i="1" err="1" smtClean="0"/>
              <a:t>np.roll</a:t>
            </a:r>
            <a:r>
              <a:rPr lang="en-US" b="1" i="1" smtClean="0"/>
              <a:t>(b, </a:t>
            </a:r>
            <a:r>
              <a:rPr lang="en-US" b="1" i="1" smtClean="0">
                <a:solidFill>
                  <a:srgbClr val="FF0000"/>
                </a:solidFill>
              </a:rPr>
              <a:t>2</a:t>
            </a:r>
            <a:r>
              <a:rPr lang="en-US" b="1" i="1" smtClean="0"/>
              <a:t>, axis=1)</a:t>
            </a:r>
            <a:r>
              <a:rPr lang="en-US" b="1" i="1" smtClean="0">
                <a:solidFill>
                  <a:srgbClr val="00B050"/>
                </a:solidFill>
              </a:rPr>
              <a:t>	# array([[3, 4, </a:t>
            </a:r>
            <a:r>
              <a:rPr lang="en-US" b="1" i="1" u="sng" smtClean="0">
                <a:solidFill>
                  <a:srgbClr val="FF0000"/>
                </a:solidFill>
              </a:rPr>
              <a:t>0</a:t>
            </a:r>
            <a:r>
              <a:rPr lang="en-US" b="1" i="1" smtClean="0">
                <a:solidFill>
                  <a:srgbClr val="00B050"/>
                </a:solidFill>
              </a:rPr>
              <a:t>, 1, 2],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					#            [8, 9, </a:t>
            </a:r>
            <a:r>
              <a:rPr lang="en-US" b="1" i="1" smtClean="0">
                <a:solidFill>
                  <a:srgbClr val="FF0000"/>
                </a:solidFill>
              </a:rPr>
              <a:t>5</a:t>
            </a:r>
            <a:r>
              <a:rPr lang="en-US" b="1" i="1" smtClean="0">
                <a:solidFill>
                  <a:srgbClr val="00B050"/>
                </a:solidFill>
              </a:rPr>
              <a:t>, 6, 7]])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Операции ввода и вывода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764704"/>
          <a:ext cx="8208912" cy="3428076"/>
        </p:xfrm>
        <a:graphic>
          <a:graphicData uri="http://schemas.openxmlformats.org/drawingml/2006/table">
            <a:tbl>
              <a:tblPr/>
              <a:tblGrid>
                <a:gridCol w="3600400"/>
                <a:gridCol w="4608512"/>
              </a:tblGrid>
              <a:tr h="653910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load(file[, 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mmap_mode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allow_pickle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Загружает массивы или </a:t>
                      </a:r>
                      <a:r>
                        <a:rPr lang="ru-RU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сериализованные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объекты из 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npy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npz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или </a:t>
                      </a: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сериализованных</a:t>
                      </a:r>
                      <a:r>
                        <a:rPr lang="en-US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pickle-</a:t>
                      </a: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файлов.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910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save(file, 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allow_pickle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fix_imports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Сохраняет массив в двоичный файл в формате </a:t>
                      </a:r>
                      <a:r>
                        <a:rPr lang="ru-RU" sz="24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NumPy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npy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525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savez(</a:t>
                      </a: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file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*</a:t>
                      </a: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**</a:t>
                      </a:r>
                      <a:r>
                        <a:rPr lang="ru-RU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kwds</a:t>
                      </a:r>
                      <a:r>
                        <a:rPr lang="ru-RU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Сохраняет несколько массивов в один файл в несжатом формате .</a:t>
                      </a:r>
                      <a:r>
                        <a:rPr lang="ru-RU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npz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910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savez_compressed(file, </a:t>
                      </a:r>
                      <a:endParaRPr lang="ru-RU" sz="24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**</a:t>
                      </a:r>
                      <a:r>
                        <a:rPr lang="en-US" sz="24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kwds</a:t>
                      </a:r>
                      <a:r>
                        <a:rPr lang="en-US" sz="24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Сохраняет несколько массивов в один файл в сжатом формате 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npz</a:t>
                      </a:r>
                      <a:r>
                        <a:rPr lang="ru-RU"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609329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Документацию по форматам файлов см. </a:t>
            </a:r>
            <a:r>
              <a:rPr lang="en-US" sz="2400" u="sng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numpy.lib.format"/>
              </a:rPr>
              <a:t>numpy.lib.format</a:t>
            </a:r>
            <a:endParaRPr lang="ru-RU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Текстовые и двоичные файлы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2008" y="764704"/>
          <a:ext cx="9036496" cy="5966140"/>
        </p:xfrm>
        <a:graphic>
          <a:graphicData uri="http://schemas.openxmlformats.org/drawingml/2006/table">
            <a:tbl>
              <a:tblPr/>
              <a:tblGrid>
                <a:gridCol w="3489185"/>
                <a:gridCol w="5547311"/>
              </a:tblGrid>
              <a:tr h="4397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fromfile(file[, </a:t>
                      </a:r>
                      <a:r>
                        <a:rPr lang="en-US" sz="2400" b="1" i="1" u="none" kern="1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count, sep])</a:t>
                      </a:r>
                      <a:endParaRPr lang="ru-RU" sz="2400" b="1" i="1" u="none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Построить массив из данных в текстовом или двоичном файле.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ndarray.tofile(fid[, sep, </a:t>
                      </a:r>
                      <a:endParaRPr lang="en-US" sz="2400" b="1" i="1" u="none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format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400" b="1" i="1" u="none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Записать массив в файл как текстовый или двоичный (по умолчанию).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loadtxt(</a:t>
                      </a:r>
                      <a:r>
                        <a:rPr lang="en-US" sz="2400" b="1" i="1" u="none" kern="1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fname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en-US" sz="2400" b="1" i="1" u="none" kern="1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en-US" sz="2400" b="1" i="1" u="none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comments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delimiter, …])</a:t>
                      </a:r>
                      <a:endParaRPr lang="ru-RU" sz="2400" b="1" i="1" u="none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Загрузить данные из текстового файла.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savetxt(fname, X[, fmt, </a:t>
                      </a:r>
                      <a:endParaRPr lang="en-US" sz="2400" b="1" i="1" u="none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delimiter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newline, …])</a:t>
                      </a:r>
                      <a:endParaRPr lang="ru-RU" sz="2400" b="1" i="1" u="none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Сохранить массив в текстовый файл.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3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genfromtxt(</a:t>
                      </a:r>
                      <a:r>
                        <a:rPr lang="ru-RU" sz="2400" b="1" i="1" u="none" kern="1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fname</a:t>
                      </a:r>
                      <a:r>
                        <a:rPr lang="ru-RU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400" b="1" i="1" u="none" kern="1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ru-RU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400" b="1" i="1" u="none" kern="1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comments</a:t>
                      </a:r>
                      <a:r>
                        <a:rPr lang="ru-RU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Загрузка данных из текстового файла с пропущенными значениями, обработанными как указано.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3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fromregex(file, regexp, </a:t>
                      </a:r>
                      <a:endParaRPr lang="en-US" sz="2400" b="1" i="1" u="none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encoding])</a:t>
                      </a:r>
                      <a:endParaRPr lang="ru-RU" sz="2400" b="1" i="1" u="none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Создать массив из текстового файла, используя синтаксический анализ регулярного выражения.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3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fromstring(string[, </a:t>
                      </a:r>
                      <a:r>
                        <a:rPr lang="en-US" sz="2400" b="1" i="1" u="none" kern="1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 count, sep])</a:t>
                      </a:r>
                      <a:endParaRPr lang="ru-RU" sz="2400" b="1" i="1" u="none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Новый одномерный массив, инициализированный из текстовых данных в строке.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ndarray.tofile(fid[, sep, </a:t>
                      </a:r>
                      <a:endParaRPr lang="en-US" sz="2400" b="1" i="1" u="none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u="none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format</a:t>
                      </a:r>
                      <a:r>
                        <a:rPr lang="en-US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400" b="1" i="1" u="none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Записать массив в файл как текстовый или двоичный (по умолчанию).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u="none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ndarray.tolist()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Загрузить данные из текстового файла.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Линейная алгебра </a:t>
            </a:r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err="1" smtClean="0">
                <a:solidFill>
                  <a:srgbClr val="FF0000"/>
                </a:solidFill>
              </a:rPr>
              <a:t>numpy.linalg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561072"/>
          <a:ext cx="9036496" cy="6296928"/>
        </p:xfrm>
        <a:graphic>
          <a:graphicData uri="http://schemas.openxmlformats.org/drawingml/2006/table">
            <a:tbl>
              <a:tblPr/>
              <a:tblGrid>
                <a:gridCol w="3059832"/>
                <a:gridCol w="5976664"/>
              </a:tblGrid>
              <a:tr h="29223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dot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Скалярное произведение двух массивов.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517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linalg.multi_dot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arrays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Вычислить скалярное произведение двух или более массивов за один вызов функции, автоматически выбирая самый быстрый порядок оценки.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3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vdot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Скалярное произведение двух векторов.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inner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Внутреннее (скалярное) произведение двух массивов.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outer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Внешнее (скалярное) произведение двух векторов.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matmul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(x1, x2, /[, out, </a:t>
                      </a:r>
                      <a:endParaRPr lang="ru-RU" sz="22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casting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order, …])</a:t>
                      </a:r>
                      <a:endParaRPr lang="ru-RU" sz="22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Матричное произведение двух массивов.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tensordot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axes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Произведение тензорной точки вдоль указанных осей для массивов&gt; = 1-</a:t>
                      </a:r>
                      <a:r>
                        <a:rPr lang="en-US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einsum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(subscripts</a:t>
                      </a:r>
                      <a:r>
                        <a:rPr lang="en-US" sz="22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,*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operands[, out, </a:t>
                      </a:r>
                      <a:r>
                        <a:rPr lang="en-US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2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Оценка соглашения суммирования Эйнштейна на операндах.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52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einsum_path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(subscripts, </a:t>
                      </a:r>
                      <a:endParaRPr lang="ru-RU" sz="22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operands[, optimize])</a:t>
                      </a:r>
                      <a:endParaRPr lang="ru-RU" sz="22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Оценка порядка сокращения самой низкой стоимости для выражения </a:t>
                      </a:r>
                      <a:r>
                        <a:rPr lang="en-US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einsum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рассматривая создание промежуточных массивов.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linalg.matrix_power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(a, n)</a:t>
                      </a:r>
                      <a:endParaRPr lang="ru-RU" sz="22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Увеличение квадратной матрицы до (целочисленной) степени </a:t>
                      </a:r>
                      <a:r>
                        <a:rPr lang="en-US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3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kron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Произведение Кронекера из двух массивов.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Линейная алгебра-2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764705"/>
          <a:ext cx="8136904" cy="4580489"/>
        </p:xfrm>
        <a:graphic>
          <a:graphicData uri="http://schemas.openxmlformats.org/drawingml/2006/table">
            <a:tbl>
              <a:tblPr/>
              <a:tblGrid>
                <a:gridCol w="3240360"/>
                <a:gridCol w="4896544"/>
              </a:tblGrid>
              <a:tr h="1774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linalg.cholesky(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Разложение Холецкого.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linalg.qr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mode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Вычислить QR-разложение матрицы.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9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linalg.svd(a[, </a:t>
                      </a:r>
                      <a:r>
                        <a:rPr lang="en-US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full_matrices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compute_uv</a:t>
                      </a:r>
                      <a:r>
                        <a:rPr lang="en-US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2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SVD</a:t>
                      </a: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-Разложение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9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linalg.eig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Вычислить собственные значения и правые собственные векторы квадратного массива.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2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linalg.eigh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UPLO])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Собственные </a:t>
                      </a: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значения и собственные векторы комплексного </a:t>
                      </a:r>
                      <a:r>
                        <a:rPr lang="ru-RU" sz="2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эрмитова</a:t>
                      </a: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(сопряженно-симметричного) или вещественной симметричной матрицы.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linalg.eigvals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Вычислить собственные значения общей матрицы.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25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linalg.eigvalsh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2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2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UPLO])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Вычислить собственные значения комплексной </a:t>
                      </a:r>
                      <a:r>
                        <a:rPr lang="ru-RU" sz="22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эрмитовой</a:t>
                      </a:r>
                      <a:r>
                        <a:rPr lang="ru-RU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или вещественной симметричной матрицы.</a:t>
                      </a:r>
                    </a:p>
                  </a:txBody>
                  <a:tcPr marL="46800" marR="468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Линейная алгебра-3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1124744"/>
          <a:ext cx="8496944" cy="5530750"/>
        </p:xfrm>
        <a:graphic>
          <a:graphicData uri="http://schemas.openxmlformats.org/drawingml/2006/table">
            <a:tbl>
              <a:tblPr/>
              <a:tblGrid>
                <a:gridCol w="3343501"/>
                <a:gridCol w="5153443"/>
              </a:tblGrid>
              <a:tr h="48066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linalg.norm(x[,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ord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axis,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keepdims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Матрица или векторная норма.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3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linalg.cond(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Число обусловленности матрицы.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0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linalg.det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Определитель массива.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linalg.matrix_rank(M[,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hermitian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Возвращает матричный ранг массива, используя 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SVD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-метод 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6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linalg.slogdet(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Вычислить знак и (натуральный) логарифм определителя массива.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00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trace(a[, offset, axis1, axis2,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dtype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out])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Сумма по 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диагонали 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массива.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9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linalg.solve(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Решение линейного матричного уравнения или системы линейных скалярных уравнений.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7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linalg.tensorsolve(a, b[, axes])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Решение тензорного уравнения </a:t>
                      </a:r>
                      <a:r>
                        <a:rPr lang="en-US" sz="20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x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для 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linalg.lstsq(a, b[,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rcond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Возвращает решение наименьших квадратов в линейное матричное уравнение.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0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linalg.inv(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(мультипликативную) обратную матрицу.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0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linalg.pinv(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rcond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</a:t>
                      </a:r>
                      <a:r>
                        <a:rPr lang="ru-RU" sz="20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псевдообратную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матрицу (</a:t>
                      </a:r>
                      <a:r>
                        <a:rPr lang="ru-RU" sz="20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Мура-Пенроуза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2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linalg.tensorinv(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ind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«инверсию» 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-мерного массива.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Математические функции-1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92696"/>
          <a:ext cx="8856984" cy="6076320"/>
        </p:xfrm>
        <a:graphic>
          <a:graphicData uri="http://schemas.openxmlformats.org/drawingml/2006/table">
            <a:tbl>
              <a:tblPr/>
              <a:tblGrid>
                <a:gridCol w="4896544"/>
                <a:gridCol w="3960440"/>
              </a:tblGrid>
              <a:tr h="23905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sin(x,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Тригонометрический синус, поэлементно.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Косинус поэлементно.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tan(x,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Тангенс поэлементно.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arcsin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Обратный синус, поэлементно.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arccos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Обратный косинус, поэлементный.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arctan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Тригонометрическая обратный тангенс, поэлементный.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hypot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(x1, x2, /[, out, where, casting,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Возвращает гипотенузу по катетам прямоугольного треугольника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arctan2(x1, x2, /[, out, where, casting,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Поэлементный арктангенс 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1/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 выбирая правильный квадрант.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degrees(x,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Перевести углы в радианы в градусы.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radians(x,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Преобразование углов из градусов в радианы.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unwrap(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discont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axis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Развёртка путём изменения дельты между значениями до 2*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Pi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дополнения.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5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deg2rad(x,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Преобразование углов из градусов в радианы.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rad2deg(x, /[, out, where, casting, order,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Перевести углы в радианы в градусы.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Математические функции-2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548680"/>
          <a:ext cx="8928992" cy="625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8573"/>
                <a:gridCol w="4210419"/>
              </a:tblGrid>
              <a:tr h="26494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sinh(x,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Гиперболический синус, поэлементно.</a:t>
                      </a:r>
                      <a:endParaRPr lang="ru-RU" sz="19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44988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cosh(x,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Гиперболический косинус, поэлементно.</a:t>
                      </a:r>
                      <a:endParaRPr lang="ru-RU" sz="19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44988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tanh</a:t>
                      </a: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Вычислить гиперболический тангенс поэлементно.</a:t>
                      </a:r>
                      <a:endParaRPr lang="ru-RU" sz="19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44988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arcsinh(x,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Обратный гиперболический синус поэлементно.</a:t>
                      </a:r>
                      <a:endParaRPr lang="ru-RU" sz="19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44988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arccosh(x,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Обратный гиперболический косинус, поэлементно.</a:t>
                      </a:r>
                      <a:endParaRPr lang="ru-RU" sz="19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44988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arctanh(x,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Обратный гиперболический тангенс поэлементно.</a:t>
                      </a:r>
                      <a:endParaRPr lang="ru-RU" sz="19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4637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around(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decimals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Равномерно округлить до указанного числа десятичных знаков.</a:t>
                      </a:r>
                    </a:p>
                  </a:txBody>
                  <a:tcPr marL="18000" marR="18000" marT="18000" marB="18000" anchor="ctr"/>
                </a:tc>
              </a:tr>
              <a:tr h="4637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round_(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decimals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Округлить массив до указанного числа десятичных знаков.</a:t>
                      </a:r>
                    </a:p>
                  </a:txBody>
                  <a:tcPr marL="18000" marR="18000" marT="18000" marB="18000" anchor="ctr"/>
                </a:tc>
              </a:tr>
              <a:tr h="4637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rint(x,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Округлить элементы массива до ближайшего целого числа.</a:t>
                      </a:r>
                    </a:p>
                  </a:txBody>
                  <a:tcPr marL="18000" marR="18000" marT="18000" marB="18000" anchor="ctr"/>
                </a:tc>
              </a:tr>
              <a:tr h="4637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fix(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19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r>
                        <a:rPr lang="ru-RU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Округлить до ближайшего целого числа до нуля.</a:t>
                      </a:r>
                    </a:p>
                  </a:txBody>
                  <a:tcPr marL="18000" marR="18000" marT="18000" marB="18000" anchor="ctr"/>
                </a:tc>
              </a:tr>
              <a:tr h="4637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floor(x,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Возвращает нижний уровень ввода поэлементно.</a:t>
                      </a:r>
                    </a:p>
                  </a:txBody>
                  <a:tcPr marL="18000" marR="18000" marT="18000" marB="18000" anchor="ctr"/>
                </a:tc>
              </a:tr>
              <a:tr h="4637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ceil(x,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Возвращает верхний уровень ввода поэлементно.</a:t>
                      </a:r>
                    </a:p>
                  </a:txBody>
                  <a:tcPr marL="18000" marR="18000" marT="18000" marB="18000" anchor="ctr"/>
                </a:tc>
              </a:tr>
              <a:tr h="46375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trunc(x, /[, out, where, casting, order, …])</a:t>
                      </a:r>
                      <a:endParaRPr lang="ru-RU" sz="19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9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</a:t>
                      </a:r>
                      <a:r>
                        <a:rPr lang="en-US" sz="19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ru-RU" sz="19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9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усеченное значение ввода поэлементно.</a:t>
                      </a: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>
                <a:solidFill>
                  <a:srgbClr val="FF0000"/>
                </a:solidFill>
              </a:rPr>
              <a:t>NumPy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NumPy </a:t>
            </a:r>
            <a:r>
              <a:rPr lang="ru-RU" smtClean="0"/>
              <a:t>– фундаментальный пакет для научных вычислений с </a:t>
            </a:r>
            <a:r>
              <a:rPr lang="en-US" smtClean="0"/>
              <a:t>Python. </a:t>
            </a:r>
            <a:r>
              <a:rPr lang="ru-RU" smtClean="0"/>
              <a:t>В нём содержатся:</a:t>
            </a:r>
            <a:endParaRPr lang="en-US" smtClean="0"/>
          </a:p>
          <a:p>
            <a:pPr lvl="1"/>
            <a:r>
              <a:rPr lang="ru-RU" smtClean="0"/>
              <a:t>Мощный объект </a:t>
            </a:r>
            <a:r>
              <a:rPr lang="en-US" smtClean="0"/>
              <a:t>N-</a:t>
            </a:r>
            <a:r>
              <a:rPr lang="ru-RU" smtClean="0"/>
              <a:t>мерного массива.</a:t>
            </a:r>
            <a:endParaRPr lang="en-US" smtClean="0"/>
          </a:p>
          <a:p>
            <a:pPr lvl="1"/>
            <a:r>
              <a:rPr lang="ru-RU" smtClean="0"/>
              <a:t>сложные функции.</a:t>
            </a:r>
            <a:endParaRPr lang="en-US" smtClean="0"/>
          </a:p>
          <a:p>
            <a:pPr lvl="1"/>
            <a:r>
              <a:rPr lang="ru-RU" smtClean="0"/>
              <a:t>Инструментарий для интеграции с кодом на языках</a:t>
            </a:r>
            <a:r>
              <a:rPr lang="en-US" smtClean="0"/>
              <a:t> C/C++ </a:t>
            </a:r>
            <a:r>
              <a:rPr lang="ru-RU" smtClean="0"/>
              <a:t>и</a:t>
            </a:r>
            <a:r>
              <a:rPr lang="en-US" smtClean="0"/>
              <a:t> Fortran</a:t>
            </a:r>
            <a:r>
              <a:rPr lang="ru-RU" smtClean="0"/>
              <a:t>.</a:t>
            </a:r>
            <a:endParaRPr lang="en-US" smtClean="0"/>
          </a:p>
          <a:p>
            <a:pPr lvl="1"/>
            <a:r>
              <a:rPr lang="ru-RU" smtClean="0"/>
              <a:t>Линейная алгебра, трансформации Фурье, случайные числа.</a:t>
            </a:r>
          </a:p>
          <a:p>
            <a:r>
              <a:rPr lang="ru-RU" smtClean="0"/>
              <a:t>Кроме того, данный пакет может быть использован как многомерный контейнер общих данных. Произвольные типы данных могут быть определены. Это позволяет </a:t>
            </a:r>
            <a:r>
              <a:rPr lang="ru-RU" err="1" smtClean="0"/>
              <a:t>NumPy</a:t>
            </a:r>
            <a:r>
              <a:rPr lang="ru-RU" smtClean="0"/>
              <a:t> легко и быстро интегрироваться с широким спектром баз данных.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Математические функции-3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1052736"/>
          <a:ext cx="8784976" cy="3542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52743"/>
                <a:gridCol w="3332233"/>
              </a:tblGrid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exp(x, /[, out, where, casting, order,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Экспонента всех элементов входного массива.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expm1(x, /[, out, where, casting, order,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</a:t>
                      </a:r>
                      <a:r>
                        <a:rPr lang="ru-RU" sz="22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2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)–1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для всех элементов в массиве.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exp2(x, /[, out, where, casting, order,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2**</a:t>
                      </a:r>
                      <a:r>
                        <a:rPr lang="en-US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для всех </a:t>
                      </a:r>
                      <a:r>
                        <a:rPr lang="en-US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r>
                        <a:rPr lang="ru-RU" sz="2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во входном массиве.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log(x, /[, out, where, casting, order,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ln</a:t>
                      </a: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  <a:endParaRPr lang="ru-RU" sz="2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log10(x, /[, out, where, casting, order,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lg</a:t>
                      </a: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  <a:endParaRPr lang="ru-RU" sz="2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log2(x, /[, out, where, casting, order,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</a:t>
                      </a:r>
                      <a:r>
                        <a:rPr lang="en-US" sz="2200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  <a:endParaRPr lang="ru-RU" sz="2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log1p(x, /[, out, where, casting, order,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</a:t>
                      </a:r>
                      <a:r>
                        <a:rPr lang="ru-RU" sz="2200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 + x)</a:t>
                      </a:r>
                      <a:endParaRPr lang="ru-RU" sz="2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logaddexp</a:t>
                      </a: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(x1, x2, /[, out, where, casting,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log(exp(x1) + exp(x2))</a:t>
                      </a:r>
                      <a:endParaRPr lang="ru-RU" sz="2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52707"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logaddexp2(x1, x2, /[, out, where, casting, …])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log2(2**x1 + 2**x2)</a:t>
                      </a:r>
                      <a:endParaRPr lang="ru-RU" sz="2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5301208"/>
            <a:ext cx="85689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Остальные математические функции </a:t>
            </a:r>
            <a:r>
              <a:rPr 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https://docs.scipy.org/doc/numpy/reference/routines.math.html</a:t>
            </a:r>
            <a:endParaRPr lang="en-US" sz="2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https://numpy.org/devdocs/reference/routines.math.html</a:t>
            </a:r>
            <a:r>
              <a:rPr 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SciPy </a:t>
            </a:r>
            <a:r>
              <a:rPr lang="ru-RU" smtClean="0"/>
              <a:t>(СайПай)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>
                <a:hlinkClick r:id="rId3"/>
              </a:rPr>
              <a:t>https://docs.scipy.org/doc/scipy/reference/</a:t>
            </a:r>
            <a:r>
              <a:rPr lang="ru-RU" smtClean="0"/>
              <a:t> </a:t>
            </a:r>
          </a:p>
          <a:p>
            <a:r>
              <a:rPr lang="ru-RU" smtClean="0"/>
              <a:t>Константы (</a:t>
            </a:r>
            <a:r>
              <a:rPr lang="en-US" smtClean="0"/>
              <a:t>scipy.constants)</a:t>
            </a:r>
          </a:p>
          <a:p>
            <a:r>
              <a:rPr lang="ru-RU" smtClean="0"/>
              <a:t>Специальные функции </a:t>
            </a:r>
            <a:r>
              <a:rPr lang="en-US" smtClean="0"/>
              <a:t>(scipy.special)</a:t>
            </a:r>
            <a:endParaRPr lang="ru-RU" smtClean="0"/>
          </a:p>
          <a:p>
            <a:pPr lvl="1"/>
            <a:r>
              <a:rPr lang="ru-RU" smtClean="0"/>
              <a:t>Функции Бесселя</a:t>
            </a:r>
            <a:endParaRPr lang="en-US" smtClean="0"/>
          </a:p>
          <a:p>
            <a:pPr lvl="1"/>
            <a:r>
              <a:rPr lang="ru-RU" smtClean="0"/>
              <a:t>Гамма-функции</a:t>
            </a:r>
          </a:p>
          <a:p>
            <a:pPr lvl="1"/>
            <a:r>
              <a:rPr lang="ru-RU" smtClean="0"/>
              <a:t>Ортогональные полиномы и др.</a:t>
            </a:r>
          </a:p>
          <a:p>
            <a:r>
              <a:rPr lang="ru-RU" smtClean="0"/>
              <a:t>Интегрирование (</a:t>
            </a:r>
            <a:r>
              <a:rPr lang="en-US" err="1" smtClean="0"/>
              <a:t>scipy.integrate</a:t>
            </a:r>
            <a:r>
              <a:rPr lang="ru-RU" smtClean="0"/>
              <a:t>)</a:t>
            </a:r>
          </a:p>
          <a:p>
            <a:r>
              <a:rPr lang="ru-RU" smtClean="0"/>
              <a:t>Оптимизация и нахождение корней (</a:t>
            </a:r>
            <a:r>
              <a:rPr lang="en-US" err="1" smtClean="0"/>
              <a:t>scipy.optimize</a:t>
            </a:r>
            <a:r>
              <a:rPr lang="ru-RU" smtClean="0"/>
              <a:t>)</a:t>
            </a:r>
          </a:p>
          <a:p>
            <a:r>
              <a:rPr lang="ru-RU" smtClean="0"/>
              <a:t>Интерполяция (</a:t>
            </a:r>
            <a:r>
              <a:rPr lang="en-US" smtClean="0"/>
              <a:t>scipy.interpolate</a:t>
            </a:r>
            <a:r>
              <a:rPr lang="ru-RU" smtClean="0"/>
              <a:t>)</a:t>
            </a:r>
          </a:p>
          <a:p>
            <a:r>
              <a:rPr lang="ru-RU" smtClean="0"/>
              <a:t>Преобразования Фурье (</a:t>
            </a:r>
            <a:r>
              <a:rPr lang="en-US" smtClean="0"/>
              <a:t>scipy.fftpack</a:t>
            </a:r>
            <a:r>
              <a:rPr lang="ru-RU" smtClean="0"/>
              <a:t>)</a:t>
            </a:r>
          </a:p>
          <a:p>
            <a:r>
              <a:rPr lang="ru-RU" smtClean="0"/>
              <a:t>Обработка сигналов (</a:t>
            </a:r>
            <a:r>
              <a:rPr lang="en-US" smtClean="0"/>
              <a:t>scipy.signal</a:t>
            </a:r>
            <a:r>
              <a:rPr lang="ru-RU" smtClean="0"/>
              <a:t>)</a:t>
            </a:r>
          </a:p>
          <a:p>
            <a:r>
              <a:rPr lang="ru-RU" smtClean="0"/>
              <a:t>Линейная алгебра (</a:t>
            </a:r>
            <a:r>
              <a:rPr lang="en-US" smtClean="0"/>
              <a:t>scipy.linalg</a:t>
            </a:r>
            <a:r>
              <a:rPr lang="ru-RU" smtClean="0"/>
              <a:t>)</a:t>
            </a:r>
          </a:p>
          <a:p>
            <a:r>
              <a:rPr lang="ru-RU" smtClean="0"/>
              <a:t>Статистика (</a:t>
            </a:r>
            <a:r>
              <a:rPr lang="en-US" smtClean="0"/>
              <a:t>scipy.stats</a:t>
            </a:r>
            <a:r>
              <a:rPr lang="ru-RU" smtClean="0"/>
              <a:t>)</a:t>
            </a:r>
          </a:p>
          <a:p>
            <a:r>
              <a:rPr lang="ru-RU" smtClean="0"/>
              <a:t>Многомерная обработка изображений (</a:t>
            </a:r>
            <a:r>
              <a:rPr lang="en-US" smtClean="0"/>
              <a:t>scipy.ndimage</a:t>
            </a:r>
            <a:r>
              <a:rPr lang="ru-RU" smtClean="0"/>
              <a:t>)</a:t>
            </a:r>
          </a:p>
          <a:p>
            <a:r>
              <a:rPr lang="ru-RU" smtClean="0"/>
              <a:t>Файловый ввод-вывод (</a:t>
            </a:r>
            <a:r>
              <a:rPr lang="en-US" smtClean="0"/>
              <a:t>scipy.io</a:t>
            </a:r>
            <a:r>
              <a:rPr lang="ru-RU" smtClean="0"/>
              <a:t>)</a:t>
            </a:r>
            <a:endParaRPr lang="en-US" smtClean="0"/>
          </a:p>
          <a:p>
            <a:endParaRPr lang="en-US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pPr lvl="1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Интегрирование-1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1" y="692697"/>
          <a:ext cx="8784978" cy="5761262"/>
        </p:xfrm>
        <a:graphic>
          <a:graphicData uri="http://schemas.openxmlformats.org/drawingml/2006/table">
            <a:tbl>
              <a:tblPr/>
              <a:tblGrid>
                <a:gridCol w="3440784"/>
                <a:gridCol w="5344194"/>
              </a:tblGrid>
              <a:tr h="346727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quad(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a, b[,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full_output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определенный интеграл.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dblquad(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a, b,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gfun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hfun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двойной интеграл.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tplquad(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a, b,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gfun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hfun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qfun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rfun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тройной (определенный) интеграл.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nquad(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ranges[,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opts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full_output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Интегрирование по нескольким переменным.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7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fixed_quad(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a, b[,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n])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определенный интеграл, используя гауссову квадратуру определённого порядка.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7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quadrature(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a, b[,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Вычисляет определенный интеграл, используя гауссовскую квадратуру с фиксированным допуском.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romberg(function, a, b[,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Интегрирование 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методом </a:t>
                      </a:r>
                      <a:r>
                        <a:rPr lang="ru-RU" sz="20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Ромберга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вызываемой функции или метода.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28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quad_explain([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Вывести дополнительную информацию о параметрах 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integrate</a:t>
                      </a:r>
                      <a:r>
                        <a:rPr lang="ru-RU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quad</a:t>
                      </a:r>
                      <a:r>
                        <a:rPr lang="ru-RU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() 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 возвращаемых значениях.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7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newton_cotes(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rn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equal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Возвращаемые веса и коэффициент ошибок для интегрировании квадратурами Ньютона-Котеса.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IntegrationWarning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Предупреждение о проблемах при интегрировании.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Интегрирование-2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908721"/>
          <a:ext cx="8568952" cy="39479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2093"/>
                <a:gridCol w="5066859"/>
              </a:tblGrid>
              <a:tr h="5866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trapz(y[, x, </a:t>
                      </a:r>
                      <a:r>
                        <a:rPr lang="en-US" sz="26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dx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axis])</a:t>
                      </a:r>
                      <a:endParaRPr lang="ru-RU" sz="26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Интегрирование вдоль заданной оси, используя составное трапециевидное правило.</a:t>
                      </a:r>
                      <a:endParaRPr lang="ru-RU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5866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cumtrapz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(y[, x, </a:t>
                      </a:r>
                      <a:r>
                        <a:rPr lang="en-US" sz="26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dx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axis</a:t>
                      </a:r>
                      <a:r>
                        <a:rPr lang="en-US" sz="2600" b="1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endParaRPr lang="ru-RU" sz="2600" b="1" i="1" u="none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initial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])</a:t>
                      </a:r>
                      <a:endParaRPr lang="ru-RU" sz="26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Кумулятивное интегрирование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), используя составное правило трапеции.</a:t>
                      </a:r>
                      <a:endParaRPr lang="ru-RU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58665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simps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(y[, x, </a:t>
                      </a:r>
                      <a:r>
                        <a:rPr lang="en-US" sz="26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dx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axis</a:t>
                      </a:r>
                      <a:r>
                        <a:rPr lang="en-US" sz="2600" b="1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endParaRPr lang="ru-RU" sz="2600" b="1" i="1" u="none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even])</a:t>
                      </a:r>
                      <a:endParaRPr lang="ru-RU" sz="26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Интегрирование </a:t>
                      </a:r>
                      <a:r>
                        <a:rPr lang="en-US" sz="26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r>
                        <a:rPr lang="ru-RU" sz="26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), используя выборки вдоль заданной оси и составное правило Симпсона.</a:t>
                      </a:r>
                      <a:endParaRPr lang="ru-RU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40027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romb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(y[, </a:t>
                      </a:r>
                      <a:r>
                        <a:rPr lang="en-US" sz="26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dx</a:t>
                      </a:r>
                      <a:r>
                        <a:rPr lang="en-US" sz="26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axis, show])</a:t>
                      </a:r>
                      <a:endParaRPr lang="ru-RU" sz="26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Интегрирование </a:t>
                      </a:r>
                      <a:r>
                        <a:rPr lang="ru-RU" sz="26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Ромберга</a:t>
                      </a: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с использованием примеров функции.</a:t>
                      </a:r>
                      <a:endParaRPr lang="ru-RU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ОДУ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7"/>
          <a:ext cx="8712968" cy="4469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400"/>
                <a:gridCol w="5112568"/>
              </a:tblGrid>
              <a:tr h="23364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solve_ivp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(fun,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t_span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y0[, method,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t_eval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Решает систему ОДУ.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25454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RK23(fun, t0, y0,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t_bound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max_step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rtol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Явный метод Рунге-Кутты порядка 3 (2).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25454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RK45(fun, t0, y0,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t_bound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max_step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rtol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Явный метод Рунге-Кутты порядка 5 (4).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25454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Radau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(fun, t0, y0,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t_bound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max_step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Неявный метод Рунге-Кутты семейства </a:t>
                      </a:r>
                      <a:r>
                        <a:rPr lang="ru-RU" sz="200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Радау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IIA 5-го порядка.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37813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BDF(fun, t0, y0,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t_bound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max_step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rtol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Неявный метод, основанный на формулах обратного дифференцирования.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37813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LSODA(fun, t0, y0,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t_bound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first_step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 Адамса / BDF с автоматическим определением жесткости и переключением.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25454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ODESolver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(fun, t0, y0,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t_bound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vectorized</a:t>
                      </a:r>
                      <a:r>
                        <a:rPr lang="en-US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Базовый класс для ОДУ решателей.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37813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DenseOutput</a:t>
                      </a:r>
                      <a:r>
                        <a:rPr lang="ru-RU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t_old</a:t>
                      </a:r>
                      <a:r>
                        <a:rPr lang="ru-RU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ru-RU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ru-RU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Базовый класс для 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локальной 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интерполяции на шаге, сделанный решателем ОДУ.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3405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ODESolution</a:t>
                      </a:r>
                      <a:r>
                        <a:rPr lang="ru-RU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ts</a:t>
                      </a:r>
                      <a:r>
                        <a:rPr lang="ru-RU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ru-RU" sz="2000" b="1" i="1" u="none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interpolants</a:t>
                      </a:r>
                      <a:r>
                        <a:rPr lang="ru-RU" sz="2000" b="1" i="1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000" b="1" i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Непрерывное решение ОДУ.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Оптимизация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6"/>
          <a:ext cx="9036496" cy="5996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24536"/>
                <a:gridCol w="4211960"/>
              </a:tblGrid>
              <a:tr h="27416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show_options([solver, method,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disp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Показать документацию для дополнительных опций решателей оптимизации.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8455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OptimizeResult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Представляет результат оптимизации.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28766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minimize_scalar(fun[, bracket, bounds,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method=’brent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method=’bounded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method=’golden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Минимизация скалярной функции одной переменной.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1053820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minimize(fun, x0[,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method,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jac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hess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minimize(method=’Nelder-Mead’)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minimize(method=’Powell’)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minimize(method=’CG’)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method=’BFGS</a:t>
                      </a:r>
                      <a:r>
                        <a:rPr lang="ru-RU" sz="2000" b="1" i="1" u="none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method=’Newton-CG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minimize(method=’L-BFGS-B’)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method=’TNC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method=’COBYLA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method=’SLSQP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method=’trust-constr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method=’dogleg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method=’trust-ncg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method=’trust-krylov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minimize(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method=’trust-exact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Минимизация скалярной функции одной или нескольких переменных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https://docs.scipy.org/doc/scipy/reference/optimize.html#module-scipy.optimize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Ограничения передаются, чтобы минимизировать функцию как отдельный объект или как список объектов из следующих классов:</a:t>
            </a:r>
          </a:p>
          <a:p>
            <a:pPr>
              <a:buNone/>
            </a:pPr>
            <a:r>
              <a:rPr lang="en-US" b="1" i="1" err="1" smtClean="0"/>
              <a:t>NonlinearConstraint</a:t>
            </a:r>
            <a:r>
              <a:rPr lang="ru-RU" b="1" i="1" smtClean="0"/>
              <a:t>(</a:t>
            </a:r>
            <a:r>
              <a:rPr lang="ru-RU" b="1" i="1" err="1" smtClean="0"/>
              <a:t>fun</a:t>
            </a:r>
            <a:r>
              <a:rPr lang="ru-RU" b="1" i="1" smtClean="0"/>
              <a:t>, </a:t>
            </a:r>
            <a:r>
              <a:rPr lang="ru-RU" b="1" i="1" err="1" smtClean="0"/>
              <a:t>lb</a:t>
            </a:r>
            <a:r>
              <a:rPr lang="ru-RU" b="1" i="1" smtClean="0"/>
              <a:t>, </a:t>
            </a:r>
            <a:r>
              <a:rPr lang="ru-RU" b="1" i="1" err="1" smtClean="0"/>
              <a:t>ub</a:t>
            </a:r>
            <a:r>
              <a:rPr lang="ru-RU" b="1" i="1" smtClean="0"/>
              <a:t> [, </a:t>
            </a:r>
            <a:r>
              <a:rPr lang="ru-RU" b="1" i="1" err="1" smtClean="0"/>
              <a:t>jac</a:t>
            </a:r>
            <a:r>
              <a:rPr lang="ru-RU" b="1" i="1" smtClean="0"/>
              <a:t>,…]) – </a:t>
            </a:r>
            <a:r>
              <a:rPr lang="ru-RU" smtClean="0"/>
              <a:t>Нелинейное ограничение на переменные.</a:t>
            </a:r>
          </a:p>
          <a:p>
            <a:pPr>
              <a:buNone/>
            </a:pPr>
            <a:r>
              <a:rPr lang="ru-RU" b="1" i="1" err="1" smtClean="0"/>
              <a:t>LinearConstraint</a:t>
            </a:r>
            <a:r>
              <a:rPr lang="ru-RU" b="1" i="1" smtClean="0"/>
              <a:t> (A, </a:t>
            </a:r>
            <a:r>
              <a:rPr lang="ru-RU" b="1" i="1" err="1" smtClean="0"/>
              <a:t>lb</a:t>
            </a:r>
            <a:r>
              <a:rPr lang="ru-RU" b="1" i="1" smtClean="0"/>
              <a:t>, </a:t>
            </a:r>
            <a:r>
              <a:rPr lang="ru-RU" b="1" i="1" err="1" smtClean="0"/>
              <a:t>ub</a:t>
            </a:r>
            <a:r>
              <a:rPr lang="ru-RU" b="1" i="1" smtClean="0"/>
              <a:t> [, </a:t>
            </a:r>
            <a:r>
              <a:rPr lang="ru-RU" b="1" i="1" err="1" smtClean="0"/>
              <a:t>keep_feasible</a:t>
            </a:r>
            <a:r>
              <a:rPr lang="ru-RU" b="1" i="1" smtClean="0"/>
              <a:t>]) </a:t>
            </a:r>
            <a:r>
              <a:rPr lang="ru-RU" smtClean="0"/>
              <a:t>–Линейное ограничение на переменные.</a:t>
            </a:r>
          </a:p>
          <a:p>
            <a:r>
              <a:rPr lang="ru-RU" smtClean="0"/>
              <a:t>Простые связанные ограничения обрабатываются отдельно, и для них есть специальный класс:</a:t>
            </a:r>
          </a:p>
          <a:p>
            <a:pPr>
              <a:buNone/>
            </a:pPr>
            <a:r>
              <a:rPr lang="ru-RU" b="1" i="1" err="1" smtClean="0"/>
              <a:t>Bounds</a:t>
            </a:r>
            <a:r>
              <a:rPr lang="ru-RU" b="1" i="1" smtClean="0"/>
              <a:t>(</a:t>
            </a:r>
            <a:r>
              <a:rPr lang="ru-RU" b="1" i="1" err="1" smtClean="0"/>
              <a:t>lb</a:t>
            </a:r>
            <a:r>
              <a:rPr lang="ru-RU" b="1" i="1" smtClean="0"/>
              <a:t>, </a:t>
            </a:r>
            <a:r>
              <a:rPr lang="ru-RU" b="1" i="1" err="1" smtClean="0"/>
              <a:t>ub</a:t>
            </a:r>
            <a:r>
              <a:rPr lang="ru-RU" b="1" i="1" smtClean="0"/>
              <a:t> [, </a:t>
            </a:r>
            <a:r>
              <a:rPr lang="ru-RU" b="1" i="1" err="1" smtClean="0"/>
              <a:t>keep_feasible</a:t>
            </a:r>
            <a:r>
              <a:rPr lang="ru-RU" b="1" i="1" smtClean="0"/>
              <a:t>])  – </a:t>
            </a:r>
            <a:r>
              <a:rPr lang="ru-RU" smtClean="0"/>
              <a:t>Ограничение границ для переменных.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Случайный поиск, МНК и пр.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764704"/>
          <a:ext cx="8856984" cy="5324731"/>
        </p:xfrm>
        <a:graphic>
          <a:graphicData uri="http://schemas.openxmlformats.org/drawingml/2006/table">
            <a:tbl>
              <a:tblPr/>
              <a:tblGrid>
                <a:gridCol w="3600400"/>
                <a:gridCol w="5256584"/>
              </a:tblGrid>
              <a:tr h="71704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basinhopping(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x0[, niter, T,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stepsize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глобальный минимум функции, используя алгоритм случайного спуска по локальным минимумам (</a:t>
                      </a:r>
                      <a:r>
                        <a:rPr lang="en-US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basin</a:t>
                      </a:r>
                      <a:r>
                        <a:rPr lang="ru-RU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hopping algorithm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2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brute(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ranges[,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Ns,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full_output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Минимизирование функции в заданном диапазоне перебором (</a:t>
                      </a:r>
                      <a:r>
                        <a:rPr lang="ru-RU" sz="2000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brute</a:t>
                      </a:r>
                      <a:r>
                        <a:rPr lang="ru-RU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force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1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differential_evolution(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bounds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глобальный минимум многомерной функции.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18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shgo(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bounds[,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n,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глобальный минимум функции, используя оптимизацию </a:t>
                      </a: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SHG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2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dual_annealing(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bounds[,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глобальный минимум функции с помощью алгоритма имитации отжига (</a:t>
                      </a:r>
                      <a:r>
                        <a:rPr lang="en-US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Dual </a:t>
                      </a:r>
                      <a:r>
                        <a:rPr lang="en-US" sz="20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Annealing</a:t>
                      </a:r>
                      <a:r>
                        <a:rPr lang="ru-RU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ru-RU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2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least_squares(fun, x0[,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jac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bounds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Решает нелинейную задачу наименьших квадратов с оценками переменных.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9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nnls(A,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maxiter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])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Решает </a:t>
                      </a:r>
                      <a:r>
                        <a:rPr lang="en-US" sz="2000" b="1" i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argmin</a:t>
                      </a:r>
                      <a:r>
                        <a:rPr lang="ru-RU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_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|| 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Ax</a:t>
                      </a:r>
                      <a:r>
                        <a:rPr lang="ru-RU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|| _2 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для 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&gt; = 0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2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lsq_linear(A, b[, bounds, method,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Решает линейную задачу наименьших квадратов с оценками переменных.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2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curve_fit(f,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xdata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ydata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[, p0, </a:t>
                      </a:r>
                      <a:endParaRPr lang="ru-RU" sz="2000" b="1" i="1" u="none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sigma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Использует нелинейные наименьшие квадраты, чтобы подогнать функцию </a:t>
                      </a:r>
                      <a:r>
                        <a:rPr lang="en-US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к данным.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404664"/>
          </a:xfrm>
        </p:spPr>
        <p:txBody>
          <a:bodyPr/>
          <a:lstStyle/>
          <a:p>
            <a:r>
              <a:rPr lang="ru-RU" sz="3400" smtClean="0"/>
              <a:t>Нахождение корней нелинейных уравнений</a:t>
            </a:r>
            <a:endParaRPr lang="ru-RU" sz="34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496" y="429376"/>
          <a:ext cx="9036496" cy="6384000"/>
        </p:xfrm>
        <a:graphic>
          <a:graphicData uri="http://schemas.openxmlformats.org/drawingml/2006/table">
            <a:tbl>
              <a:tblPr/>
              <a:tblGrid>
                <a:gridCol w="4630270"/>
                <a:gridCol w="4406226"/>
              </a:tblGrid>
              <a:tr h="1471915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(f[,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method, bracket, …])</a:t>
                      </a:r>
                      <a:endParaRPr lang="ru-RU" sz="2000" b="1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method=’brentq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method=’brenth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method=’bisect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method=’ridder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method=’newton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root_scalar(method=’toms748’)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method=’secant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root_scalar(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method=’halley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’)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корень скалярной функции.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6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brentq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(f, a, b[,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maxiter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корень функции на интервале, используя метод Брента.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7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brenth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(f, a, b[,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maxiter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корень функции на интервале, используя метод Брента с гиперболической экстраполяцией.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6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ridder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(f, a, b[,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maxiter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корень функции в интервале, используя метод Риддера.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76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bisect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(f, a, b[,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maxiter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корень функции в пределах интервала, используя деление пополам.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382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newton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func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x0[,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fprime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Находит ноль вещественной или сложной функции, используя метод </a:t>
                      </a:r>
                      <a:r>
                        <a:rPr lang="ru-RU" sz="20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Ньютона-Рафсона</a:t>
                      </a: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(или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секущих, </a:t>
                      </a: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или Галлея).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6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toms748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(f, a, b[,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k,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xtol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rtol</a:t>
                      </a:r>
                      <a:r>
                        <a:rPr lang="en-US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…])</a:t>
                      </a:r>
                      <a:endParaRPr lang="ru-RU" sz="2000" b="1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Найти ноль, используя метод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TOMS Algorithm</a:t>
                      </a: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748.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RootResults</a:t>
                      </a:r>
                      <a:r>
                        <a:rPr lang="ru-RU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root</a:t>
                      </a:r>
                      <a:r>
                        <a:rPr lang="ru-RU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ru-RU" sz="2000" b="1" i="1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iterations</a:t>
                      </a:r>
                      <a:r>
                        <a:rPr lang="ru-RU" sz="2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 …)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Представляет результат поиска корня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ru-RU" sz="2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Нахождение корней-2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692696"/>
          <a:ext cx="8568952" cy="3241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4496"/>
                <a:gridCol w="4104456"/>
              </a:tblGrid>
              <a:tr h="462083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fixed_point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x0[,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maxiter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Находит фиксированную точку функции. Т.е. где func(x0) == x0</a:t>
                      </a:r>
                      <a:endParaRPr lang="ru-RU" sz="2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  <a:tr h="263426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(fun, x0[,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args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method,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jac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</a:t>
                      </a:r>
                      <a:r>
                        <a:rPr lang="en-US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tol</a:t>
                      </a:r>
                      <a:r>
                        <a:rPr lang="en-US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 …])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method=’hybr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method=’lm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(method=’broyden1’)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(method=’broyden2’)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method=’anderson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method=’linearmixing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method=’diagbroyden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method=’excitingmixing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method=’krylov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</a:p>
                    <a:p>
                      <a:pPr marL="342900" lvl="0"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root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000" b="1" i="1" u="none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method=’df-sane</a:t>
                      </a:r>
                      <a:r>
                        <a:rPr lang="ru-RU" sz="2000" b="1" i="1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’)</a:t>
                      </a:r>
                      <a:endParaRPr lang="ru-RU" sz="2000" b="1" i="1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Находит корень </a:t>
                      </a:r>
                      <a:r>
                        <a:rPr lang="ru-RU" sz="200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вектор-функции</a:t>
                      </a:r>
                      <a:r>
                        <a:rPr lang="ru-RU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9512" y="4941168"/>
            <a:ext cx="835292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См. остальные функции раздела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https://docs.scipy.org/doc/scipy/reference/optimize.html#module-scipy.optimize</a:t>
            </a: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Ошибка </a:t>
            </a:r>
            <a:r>
              <a:rPr lang="en-US" err="1" smtClean="0"/>
              <a:t>multiarray</a:t>
            </a:r>
            <a:r>
              <a:rPr lang="en-US" smtClean="0"/>
              <a:t> 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600" smtClean="0"/>
              <a:t>В </a:t>
            </a:r>
            <a:r>
              <a:rPr lang="en-US" sz="2600" err="1" smtClean="0"/>
              <a:t>pyCharm</a:t>
            </a:r>
            <a:r>
              <a:rPr lang="ru-RU" sz="2600" smtClean="0"/>
              <a:t> отмечено наличие ошибки при установке </a:t>
            </a:r>
            <a:r>
              <a:rPr lang="en-US" sz="2600" b="1" i="1" err="1" smtClean="0"/>
              <a:t>numpy</a:t>
            </a:r>
            <a:r>
              <a:rPr lang="ru-RU" sz="2600" smtClean="0"/>
              <a:t> и некоторых других библиотек:</a:t>
            </a:r>
          </a:p>
          <a:p>
            <a:pPr>
              <a:buNone/>
            </a:pPr>
            <a:endParaRPr lang="ru-RU" sz="2600" smtClean="0"/>
          </a:p>
          <a:p>
            <a:pPr>
              <a:buNone/>
            </a:pPr>
            <a:r>
              <a:rPr lang="en-US" sz="2600" err="1" smtClean="0">
                <a:solidFill>
                  <a:srgbClr val="FF0000"/>
                </a:solidFill>
              </a:rPr>
              <a:t>ImportError</a:t>
            </a:r>
            <a:r>
              <a:rPr lang="en-US" sz="260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600" i="1" smtClean="0"/>
              <a:t>Importing the </a:t>
            </a:r>
            <a:r>
              <a:rPr lang="en-US" sz="2600" i="1" err="1" smtClean="0">
                <a:solidFill>
                  <a:srgbClr val="FF0000"/>
                </a:solidFill>
              </a:rPr>
              <a:t>multiarray</a:t>
            </a:r>
            <a:r>
              <a:rPr lang="en-US" sz="2600" i="1" smtClean="0"/>
              <a:t> </a:t>
            </a:r>
            <a:r>
              <a:rPr lang="en-US" sz="2600" i="1" err="1" smtClean="0"/>
              <a:t>numpy</a:t>
            </a:r>
            <a:r>
              <a:rPr lang="en-US" sz="2600" i="1" smtClean="0"/>
              <a:t> extension module failed.  Most</a:t>
            </a:r>
          </a:p>
          <a:p>
            <a:pPr>
              <a:buNone/>
            </a:pPr>
            <a:r>
              <a:rPr lang="en-US" sz="2600" i="1" smtClean="0"/>
              <a:t>likely you are trying to import a failed build of </a:t>
            </a:r>
            <a:r>
              <a:rPr lang="en-US" sz="2600" i="1" err="1" smtClean="0"/>
              <a:t>numpy</a:t>
            </a:r>
            <a:r>
              <a:rPr lang="en-US" sz="2600" i="1" smtClean="0"/>
              <a:t>.</a:t>
            </a:r>
          </a:p>
          <a:p>
            <a:pPr>
              <a:buNone/>
            </a:pPr>
            <a:r>
              <a:rPr lang="en-US" sz="2600" i="1" smtClean="0"/>
              <a:t>If you're working with a </a:t>
            </a:r>
            <a:r>
              <a:rPr lang="en-US" sz="2600" i="1" err="1" smtClean="0"/>
              <a:t>numpy</a:t>
            </a:r>
            <a:r>
              <a:rPr lang="en-US" sz="2600" i="1" smtClean="0"/>
              <a:t> </a:t>
            </a:r>
            <a:r>
              <a:rPr lang="en-US" sz="2600" i="1" err="1" smtClean="0"/>
              <a:t>git</a:t>
            </a:r>
            <a:r>
              <a:rPr lang="en-US" sz="2600" i="1" smtClean="0"/>
              <a:t> repo, try `</a:t>
            </a:r>
            <a:r>
              <a:rPr lang="en-US" sz="2600" i="1" err="1" smtClean="0"/>
              <a:t>git</a:t>
            </a:r>
            <a:r>
              <a:rPr lang="en-US" sz="2600" i="1" smtClean="0"/>
              <a:t> clean -</a:t>
            </a:r>
            <a:r>
              <a:rPr lang="en-US" sz="2600" i="1" err="1" smtClean="0"/>
              <a:t>xdf</a:t>
            </a:r>
            <a:r>
              <a:rPr lang="en-US" sz="2600" i="1" smtClean="0"/>
              <a:t>` (removes all</a:t>
            </a:r>
          </a:p>
          <a:p>
            <a:pPr>
              <a:buNone/>
            </a:pPr>
            <a:r>
              <a:rPr lang="en-US" sz="2600" i="1" smtClean="0"/>
              <a:t>files not under version control).  Otherwise reinstall </a:t>
            </a:r>
            <a:r>
              <a:rPr lang="en-US" sz="2600" i="1" err="1" smtClean="0"/>
              <a:t>numpy</a:t>
            </a:r>
            <a:r>
              <a:rPr lang="en-US" sz="2600" i="1" smtClean="0"/>
              <a:t>.</a:t>
            </a:r>
          </a:p>
          <a:p>
            <a:pPr>
              <a:buNone/>
            </a:pPr>
            <a:endParaRPr lang="en-US" sz="2600" i="1" smtClean="0"/>
          </a:p>
          <a:p>
            <a:pPr>
              <a:buNone/>
            </a:pPr>
            <a:r>
              <a:rPr lang="en-US" sz="2600" i="1" smtClean="0"/>
              <a:t>Original error was: DLL load failed: The specified module could not be found.</a:t>
            </a:r>
            <a:endParaRPr lang="ru-RU" sz="2600" i="1" smtClean="0"/>
          </a:p>
          <a:p>
            <a:pPr>
              <a:buNone/>
            </a:pPr>
            <a:endParaRPr lang="ru-RU" sz="2200" smtClean="0"/>
          </a:p>
          <a:p>
            <a:pPr>
              <a:buNone/>
            </a:pPr>
            <a:endParaRPr lang="ru-RU" sz="2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 </a:t>
            </a:r>
            <a:r>
              <a:rPr lang="en-US" smtClean="0">
                <a:solidFill>
                  <a:srgbClr val="FF0000"/>
                </a:solidFill>
              </a:rPr>
              <a:t>pickle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Модуль </a:t>
            </a:r>
            <a:r>
              <a:rPr lang="ru-RU" b="1" err="1" smtClean="0"/>
              <a:t>pickle</a:t>
            </a:r>
            <a:r>
              <a:rPr lang="ru-RU" smtClean="0"/>
              <a:t> реализует мощный алгоритм </a:t>
            </a:r>
            <a:r>
              <a:rPr lang="ru-RU" err="1" smtClean="0"/>
              <a:t>сериализации</a:t>
            </a:r>
            <a:r>
              <a:rPr lang="ru-RU" smtClean="0"/>
              <a:t> и </a:t>
            </a:r>
            <a:r>
              <a:rPr lang="ru-RU" err="1" smtClean="0"/>
              <a:t>десериализации</a:t>
            </a:r>
            <a:endParaRPr lang="en-US" smtClean="0"/>
          </a:p>
          <a:p>
            <a:r>
              <a:rPr lang="ru-RU" err="1" smtClean="0"/>
              <a:t>Pickling</a:t>
            </a:r>
            <a:r>
              <a:rPr lang="ru-RU" smtClean="0"/>
              <a:t> – процесс преобразования объекта </a:t>
            </a:r>
            <a:r>
              <a:rPr lang="ru-RU" err="1" smtClean="0"/>
              <a:t>Python</a:t>
            </a:r>
            <a:r>
              <a:rPr lang="ru-RU" smtClean="0"/>
              <a:t> в поток байтов (</a:t>
            </a:r>
            <a:r>
              <a:rPr lang="ru-RU" err="1" smtClean="0"/>
              <a:t>сериализация</a:t>
            </a:r>
            <a:r>
              <a:rPr lang="ru-RU" smtClean="0"/>
              <a:t>), а </a:t>
            </a:r>
            <a:r>
              <a:rPr lang="ru-RU" b="1" i="1" err="1" smtClean="0"/>
              <a:t>unpickling</a:t>
            </a:r>
            <a:r>
              <a:rPr lang="ru-RU" smtClean="0"/>
              <a:t> – обратная операция (</a:t>
            </a:r>
            <a:r>
              <a:rPr lang="ru-RU" err="1" smtClean="0"/>
              <a:t>десериализация</a:t>
            </a:r>
            <a:r>
              <a:rPr lang="ru-RU" smtClean="0"/>
              <a:t>), в результате которой поток байтов преобразуется обратно в Python-объект. Поток байтов легко можно записать в файл и модуль </a:t>
            </a:r>
            <a:r>
              <a:rPr lang="ru-RU" b="1" i="1" err="1" smtClean="0"/>
              <a:t>pickle</a:t>
            </a:r>
            <a:r>
              <a:rPr lang="ru-RU" smtClean="0"/>
              <a:t> широко применяется для сохранения и загрузки сложных объектов в </a:t>
            </a:r>
            <a:r>
              <a:rPr lang="ru-RU" err="1" smtClean="0"/>
              <a:t>Python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 чем работает модуль </a:t>
            </a:r>
            <a:r>
              <a:rPr lang="en-US" smtClean="0"/>
              <a:t>pickle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mtClean="0"/>
              <a:t>Какие типы данных </a:t>
            </a:r>
            <a:r>
              <a:rPr lang="ru-RU" err="1" smtClean="0"/>
              <a:t>Pickle</a:t>
            </a:r>
            <a:r>
              <a:rPr lang="ru-RU" smtClean="0"/>
              <a:t> умеет запаковывать? </a:t>
            </a:r>
            <a:endParaRPr lang="en-US" smtClean="0"/>
          </a:p>
          <a:p>
            <a:r>
              <a:rPr lang="ru-RU" b="1" i="1" err="1" smtClean="0"/>
              <a:t>None</a:t>
            </a:r>
            <a:r>
              <a:rPr lang="ru-RU" b="1" i="1" smtClean="0"/>
              <a:t>, </a:t>
            </a:r>
            <a:r>
              <a:rPr lang="ru-RU" b="1" i="1" err="1" smtClean="0"/>
              <a:t>True</a:t>
            </a:r>
            <a:r>
              <a:rPr lang="ru-RU" b="1" i="1" smtClean="0"/>
              <a:t>, </a:t>
            </a:r>
            <a:r>
              <a:rPr lang="ru-RU" b="1" i="1" err="1" smtClean="0"/>
              <a:t>False</a:t>
            </a:r>
            <a:endParaRPr lang="ru-RU" b="1" i="1" smtClean="0"/>
          </a:p>
          <a:p>
            <a:r>
              <a:rPr lang="ru-RU" smtClean="0"/>
              <a:t>Строки (обычные или </a:t>
            </a:r>
            <a:r>
              <a:rPr lang="en-US" smtClean="0"/>
              <a:t>Unicode</a:t>
            </a:r>
            <a:r>
              <a:rPr lang="ru-RU" smtClean="0"/>
              <a:t>)</a:t>
            </a:r>
          </a:p>
          <a:p>
            <a:r>
              <a:rPr lang="ru-RU" smtClean="0"/>
              <a:t>Стандартные числовые типы данных</a:t>
            </a:r>
          </a:p>
          <a:p>
            <a:r>
              <a:rPr lang="ru-RU" smtClean="0"/>
              <a:t>Словари, списки, кортежи</a:t>
            </a:r>
          </a:p>
          <a:p>
            <a:r>
              <a:rPr lang="ru-RU" smtClean="0"/>
              <a:t>Функции</a:t>
            </a:r>
          </a:p>
          <a:p>
            <a:r>
              <a:rPr lang="ru-RU" smtClean="0"/>
              <a:t>Классы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модуля </a:t>
            </a:r>
            <a:r>
              <a:rPr lang="en-US" smtClean="0"/>
              <a:t>pickle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536504"/>
          </a:xfrm>
        </p:spPr>
        <p:txBody>
          <a:bodyPr>
            <a:normAutofit/>
          </a:bodyPr>
          <a:lstStyle/>
          <a:p>
            <a:endParaRPr lang="en-US" b="1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620688"/>
          <a:ext cx="8424936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  <a:gridCol w="5256584"/>
              </a:tblGrid>
              <a:tr h="160570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pickle.dump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protocol=None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*,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fix_imports=True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Записывает </a:t>
                      </a:r>
                      <a:r>
                        <a:rPr lang="ru-RU" sz="22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сериализованный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объект в файл. аргумент </a:t>
                      </a:r>
                      <a:r>
                        <a:rPr lang="ru-RU" sz="2200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protocol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указывает используемый протокол. По умолчанию =3 и он рекомендован для использования в </a:t>
                      </a:r>
                      <a:r>
                        <a:rPr lang="ru-RU" sz="22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 (несмотря на то, что в </a:t>
                      </a:r>
                      <a:r>
                        <a:rPr lang="ru-RU" sz="22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3.4 добавили протокол версии 4 с некоторыми оптимизациями). 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Записывать и загружать надо с одним и тем же протоколом.</a:t>
                      </a:r>
                      <a:endParaRPr lang="ru-RU" sz="2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7430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pickle.dumps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protocol=None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*,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fix_imports=True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20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сериализованный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объект. 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4620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pickle.load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*,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fix_imports=True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encoding=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"ASCII",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errors=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strict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Загружает объект из файла.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4620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pickle.loads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bytes_object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*,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fix_imports=True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encoding=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"ASCII", 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errors=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  <a:r>
                        <a:rPr lang="ru-RU" sz="22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strict</a:t>
                      </a:r>
                      <a:r>
                        <a:rPr lang="ru-RU" sz="2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") </a:t>
                      </a:r>
                      <a:endParaRPr lang="ru-RU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Загружает объект из потока байтов.</a:t>
                      </a:r>
                      <a:endParaRPr lang="ru-RU" sz="2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записи/считывания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smtClean="0"/>
              <a:t>d = {"a": [1, 2.0, 3, 4+6j],</a:t>
            </a:r>
            <a:br>
              <a:rPr lang="en-US" b="1" i="1" smtClean="0"/>
            </a:br>
            <a:r>
              <a:rPr lang="en-US" b="1" i="1" smtClean="0"/>
              <a:t>     "b": ("</a:t>
            </a:r>
            <a:r>
              <a:rPr lang="ru-RU" b="1" i="1" smtClean="0"/>
              <a:t>строка", </a:t>
            </a:r>
            <a:r>
              <a:rPr lang="en-US" b="1" i="1" err="1" smtClean="0"/>
              <a:t>b"byte</a:t>
            </a:r>
            <a:r>
              <a:rPr lang="en-US" b="1" i="1" smtClean="0"/>
              <a:t> string"),</a:t>
            </a:r>
            <a:br>
              <a:rPr lang="en-US" b="1" i="1" smtClean="0"/>
            </a:br>
            <a:r>
              <a:rPr lang="en-US" b="1" i="1" smtClean="0"/>
              <a:t>     "c": {None, True, False}</a:t>
            </a:r>
            <a:br>
              <a:rPr lang="en-US" b="1" i="1" smtClean="0"/>
            </a:br>
            <a:r>
              <a:rPr lang="en-US" b="1" i="1" smtClean="0"/>
              <a:t>     }</a:t>
            </a:r>
            <a:br>
              <a:rPr lang="en-US" b="1" i="1" smtClean="0"/>
            </a:br>
            <a:r>
              <a:rPr lang="en-US" b="1" i="1" err="1" smtClean="0"/>
              <a:t>fil</a:t>
            </a:r>
            <a:r>
              <a:rPr lang="en-US" b="1" i="1" smtClean="0"/>
              <a:t> = "</a:t>
            </a:r>
            <a:r>
              <a:rPr lang="en-US" b="1" i="1" err="1" smtClean="0"/>
              <a:t>dt.pickle</a:t>
            </a:r>
            <a:r>
              <a:rPr lang="en-US" b="1" i="1" smtClean="0"/>
              <a:t>"</a:t>
            </a:r>
            <a:br>
              <a:rPr lang="en-US" b="1" i="1" smtClean="0"/>
            </a:br>
            <a:r>
              <a:rPr lang="en-US" b="1" i="1" smtClean="0"/>
              <a:t>with open(</a:t>
            </a:r>
            <a:r>
              <a:rPr lang="en-US" b="1" i="1" err="1" smtClean="0"/>
              <a:t>fil</a:t>
            </a:r>
            <a:r>
              <a:rPr lang="en-US" b="1" i="1" smtClean="0"/>
              <a:t>, "</a:t>
            </a:r>
            <a:r>
              <a:rPr lang="en-US" b="1" i="1" err="1" smtClean="0"/>
              <a:t>wb</a:t>
            </a:r>
            <a:r>
              <a:rPr lang="en-US" b="1" i="1" smtClean="0"/>
              <a:t>") as f:</a:t>
            </a:r>
            <a:br>
              <a:rPr lang="en-US" b="1" i="1" smtClean="0"/>
            </a:br>
            <a:r>
              <a:rPr lang="en-US" b="1" i="1" smtClean="0"/>
              <a:t>    </a:t>
            </a:r>
            <a:r>
              <a:rPr lang="en-US" b="1" i="1" err="1" smtClean="0"/>
              <a:t>pickle.dump</a:t>
            </a:r>
            <a:r>
              <a:rPr lang="en-US" b="1" i="1" smtClean="0"/>
              <a:t>(d, f)</a:t>
            </a:r>
            <a:br>
              <a:rPr lang="en-US" b="1" i="1" smtClean="0"/>
            </a:br>
            <a:r>
              <a:rPr lang="en-US" b="1" i="1" smtClean="0"/>
              <a:t>with open(</a:t>
            </a:r>
            <a:r>
              <a:rPr lang="en-US" b="1" i="1" err="1" smtClean="0"/>
              <a:t>fil</a:t>
            </a:r>
            <a:r>
              <a:rPr lang="en-US" b="1" i="1" smtClean="0"/>
              <a:t>, "</a:t>
            </a:r>
            <a:r>
              <a:rPr lang="en-US" b="1" i="1" err="1" smtClean="0"/>
              <a:t>rb</a:t>
            </a:r>
            <a:r>
              <a:rPr lang="en-US" b="1" i="1" smtClean="0"/>
              <a:t>") as f:</a:t>
            </a:r>
            <a:br>
              <a:rPr lang="en-US" b="1" i="1" smtClean="0"/>
            </a:br>
            <a:r>
              <a:rPr lang="en-US" b="1" i="1" smtClean="0"/>
              <a:t>    </a:t>
            </a:r>
            <a:r>
              <a:rPr lang="en-US" b="1" i="1" err="1" smtClean="0"/>
              <a:t>d_new</a:t>
            </a:r>
            <a:r>
              <a:rPr lang="en-US" b="1" i="1" smtClean="0"/>
              <a:t> = </a:t>
            </a:r>
            <a:r>
              <a:rPr lang="en-US" b="1" i="1" err="1" smtClean="0"/>
              <a:t>pickle.load</a:t>
            </a:r>
            <a:r>
              <a:rPr lang="en-US" b="1" i="1" smtClean="0"/>
              <a:t>(f)</a:t>
            </a:r>
            <a:br>
              <a:rPr lang="en-US" b="1" i="1" smtClean="0"/>
            </a:br>
            <a:r>
              <a:rPr lang="en-US" b="1" i="1" smtClean="0"/>
              <a:t>print(</a:t>
            </a:r>
            <a:r>
              <a:rPr lang="en-US" b="1" i="1" err="1" smtClean="0"/>
              <a:t>d_new</a:t>
            </a:r>
            <a:r>
              <a:rPr lang="en-US" b="1" i="1" smtClean="0"/>
              <a:t>)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{'a': [1, 2.0, 3, (4+6j)], 'b': ('</a:t>
            </a:r>
            <a:r>
              <a:rPr lang="ru-RU" b="1" i="1" smtClean="0">
                <a:solidFill>
                  <a:srgbClr val="00B050"/>
                </a:solidFill>
              </a:rPr>
              <a:t>строка', </a:t>
            </a:r>
            <a:r>
              <a:rPr lang="en-US" b="1" i="1" err="1" smtClean="0">
                <a:solidFill>
                  <a:srgbClr val="00B050"/>
                </a:solidFill>
              </a:rPr>
              <a:t>b'byte</a:t>
            </a:r>
            <a:r>
              <a:rPr lang="en-US" b="1" i="1" smtClean="0">
                <a:solidFill>
                  <a:srgbClr val="00B050"/>
                </a:solidFill>
              </a:rPr>
              <a:t> string'), 'c': {False, True, None}}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ru-RU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ru-RU" b="1" i="1" smtClean="0">
                <a:solidFill>
                  <a:srgbClr val="FF0000"/>
                </a:solidFill>
              </a:rPr>
              <a:t>Внимание! Не загружайте </a:t>
            </a:r>
            <a:r>
              <a:rPr lang="en-US" b="1" i="1" smtClean="0">
                <a:solidFill>
                  <a:srgbClr val="FF0000"/>
                </a:solidFill>
              </a:rPr>
              <a:t>pickle-</a:t>
            </a:r>
            <a:r>
              <a:rPr lang="ru-RU" b="1" i="1" smtClean="0">
                <a:solidFill>
                  <a:srgbClr val="FF0000"/>
                </a:solidFill>
              </a:rPr>
              <a:t>файлы из неавторизованных источников!</a:t>
            </a:r>
          </a:p>
          <a:p>
            <a:pPr>
              <a:lnSpc>
                <a:spcPct val="90000"/>
              </a:lnSpc>
              <a:buNone/>
            </a:pPr>
            <a:r>
              <a:rPr lang="ru-RU" b="1" smtClean="0"/>
              <a:t>Документация</a:t>
            </a:r>
            <a:r>
              <a:rPr lang="ru-RU" b="1" i="1" smtClean="0">
                <a:solidFill>
                  <a:srgbClr val="FF0000"/>
                </a:solidFill>
              </a:rPr>
              <a:t> </a:t>
            </a:r>
            <a:r>
              <a:rPr lang="en-US" b="1" i="1" smtClean="0">
                <a:solidFill>
                  <a:srgbClr val="FF0000"/>
                </a:solidFill>
                <a:hlinkClick r:id="rId3"/>
              </a:rPr>
              <a:t>https://docs.python.org/3/library/pickle.html</a:t>
            </a:r>
            <a:r>
              <a:rPr lang="ru-RU" b="1" i="1" smtClean="0">
                <a:solidFill>
                  <a:srgbClr val="FF0000"/>
                </a:solidFill>
              </a:rPr>
              <a:t> </a:t>
            </a:r>
            <a:endParaRPr lang="ru-RU" b="1" i="1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19919" y="1628800"/>
            <a:ext cx="9163919" cy="26515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isometricRightUp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smtClean="0">
                <a:ln w="0"/>
                <a:gradFill flip="none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</a:t>
            </a:r>
            <a:endParaRPr lang="ru-RU" sz="5400" b="1" cap="all" spc="0">
              <a:ln w="0"/>
              <a:gradFill flip="non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Устранение ошибки </a:t>
            </a:r>
            <a:r>
              <a:rPr lang="en-US" err="1" smtClean="0"/>
              <a:t>multiarray</a:t>
            </a:r>
            <a:r>
              <a:rPr lang="en-US" smtClean="0"/>
              <a:t> 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smtClean="0"/>
              <a:t>Ошибка связана с переменной среды </a:t>
            </a:r>
            <a:r>
              <a:rPr lang="en-US" sz="2200" smtClean="0"/>
              <a:t>PATH.</a:t>
            </a:r>
          </a:p>
          <a:p>
            <a:pPr>
              <a:buNone/>
            </a:pPr>
            <a:r>
              <a:rPr lang="ru-RU" sz="2200" smtClean="0"/>
              <a:t>Самый простой способ её устранить, это переустановить </a:t>
            </a:r>
            <a:r>
              <a:rPr lang="en-US" sz="2200" smtClean="0"/>
              <a:t>Anaconda</a:t>
            </a:r>
            <a:r>
              <a:rPr lang="ru-RU" sz="2200" smtClean="0"/>
              <a:t> и поставить флажок в первое поле.</a:t>
            </a:r>
            <a:endParaRPr lang="ru-RU" sz="2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026" name="Рисунок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844824"/>
            <a:ext cx="4653512" cy="3794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15008" y="1844824"/>
            <a:ext cx="3996952" cy="44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переменную среды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добавятся пути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папкам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Anaconda:</a:t>
            </a:r>
            <a:endParaRPr lang="ru-RU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ru-RU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d:\ProgramData\Anaconda3;d:\ProgramData\Anaconda3\Library\mingw-w64\bin;</a:t>
            </a:r>
          </a:p>
          <a:p>
            <a:pPr>
              <a:lnSpc>
                <a:spcPct val="80000"/>
              </a:lnSpc>
            </a:pPr>
            <a:r>
              <a:rPr lang="ru-RU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d:\ProgramData\Anaconda3\Library\usr\bin;</a:t>
            </a:r>
          </a:p>
          <a:p>
            <a:pPr>
              <a:lnSpc>
                <a:spcPct val="80000"/>
              </a:lnSpc>
            </a:pPr>
            <a:r>
              <a:rPr lang="ru-RU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d:\ProgramData\Anaconda3\Library\bin;d:\ProgramData\Anaconda3\Scripts</a:t>
            </a:r>
            <a:endParaRPr lang="ru-RU" sz="2200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</a:pPr>
            <a:endParaRPr lang="ru-RU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</a:pPr>
            <a:endParaRPr lang="ru-RU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</a:pP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проверки правильности работы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библиотеки наберите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</a:pPr>
            <a:r>
              <a:rPr lang="en-US" sz="24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sz="2400" b="1" i="1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sz="24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2400" b="1" i="1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en-US" sz="24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sz="2400" b="1" i="1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np.__version</a:t>
            </a:r>
            <a:r>
              <a:rPr lang="en-US" sz="24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__)</a:t>
            </a:r>
            <a:endParaRPr lang="ru-RU" sz="2400" b="1" i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</a:pPr>
            <a:endParaRPr kumimoji="0" lang="ru-RU" sz="2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разделы </a:t>
            </a:r>
            <a:r>
              <a:rPr lang="en-US" smtClean="0"/>
              <a:t>NumPy-1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rmAutofit/>
          </a:bodyPr>
          <a:lstStyle/>
          <a:p>
            <a:r>
              <a:rPr lang="ru-RU" sz="3400" b="1" smtClean="0">
                <a:solidFill>
                  <a:srgbClr val="FF0000"/>
                </a:solidFill>
                <a:hlinkClick r:id="rId3"/>
              </a:rPr>
              <a:t>Создание массивов</a:t>
            </a:r>
            <a:endParaRPr lang="ru-RU" sz="3400" b="1" smtClean="0">
              <a:solidFill>
                <a:srgbClr val="FF0000"/>
              </a:solidFill>
            </a:endParaRPr>
          </a:p>
          <a:p>
            <a:r>
              <a:rPr lang="ru-RU" sz="3400" b="1" smtClean="0">
                <a:solidFill>
                  <a:srgbClr val="FF0000"/>
                </a:solidFill>
                <a:hlinkClick r:id="rId4"/>
              </a:rPr>
              <a:t>Операции с массивами</a:t>
            </a:r>
            <a:endParaRPr lang="ru-RU" sz="3400" b="1" smtClean="0">
              <a:solidFill>
                <a:srgbClr val="FF0000"/>
              </a:solidFill>
            </a:endParaRPr>
          </a:p>
          <a:p>
            <a:r>
              <a:rPr lang="ru-RU" sz="3400" b="1" smtClean="0">
                <a:hlinkClick r:id="rId5"/>
              </a:rPr>
              <a:t>Бинарные  (побитовые) операции</a:t>
            </a:r>
            <a:endParaRPr lang="en-US" sz="3400" b="1" smtClean="0"/>
          </a:p>
          <a:p>
            <a:r>
              <a:rPr lang="ru-RU" sz="3400" b="1" smtClean="0">
                <a:hlinkClick r:id="rId6"/>
              </a:rPr>
              <a:t>Строковые операции</a:t>
            </a:r>
            <a:endParaRPr lang="ru-RU" sz="3400" b="1" smtClean="0"/>
          </a:p>
          <a:p>
            <a:r>
              <a:rPr lang="ru-RU" sz="3400" b="1" smtClean="0">
                <a:hlinkClick r:id="rId7"/>
              </a:rPr>
              <a:t>Функции даты и времени</a:t>
            </a:r>
            <a:endParaRPr lang="ru-RU" sz="3400" b="1" smtClean="0"/>
          </a:p>
          <a:p>
            <a:r>
              <a:rPr lang="ru-RU" sz="3400" b="1" smtClean="0">
                <a:hlinkClick r:id="rId8"/>
              </a:rPr>
              <a:t>Дискретная трансформация Фурье</a:t>
            </a:r>
            <a:endParaRPr lang="ru-RU" sz="3400" b="1" smtClean="0"/>
          </a:p>
          <a:p>
            <a:r>
              <a:rPr lang="ru-RU" sz="3400" b="1" smtClean="0">
                <a:hlinkClick r:id="rId9"/>
              </a:rPr>
              <a:t>Финансовые функции</a:t>
            </a:r>
            <a:endParaRPr lang="ru-RU" sz="3400" b="1" smtClean="0"/>
          </a:p>
          <a:p>
            <a:r>
              <a:rPr lang="ru-RU" sz="3400" b="1" smtClean="0">
                <a:hlinkClick r:id="rId10"/>
              </a:rPr>
              <a:t>Функциональное программирование</a:t>
            </a:r>
            <a:endParaRPr lang="ru-RU" sz="3400" b="1" smtClean="0"/>
          </a:p>
          <a:p>
            <a:r>
              <a:rPr lang="ru-RU" sz="3400" b="1" smtClean="0">
                <a:hlinkClick r:id="rId11"/>
              </a:rPr>
              <a:t>Процедуры индексации</a:t>
            </a:r>
            <a:endParaRPr lang="ru-RU" sz="3400" b="1" smtClean="0"/>
          </a:p>
          <a:p>
            <a:r>
              <a:rPr lang="ru-RU" sz="3400" b="1" smtClean="0">
                <a:hlinkClick r:id="rId12"/>
              </a:rPr>
              <a:t>Ввод/вывод</a:t>
            </a:r>
            <a:endParaRPr lang="ru-RU" sz="3400" b="1" smtClean="0"/>
          </a:p>
          <a:p>
            <a:endParaRPr lang="ru-RU" sz="34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23536</TotalTime>
  <Words>5405</Words>
  <Application>Microsoft Office PowerPoint</Application>
  <PresentationFormat>Экран (4:3)</PresentationFormat>
  <Paragraphs>1195</Paragraphs>
  <Slides>74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75" baseType="lpstr">
      <vt:lpstr>Тема Office</vt:lpstr>
      <vt:lpstr>Слайд 1</vt:lpstr>
      <vt:lpstr>Слайд 2</vt:lpstr>
      <vt:lpstr>Библиотеки-1</vt:lpstr>
      <vt:lpstr>Библиотеки-2</vt:lpstr>
      <vt:lpstr>Библиотеки-3</vt:lpstr>
      <vt:lpstr>Введение в NumPy</vt:lpstr>
      <vt:lpstr>Ошибка multiarray </vt:lpstr>
      <vt:lpstr>Устранение ошибки multiarray </vt:lpstr>
      <vt:lpstr>Основные разделы NumPy-1</vt:lpstr>
      <vt:lpstr>Основные разделы NumPy-2</vt:lpstr>
      <vt:lpstr>Стандартные типы данных</vt:lpstr>
      <vt:lpstr>Стандартные типы данных-2</vt:lpstr>
      <vt:lpstr>Массивы</vt:lpstr>
      <vt:lpstr>Создание массивов</vt:lpstr>
      <vt:lpstr>Создание массивов</vt:lpstr>
      <vt:lpstr>Многомерные массивы</vt:lpstr>
      <vt:lpstr>Способы инициализации массивов</vt:lpstr>
      <vt:lpstr>Примеры инициализации - 1</vt:lpstr>
      <vt:lpstr>Примеры инициализации - 2</vt:lpstr>
      <vt:lpstr>Примеры инициализации - 3</vt:lpstr>
      <vt:lpstr>Атрибуты массивов</vt:lpstr>
      <vt:lpstr>Наиболее важные атрибуты массивов</vt:lpstr>
      <vt:lpstr>Примеры</vt:lpstr>
      <vt:lpstr>Создание массивов из существующих данных</vt:lpstr>
      <vt:lpstr>Примеры создания массивов</vt:lpstr>
      <vt:lpstr>Создание массивов с использованием функций</vt:lpstr>
      <vt:lpstr>Создание массивов при помощи последовательностей</vt:lpstr>
      <vt:lpstr>Примеры создания массивов с использованием последовательностей</vt:lpstr>
      <vt:lpstr>meshgrid для построения графиков</vt:lpstr>
      <vt:lpstr>Сортировка и поиск</vt:lpstr>
      <vt:lpstr>Примеры поиска nonzero</vt:lpstr>
      <vt:lpstr>Доступ к элементам массива</vt:lpstr>
      <vt:lpstr>Базовые операции с массивами</vt:lpstr>
      <vt:lpstr>Работа с элементами массивов</vt:lpstr>
      <vt:lpstr>Операции с массивами-1</vt:lpstr>
      <vt:lpstr>Примеры операций с массивами</vt:lpstr>
      <vt:lpstr>Примеры операций с массивами</vt:lpstr>
      <vt:lpstr>Операции с массивами-2</vt:lpstr>
      <vt:lpstr>Примеры операций с массивами</vt:lpstr>
      <vt:lpstr>Итерации по массивам</vt:lpstr>
      <vt:lpstr>Примеры слияния массивов</vt:lpstr>
      <vt:lpstr>Логические функции</vt:lpstr>
      <vt:lpstr>Примеры логических функций</vt:lpstr>
      <vt:lpstr>Слияние, разделение, повторение</vt:lpstr>
      <vt:lpstr>Примеры разделения массивов</vt:lpstr>
      <vt:lpstr>Размножение элементов массивов</vt:lpstr>
      <vt:lpstr>Вставка и удаление элементов; переразмеривание массивов</vt:lpstr>
      <vt:lpstr>Примеры вставки и удаления-1</vt:lpstr>
      <vt:lpstr>Примеры вставки и удаления-2</vt:lpstr>
      <vt:lpstr>Примеры нахождения уникальных элементов</vt:lpstr>
      <vt:lpstr>Примеры преобразований массивов</vt:lpstr>
      <vt:lpstr>Примеры прокрутки массивов</vt:lpstr>
      <vt:lpstr>Операции ввода и вывода</vt:lpstr>
      <vt:lpstr>Текстовые и двоичные файлы</vt:lpstr>
      <vt:lpstr>Линейная алгебра (numpy.linalg)</vt:lpstr>
      <vt:lpstr>Линейная алгебра-2</vt:lpstr>
      <vt:lpstr>Линейная алгебра-3</vt:lpstr>
      <vt:lpstr>Математические функции-1</vt:lpstr>
      <vt:lpstr>Математические функции-2</vt:lpstr>
      <vt:lpstr>Математические функции-3</vt:lpstr>
      <vt:lpstr>Библиотека SciPy (СайПай)</vt:lpstr>
      <vt:lpstr>Интегрирование-1</vt:lpstr>
      <vt:lpstr>Интегрирование-2</vt:lpstr>
      <vt:lpstr>Решение ОДУ</vt:lpstr>
      <vt:lpstr>Оптимизация</vt:lpstr>
      <vt:lpstr>Ограничения</vt:lpstr>
      <vt:lpstr>Случайный поиск, МНК и пр.</vt:lpstr>
      <vt:lpstr>Нахождение корней нелинейных уравнений</vt:lpstr>
      <vt:lpstr>Нахождение корней-2</vt:lpstr>
      <vt:lpstr>Модуль pickle</vt:lpstr>
      <vt:lpstr>С чем работает модуль pickle</vt:lpstr>
      <vt:lpstr>Функции модуля pickle</vt:lpstr>
      <vt:lpstr>Пример записи/считывания</vt:lpstr>
      <vt:lpstr>Слайд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AMVAS</cp:lastModifiedBy>
  <cp:revision>3263</cp:revision>
  <dcterms:created xsi:type="dcterms:W3CDTF">2017-12-16T12:39:37Z</dcterms:created>
  <dcterms:modified xsi:type="dcterms:W3CDTF">2022-11-22T16:52:59Z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