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99" r:id="rId5"/>
    <p:sldId id="290" r:id="rId6"/>
    <p:sldId id="298" r:id="rId7"/>
    <p:sldId id="278" r:id="rId8"/>
    <p:sldId id="287" r:id="rId9"/>
    <p:sldId id="288" r:id="rId10"/>
    <p:sldId id="289" r:id="rId11"/>
    <p:sldId id="279" r:id="rId12"/>
    <p:sldId id="280" r:id="rId13"/>
    <p:sldId id="283" r:id="rId14"/>
    <p:sldId id="281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систем 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867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В результате выполнения </a:t>
            </a:r>
            <a:r>
              <a:rPr lang="ru-RU" sz="2400" b="1" dirty="0" smtClean="0">
                <a:solidFill>
                  <a:srgbClr val="7030A0"/>
                </a:solidFill>
              </a:rPr>
              <a:t>полного </a:t>
            </a:r>
            <a:r>
              <a:rPr lang="ru-RU" sz="2400" b="1" dirty="0">
                <a:solidFill>
                  <a:srgbClr val="7030A0"/>
                </a:solidFill>
              </a:rPr>
              <a:t>цикла действий </a:t>
            </a:r>
            <a:r>
              <a:rPr lang="ru-RU" sz="2400" b="1" dirty="0" smtClean="0">
                <a:solidFill>
                  <a:srgbClr val="7030A0"/>
                </a:solidFill>
              </a:rPr>
              <a:t>со всеми строками в п. 2 расширенная </a:t>
            </a:r>
            <a:r>
              <a:rPr lang="ru-RU" sz="2400" b="1" dirty="0">
                <a:solidFill>
                  <a:srgbClr val="7030A0"/>
                </a:solidFill>
              </a:rPr>
              <a:t>матрица примет вид: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Правая </a:t>
            </a:r>
            <a:r>
              <a:rPr lang="ru-RU" sz="2400" b="1" dirty="0" smtClean="0">
                <a:solidFill>
                  <a:srgbClr val="7030A0"/>
                </a:solidFill>
              </a:rPr>
              <a:t>часть расширенной </a:t>
            </a:r>
            <a:r>
              <a:rPr lang="ru-RU" sz="2400" b="1" dirty="0">
                <a:solidFill>
                  <a:srgbClr val="7030A0"/>
                </a:solidFill>
              </a:rPr>
              <a:t>матрицы будет </a:t>
            </a:r>
            <a:r>
              <a:rPr lang="ru-RU" sz="2400" b="1" dirty="0" smtClean="0">
                <a:solidFill>
                  <a:srgbClr val="7030A0"/>
                </a:solidFill>
              </a:rPr>
              <a:t>представлять собой искомую обратную матрицу: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Обращение матрицы методом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Жордана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(продолжение)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24265"/>
              </p:ext>
            </p:extLst>
          </p:nvPr>
        </p:nvGraphicFramePr>
        <p:xfrm>
          <a:off x="2368630" y="2060848"/>
          <a:ext cx="438514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Формула" r:id="rId3" imgW="2971800" imgH="1079280" progId="Equation.3">
                  <p:embed/>
                </p:oleObj>
              </mc:Choice>
              <mc:Fallback>
                <p:oleObj name="Формула" r:id="rId3" imgW="297180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630" y="2060848"/>
                        <a:ext cx="4385147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253574"/>
              </p:ext>
            </p:extLst>
          </p:nvPr>
        </p:nvGraphicFramePr>
        <p:xfrm>
          <a:off x="3121025" y="4594225"/>
          <a:ext cx="28702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Формула" r:id="rId5" imgW="1879560" imgH="1079280" progId="Equation.3">
                  <p:embed/>
                </p:oleObj>
              </mc:Choice>
              <mc:Fallback>
                <p:oleObj name="Формула" r:id="rId5" imgW="1879560" imgH="1079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4594225"/>
                        <a:ext cx="2870200" cy="1643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7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8675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В </a:t>
            </a:r>
            <a:r>
              <a:rPr lang="ru-RU" sz="2400" b="1" dirty="0" smtClean="0">
                <a:solidFill>
                  <a:srgbClr val="7030A0"/>
                </a:solidFill>
              </a:rPr>
              <a:t>традиционном алгебраическом виде: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В матрично-векторной форме: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Определение системы линейных алгебраических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01912"/>
              </p:ext>
            </p:extLst>
          </p:nvPr>
        </p:nvGraphicFramePr>
        <p:xfrm>
          <a:off x="2561645" y="1628800"/>
          <a:ext cx="4000701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Формула" r:id="rId3" imgW="2057400" imgH="1079280" progId="Equation.3">
                  <p:embed/>
                </p:oleObj>
              </mc:Choice>
              <mc:Fallback>
                <p:oleObj name="Формула" r:id="rId3" imgW="2057400" imgH="10792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645" y="1628800"/>
                        <a:ext cx="4000701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779536"/>
              </p:ext>
            </p:extLst>
          </p:nvPr>
        </p:nvGraphicFramePr>
        <p:xfrm>
          <a:off x="389087" y="4869160"/>
          <a:ext cx="259873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Формула" r:id="rId5" imgW="1701720" imgH="1079280" progId="Equation.3">
                  <p:embed/>
                </p:oleObj>
              </mc:Choice>
              <mc:Fallback>
                <p:oleObj name="Формула" r:id="rId5" imgW="1701720" imgH="107928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87" y="4869160"/>
                        <a:ext cx="2598737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90112"/>
              </p:ext>
            </p:extLst>
          </p:nvPr>
        </p:nvGraphicFramePr>
        <p:xfrm>
          <a:off x="4138383" y="4228703"/>
          <a:ext cx="839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Формула" r:id="rId7" imgW="634680" imgH="266400" progId="Equation.3">
                  <p:embed/>
                </p:oleObj>
              </mc:Choice>
              <mc:Fallback>
                <p:oleObj name="Формула" r:id="rId7" imgW="634680" imgH="2664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383" y="4228703"/>
                        <a:ext cx="8397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07287"/>
              </p:ext>
            </p:extLst>
          </p:nvPr>
        </p:nvGraphicFramePr>
        <p:xfrm>
          <a:off x="4079013" y="4868863"/>
          <a:ext cx="950913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Формула" r:id="rId9" imgW="622080" imgH="1079280" progId="Equation.3">
                  <p:embed/>
                </p:oleObj>
              </mc:Choice>
              <mc:Fallback>
                <p:oleObj name="Формула" r:id="rId9" imgW="622080" imgH="107928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013" y="4868863"/>
                        <a:ext cx="950913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8630"/>
              </p:ext>
            </p:extLst>
          </p:nvPr>
        </p:nvGraphicFramePr>
        <p:xfrm>
          <a:off x="6884988" y="4868863"/>
          <a:ext cx="93027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Формула" r:id="rId11" imgW="609480" imgH="1079280" progId="Equation.3">
                  <p:embed/>
                </p:oleObj>
              </mc:Choice>
              <mc:Fallback>
                <p:oleObj name="Формула" r:id="rId11" imgW="609480" imgH="107928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4868863"/>
                        <a:ext cx="930275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27384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89244"/>
            <a:ext cx="9252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Совместная система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есть хотя бы одно решение</a:t>
            </a:r>
          </a:p>
          <a:p>
            <a:endParaRPr lang="ru-RU" sz="12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Несовместная система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не имеет решений</a:t>
            </a: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Определённая система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совместная система, имеющая одно решение</a:t>
            </a: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Неопределённая система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совместная система, имеющая множество решений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Неоднородная система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– </a:t>
            </a:r>
            <a:r>
              <a:rPr lang="ru-RU" sz="2400" b="1" dirty="0" smtClean="0">
                <a:solidFill>
                  <a:srgbClr val="7030A0"/>
                </a:solidFill>
              </a:rPr>
              <a:t>хотя бы один элемент вектора свободных членов не равен нулю</a:t>
            </a: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Однородная </a:t>
            </a:r>
            <a:r>
              <a:rPr lang="ru-RU" sz="2400" b="1" u="sng" dirty="0">
                <a:solidFill>
                  <a:srgbClr val="7030A0"/>
                </a:solidFill>
              </a:rPr>
              <a:t>система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имеет нулевой вектор свободных членов. Однородная система всегда является совместной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Нормальная </a:t>
            </a:r>
            <a:r>
              <a:rPr lang="ru-RU" sz="2400" b="1" u="sng" dirty="0">
                <a:solidFill>
                  <a:srgbClr val="7030A0"/>
                </a:solidFill>
              </a:rPr>
              <a:t>система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число уравнений равно числу неизвестных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Переопределённая </a:t>
            </a:r>
            <a:r>
              <a:rPr lang="ru-RU" sz="2400" b="1" u="sng" dirty="0">
                <a:solidFill>
                  <a:srgbClr val="7030A0"/>
                </a:solidFill>
              </a:rPr>
              <a:t>система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уравнений больше, чем неизвестных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err="1" smtClean="0">
                <a:solidFill>
                  <a:srgbClr val="7030A0"/>
                </a:solidFill>
              </a:rPr>
              <a:t>Недоопределённая</a:t>
            </a:r>
            <a:r>
              <a:rPr lang="ru-RU" sz="2400" b="1" u="sng" dirty="0" smtClean="0">
                <a:solidFill>
                  <a:srgbClr val="7030A0"/>
                </a:solidFill>
              </a:rPr>
              <a:t> </a:t>
            </a:r>
            <a:r>
              <a:rPr lang="ru-RU" sz="2400" b="1" u="sng" dirty="0">
                <a:solidFill>
                  <a:srgbClr val="7030A0"/>
                </a:solidFill>
              </a:rPr>
              <a:t>система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уравнений меньше, чем неизвестных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Классификация методов решения СЛАУ:</a:t>
            </a:r>
          </a:p>
          <a:p>
            <a:pPr algn="ctr"/>
            <a:r>
              <a:rPr lang="ru-RU" sz="36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прямые и итерационные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75016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Прямые методы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>
                <a:solidFill>
                  <a:srgbClr val="7030A0"/>
                </a:solidFill>
              </a:rPr>
              <a:t>позволяют получить решение за конечное число </a:t>
            </a:r>
            <a:r>
              <a:rPr lang="ru-RU" sz="2400" b="1" dirty="0" smtClean="0">
                <a:solidFill>
                  <a:srgbClr val="7030A0"/>
                </a:solidFill>
              </a:rPr>
              <a:t>вычислений (методы Крамера, обратной матрицы, </a:t>
            </a:r>
            <a:r>
              <a:rPr lang="ru-RU" sz="2400" b="1" dirty="0" err="1" smtClean="0">
                <a:solidFill>
                  <a:srgbClr val="7030A0"/>
                </a:solidFill>
              </a:rPr>
              <a:t>Жордана</a:t>
            </a:r>
            <a:r>
              <a:rPr lang="ru-RU" sz="2400" b="1" dirty="0" smtClean="0">
                <a:solidFill>
                  <a:srgbClr val="7030A0"/>
                </a:solidFill>
              </a:rPr>
              <a:t>–Гаусса). Могут давать ошибки, связанные только с выполнением компьютерных вычислений.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Итерационные методы</a:t>
            </a:r>
            <a:r>
              <a:rPr lang="ru-RU" sz="2400" b="1" dirty="0">
                <a:solidFill>
                  <a:srgbClr val="7030A0"/>
                </a:solidFill>
              </a:rPr>
              <a:t> дают бесконечный ряд последовательных приближений к решению, а вычислительный процесс останавливается в соответствии с условиями-ограничениями, наложенными </a:t>
            </a:r>
            <a:r>
              <a:rPr lang="ru-RU" sz="2400" b="1" dirty="0" smtClean="0">
                <a:solidFill>
                  <a:srgbClr val="7030A0"/>
                </a:solidFill>
              </a:rPr>
              <a:t>пользователем (методы простых итераций, Гаусса–Зейделя). Могут давать ошибки, связанные как с выполнением компьютерных вычислений, так и с применением итерационной формы.</a:t>
            </a:r>
          </a:p>
        </p:txBody>
      </p:sp>
    </p:spTree>
    <p:extLst>
      <p:ext uri="{BB962C8B-B14F-4D97-AF65-F5344CB8AC3E}">
        <p14:creationId xmlns:p14="http://schemas.microsoft.com/office/powerpoint/2010/main" val="2607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Крамера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634" y="413572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Расчёт определителя матрицы коэффициентов СЛАУ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2. Расчёт определителей модифицированных матриц, полученных заменой одного из столбцов матрицы коэффициентов СЛАУ на вектор свободных членов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3. Расчёт отношений определителей модифицированных матриц к определителю</a:t>
            </a:r>
            <a:r>
              <a:rPr lang="ru-RU" sz="2400" b="1" dirty="0">
                <a:solidFill>
                  <a:srgbClr val="7030A0"/>
                </a:solidFill>
              </a:rPr>
              <a:t> матрицы коэффициентов СЛАУ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50964"/>
              </p:ext>
            </p:extLst>
          </p:nvPr>
        </p:nvGraphicFramePr>
        <p:xfrm>
          <a:off x="1238817" y="692696"/>
          <a:ext cx="6636925" cy="329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Формула" r:id="rId3" imgW="4292280" imgH="2133360" progId="Equation.3">
                  <p:embed/>
                </p:oleObj>
              </mc:Choice>
              <mc:Fallback>
                <p:oleObj name="Формула" r:id="rId3" imgW="4292280" imgH="213336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817" y="692696"/>
                        <a:ext cx="6636925" cy="3291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6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обратной матрицы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32789"/>
              </p:ext>
            </p:extLst>
          </p:nvPr>
        </p:nvGraphicFramePr>
        <p:xfrm>
          <a:off x="3202278" y="692101"/>
          <a:ext cx="2711996" cy="279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Формула" r:id="rId3" imgW="1269720" imgH="1307880" progId="Equation.3">
                  <p:embed/>
                </p:oleObj>
              </mc:Choice>
              <mc:Fallback>
                <p:oleObj name="Формула" r:id="rId3" imgW="1269720" imgH="13078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78" y="692101"/>
                        <a:ext cx="2711996" cy="2791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0634" y="353410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Обращение матрицы коэффициентов СЛАУ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2. Умножение обратной матрицы на вектор свободных членов</a:t>
            </a:r>
          </a:p>
        </p:txBody>
      </p:sp>
    </p:spTree>
    <p:extLst>
      <p:ext uri="{BB962C8B-B14F-4D97-AF65-F5344CB8AC3E}">
        <p14:creationId xmlns:p14="http://schemas.microsoft.com/office/powerpoint/2010/main" val="1262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Жордана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–Гаусса 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62068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Получение расширенной матрицы за счёт добавления справа вектора свободных членов: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2. С </a:t>
            </a:r>
            <a:r>
              <a:rPr lang="ru-RU" sz="2400" b="1" dirty="0">
                <a:solidFill>
                  <a:srgbClr val="7030A0"/>
                </a:solidFill>
              </a:rPr>
              <a:t>использованием элементарных алгебраических </a:t>
            </a:r>
            <a:r>
              <a:rPr lang="ru-RU" sz="2400" b="1" dirty="0" smtClean="0">
                <a:solidFill>
                  <a:srgbClr val="7030A0"/>
                </a:solidFill>
              </a:rPr>
              <a:t>преобразований, аналогичных обращению матрицы методом </a:t>
            </a:r>
            <a:r>
              <a:rPr lang="ru-RU" sz="2400" b="1" dirty="0" err="1" smtClean="0">
                <a:solidFill>
                  <a:srgbClr val="7030A0"/>
                </a:solidFill>
              </a:rPr>
              <a:t>Жордана</a:t>
            </a:r>
            <a:r>
              <a:rPr lang="ru-RU" sz="2400" b="1" dirty="0" smtClean="0">
                <a:solidFill>
                  <a:srgbClr val="7030A0"/>
                </a:solidFill>
              </a:rPr>
              <a:t>, </a:t>
            </a:r>
            <a:r>
              <a:rPr lang="ru-RU" sz="2400" b="1" dirty="0">
                <a:solidFill>
                  <a:srgbClr val="7030A0"/>
                </a:solidFill>
              </a:rPr>
              <a:t>расширенную матрицу приводят к </a:t>
            </a:r>
            <a:r>
              <a:rPr lang="ru-RU" sz="2400" b="1" dirty="0" smtClean="0">
                <a:solidFill>
                  <a:srgbClr val="7030A0"/>
                </a:solidFill>
              </a:rPr>
              <a:t>эквивалентному виду, когда её левая часть представляет собой единичную матрицу: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3. Получившийся в последнем столбце вектор – решение СЛАУ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83380"/>
              </p:ext>
            </p:extLst>
          </p:nvPr>
        </p:nvGraphicFramePr>
        <p:xfrm>
          <a:off x="3125299" y="1370013"/>
          <a:ext cx="2869609" cy="148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Формула" r:id="rId3" imgW="2082600" imgH="1079280" progId="Equation.3">
                  <p:embed/>
                </p:oleObj>
              </mc:Choice>
              <mc:Fallback>
                <p:oleObj name="Формула" r:id="rId3" imgW="208260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299" y="1370013"/>
                        <a:ext cx="2869609" cy="1482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00430"/>
              </p:ext>
            </p:extLst>
          </p:nvPr>
        </p:nvGraphicFramePr>
        <p:xfrm>
          <a:off x="3284748" y="4581128"/>
          <a:ext cx="2566144" cy="149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Формула" r:id="rId5" imgW="1841400" imgH="1079280" progId="Equation.3">
                  <p:embed/>
                </p:oleObj>
              </mc:Choice>
              <mc:Fallback>
                <p:oleObj name="Формула" r:id="rId5" imgW="1841400" imgH="1079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48" y="4581128"/>
                        <a:ext cx="2566144" cy="1497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4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65378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Преобразование исходной системы к итерационной форме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		1-й способ			2-й способ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48018"/>
              </p:ext>
            </p:extLst>
          </p:nvPr>
        </p:nvGraphicFramePr>
        <p:xfrm>
          <a:off x="3881073" y="1082714"/>
          <a:ext cx="1381854" cy="40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Формула" r:id="rId3" imgW="914400" imgH="266400" progId="Equation.3">
                  <p:embed/>
                </p:oleObj>
              </mc:Choice>
              <mc:Fallback>
                <p:oleObj name="Формула" r:id="rId3" imgW="91440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73" y="1082714"/>
                        <a:ext cx="1381854" cy="407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12" y="1796623"/>
            <a:ext cx="4524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– </a:t>
            </a:r>
            <a:r>
              <a:rPr lang="ru-RU" sz="2400" b="1" u="sng" dirty="0">
                <a:solidFill>
                  <a:srgbClr val="7030A0"/>
                </a:solidFill>
              </a:rPr>
              <a:t>эмпирический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исходная матрица     преобразуется таким образом, чтобы на главной диагонали находились максимальные по абсолютной величине элементы (перестановка строк системы, умножение левой и правой частей любого уравнения на константу, сложение строк)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9252" y="1804254"/>
            <a:ext cx="4524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– </a:t>
            </a:r>
            <a:r>
              <a:rPr lang="ru-RU" sz="2400" b="1" u="sng" dirty="0" smtClean="0">
                <a:solidFill>
                  <a:srgbClr val="7030A0"/>
                </a:solidFill>
              </a:rPr>
              <a:t>общий</a:t>
            </a:r>
            <a:r>
              <a:rPr lang="ru-RU" sz="2400" b="1" dirty="0" smtClean="0">
                <a:solidFill>
                  <a:srgbClr val="7030A0"/>
                </a:solidFill>
              </a:rPr>
              <a:t> – шаблонные преобразования уравнений системы аналогично методу простых итераций при решении отдельных уравнений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27049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119300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		1-й способ			2-й способ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07489"/>
              </p:ext>
            </p:extLst>
          </p:nvPr>
        </p:nvGraphicFramePr>
        <p:xfrm>
          <a:off x="3754034" y="644897"/>
          <a:ext cx="1625834" cy="4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Формула" r:id="rId3" imgW="914400" imgH="266400" progId="Equation.3">
                  <p:embed/>
                </p:oleObj>
              </mc:Choice>
              <mc:Fallback>
                <p:oleObj name="Формула" r:id="rId3" imgW="91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034" y="644897"/>
                        <a:ext cx="1625834" cy="479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18677"/>
              </p:ext>
            </p:extLst>
          </p:nvPr>
        </p:nvGraphicFramePr>
        <p:xfrm>
          <a:off x="5153025" y="1662113"/>
          <a:ext cx="23939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Уравнение" r:id="rId5" imgW="1422360" imgH="495000" progId="Equation.3">
                  <p:embed/>
                </p:oleObj>
              </mc:Choice>
              <mc:Fallback>
                <p:oleObj name="Уравнение" r:id="rId5" imgW="142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1662113"/>
                        <a:ext cx="239395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10160"/>
              </p:ext>
            </p:extLst>
          </p:nvPr>
        </p:nvGraphicFramePr>
        <p:xfrm>
          <a:off x="1307604" y="1726679"/>
          <a:ext cx="24003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Формула" r:id="rId7" imgW="1218960" imgH="1333440" progId="Equation.3">
                  <p:embed/>
                </p:oleObj>
              </mc:Choice>
              <mc:Fallback>
                <p:oleObj name="Формула" r:id="rId7" imgW="1218960" imgH="1333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604" y="1726679"/>
                        <a:ext cx="2400300" cy="2638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07235"/>
              </p:ext>
            </p:extLst>
          </p:nvPr>
        </p:nvGraphicFramePr>
        <p:xfrm>
          <a:off x="5220072" y="2678113"/>
          <a:ext cx="24241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Уравнение" r:id="rId9" imgW="1231560" imgH="736560" progId="Equation.3">
                  <p:embed/>
                </p:oleObj>
              </mc:Choice>
              <mc:Fallback>
                <p:oleObj name="Уравнение" r:id="rId9" imgW="1231560" imgH="7365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678113"/>
                        <a:ext cx="2424112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10634" y="43169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2. Нахождение последовательности приближений вектора независимых переменных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11101"/>
              </p:ext>
            </p:extLst>
          </p:nvPr>
        </p:nvGraphicFramePr>
        <p:xfrm>
          <a:off x="2068972" y="5085184"/>
          <a:ext cx="4973213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Формула" r:id="rId11" imgW="3047760" imgH="1104840" progId="Equation.3">
                  <p:embed/>
                </p:oleObj>
              </mc:Choice>
              <mc:Fallback>
                <p:oleObj name="Формула" r:id="rId11" imgW="304776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972" y="5085184"/>
                        <a:ext cx="4973213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69269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3. Условия окончания итерационной процедуры: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предельного количества итераций;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точности по независимой переменной: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точности по функциям: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Достаточное условие сходимости</a:t>
            </a:r>
          </a:p>
          <a:p>
            <a:pPr algn="ctr"/>
            <a:endParaRPr lang="ru-RU" sz="2400" b="1" dirty="0">
              <a:solidFill>
                <a:srgbClr val="7030A0"/>
              </a:solidFill>
            </a:endParaRPr>
          </a:p>
          <a:p>
            <a:pPr algn="ctr"/>
            <a:endParaRPr lang="ru-RU" sz="2400" b="1" dirty="0" smtClean="0">
              <a:solidFill>
                <a:srgbClr val="7030A0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Необходимое условие сходимости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7895"/>
              </p:ext>
            </p:extLst>
          </p:nvPr>
        </p:nvGraphicFramePr>
        <p:xfrm>
          <a:off x="3509132" y="1844824"/>
          <a:ext cx="2088232" cy="5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Формула" r:id="rId3" imgW="1130040" imgH="291960" progId="Equation.3">
                  <p:embed/>
                </p:oleObj>
              </mc:Choice>
              <mc:Fallback>
                <p:oleObj name="Формула" r:id="rId3" imgW="113004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132" y="1844824"/>
                        <a:ext cx="2088232" cy="532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2757"/>
              </p:ext>
            </p:extLst>
          </p:nvPr>
        </p:nvGraphicFramePr>
        <p:xfrm>
          <a:off x="3653814" y="2924944"/>
          <a:ext cx="18197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Формула" r:id="rId5" imgW="1117440" imgH="393480" progId="Equation.3">
                  <p:embed/>
                </p:oleObj>
              </mc:Choice>
              <mc:Fallback>
                <p:oleObj name="Формула" r:id="rId5" imgW="11174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814" y="2924944"/>
                        <a:ext cx="181978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65421"/>
              </p:ext>
            </p:extLst>
          </p:nvPr>
        </p:nvGraphicFramePr>
        <p:xfrm>
          <a:off x="4165291" y="4437112"/>
          <a:ext cx="804253" cy="66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Формула" r:id="rId7" imgW="482400" imgH="393480" progId="Equation.3">
                  <p:embed/>
                </p:oleObj>
              </mc:Choice>
              <mc:Fallback>
                <p:oleObj name="Формула" r:id="rId7" imgW="482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291" y="4437112"/>
                        <a:ext cx="804253" cy="661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9817"/>
              </p:ext>
            </p:extLst>
          </p:nvPr>
        </p:nvGraphicFramePr>
        <p:xfrm>
          <a:off x="2837341" y="5589240"/>
          <a:ext cx="3451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Формула" r:id="rId9" imgW="1866600" imgH="291960" progId="Equation.3">
                  <p:embed/>
                </p:oleObj>
              </mc:Choice>
              <mc:Fallback>
                <p:oleObj name="Формула" r:id="rId9" imgW="1866600" imgH="2919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341" y="5589240"/>
                        <a:ext cx="3451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понятия и элементы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линейной алгебры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19675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Вектор</a:t>
            </a:r>
            <a:r>
              <a:rPr lang="ru-RU" sz="2400" b="1" dirty="0" smtClean="0">
                <a:solidFill>
                  <a:srgbClr val="7030A0"/>
                </a:solidFill>
              </a:rPr>
              <a:t> – одномерная структура однотипных данных (чисел) – вектор-столбец или вектор-строка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Матрица</a:t>
            </a:r>
            <a:r>
              <a:rPr lang="ru-RU" sz="2400" b="1" dirty="0" smtClean="0">
                <a:solidFill>
                  <a:srgbClr val="7030A0"/>
                </a:solidFill>
              </a:rPr>
              <a:t> – двумерная </a:t>
            </a:r>
            <a:r>
              <a:rPr lang="ru-RU" sz="2400" b="1" dirty="0">
                <a:solidFill>
                  <a:srgbClr val="7030A0"/>
                </a:solidFill>
              </a:rPr>
              <a:t>структура однотипных данных (чисел</a:t>
            </a:r>
            <a:r>
              <a:rPr lang="ru-RU" sz="2400" b="1" dirty="0" smtClean="0">
                <a:solidFill>
                  <a:srgbClr val="7030A0"/>
                </a:solidFill>
              </a:rPr>
              <a:t>), содержит строки и столбцы</a:t>
            </a:r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Вектор</a:t>
            </a:r>
            <a:r>
              <a:rPr lang="ru-RU" sz="2400" b="1" dirty="0" smtClean="0">
                <a:solidFill>
                  <a:srgbClr val="7030A0"/>
                </a:solidFill>
              </a:rPr>
              <a:t> – это матрица, имеющая один столбец (одну строку)</a:t>
            </a: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Квадратная матрица:</a:t>
            </a:r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400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Нулевая матрица</a:t>
            </a:r>
            <a:r>
              <a:rPr lang="ru-RU" sz="2400" b="1" dirty="0" smtClean="0">
                <a:solidFill>
                  <a:srgbClr val="7030A0"/>
                </a:solidFill>
              </a:rPr>
              <a:t> – все элементы равны нулю</a:t>
            </a:r>
            <a:endParaRPr lang="ru-RU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64457"/>
              </p:ext>
            </p:extLst>
          </p:nvPr>
        </p:nvGraphicFramePr>
        <p:xfrm>
          <a:off x="683568" y="1988840"/>
          <a:ext cx="822953" cy="1423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Формула" r:id="rId3" imgW="622080" imgH="1079280" progId="Equation.3">
                  <p:embed/>
                </p:oleObj>
              </mc:Choice>
              <mc:Fallback>
                <p:oleObj name="Формула" r:id="rId3" imgW="622080" imgH="10792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822953" cy="1423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60716"/>
              </p:ext>
            </p:extLst>
          </p:nvPr>
        </p:nvGraphicFramePr>
        <p:xfrm>
          <a:off x="2803079" y="2060848"/>
          <a:ext cx="19129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Формула" r:id="rId5" imgW="1447560" imgH="241200" progId="Equation.3">
                  <p:embed/>
                </p:oleObj>
              </mc:Choice>
              <mc:Fallback>
                <p:oleObj name="Формула" r:id="rId5" imgW="1447560" imgH="2412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079" y="2060848"/>
                        <a:ext cx="19129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1393"/>
              </p:ext>
            </p:extLst>
          </p:nvPr>
        </p:nvGraphicFramePr>
        <p:xfrm>
          <a:off x="650875" y="4245467"/>
          <a:ext cx="234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Формула" r:id="rId7" imgW="1777680" imgH="1079280" progId="Equation.3">
                  <p:embed/>
                </p:oleObj>
              </mc:Choice>
              <mc:Fallback>
                <p:oleObj name="Формула" r:id="rId7" imgW="1777680" imgH="107928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245467"/>
                        <a:ext cx="2349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28856"/>
              </p:ext>
            </p:extLst>
          </p:nvPr>
        </p:nvGraphicFramePr>
        <p:xfrm>
          <a:off x="5568950" y="4167848"/>
          <a:ext cx="191452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Формула" r:id="rId9" imgW="1447560" imgH="1054080" progId="Equation.3">
                  <p:embed/>
                </p:oleObj>
              </mc:Choice>
              <mc:Fallback>
                <p:oleObj name="Формула" r:id="rId9" imgW="1447560" imgH="10540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167848"/>
                        <a:ext cx="1914525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52120" y="3867443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Единичная матрица</a:t>
            </a:r>
            <a:endParaRPr lang="ru-RU" sz="16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99392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Варианты сходимости итерационного процесса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980728"/>
            <a:ext cx="9144000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– сходящийся и расходящийся процессы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быстрая и медленная сходимость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монотонная и колебательная сходимость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1268760"/>
            <a:ext cx="2807538" cy="1593468"/>
            <a:chOff x="611560" y="1268760"/>
            <a:chExt cx="2807538" cy="1593468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851920" y="1259468"/>
            <a:ext cx="2807538" cy="1593468"/>
            <a:chOff x="611560" y="1268760"/>
            <a:chExt cx="2807538" cy="1593468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11560" y="3131676"/>
            <a:ext cx="2807538" cy="1593468"/>
            <a:chOff x="611560" y="1268760"/>
            <a:chExt cx="2807538" cy="1593468"/>
          </a:xfrm>
        </p:grpSpPr>
        <p:cxnSp>
          <p:nvCxnSpPr>
            <p:cNvPr id="31" name="Прямая со стрелкой 30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3851920" y="3122384"/>
            <a:ext cx="2807538" cy="1593468"/>
            <a:chOff x="611560" y="1268760"/>
            <a:chExt cx="2807538" cy="1593468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611560" y="4931876"/>
            <a:ext cx="2807538" cy="1593468"/>
            <a:chOff x="611560" y="1268760"/>
            <a:chExt cx="2807538" cy="1593468"/>
          </a:xfrm>
        </p:grpSpPr>
        <p:cxnSp>
          <p:nvCxnSpPr>
            <p:cNvPr id="43" name="Прямая со стрелкой 42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3851920" y="4922584"/>
            <a:ext cx="2807538" cy="1593468"/>
            <a:chOff x="611560" y="1268760"/>
            <a:chExt cx="2807538" cy="1593468"/>
          </a:xfrm>
        </p:grpSpPr>
        <p:cxnSp>
          <p:nvCxnSpPr>
            <p:cNvPr id="49" name="Прямая со стрелкой 48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Полилиния 53"/>
          <p:cNvSpPr/>
          <p:nvPr/>
        </p:nvSpPr>
        <p:spPr>
          <a:xfrm>
            <a:off x="1035170" y="1803192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 54"/>
          <p:cNvSpPr/>
          <p:nvPr/>
        </p:nvSpPr>
        <p:spPr>
          <a:xfrm>
            <a:off x="1026543" y="1604513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олилиния 55"/>
          <p:cNvSpPr/>
          <p:nvPr/>
        </p:nvSpPr>
        <p:spPr>
          <a:xfrm>
            <a:off x="4292595" y="5511905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/>
        </p:nvSpPr>
        <p:spPr>
          <a:xfrm>
            <a:off x="4283968" y="5313226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>
            <a:off x="4287328" y="1639019"/>
            <a:ext cx="1923691" cy="1208934"/>
          </a:xfrm>
          <a:custGeom>
            <a:avLst/>
            <a:gdLst>
              <a:gd name="connsiteX0" fmla="*/ 0 w 1923691"/>
              <a:gd name="connsiteY0" fmla="*/ 664234 h 1208934"/>
              <a:gd name="connsiteX1" fmla="*/ 189781 w 1923691"/>
              <a:gd name="connsiteY1" fmla="*/ 483079 h 1208934"/>
              <a:gd name="connsiteX2" fmla="*/ 577970 w 1923691"/>
              <a:gd name="connsiteY2" fmla="*/ 905773 h 1208934"/>
              <a:gd name="connsiteX3" fmla="*/ 905774 w 1923691"/>
              <a:gd name="connsiteY3" fmla="*/ 241539 h 1208934"/>
              <a:gd name="connsiteX4" fmla="*/ 1483744 w 1923691"/>
              <a:gd name="connsiteY4" fmla="*/ 1207698 h 1208934"/>
              <a:gd name="connsiteX5" fmla="*/ 1923691 w 1923691"/>
              <a:gd name="connsiteY5" fmla="*/ 0 h 120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691" h="1208934">
                <a:moveTo>
                  <a:pt x="0" y="664234"/>
                </a:moveTo>
                <a:cubicBezTo>
                  <a:pt x="46726" y="553528"/>
                  <a:pt x="93453" y="442823"/>
                  <a:pt x="189781" y="483079"/>
                </a:cubicBezTo>
                <a:cubicBezTo>
                  <a:pt x="286109" y="523335"/>
                  <a:pt x="458638" y="946030"/>
                  <a:pt x="577970" y="905773"/>
                </a:cubicBezTo>
                <a:cubicBezTo>
                  <a:pt x="697302" y="865516"/>
                  <a:pt x="754812" y="191218"/>
                  <a:pt x="905774" y="241539"/>
                </a:cubicBezTo>
                <a:cubicBezTo>
                  <a:pt x="1056736" y="291860"/>
                  <a:pt x="1314091" y="1247954"/>
                  <a:pt x="1483744" y="1207698"/>
                </a:cubicBezTo>
                <a:cubicBezTo>
                  <a:pt x="1653397" y="1167442"/>
                  <a:pt x="1853242" y="201283"/>
                  <a:pt x="192369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олилиния 58"/>
          <p:cNvSpPr/>
          <p:nvPr/>
        </p:nvSpPr>
        <p:spPr>
          <a:xfrm>
            <a:off x="4287328" y="1516118"/>
            <a:ext cx="1880559" cy="1321973"/>
          </a:xfrm>
          <a:custGeom>
            <a:avLst/>
            <a:gdLst>
              <a:gd name="connsiteX0" fmla="*/ 0 w 1880559"/>
              <a:gd name="connsiteY0" fmla="*/ 373067 h 1321973"/>
              <a:gd name="connsiteX1" fmla="*/ 155276 w 1880559"/>
              <a:gd name="connsiteY1" fmla="*/ 588727 h 1321973"/>
              <a:gd name="connsiteX2" fmla="*/ 508959 w 1880559"/>
              <a:gd name="connsiteY2" fmla="*/ 200539 h 1321973"/>
              <a:gd name="connsiteX3" fmla="*/ 940280 w 1880559"/>
              <a:gd name="connsiteY3" fmla="*/ 994169 h 1321973"/>
              <a:gd name="connsiteX4" fmla="*/ 1431985 w 1880559"/>
              <a:gd name="connsiteY4" fmla="*/ 2131 h 1321973"/>
              <a:gd name="connsiteX5" fmla="*/ 1880559 w 1880559"/>
              <a:gd name="connsiteY5" fmla="*/ 1321973 h 132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559" h="1321973">
                <a:moveTo>
                  <a:pt x="0" y="373067"/>
                </a:moveTo>
                <a:cubicBezTo>
                  <a:pt x="35225" y="495274"/>
                  <a:pt x="70450" y="617482"/>
                  <a:pt x="155276" y="588727"/>
                </a:cubicBezTo>
                <a:cubicBezTo>
                  <a:pt x="240102" y="559972"/>
                  <a:pt x="378125" y="132965"/>
                  <a:pt x="508959" y="200539"/>
                </a:cubicBezTo>
                <a:cubicBezTo>
                  <a:pt x="639793" y="268113"/>
                  <a:pt x="786442" y="1027237"/>
                  <a:pt x="940280" y="994169"/>
                </a:cubicBezTo>
                <a:cubicBezTo>
                  <a:pt x="1094118" y="961101"/>
                  <a:pt x="1275272" y="-52503"/>
                  <a:pt x="1431985" y="2131"/>
                </a:cubicBezTo>
                <a:cubicBezTo>
                  <a:pt x="1588698" y="56765"/>
                  <a:pt x="1734628" y="689369"/>
                  <a:pt x="1880559" y="13219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олилиния 59"/>
          <p:cNvSpPr/>
          <p:nvPr/>
        </p:nvSpPr>
        <p:spPr>
          <a:xfrm>
            <a:off x="1035170" y="3466920"/>
            <a:ext cx="1975449" cy="1061948"/>
          </a:xfrm>
          <a:custGeom>
            <a:avLst/>
            <a:gdLst>
              <a:gd name="connsiteX0" fmla="*/ 0 w 1975449"/>
              <a:gd name="connsiteY0" fmla="*/ 1061948 h 1061948"/>
              <a:gd name="connsiteX1" fmla="*/ 198407 w 1975449"/>
              <a:gd name="connsiteY1" fmla="*/ 285571 h 1061948"/>
              <a:gd name="connsiteX2" fmla="*/ 862641 w 1975449"/>
              <a:gd name="connsiteY2" fmla="*/ 44031 h 1061948"/>
              <a:gd name="connsiteX3" fmla="*/ 1975449 w 1975449"/>
              <a:gd name="connsiteY3" fmla="*/ 899 h 10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49" h="1061948">
                <a:moveTo>
                  <a:pt x="0" y="1061948"/>
                </a:moveTo>
                <a:cubicBezTo>
                  <a:pt x="27317" y="758586"/>
                  <a:pt x="54634" y="455224"/>
                  <a:pt x="198407" y="285571"/>
                </a:cubicBezTo>
                <a:cubicBezTo>
                  <a:pt x="342180" y="115918"/>
                  <a:pt x="566467" y="91476"/>
                  <a:pt x="862641" y="44031"/>
                </a:cubicBezTo>
                <a:cubicBezTo>
                  <a:pt x="1158815" y="-3414"/>
                  <a:pt x="1567132" y="-1258"/>
                  <a:pt x="1975449" y="89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олилиния 60"/>
          <p:cNvSpPr/>
          <p:nvPr/>
        </p:nvSpPr>
        <p:spPr>
          <a:xfrm>
            <a:off x="1017918" y="3709357"/>
            <a:ext cx="2001328" cy="612475"/>
          </a:xfrm>
          <a:custGeom>
            <a:avLst/>
            <a:gdLst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155275 w 1940943"/>
              <a:gd name="connsiteY2" fmla="*/ 508959 h 621102"/>
              <a:gd name="connsiteX3" fmla="*/ 396815 w 1940943"/>
              <a:gd name="connsiteY3" fmla="*/ 577970 h 621102"/>
              <a:gd name="connsiteX4" fmla="*/ 1940943 w 1940943"/>
              <a:gd name="connsiteY4" fmla="*/ 621102 h 621102"/>
              <a:gd name="connsiteX0" fmla="*/ 237 w 1941180"/>
              <a:gd name="connsiteY0" fmla="*/ 0 h 621102"/>
              <a:gd name="connsiteX1" fmla="*/ 43369 w 1941180"/>
              <a:gd name="connsiteY1" fmla="*/ 345057 h 621102"/>
              <a:gd name="connsiteX2" fmla="*/ 397052 w 1941180"/>
              <a:gd name="connsiteY2" fmla="*/ 577970 h 621102"/>
              <a:gd name="connsiteX3" fmla="*/ 1941180 w 1941180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2003 w 1942946"/>
              <a:gd name="connsiteY0" fmla="*/ 0 h 621102"/>
              <a:gd name="connsiteX1" fmla="*/ 45135 w 1942946"/>
              <a:gd name="connsiteY1" fmla="*/ 345057 h 621102"/>
              <a:gd name="connsiteX2" fmla="*/ 398818 w 1942946"/>
              <a:gd name="connsiteY2" fmla="*/ 577970 h 621102"/>
              <a:gd name="connsiteX3" fmla="*/ 1942946 w 1942946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2001328"/>
              <a:gd name="connsiteY0" fmla="*/ 0 h 612475"/>
              <a:gd name="connsiteX1" fmla="*/ 43132 w 2001328"/>
              <a:gd name="connsiteY1" fmla="*/ 345057 h 612475"/>
              <a:gd name="connsiteX2" fmla="*/ 396815 w 2001328"/>
              <a:gd name="connsiteY2" fmla="*/ 577970 h 612475"/>
              <a:gd name="connsiteX3" fmla="*/ 2001328 w 2001328"/>
              <a:gd name="connsiteY3" fmla="*/ 612475 h 61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1328" h="612475">
                <a:moveTo>
                  <a:pt x="0" y="0"/>
                </a:moveTo>
                <a:cubicBezTo>
                  <a:pt x="0" y="104235"/>
                  <a:pt x="11502" y="222849"/>
                  <a:pt x="43132" y="345057"/>
                </a:cubicBezTo>
                <a:cubicBezTo>
                  <a:pt x="74762" y="467265"/>
                  <a:pt x="70449" y="533400"/>
                  <a:pt x="396815" y="577970"/>
                </a:cubicBezTo>
                <a:cubicBezTo>
                  <a:pt x="723181" y="622540"/>
                  <a:pt x="1748287" y="606724"/>
                  <a:pt x="2001328" y="612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олилиния 61"/>
          <p:cNvSpPr/>
          <p:nvPr/>
        </p:nvSpPr>
        <p:spPr>
          <a:xfrm>
            <a:off x="4295955" y="3510951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>
            <a:off x="4287328" y="3674854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олилиния 63"/>
          <p:cNvSpPr/>
          <p:nvPr/>
        </p:nvSpPr>
        <p:spPr>
          <a:xfrm>
            <a:off x="1061589" y="5325515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олилиния 64"/>
          <p:cNvSpPr/>
          <p:nvPr/>
        </p:nvSpPr>
        <p:spPr>
          <a:xfrm>
            <a:off x="1052962" y="5489418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Гаусса–Зейделя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80557"/>
              </p:ext>
            </p:extLst>
          </p:nvPr>
        </p:nvGraphicFramePr>
        <p:xfrm>
          <a:off x="3754034" y="644897"/>
          <a:ext cx="1625834" cy="4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Формула" r:id="rId3" imgW="914400" imgH="266400" progId="Equation.3">
                  <p:embed/>
                </p:oleObj>
              </mc:Choice>
              <mc:Fallback>
                <p:oleObj name="Формула" r:id="rId3" imgW="914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034" y="644897"/>
                        <a:ext cx="1625834" cy="479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11967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Использование уже известных на текущем шаге элементов вектора приближения к решению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139952" y="341174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177970" y="341174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177970" y="249289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95799"/>
              </p:ext>
            </p:extLst>
          </p:nvPr>
        </p:nvGraphicFramePr>
        <p:xfrm>
          <a:off x="2115822" y="2096839"/>
          <a:ext cx="48910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Формула" r:id="rId5" imgW="2997000" imgH="1104840" progId="Equation.3">
                  <p:embed/>
                </p:oleObj>
              </mc:Choice>
              <mc:Fallback>
                <p:oleObj name="Формула" r:id="rId5" imgW="29970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822" y="2096839"/>
                        <a:ext cx="4891087" cy="180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систем 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0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Операции линейной алгебры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71417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Транспонирование матрицы:</a:t>
            </a: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Сложение матриц: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53193"/>
              </p:ext>
            </p:extLst>
          </p:nvPr>
        </p:nvGraphicFramePr>
        <p:xfrm>
          <a:off x="324643" y="3374752"/>
          <a:ext cx="84947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Формула" r:id="rId3" imgW="6426000" imgH="1079280" progId="Equation.3">
                  <p:embed/>
                </p:oleObj>
              </mc:Choice>
              <mc:Fallback>
                <p:oleObj name="Формула" r:id="rId3" imgW="6426000" imgH="10792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" y="3374752"/>
                        <a:ext cx="849471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849001"/>
              </p:ext>
            </p:extLst>
          </p:nvPr>
        </p:nvGraphicFramePr>
        <p:xfrm>
          <a:off x="2123728" y="1196752"/>
          <a:ext cx="48847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Формула" r:id="rId5" imgW="3695400" imgH="1079280" progId="Equation.3">
                  <p:embed/>
                </p:oleObj>
              </mc:Choice>
              <mc:Fallback>
                <p:oleObj name="Формула" r:id="rId5" imgW="3695400" imgH="107928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488473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2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Операции линейной алгебры (продолжение)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1823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Умножение матрицы на константу: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Умножение матриц: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91326"/>
              </p:ext>
            </p:extLst>
          </p:nvPr>
        </p:nvGraphicFramePr>
        <p:xfrm>
          <a:off x="503882" y="3878759"/>
          <a:ext cx="79565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Формула" r:id="rId3" imgW="6019560" imgH="1079280" progId="Equation.3">
                  <p:embed/>
                </p:oleObj>
              </mc:Choice>
              <mc:Fallback>
                <p:oleObj name="Формула" r:id="rId3" imgW="60195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82" y="3878759"/>
                        <a:ext cx="79565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>
          <a:xfrm>
            <a:off x="1115616" y="3861048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177970" y="3861048"/>
            <a:ext cx="50405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39390"/>
              </p:ext>
            </p:extLst>
          </p:nvPr>
        </p:nvGraphicFramePr>
        <p:xfrm>
          <a:off x="1899121" y="1718568"/>
          <a:ext cx="53371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Формула" r:id="rId5" imgW="4038480" imgH="1079280" progId="Equation.3">
                  <p:embed/>
                </p:oleObj>
              </mc:Choice>
              <mc:Fallback>
                <p:oleObj name="Формула" r:id="rId5" imgW="4038480" imgH="107928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21" y="1718568"/>
                        <a:ext cx="53371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1417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Определитель 2-го порядка (для матрицы 2</a:t>
            </a:r>
            <a:r>
              <a:rPr lang="ru-RU" sz="2400" b="1" u="sng" dirty="0" smtClean="0">
                <a:solidFill>
                  <a:srgbClr val="7030A0"/>
                </a:solidFill>
                <a:sym typeface="Symbol"/>
              </a:rPr>
              <a:t></a:t>
            </a:r>
            <a:r>
              <a:rPr lang="ru-RU" sz="2400" b="1" u="sng" dirty="0" smtClean="0">
                <a:solidFill>
                  <a:srgbClr val="7030A0"/>
                </a:solidFill>
              </a:rPr>
              <a:t>2):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Определитель </a:t>
            </a:r>
            <a:r>
              <a:rPr lang="en-US" sz="24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u="sng" dirty="0" smtClean="0">
                <a:solidFill>
                  <a:srgbClr val="7030A0"/>
                </a:solidFill>
              </a:rPr>
              <a:t>-го </a:t>
            </a:r>
            <a:r>
              <a:rPr lang="ru-RU" sz="2400" b="1" u="sng" dirty="0">
                <a:solidFill>
                  <a:srgbClr val="7030A0"/>
                </a:solidFill>
              </a:rPr>
              <a:t>порядка (для матрицы </a:t>
            </a:r>
            <a:r>
              <a:rPr lang="en-US" sz="24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u="sng" dirty="0" smtClean="0">
                <a:solidFill>
                  <a:srgbClr val="7030A0"/>
                </a:solidFill>
                <a:sym typeface="Symbol"/>
              </a:rPr>
              <a:t></a:t>
            </a:r>
            <a:r>
              <a:rPr lang="en-US" sz="24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u="sng" dirty="0" smtClean="0">
                <a:solidFill>
                  <a:srgbClr val="7030A0"/>
                </a:solidFill>
              </a:rPr>
              <a:t>):</a:t>
            </a:r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      – </a:t>
            </a:r>
            <a:r>
              <a:rPr lang="ru-RU" sz="2400" b="1" dirty="0">
                <a:solidFill>
                  <a:srgbClr val="7030A0"/>
                </a:solidFill>
              </a:rPr>
              <a:t>минор – определитель </a:t>
            </a:r>
            <a:r>
              <a:rPr lang="ru-RU" sz="2400" b="1" dirty="0" smtClean="0">
                <a:solidFill>
                  <a:srgbClr val="7030A0"/>
                </a:solidFill>
              </a:rPr>
              <a:t>матрицы меньшего размера, образованной </a:t>
            </a:r>
            <a:r>
              <a:rPr lang="ru-RU" sz="2400" b="1" dirty="0">
                <a:solidFill>
                  <a:srgbClr val="7030A0"/>
                </a:solidFill>
              </a:rPr>
              <a:t>элементами, оставшимися после вычёркивания </a:t>
            </a:r>
            <a:r>
              <a:rPr lang="ru-RU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dirty="0">
                <a:solidFill>
                  <a:srgbClr val="7030A0"/>
                </a:solidFill>
              </a:rPr>
              <a:t>-й строки и </a:t>
            </a:r>
            <a:r>
              <a:rPr lang="ru-RU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b="1" dirty="0">
                <a:solidFill>
                  <a:srgbClr val="7030A0"/>
                </a:solidFill>
              </a:rPr>
              <a:t>-</a:t>
            </a:r>
            <a:r>
              <a:rPr lang="ru-RU" sz="2400" b="1" dirty="0" err="1">
                <a:solidFill>
                  <a:srgbClr val="7030A0"/>
                </a:solidFill>
              </a:rPr>
              <a:t>го</a:t>
            </a:r>
            <a:r>
              <a:rPr lang="ru-RU" sz="2400" b="1" dirty="0">
                <a:solidFill>
                  <a:srgbClr val="7030A0"/>
                </a:solidFill>
              </a:rPr>
              <a:t> столбца исходной </a:t>
            </a:r>
            <a:r>
              <a:rPr lang="ru-RU" sz="2400" b="1" dirty="0" smtClean="0">
                <a:solidFill>
                  <a:srgbClr val="7030A0"/>
                </a:solidFill>
              </a:rPr>
              <a:t>матрицы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Определитель </a:t>
            </a:r>
            <a:r>
              <a:rPr lang="ru-RU" sz="2400" b="1" u="sng" dirty="0" smtClean="0">
                <a:solidFill>
                  <a:srgbClr val="7030A0"/>
                </a:solidFill>
              </a:rPr>
              <a:t>3-го </a:t>
            </a:r>
            <a:r>
              <a:rPr lang="ru-RU" sz="2400" b="1" u="sng" dirty="0">
                <a:solidFill>
                  <a:srgbClr val="7030A0"/>
                </a:solidFill>
              </a:rPr>
              <a:t>порядка (для матрицы </a:t>
            </a:r>
            <a:r>
              <a:rPr lang="ru-RU" sz="2400" b="1" u="sng" dirty="0" smtClean="0">
                <a:solidFill>
                  <a:srgbClr val="7030A0"/>
                </a:solidFill>
              </a:rPr>
              <a:t>3</a:t>
            </a:r>
            <a:r>
              <a:rPr lang="ru-RU" sz="2400" b="1" u="sng" dirty="0" smtClean="0">
                <a:solidFill>
                  <a:srgbClr val="7030A0"/>
                </a:solidFill>
                <a:sym typeface="Symbol"/>
              </a:rPr>
              <a:t></a:t>
            </a:r>
            <a:r>
              <a:rPr lang="ru-RU" sz="2400" b="1" u="sng" dirty="0" smtClean="0">
                <a:solidFill>
                  <a:srgbClr val="7030A0"/>
                </a:solidFill>
              </a:rPr>
              <a:t>3):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Определитель матрицы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8671"/>
              </p:ext>
            </p:extLst>
          </p:nvPr>
        </p:nvGraphicFramePr>
        <p:xfrm>
          <a:off x="3602532" y="1196752"/>
          <a:ext cx="1914198" cy="60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Формула" r:id="rId3" imgW="1269720" imgH="393480" progId="Equation.3">
                  <p:embed/>
                </p:oleObj>
              </mc:Choice>
              <mc:Fallback>
                <p:oleObj name="Формула" r:id="rId3" imgW="12697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532" y="1196752"/>
                        <a:ext cx="1914198" cy="602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18904"/>
              </p:ext>
            </p:extLst>
          </p:nvPr>
        </p:nvGraphicFramePr>
        <p:xfrm>
          <a:off x="3425850" y="2276872"/>
          <a:ext cx="2260774" cy="73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Формула" r:id="rId5" imgW="1409400" imgH="457200" progId="Equation.3">
                  <p:embed/>
                </p:oleObj>
              </mc:Choice>
              <mc:Fallback>
                <p:oleObj name="Формула" r:id="rId5" imgW="140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50" y="2276872"/>
                        <a:ext cx="2260774" cy="734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38089"/>
              </p:ext>
            </p:extLst>
          </p:nvPr>
        </p:nvGraphicFramePr>
        <p:xfrm>
          <a:off x="0" y="2780928"/>
          <a:ext cx="432048" cy="64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Формула" r:id="rId7" imgW="266400" imgH="393480" progId="Equation.3">
                  <p:embed/>
                </p:oleObj>
              </mc:Choice>
              <mc:Fallback>
                <p:oleObj name="Формула" r:id="rId7" imgW="266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0928"/>
                        <a:ext cx="432048" cy="640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310767"/>
              </p:ext>
            </p:extLst>
          </p:nvPr>
        </p:nvGraphicFramePr>
        <p:xfrm>
          <a:off x="5490852" y="3590268"/>
          <a:ext cx="273833" cy="42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Формула" r:id="rId9" imgW="164880" imgH="253800" progId="Equation.3">
                  <p:embed/>
                </p:oleObj>
              </mc:Choice>
              <mc:Fallback>
                <p:oleObj name="Формула" r:id="rId9" imgW="1648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852" y="3590268"/>
                        <a:ext cx="273833" cy="424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50553"/>
              </p:ext>
            </p:extLst>
          </p:nvPr>
        </p:nvGraphicFramePr>
        <p:xfrm>
          <a:off x="50893" y="6013954"/>
          <a:ext cx="9040359" cy="58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" name="Формула" r:id="rId11" imgW="6184800" imgH="393480" progId="Equation.3">
                  <p:embed/>
                </p:oleObj>
              </mc:Choice>
              <mc:Fallback>
                <p:oleObj name="Формула" r:id="rId11" imgW="6184800" imgH="3934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3" y="6013954"/>
                        <a:ext cx="9040359" cy="583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93708"/>
              </p:ext>
            </p:extLst>
          </p:nvPr>
        </p:nvGraphicFramePr>
        <p:xfrm>
          <a:off x="2843808" y="4869160"/>
          <a:ext cx="203687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Формула" r:id="rId13" imgW="1409400" imgH="799920" progId="Equation.3">
                  <p:embed/>
                </p:oleObj>
              </mc:Choice>
              <mc:Fallback>
                <p:oleObj name="Формула" r:id="rId13" imgW="1409400" imgH="79992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869160"/>
                        <a:ext cx="2036879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46417"/>
              </p:ext>
            </p:extLst>
          </p:nvPr>
        </p:nvGraphicFramePr>
        <p:xfrm>
          <a:off x="5004048" y="4869160"/>
          <a:ext cx="20367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Формула" r:id="rId15" imgW="1409400" imgH="799920" progId="Equation.3">
                  <p:embed/>
                </p:oleObj>
              </mc:Choice>
              <mc:Fallback>
                <p:oleObj name="Формула" r:id="rId15" imgW="1409400" imgH="79992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869160"/>
                        <a:ext cx="203676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81272"/>
              </p:ext>
            </p:extLst>
          </p:nvPr>
        </p:nvGraphicFramePr>
        <p:xfrm>
          <a:off x="7092280" y="4869160"/>
          <a:ext cx="20367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Формула" r:id="rId17" imgW="1409400" imgH="799920" progId="Equation.3">
                  <p:embed/>
                </p:oleObj>
              </mc:Choice>
              <mc:Fallback>
                <p:oleObj name="Формула" r:id="rId17" imgW="1409400" imgH="79992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869160"/>
                        <a:ext cx="203676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>
            <a:off x="3376742" y="5085184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533982" y="5471102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642466" y="5860020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491880" y="4975672"/>
            <a:ext cx="0" cy="990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652120" y="4975672"/>
            <a:ext cx="0" cy="990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7740352" y="4954865"/>
            <a:ext cx="0" cy="990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14176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Норма</a:t>
            </a:r>
            <a:r>
              <a:rPr lang="ru-RU" sz="2400" b="1" dirty="0">
                <a:solidFill>
                  <a:srgbClr val="7030A0"/>
                </a:solidFill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</a:rPr>
              <a:t>характеризует </a:t>
            </a:r>
            <a:r>
              <a:rPr lang="ru-RU" sz="2400" b="1" dirty="0">
                <a:solidFill>
                  <a:srgbClr val="7030A0"/>
                </a:solidFill>
              </a:rPr>
              <a:t>удалённость данной матрицы от нулевой матрицы такого же </a:t>
            </a:r>
            <a:r>
              <a:rPr lang="ru-RU" sz="2400" b="1" dirty="0" smtClean="0">
                <a:solidFill>
                  <a:srgbClr val="7030A0"/>
                </a:solidFill>
              </a:rPr>
              <a:t>размера</a:t>
            </a:r>
          </a:p>
          <a:p>
            <a:endParaRPr lang="ru-RU" sz="12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Вариант 1 (евклидова норма):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Вариант 2: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Вариант 3: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Норма матрицы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79227"/>
              </p:ext>
            </p:extLst>
          </p:nvPr>
        </p:nvGraphicFramePr>
        <p:xfrm>
          <a:off x="3706813" y="2075730"/>
          <a:ext cx="1704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Формула" r:id="rId3" imgW="1130040" imgH="495000" progId="Equation.3">
                  <p:embed/>
                </p:oleObj>
              </mc:Choice>
              <mc:Fallback>
                <p:oleObj name="Формула" r:id="rId3" imgW="1130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075730"/>
                        <a:ext cx="1704975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6958"/>
              </p:ext>
            </p:extLst>
          </p:nvPr>
        </p:nvGraphicFramePr>
        <p:xfrm>
          <a:off x="3584575" y="3123480"/>
          <a:ext cx="19542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Формула" r:id="rId5" imgW="1295280" imgH="495000" progId="Equation.3">
                  <p:embed/>
                </p:oleObj>
              </mc:Choice>
              <mc:Fallback>
                <p:oleObj name="Формула" r:id="rId5" imgW="1295280" imgH="4950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123480"/>
                        <a:ext cx="19542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20346"/>
              </p:ext>
            </p:extLst>
          </p:nvPr>
        </p:nvGraphicFramePr>
        <p:xfrm>
          <a:off x="3592513" y="4223618"/>
          <a:ext cx="1954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Формула" r:id="rId7" imgW="1295280" imgH="469800" progId="Equation.3">
                  <p:embed/>
                </p:oleObj>
              </mc:Choice>
              <mc:Fallback>
                <p:oleObj name="Формула" r:id="rId7" imgW="1295280" imgH="4698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223618"/>
                        <a:ext cx="19542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2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Свойство обратной матрицы:</a:t>
            </a: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endParaRPr lang="ru-RU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Метод </a:t>
            </a:r>
            <a:r>
              <a:rPr lang="ru-RU" sz="2400" b="1" u="sng" dirty="0" err="1" smtClean="0">
                <a:solidFill>
                  <a:srgbClr val="7030A0"/>
                </a:solidFill>
              </a:rPr>
              <a:t>Жордана</a:t>
            </a:r>
            <a:r>
              <a:rPr lang="ru-RU" sz="2400" b="1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1</a:t>
            </a:r>
            <a:r>
              <a:rPr lang="ru-RU" sz="2400" b="1" dirty="0">
                <a:solidFill>
                  <a:srgbClr val="7030A0"/>
                </a:solidFill>
              </a:rPr>
              <a:t>. </a:t>
            </a:r>
            <a:r>
              <a:rPr lang="ru-RU" sz="2400" b="1" dirty="0" smtClean="0">
                <a:solidFill>
                  <a:srgbClr val="7030A0"/>
                </a:solidFill>
              </a:rPr>
              <a:t>Составляем расширенную прямоугольную матрицу </a:t>
            </a:r>
            <a:r>
              <a:rPr lang="ru-RU" sz="2400" b="1" dirty="0">
                <a:solidFill>
                  <a:srgbClr val="7030A0"/>
                </a:solidFill>
              </a:rPr>
              <a:t>путём </a:t>
            </a:r>
            <a:r>
              <a:rPr lang="ru-RU" sz="2400" b="1" dirty="0" smtClean="0">
                <a:solidFill>
                  <a:srgbClr val="7030A0"/>
                </a:solidFill>
              </a:rPr>
              <a:t>присоединения </a:t>
            </a:r>
            <a:r>
              <a:rPr lang="ru-RU" sz="2400" b="1" dirty="0">
                <a:solidFill>
                  <a:srgbClr val="7030A0"/>
                </a:solidFill>
              </a:rPr>
              <a:t>к исходной </a:t>
            </a:r>
            <a:r>
              <a:rPr lang="ru-RU" sz="2400" b="1" dirty="0" smtClean="0">
                <a:solidFill>
                  <a:srgbClr val="7030A0"/>
                </a:solidFill>
              </a:rPr>
              <a:t>квадратной матрице </a:t>
            </a:r>
            <a:r>
              <a:rPr lang="ru-RU" sz="2400" b="1" dirty="0">
                <a:solidFill>
                  <a:srgbClr val="7030A0"/>
                </a:solidFill>
              </a:rPr>
              <a:t>справа единичной </a:t>
            </a:r>
            <a:r>
              <a:rPr lang="ru-RU" sz="2400" b="1" dirty="0" smtClean="0">
                <a:solidFill>
                  <a:srgbClr val="7030A0"/>
                </a:solidFill>
              </a:rPr>
              <a:t>матрицы такого же размера: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Обратная матрица. Обращение матрицы методом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Жордана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60876"/>
              </p:ext>
            </p:extLst>
          </p:nvPr>
        </p:nvGraphicFramePr>
        <p:xfrm>
          <a:off x="3656013" y="1620838"/>
          <a:ext cx="18462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Формула" r:id="rId3" imgW="1396800" imgH="279360" progId="Equation.3">
                  <p:embed/>
                </p:oleObj>
              </mc:Choice>
              <mc:Fallback>
                <p:oleObj name="Формула" r:id="rId3" imgW="1396800" imgH="27936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620838"/>
                        <a:ext cx="18462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31128"/>
              </p:ext>
            </p:extLst>
          </p:nvPr>
        </p:nvGraphicFramePr>
        <p:xfrm>
          <a:off x="2368550" y="3824288"/>
          <a:ext cx="4379913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Формула" r:id="rId5" imgW="2908080" imgH="1079280" progId="Equation.3">
                  <p:embed/>
                </p:oleObj>
              </mc:Choice>
              <mc:Fallback>
                <p:oleObj name="Формула" r:id="rId5" imgW="2908080" imgH="1079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824288"/>
                        <a:ext cx="4379913" cy="162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8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5957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2</a:t>
            </a:r>
            <a:r>
              <a:rPr lang="ru-RU" sz="2400" b="1" dirty="0">
                <a:solidFill>
                  <a:srgbClr val="7030A0"/>
                </a:solidFill>
              </a:rPr>
              <a:t>. </a:t>
            </a:r>
            <a:r>
              <a:rPr lang="ru-RU" sz="2400" b="1" dirty="0" smtClean="0">
                <a:solidFill>
                  <a:srgbClr val="7030A0"/>
                </a:solidFill>
              </a:rPr>
              <a:t>Последовательно для </a:t>
            </a:r>
            <a:r>
              <a:rPr lang="ru-RU" sz="2400" b="1" dirty="0">
                <a:solidFill>
                  <a:srgbClr val="7030A0"/>
                </a:solidFill>
              </a:rPr>
              <a:t>каждой строки расширенной матрицы</a:t>
            </a:r>
            <a:r>
              <a:rPr lang="ru-RU" sz="2400" b="1" dirty="0" smtClean="0">
                <a:solidFill>
                  <a:srgbClr val="7030A0"/>
                </a:solidFill>
              </a:rPr>
              <a:t>: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2.1</a:t>
            </a:r>
            <a:r>
              <a:rPr lang="ru-RU" sz="2400" b="1" dirty="0">
                <a:solidFill>
                  <a:srgbClr val="7030A0"/>
                </a:solidFill>
              </a:rPr>
              <a:t>. </a:t>
            </a:r>
            <a:r>
              <a:rPr lang="ru-RU" sz="2400" b="1" dirty="0" smtClean="0">
                <a:solidFill>
                  <a:srgbClr val="7030A0"/>
                </a:solidFill>
              </a:rPr>
              <a:t>Все элементы </a:t>
            </a:r>
            <a:r>
              <a:rPr lang="ru-RU" sz="2400" b="1" dirty="0">
                <a:solidFill>
                  <a:srgbClr val="7030A0"/>
                </a:solidFill>
              </a:rPr>
              <a:t>текущей строки </a:t>
            </a:r>
            <a:r>
              <a:rPr lang="ru-RU" sz="2400" b="1" dirty="0" smtClean="0">
                <a:solidFill>
                  <a:srgbClr val="7030A0"/>
                </a:solidFill>
              </a:rPr>
              <a:t>делятся на </a:t>
            </a:r>
            <a:r>
              <a:rPr lang="ru-RU" sz="2400" b="1" dirty="0">
                <a:solidFill>
                  <a:srgbClr val="7030A0"/>
                </a:solidFill>
              </a:rPr>
              <a:t>элемент этой же строки, расположенный на главной </a:t>
            </a:r>
            <a:r>
              <a:rPr lang="ru-RU" sz="2400" b="1" dirty="0" smtClean="0">
                <a:solidFill>
                  <a:srgbClr val="7030A0"/>
                </a:solidFill>
              </a:rPr>
              <a:t>диагонали. Например</a:t>
            </a:r>
            <a:r>
              <a:rPr lang="ru-RU" sz="2400" b="1" dirty="0">
                <a:solidFill>
                  <a:srgbClr val="7030A0"/>
                </a:solidFill>
              </a:rPr>
              <a:t>, для первой строки</a:t>
            </a:r>
            <a:r>
              <a:rPr lang="ru-RU" sz="2400" b="1" dirty="0" smtClean="0">
                <a:solidFill>
                  <a:srgbClr val="7030A0"/>
                </a:solidFill>
              </a:rPr>
              <a:t>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В результате в левой части на главной диагонали должна получиться 1.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Обращение матрицы методом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Жордана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(продолжение)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92356"/>
              </p:ext>
            </p:extLst>
          </p:nvPr>
        </p:nvGraphicFramePr>
        <p:xfrm>
          <a:off x="2566780" y="2829777"/>
          <a:ext cx="3975314" cy="1660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Формула" r:id="rId3" imgW="3009600" imgH="1257120" progId="Equation.3">
                  <p:embed/>
                </p:oleObj>
              </mc:Choice>
              <mc:Fallback>
                <p:oleObj name="Формула" r:id="rId3" imgW="3009600" imgH="1257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780" y="2829777"/>
                        <a:ext cx="3975314" cy="1660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7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8675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2.2. Из всех остальных строк, кроме текущей, вычитается </a:t>
            </a:r>
            <a:r>
              <a:rPr lang="ru-RU" sz="2400" b="1" dirty="0">
                <a:solidFill>
                  <a:srgbClr val="7030A0"/>
                </a:solidFill>
              </a:rPr>
              <a:t>текущая </a:t>
            </a:r>
            <a:r>
              <a:rPr lang="ru-RU" sz="2400" b="1" dirty="0" smtClean="0">
                <a:solidFill>
                  <a:srgbClr val="7030A0"/>
                </a:solidFill>
              </a:rPr>
              <a:t>строка, умноженная на элемент изменяемой строки, находящийся в столбце с индексом, равным индексу текущей строки: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В результате в столбце </a:t>
            </a:r>
            <a:r>
              <a:rPr lang="ru-RU" sz="2400" b="1" dirty="0">
                <a:solidFill>
                  <a:srgbClr val="7030A0"/>
                </a:solidFill>
              </a:rPr>
              <a:t>с индексом, равным индексу текущей </a:t>
            </a:r>
            <a:r>
              <a:rPr lang="ru-RU" sz="2400" b="1" dirty="0" smtClean="0">
                <a:solidFill>
                  <a:srgbClr val="7030A0"/>
                </a:solidFill>
              </a:rPr>
              <a:t>строки, все элементы, не находящиеся на главной диагонали, становятся равными 0.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Обращение матрицы методом 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Жордана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(продолжение)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8322"/>
              </p:ext>
            </p:extLst>
          </p:nvPr>
        </p:nvGraphicFramePr>
        <p:xfrm>
          <a:off x="925470" y="2421384"/>
          <a:ext cx="7254294" cy="223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Формула" r:id="rId3" imgW="5232240" imgH="1612800" progId="Equation.3">
                  <p:embed/>
                </p:oleObj>
              </mc:Choice>
              <mc:Fallback>
                <p:oleObj name="Формула" r:id="rId3" imgW="5232240" imgH="1612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470" y="2421384"/>
                        <a:ext cx="7254294" cy="2231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816</Words>
  <Application>Microsoft Office PowerPoint</Application>
  <PresentationFormat>Экран (4:3)</PresentationFormat>
  <Paragraphs>195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Тема Office</vt:lpstr>
      <vt:lpstr>Формула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user</cp:lastModifiedBy>
  <cp:revision>73</cp:revision>
  <dcterms:created xsi:type="dcterms:W3CDTF">2020-04-10T10:11:46Z</dcterms:created>
  <dcterms:modified xsi:type="dcterms:W3CDTF">2020-09-17T08:09:45Z</dcterms:modified>
</cp:coreProperties>
</file>