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60" r:id="rId6"/>
    <p:sldId id="261" r:id="rId7"/>
    <p:sldId id="264" r:id="rId8"/>
    <p:sldId id="265" r:id="rId9"/>
    <p:sldId id="262" r:id="rId10"/>
    <p:sldId id="273" r:id="rId11"/>
    <p:sldId id="274" r:id="rId12"/>
    <p:sldId id="276" r:id="rId13"/>
    <p:sldId id="277" r:id="rId14"/>
    <p:sldId id="278" r:id="rId15"/>
    <p:sldId id="279" r:id="rId16"/>
    <p:sldId id="266" r:id="rId17"/>
    <p:sldId id="267" r:id="rId18"/>
    <p:sldId id="268" r:id="rId19"/>
    <p:sldId id="269" r:id="rId20"/>
    <p:sldId id="275" r:id="rId21"/>
    <p:sldId id="280" r:id="rId22"/>
    <p:sldId id="25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SP\Dropbox\KPD\P@H@N%20vs.%20DSP\&#1051;&#1072;&#1073;_&#1052;&#1042;&#1052;\PIC_12\DSP\Integral_theory_01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SP\Dropbox\KPD\P@H@N%20vs.%20DSP\&#1051;&#1072;&#1073;_&#1052;&#1042;&#1052;\PIC_12\DSP\Integral_theory_01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DSP\Dropbox\KPD\P@H@N%20vs.%20DSP\&#1051;&#1072;&#1073;_&#1052;&#1042;&#1052;\PIC_12\DSP\Integral_theory_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58822016"/>
        <c:axId val="66888832"/>
      </c:scatterChart>
      <c:valAx>
        <c:axId val="58822016"/>
        <c:scaling>
          <c:orientation val="minMax"/>
        </c:scaling>
        <c:delete val="1"/>
        <c:axPos val="b"/>
        <c:majorTickMark val="out"/>
        <c:minorTickMark val="none"/>
        <c:tickLblPos val="nextTo"/>
        <c:crossAx val="66888832"/>
        <c:crossesAt val="0.4"/>
        <c:crossBetween val="midCat"/>
      </c:valAx>
      <c:valAx>
        <c:axId val="668888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882201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Times New Roman" panose="02020603050405020304" pitchFamily="18" charset="0"/>
          <a:ea typeface="Times New Roman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39662720"/>
        <c:axId val="39683968"/>
      </c:scatterChart>
      <c:valAx>
        <c:axId val="39662720"/>
        <c:scaling>
          <c:orientation val="minMax"/>
        </c:scaling>
        <c:delete val="1"/>
        <c:axPos val="b"/>
        <c:majorTickMark val="out"/>
        <c:minorTickMark val="none"/>
        <c:tickLblPos val="nextTo"/>
        <c:crossAx val="39683968"/>
        <c:crossesAt val="0.4"/>
        <c:crossBetween val="midCat"/>
      </c:valAx>
      <c:valAx>
        <c:axId val="396839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6627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39777408"/>
        <c:axId val="7443968"/>
      </c:scatterChart>
      <c:valAx>
        <c:axId val="39777408"/>
        <c:scaling>
          <c:orientation val="minMax"/>
        </c:scaling>
        <c:delete val="1"/>
        <c:axPos val="b"/>
        <c:majorTickMark val="out"/>
        <c:minorTickMark val="none"/>
        <c:tickLblPos val="nextTo"/>
        <c:crossAx val="7443968"/>
        <c:crossesAt val="0.4"/>
        <c:crossBetween val="midCat"/>
      </c:valAx>
      <c:valAx>
        <c:axId val="74439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77740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0.2668</cdr:x>
      <cdr:y>0.26949</cdr:y>
    </cdr:from>
    <cdr:to>
      <cdr:x>0.39504</cdr:x>
      <cdr:y>0.59492</cdr:y>
    </cdr:to>
    <cdr:sp macro="" textlink="">
      <cdr:nvSpPr>
        <cdr:cNvPr id="2" name="Прямоугольник 1"/>
        <cdr:cNvSpPr/>
      </cdr:nvSpPr>
      <cdr:spPr bwMode="auto">
        <a:xfrm xmlns:a="http://schemas.openxmlformats.org/drawingml/2006/main">
          <a:off x="2457450" y="1514475"/>
          <a:ext cx="1181100" cy="18288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85000"/>
          </a:schemeClr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0.26715</cdr:x>
      <cdr:y>0.31243</cdr:y>
    </cdr:from>
    <cdr:to>
      <cdr:x>0.39642</cdr:x>
      <cdr:y>0.31243</cdr:y>
    </cdr:to>
    <cdr:cxnSp macro="">
      <cdr:nvCxnSpPr>
        <cdr:cNvPr id="34" name="Прямая соединительная линия 33"/>
        <cdr:cNvCxnSpPr/>
      </cdr:nvCxnSpPr>
      <cdr:spPr bwMode="auto">
        <a:xfrm xmlns:a="http://schemas.openxmlformats.org/drawingml/2006/main">
          <a:off x="2460625" y="1755775"/>
          <a:ext cx="1190667" cy="17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1587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0.39504</cdr:x>
      <cdr:y>0.27288</cdr:y>
    </cdr:from>
    <cdr:to>
      <cdr:x>0.39549</cdr:x>
      <cdr:y>0.76514</cdr:y>
    </cdr:to>
    <cdr:sp macro="" textlink="">
      <cdr:nvSpPr>
        <cdr:cNvPr id="13322" name="Line 1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638550" y="1533525"/>
          <a:ext cx="4170" cy="276637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0.26694</cdr:x>
      <cdr:y>0.74378</cdr:y>
    </cdr:from>
    <cdr:to>
      <cdr:x>0.39607</cdr:x>
      <cdr:y>0.74407</cdr:y>
    </cdr:to>
    <cdr:cxnSp macro="">
      <cdr:nvCxnSpPr>
        <cdr:cNvPr id="13324" name="AutoShape 12"/>
        <cdr:cNvCxnSpPr>
          <a:cxnSpLocks xmlns:a="http://schemas.openxmlformats.org/drawingml/2006/main" noChangeShapeType="1"/>
        </cdr:cNvCxnSpPr>
      </cdr:nvCxnSpPr>
      <cdr:spPr bwMode="auto">
        <a:xfrm xmlns:a="http://schemas.openxmlformats.org/drawingml/2006/main">
          <a:off x="2458710" y="4179832"/>
          <a:ext cx="1189365" cy="1643"/>
        </a:xfrm>
        <a:prstGeom xmlns:a="http://schemas.openxmlformats.org/drawingml/2006/main" prst="straightConnector1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 type="triangle" w="med" len="med"/>
          <a:tailEnd type="triangl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cxnSp>
  </cdr:relSizeAnchor>
  <cdr:relSizeAnchor xmlns:cdr="http://schemas.openxmlformats.org/drawingml/2006/chartDrawing">
    <cdr:from>
      <cdr:x>0.07687</cdr:x>
      <cdr:y>0.09104</cdr:y>
    </cdr:from>
    <cdr:to>
      <cdr:x>0.5578</cdr:x>
      <cdr:y>0.36432</cdr:y>
    </cdr:to>
    <cdr:sp macro="" textlink="">
      <cdr:nvSpPr>
        <cdr:cNvPr id="13326" name="Freeform 1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8048" y="511621"/>
          <a:ext cx="4429705" cy="1535742"/>
        </a:xfrm>
        <a:custGeom xmlns:a="http://schemas.openxmlformats.org/drawingml/2006/main">
          <a:avLst/>
          <a:gdLst>
            <a:gd name="T0" fmla="*/ 0 w 4829175"/>
            <a:gd name="T1" fmla="*/ 0 h 1123950"/>
            <a:gd name="T2" fmla="*/ 1429484 w 4829175"/>
            <a:gd name="T3" fmla="*/ 1089884 h 1123950"/>
            <a:gd name="T4" fmla="*/ 3506342 w 4829175"/>
            <a:gd name="T5" fmla="*/ 260630 h 1123950"/>
            <a:gd name="T6" fmla="*/ 4324350 w 4829175"/>
            <a:gd name="T7" fmla="*/ 304800 h 1123950"/>
            <a:gd name="T8" fmla="*/ 4829175 w 4829175"/>
            <a:gd name="T9" fmla="*/ 590550 h 1123950"/>
            <a:gd name="connsiteX0" fmla="*/ 0 w 3399691"/>
            <a:gd name="connsiteY0" fmla="*/ 910022 h 911186"/>
            <a:gd name="connsiteX1" fmla="*/ 2076858 w 3399691"/>
            <a:gd name="connsiteY1" fmla="*/ 80768 h 911186"/>
            <a:gd name="connsiteX2" fmla="*/ 2894866 w 3399691"/>
            <a:gd name="connsiteY2" fmla="*/ 124938 h 911186"/>
            <a:gd name="connsiteX3" fmla="*/ 3399691 w 3399691"/>
            <a:gd name="connsiteY3" fmla="*/ 410688 h 911186"/>
            <a:gd name="connsiteX0" fmla="*/ 0 w 2894866"/>
            <a:gd name="connsiteY0" fmla="*/ 910022 h 911187"/>
            <a:gd name="connsiteX1" fmla="*/ 2076858 w 2894866"/>
            <a:gd name="connsiteY1" fmla="*/ 80768 h 911187"/>
            <a:gd name="connsiteX2" fmla="*/ 2894866 w 2894866"/>
            <a:gd name="connsiteY2" fmla="*/ 124938 h 911187"/>
            <a:gd name="connsiteX0" fmla="*/ 0 w 2076858"/>
            <a:gd name="connsiteY0" fmla="*/ 829254 h 830419"/>
            <a:gd name="connsiteX1" fmla="*/ 2076858 w 2076858"/>
            <a:gd name="connsiteY1" fmla="*/ 0 h 830419"/>
            <a:gd name="connsiteX0" fmla="*/ 0 w 3356757"/>
            <a:gd name="connsiteY0" fmla="*/ 1001566 h 1002513"/>
            <a:gd name="connsiteX1" fmla="*/ 3356757 w 3356757"/>
            <a:gd name="connsiteY1" fmla="*/ 0 h 1002513"/>
            <a:gd name="connsiteX0" fmla="*/ 0 w 4409118"/>
            <a:gd name="connsiteY0" fmla="*/ 1518500 h 1519106"/>
            <a:gd name="connsiteX1" fmla="*/ 4409118 w 4409118"/>
            <a:gd name="connsiteY1" fmla="*/ 0 h 1519106"/>
            <a:gd name="connsiteX0" fmla="*/ 0 w 4409118"/>
            <a:gd name="connsiteY0" fmla="*/ 1518500 h 1519494"/>
            <a:gd name="connsiteX1" fmla="*/ 4409118 w 4409118"/>
            <a:gd name="connsiteY1" fmla="*/ 0 h 1519494"/>
            <a:gd name="connsiteX0" fmla="*/ 0 w 4409118"/>
            <a:gd name="connsiteY0" fmla="*/ 1518500 h 1543457"/>
            <a:gd name="connsiteX1" fmla="*/ 4409118 w 4409118"/>
            <a:gd name="connsiteY1" fmla="*/ 0 h 1543457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</a:cxnLst>
          <a:rect l="l" t="t" r="r" b="b"/>
          <a:pathLst>
            <a:path w="4409118" h="1543457">
              <a:moveTo>
                <a:pt x="0" y="1518500"/>
              </a:moveTo>
              <a:cubicBezTo>
                <a:pt x="1934462" y="1715305"/>
                <a:pt x="3814593" y="705170"/>
                <a:pt x="4409118" y="0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0.13918</cdr:x>
      <cdr:y>0.36441</cdr:y>
    </cdr:from>
    <cdr:to>
      <cdr:x>0.13961</cdr:x>
      <cdr:y>0.59542</cdr:y>
    </cdr:to>
    <cdr:sp macro="" textlink="">
      <cdr:nvSpPr>
        <cdr:cNvPr id="13328" name="Line 1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1281921" y="2047875"/>
          <a:ext cx="3953" cy="129821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0.52607</cdr:x>
      <cdr:y>0.14576</cdr:y>
    </cdr:from>
    <cdr:to>
      <cdr:x>0.52637</cdr:x>
      <cdr:y>0.59989</cdr:y>
    </cdr:to>
    <cdr:sp macro="" textlink="">
      <cdr:nvSpPr>
        <cdr:cNvPr id="13329" name="Line 1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845465" y="819150"/>
          <a:ext cx="2760" cy="2552081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0.19063</cdr:x>
      <cdr:y>0.45232</cdr:y>
    </cdr:from>
    <cdr:to>
      <cdr:x>0.21243</cdr:x>
      <cdr:y>0.50904</cdr:y>
    </cdr:to>
    <cdr:sp macro="" textlink="">
      <cdr:nvSpPr>
        <cdr:cNvPr id="13337" name="Text Box 2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755831" y="2541925"/>
          <a:ext cx="200824" cy="3187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...</a:t>
          </a:r>
          <a:endParaRPr lang="ru-RU"/>
        </a:p>
      </cdr:txBody>
    </cdr:sp>
  </cdr:relSizeAnchor>
  <cdr:relSizeAnchor xmlns:cdr="http://schemas.openxmlformats.org/drawingml/2006/chartDrawing">
    <cdr:from>
      <cdr:x>0.44908</cdr:x>
      <cdr:y>0.44793</cdr:y>
    </cdr:from>
    <cdr:to>
      <cdr:x>0.47088</cdr:x>
      <cdr:y>0.50465</cdr:y>
    </cdr:to>
    <cdr:sp macro="" textlink="">
      <cdr:nvSpPr>
        <cdr:cNvPr id="13339" name="Text Box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136330" y="2517255"/>
          <a:ext cx="200824" cy="3187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...</a:t>
          </a:r>
          <a:endParaRPr lang="ru-RU"/>
        </a:p>
      </cdr:txBody>
    </cdr:sp>
  </cdr:relSizeAnchor>
  <cdr:relSizeAnchor xmlns:cdr="http://schemas.openxmlformats.org/drawingml/2006/chartDrawing">
    <cdr:from>
      <cdr:x>0.00825</cdr:x>
      <cdr:y>0.5965</cdr:y>
    </cdr:from>
    <cdr:to>
      <cdr:x>0.59575</cdr:x>
      <cdr:y>0.5965</cdr:y>
    </cdr:to>
    <cdr:sp macro="" textlink="">
      <cdr:nvSpPr>
        <cdr:cNvPr id="13341" name="Line 2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75988" y="3352181"/>
          <a:ext cx="5411272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0.00825</cdr:x>
      <cdr:y>0.01525</cdr:y>
    </cdr:from>
    <cdr:to>
      <cdr:x>0.00825</cdr:x>
      <cdr:y>0.9845</cdr:y>
    </cdr:to>
    <cdr:sp macro="" textlink="">
      <cdr:nvSpPr>
        <cdr:cNvPr id="13342" name="Line 3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75988" y="85701"/>
          <a:ext cx="0" cy="544694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0.26091</cdr:x>
      <cdr:y>0.33096</cdr:y>
    </cdr:from>
    <cdr:to>
      <cdr:x>0.27266</cdr:x>
      <cdr:y>0.34921</cdr:y>
    </cdr:to>
    <cdr:sp macro="" textlink="">
      <cdr:nvSpPr>
        <cdr:cNvPr id="13327" name="Oval 15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403131" y="1859923"/>
          <a:ext cx="108226" cy="10256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0.17966</cdr:x>
      <cdr:y>0.27458</cdr:y>
    </cdr:from>
    <cdr:to>
      <cdr:x>0.26591</cdr:x>
      <cdr:y>0.32996</cdr:y>
    </cdr:to>
    <cdr:sp macro="" textlink="">
      <cdr:nvSpPr>
        <cdr:cNvPr id="13332" name="Freeform 20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1654764" y="1543050"/>
          <a:ext cx="794421" cy="311253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0.38842</cdr:x>
      <cdr:y>0.26076</cdr:y>
    </cdr:from>
    <cdr:to>
      <cdr:x>0.40017</cdr:x>
      <cdr:y>0.28001</cdr:y>
    </cdr:to>
    <cdr:sp macro="" textlink="">
      <cdr:nvSpPr>
        <cdr:cNvPr id="13343" name="Oval 3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577616" y="1465421"/>
          <a:ext cx="108226" cy="10818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0.2668</cdr:x>
      <cdr:y>0.27119</cdr:y>
    </cdr:from>
    <cdr:to>
      <cdr:x>0.26694</cdr:x>
      <cdr:y>0.76006</cdr:y>
    </cdr:to>
    <cdr:sp macro="" textlink="">
      <cdr:nvSpPr>
        <cdr:cNvPr id="1332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2457450" y="1524000"/>
          <a:ext cx="1248" cy="2747347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0.32358</cdr:x>
      <cdr:y>0.30256</cdr:y>
    </cdr:from>
    <cdr:to>
      <cdr:x>0.33533</cdr:x>
      <cdr:y>0.32081</cdr:y>
    </cdr:to>
    <cdr:sp macro="" textlink="">
      <cdr:nvSpPr>
        <cdr:cNvPr id="39" name="Oval 15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80392" y="1700292"/>
          <a:ext cx="108226" cy="10256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0.1727</cdr:x>
      <cdr:y>0.20508</cdr:y>
    </cdr:from>
    <cdr:to>
      <cdr:x>0.32858</cdr:x>
      <cdr:y>0.30156</cdr:y>
    </cdr:to>
    <cdr:sp macro="" textlink="">
      <cdr:nvSpPr>
        <cdr:cNvPr id="40" name="Freeform 20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1590675" y="1152525"/>
          <a:ext cx="1435772" cy="542148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0.16649</cdr:x>
      <cdr:y>0.20847</cdr:y>
    </cdr:from>
    <cdr:to>
      <cdr:x>0.26577</cdr:x>
      <cdr:y>0.28475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1533525" y="1171575"/>
          <a:ext cx="914400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0" i="0" dirty="0">
              <a:latin typeface="Cambria Math"/>
            </a:rPr>
            <a:t>𝑓</a:t>
          </a:r>
          <a:r>
            <a:rPr lang="en-US" sz="1800" b="0" i="0" dirty="0" smtClean="0">
              <a:latin typeface="Cambria Math"/>
            </a:rPr>
            <a:t>(𝑥</a:t>
          </a:r>
          <a:r>
            <a:rPr lang="en-US" sz="1800" b="0" i="1" baseline="-25000" dirty="0" err="1" smtClean="0">
              <a:latin typeface="Cambria Math"/>
            </a:rPr>
            <a:t>i</a:t>
          </a:r>
          <a:r>
            <a:rPr lang="en-US" sz="1800" b="0" i="0" dirty="0" smtClean="0">
              <a:latin typeface="Cambria Math"/>
            </a:rPr>
            <a:t> </a:t>
          </a:r>
          <a:r>
            <a:rPr lang="en-US" sz="1800" b="0" i="0" dirty="0">
              <a:latin typeface="Cambria Math"/>
            </a:rPr>
            <a:t>)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0.16477</cdr:x>
      <cdr:y>0.08362</cdr:y>
    </cdr:from>
    <cdr:to>
      <cdr:x>0.31231</cdr:x>
      <cdr:y>0.20678</cdr:y>
    </cdr:to>
    <cdr:sp macro="" textlink="">
      <cdr:nvSpPr>
        <cdr:cNvPr id="47" name="TextBox 1"/>
        <cdr:cNvSpPr txBox="1"/>
      </cdr:nvSpPr>
      <cdr:spPr>
        <a:xfrm xmlns:a="http://schemas.openxmlformats.org/drawingml/2006/main">
          <a:off x="1517650" y="469900"/>
          <a:ext cx="1358900" cy="692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 dirty="0">
              <a:latin typeface="Cambria Math"/>
            </a:rPr>
            <a:t>𝑓(</a:t>
          </a:r>
          <a:r>
            <a:rPr lang="en-US" sz="1800" b="0" i="0" dirty="0" smtClean="0">
              <a:latin typeface="Cambria Math"/>
            </a:rPr>
            <a:t>𝑥</a:t>
          </a:r>
          <a:r>
            <a:rPr lang="en-US" sz="1800" b="0" i="1" baseline="-25000" dirty="0" err="1" smtClean="0">
              <a:latin typeface="Cambria Math"/>
            </a:rPr>
            <a:t>i</a:t>
          </a:r>
          <a:r>
            <a:rPr lang="en-US" sz="1800" b="0" i="0" dirty="0" smtClean="0">
              <a:latin typeface="Cambria Math"/>
            </a:rPr>
            <a:t>+</a:t>
          </a:r>
          <a:r>
            <a:rPr lang="el-GR" sz="1800" b="0" i="0" dirty="0">
              <a:latin typeface="Cambria Math"/>
            </a:rPr>
            <a:t>Δ</a:t>
          </a:r>
          <a:r>
            <a:rPr lang="en-US" sz="1800" b="0" i="0" dirty="0">
              <a:latin typeface="Cambria Math"/>
            </a:rPr>
            <a:t>𝑥/2)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0.39442</cdr:x>
      <cdr:y>0.01751</cdr:y>
    </cdr:from>
    <cdr:to>
      <cdr:x>0.56256</cdr:x>
      <cdr:y>0.26076</cdr:y>
    </cdr:to>
    <cdr:grpSp>
      <cdr:nvGrpSpPr>
        <cdr:cNvPr id="9" name="Группа 8"/>
        <cdr:cNvGrpSpPr/>
      </cdr:nvGrpSpPr>
      <cdr:grpSpPr>
        <a:xfrm xmlns:a="http://schemas.openxmlformats.org/drawingml/2006/main" flipH="1">
          <a:off x="3632874" y="98402"/>
          <a:ext cx="1548683" cy="1367004"/>
          <a:chOff x="2174917" y="98402"/>
          <a:chExt cx="1457957" cy="1367004"/>
        </a:xfrm>
      </cdr:grpSpPr>
      <cdr:sp macro="" textlink="">
        <cdr:nvSpPr>
          <cdr:cNvPr id="13345" name="Freeform 33"/>
          <cdr:cNvSpPr>
            <a:spLocks xmlns:a="http://schemas.openxmlformats.org/drawingml/2006/main"/>
          </cdr:cNvSpPr>
        </cdr:nvSpPr>
        <cdr:spPr bwMode="auto">
          <a:xfrm xmlns:a="http://schemas.openxmlformats.org/drawingml/2006/main">
            <a:off x="2324130" y="457223"/>
            <a:ext cx="1308744" cy="1008183"/>
          </a:xfrm>
          <a:custGeom xmlns:a="http://schemas.openxmlformats.org/drawingml/2006/main">
            <a:avLst/>
            <a:gdLst>
              <a:gd name="T0" fmla="*/ 1443758 w 1443758"/>
              <a:gd name="T1" fmla="*/ 413754 h 413754"/>
              <a:gd name="T2" fmla="*/ 1164631 w 1443758"/>
              <a:gd name="T3" fmla="*/ 0 h 413754"/>
              <a:gd name="T4" fmla="*/ 0 w 1443758"/>
              <a:gd name="T5" fmla="*/ 0 h 41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3758" h="413754">
                <a:moveTo>
                  <a:pt x="1443758" y="413754"/>
                </a:moveTo>
                <a:lnTo>
                  <a:pt x="1164631" y="0"/>
                </a:lnTo>
                <a:lnTo>
                  <a:pt x="0" y="0"/>
                </a:lnTo>
              </a:path>
            </a:pathLst>
          </a:custGeom>
          <a:noFill xmlns:a="http://schemas.openxmlformats.org/drawingml/2006/main"/>
          <a:ln xmlns:a="http://schemas.openxmlformats.org/drawingml/2006/main"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</a:extLst>
        </cdr:spPr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ru-RU"/>
          </a:p>
        </cdr:txBody>
      </cdr:sp>
      <cdr:sp macro="" textlink="">
        <cdr:nvSpPr>
          <cdr:cNvPr id="48" name="TextBox 1"/>
          <cdr:cNvSpPr txBox="1"/>
        </cdr:nvSpPr>
        <cdr:spPr>
          <a:xfrm xmlns:a="http://schemas.openxmlformats.org/drawingml/2006/main">
            <a:off x="2174917" y="98402"/>
            <a:ext cx="1358851" cy="40642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800" b="0" i="0" dirty="0">
                <a:latin typeface="Cambria Math"/>
              </a:rPr>
              <a:t>𝑓</a:t>
            </a:r>
            <a:r>
              <a:rPr lang="en-US" sz="1800" dirty="0">
                <a:latin typeface="Cambria Math"/>
              </a:rPr>
              <a:t>(𝑥</a:t>
            </a:r>
            <a:r>
              <a:rPr lang="en-US" sz="1800" i="1" baseline="-25000" dirty="0" err="1">
                <a:latin typeface="Cambria Math"/>
              </a:rPr>
              <a:t>i</a:t>
            </a:r>
            <a:r>
              <a:rPr lang="en-US" sz="1800" b="0" i="0" dirty="0" smtClean="0">
                <a:latin typeface="Cambria Math"/>
              </a:rPr>
              <a:t>+</a:t>
            </a:r>
            <a:r>
              <a:rPr lang="el-GR" sz="1800" b="0" i="0" dirty="0">
                <a:effectLst/>
                <a:latin typeface="Cambria Math"/>
                <a:ea typeface="+mn-ea"/>
                <a:cs typeface="+mn-cs"/>
              </a:rPr>
              <a:t>Δ</a:t>
            </a:r>
            <a:r>
              <a:rPr lang="en-US" sz="1800" b="0" i="0" dirty="0">
                <a:effectLst/>
                <a:latin typeface="Cambria Math"/>
                <a:ea typeface="+mn-ea"/>
                <a:cs typeface="+mn-cs"/>
              </a:rPr>
              <a:t>𝑥)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cdr:txBody>
      </cdr:sp>
    </cdr:grpSp>
  </cdr:relSizeAnchor>
  <cdr:relSizeAnchor xmlns:cdr="http://schemas.openxmlformats.org/drawingml/2006/chartDrawing">
    <cdr:from>
      <cdr:x>0.03137</cdr:x>
      <cdr:y>0.27514</cdr:y>
    </cdr:from>
    <cdr:to>
      <cdr:x>0.13064</cdr:x>
      <cdr:y>0.35141</cdr:y>
    </cdr:to>
    <cdr:sp macro="" textlink="">
      <cdr:nvSpPr>
        <cdr:cNvPr id="49" name="TextBox 1"/>
        <cdr:cNvSpPr txBox="1"/>
      </cdr:nvSpPr>
      <cdr:spPr>
        <a:xfrm xmlns:a="http://schemas.openxmlformats.org/drawingml/2006/main">
          <a:off x="288925" y="1546225"/>
          <a:ext cx="914400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>
              <a:latin typeface="Cambria Math"/>
            </a:rPr>
            <a:t>𝑦=𝑓(𝑥)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0.22061</cdr:x>
      <cdr:y>0.58192</cdr:y>
    </cdr:from>
    <cdr:to>
      <cdr:x>0.2699</cdr:x>
      <cdr:y>0.65593</cdr:y>
    </cdr:to>
    <cdr:sp macro="" textlink="">
      <cdr:nvSpPr>
        <cdr:cNvPr id="51" name="TextBox 1"/>
        <cdr:cNvSpPr txBox="1"/>
      </cdr:nvSpPr>
      <cdr:spPr>
        <a:xfrm xmlns:a="http://schemas.openxmlformats.org/drawingml/2006/main">
          <a:off x="2032013" y="3270247"/>
          <a:ext cx="453994" cy="4159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Cambria Math"/>
            </a:rPr>
            <a:t>𝑥</a:t>
          </a:r>
          <a:r>
            <a:rPr lang="en-US" sz="1800" i="1" baseline="-25000" dirty="0" err="1">
              <a:latin typeface="Cambria Math"/>
            </a:rPr>
            <a:t>i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0.39848</cdr:x>
      <cdr:y>0.58362</cdr:y>
    </cdr:from>
    <cdr:to>
      <cdr:x>0.45915</cdr:x>
      <cdr:y>0.65763</cdr:y>
    </cdr:to>
    <cdr:sp macro="" textlink="">
      <cdr:nvSpPr>
        <cdr:cNvPr id="28" name="TextBox 1"/>
        <cdr:cNvSpPr txBox="1"/>
      </cdr:nvSpPr>
      <cdr:spPr>
        <a:xfrm xmlns:a="http://schemas.openxmlformats.org/drawingml/2006/main">
          <a:off x="3670300" y="3279775"/>
          <a:ext cx="558800" cy="415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Cambria Math"/>
            </a:rPr>
            <a:t>𝑥</a:t>
          </a:r>
          <a:r>
            <a:rPr lang="en-US" sz="1800" i="1" baseline="-25000" dirty="0" smtClean="0">
              <a:latin typeface="Cambria Math"/>
            </a:rPr>
            <a:t>i</a:t>
          </a:r>
          <a:r>
            <a:rPr lang="en-US" sz="1800" baseline="-25000" dirty="0" smtClean="0">
              <a:latin typeface="Cambria Math"/>
            </a:rPr>
            <a:t>+1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0.55774</cdr:x>
      <cdr:y>0.52938</cdr:y>
    </cdr:from>
    <cdr:to>
      <cdr:x>0.60703</cdr:x>
      <cdr:y>0.60339</cdr:y>
    </cdr:to>
    <cdr:sp macro="" textlink="">
      <cdr:nvSpPr>
        <cdr:cNvPr id="29" name="TextBox 1"/>
        <cdr:cNvSpPr txBox="1"/>
      </cdr:nvSpPr>
      <cdr:spPr>
        <a:xfrm xmlns:a="http://schemas.openxmlformats.org/drawingml/2006/main">
          <a:off x="5137150" y="2974975"/>
          <a:ext cx="454042" cy="415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>
              <a:effectLst/>
              <a:latin typeface="Cambria Math"/>
              <a:ea typeface="+mn-ea"/>
              <a:cs typeface="+mn-cs"/>
            </a:rPr>
            <a:t>𝑥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0.30541</cdr:x>
      <cdr:y>0.67853</cdr:y>
    </cdr:from>
    <cdr:to>
      <cdr:x>0.36194</cdr:x>
      <cdr:y>0.75085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2813051" y="3813175"/>
          <a:ext cx="520700" cy="4064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l-GR" sz="1800" b="0" i="0">
              <a:effectLst/>
              <a:latin typeface="Cambria Math"/>
              <a:ea typeface="+mn-ea"/>
              <a:cs typeface="+mn-cs"/>
            </a:rPr>
            <a:t>Δ</a:t>
          </a:r>
          <a:r>
            <a:rPr lang="en-US" sz="1800" b="0" i="0">
              <a:effectLst/>
              <a:latin typeface="Cambria Math"/>
              <a:ea typeface="+mn-ea"/>
              <a:cs typeface="+mn-cs"/>
            </a:rPr>
            <a:t>𝑥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0.00655</cdr:x>
      <cdr:y>0</cdr:y>
    </cdr:from>
    <cdr:to>
      <cdr:x>0.05584</cdr:x>
      <cdr:y>0.07401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60325" y="0"/>
          <a:ext cx="454042" cy="415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 dirty="0">
              <a:effectLst/>
              <a:latin typeface="Cambria Math"/>
              <a:ea typeface="+mn-ea"/>
              <a:cs typeface="+mn-cs"/>
            </a:rPr>
            <a:t>𝑦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0.26577</cdr:x>
      <cdr:y>0.34237</cdr:y>
    </cdr:from>
    <cdr:to>
      <cdr:x>0.39504</cdr:x>
      <cdr:y>0.34237</cdr:y>
    </cdr:to>
    <cdr:cxnSp macro="">
      <cdr:nvCxnSpPr>
        <cdr:cNvPr id="4" name="Прямая соединительная линия 3"/>
        <cdr:cNvCxnSpPr/>
      </cdr:nvCxnSpPr>
      <cdr:spPr bwMode="auto">
        <a:xfrm xmlns:a="http://schemas.openxmlformats.org/drawingml/2006/main">
          <a:off x="2447883" y="1924033"/>
          <a:ext cx="1190667" cy="17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1587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0.26612</cdr:x>
      <cdr:y>0.27175</cdr:y>
    </cdr:from>
    <cdr:to>
      <cdr:x>0.39539</cdr:x>
      <cdr:y>0.27175</cdr:y>
    </cdr:to>
    <cdr:cxnSp macro="">
      <cdr:nvCxnSpPr>
        <cdr:cNvPr id="35" name="Прямая соединительная линия 34"/>
        <cdr:cNvCxnSpPr/>
      </cdr:nvCxnSpPr>
      <cdr:spPr bwMode="auto">
        <a:xfrm xmlns:a="http://schemas.openxmlformats.org/drawingml/2006/main">
          <a:off x="2451100" y="1527175"/>
          <a:ext cx="1190667" cy="17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1587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0.27922</cdr:x>
      <cdr:y>0.34408</cdr:y>
    </cdr:from>
    <cdr:to>
      <cdr:x>0.3503</cdr:x>
      <cdr:y>0.44915</cdr:y>
    </cdr:to>
    <cdr:grpSp>
      <cdr:nvGrpSpPr>
        <cdr:cNvPr id="7" name="Группа 6"/>
        <cdr:cNvGrpSpPr/>
      </cdr:nvGrpSpPr>
      <cdr:grpSpPr>
        <a:xfrm xmlns:a="http://schemas.openxmlformats.org/drawingml/2006/main">
          <a:off x="2571805" y="1933644"/>
          <a:ext cx="654694" cy="590467"/>
          <a:chOff x="2790824" y="1914595"/>
          <a:chExt cx="654721" cy="590480"/>
        </a:xfrm>
      </cdr:grpSpPr>
      <cdr:sp macro="" textlink="">
        <cdr:nvSpPr>
          <cdr:cNvPr id="36" name="Freeform 20"/>
          <cdr:cNvSpPr>
            <a:spLocks xmlns:a="http://schemas.openxmlformats.org/drawingml/2006/main"/>
          </cdr:cNvSpPr>
        </cdr:nvSpPr>
        <cdr:spPr bwMode="auto">
          <a:xfrm xmlns:a="http://schemas.openxmlformats.org/drawingml/2006/main" flipV="1">
            <a:off x="2790824" y="1914595"/>
            <a:ext cx="654721" cy="523803"/>
          </a:xfrm>
          <a:custGeom xmlns:a="http://schemas.openxmlformats.org/drawingml/2006/main">
            <a:avLst/>
            <a:gdLst>
              <a:gd name="T0" fmla="*/ 1443758 w 1443758"/>
              <a:gd name="T1" fmla="*/ 413754 h 413754"/>
              <a:gd name="T2" fmla="*/ 1164631 w 1443758"/>
              <a:gd name="T3" fmla="*/ 0 h 413754"/>
              <a:gd name="T4" fmla="*/ 0 w 1443758"/>
              <a:gd name="T5" fmla="*/ 0 h 41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3758" h="413754">
                <a:moveTo>
                  <a:pt x="1443758" y="413754"/>
                </a:moveTo>
                <a:lnTo>
                  <a:pt x="1164631" y="0"/>
                </a:lnTo>
                <a:lnTo>
                  <a:pt x="0" y="0"/>
                </a:lnTo>
              </a:path>
            </a:pathLst>
          </a:custGeom>
          <a:noFill xmlns:a="http://schemas.openxmlformats.org/drawingml/2006/main"/>
          <a:ln xmlns:a="http://schemas.openxmlformats.org/drawingml/2006/main"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</a:extLst>
        </cdr:spPr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ru-RU"/>
          </a:p>
        </cdr:txBody>
      </cdr:sp>
      <cdr:sp macro="" textlink="">
        <cdr:nvSpPr>
          <cdr:cNvPr id="5" name="TextBox 4"/>
          <cdr:cNvSpPr txBox="1"/>
        </cdr:nvSpPr>
        <cdr:spPr>
          <a:xfrm xmlns:a="http://schemas.openxmlformats.org/drawingml/2006/main">
            <a:off x="2790825" y="2105025"/>
            <a:ext cx="504825" cy="40005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/>
          <a:lstStyle xmlns:a="http://schemas.openxmlformats.org/drawingml/2006/main"/>
          <a:p xmlns:a="http://schemas.openxmlformats.org/drawingml/2006/main">
            <a:r>
              <a:rPr lang="ru-RU" sz="1800">
                <a:latin typeface="Times New Roman" pitchFamily="18" charset="0"/>
                <a:cs typeface="Times New Roman" pitchFamily="18" charset="0"/>
              </a:rPr>
              <a:t>ЛП</a:t>
            </a:r>
          </a:p>
        </cdr:txBody>
      </cdr:sp>
    </cdr:grpSp>
  </cdr:relSizeAnchor>
  <cdr:relSizeAnchor xmlns:cdr="http://schemas.openxmlformats.org/drawingml/2006/chartDrawing">
    <cdr:from>
      <cdr:x>0.2961</cdr:x>
      <cdr:y>0.45142</cdr:y>
    </cdr:from>
    <cdr:to>
      <cdr:x>0.3454</cdr:x>
      <cdr:y>0.52543</cdr:y>
    </cdr:to>
    <cdr:sp macro="" textlink="">
      <cdr:nvSpPr>
        <cdr:cNvPr id="41" name="TextBox 1"/>
        <cdr:cNvSpPr txBox="1"/>
      </cdr:nvSpPr>
      <cdr:spPr>
        <a:xfrm xmlns:a="http://schemas.openxmlformats.org/drawingml/2006/main">
          <a:off x="2727323" y="2536840"/>
          <a:ext cx="454087" cy="4159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>
              <a:effectLst/>
              <a:latin typeface="Cambria Math"/>
              <a:ea typeface="+mn-ea"/>
              <a:cs typeface="+mn-cs"/>
            </a:rPr>
            <a:t>𝑖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0.39304</cdr:x>
      <cdr:y>0.31412</cdr:y>
    </cdr:from>
    <cdr:to>
      <cdr:x>0.47156</cdr:x>
      <cdr:y>0.4192</cdr:y>
    </cdr:to>
    <cdr:grpSp>
      <cdr:nvGrpSpPr>
        <cdr:cNvPr id="42" name="Группа 41"/>
        <cdr:cNvGrpSpPr/>
      </cdr:nvGrpSpPr>
      <cdr:grpSpPr>
        <a:xfrm xmlns:a="http://schemas.openxmlformats.org/drawingml/2006/main" flipH="1">
          <a:off x="3620164" y="1765276"/>
          <a:ext cx="723222" cy="590523"/>
          <a:chOff x="0" y="0"/>
          <a:chExt cx="654721" cy="590480"/>
        </a:xfrm>
      </cdr:grpSpPr>
      <cdr:sp macro="" textlink="">
        <cdr:nvSpPr>
          <cdr:cNvPr id="43" name="Freeform 20"/>
          <cdr:cNvSpPr>
            <a:spLocks xmlns:a="http://schemas.openxmlformats.org/drawingml/2006/main"/>
          </cdr:cNvSpPr>
        </cdr:nvSpPr>
        <cdr:spPr bwMode="auto">
          <a:xfrm xmlns:a="http://schemas.openxmlformats.org/drawingml/2006/main" flipV="1">
            <a:off x="0" y="0"/>
            <a:ext cx="654721" cy="523803"/>
          </a:xfrm>
          <a:custGeom xmlns:a="http://schemas.openxmlformats.org/drawingml/2006/main">
            <a:avLst/>
            <a:gdLst>
              <a:gd name="T0" fmla="*/ 1443758 w 1443758"/>
              <a:gd name="T1" fmla="*/ 413754 h 413754"/>
              <a:gd name="T2" fmla="*/ 1164631 w 1443758"/>
              <a:gd name="T3" fmla="*/ 0 h 413754"/>
              <a:gd name="T4" fmla="*/ 0 w 1443758"/>
              <a:gd name="T5" fmla="*/ 0 h 41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3758" h="413754">
                <a:moveTo>
                  <a:pt x="1443758" y="413754"/>
                </a:moveTo>
                <a:lnTo>
                  <a:pt x="1164631" y="0"/>
                </a:lnTo>
                <a:lnTo>
                  <a:pt x="0" y="0"/>
                </a:lnTo>
              </a:path>
            </a:pathLst>
          </a:custGeom>
          <a:noFill xmlns:a="http://schemas.openxmlformats.org/drawingml/2006/main"/>
          <a:ln xmlns:a="http://schemas.openxmlformats.org/drawingml/2006/main"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</a:extLst>
        </cdr:spPr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ru-RU"/>
          </a:p>
        </cdr:txBody>
      </cdr:sp>
      <cdr:sp macro="" textlink="">
        <cdr:nvSpPr>
          <cdr:cNvPr id="44" name="TextBox 3"/>
          <cdr:cNvSpPr txBox="1"/>
        </cdr:nvSpPr>
        <cdr:spPr>
          <a:xfrm xmlns:a="http://schemas.openxmlformats.org/drawingml/2006/main">
            <a:off x="1" y="190430"/>
            <a:ext cx="504825" cy="40005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ru-RU" sz="1800">
                <a:latin typeface="Times New Roman" pitchFamily="18" charset="0"/>
                <a:cs typeface="Times New Roman" pitchFamily="18" charset="0"/>
              </a:rPr>
              <a:t>СП</a:t>
            </a:r>
          </a:p>
        </cdr:txBody>
      </cdr:sp>
    </cdr:grpSp>
  </cdr:relSizeAnchor>
  <cdr:relSizeAnchor xmlns:cdr="http://schemas.openxmlformats.org/drawingml/2006/chartDrawing">
    <cdr:from>
      <cdr:x>0.31162</cdr:x>
      <cdr:y>0.13276</cdr:y>
    </cdr:from>
    <cdr:to>
      <cdr:x>0.3827</cdr:x>
      <cdr:y>0.26836</cdr:y>
    </cdr:to>
    <cdr:grpSp>
      <cdr:nvGrpSpPr>
        <cdr:cNvPr id="10" name="Группа 9"/>
        <cdr:cNvGrpSpPr/>
      </cdr:nvGrpSpPr>
      <cdr:grpSpPr>
        <a:xfrm xmlns:a="http://schemas.openxmlformats.org/drawingml/2006/main">
          <a:off x="2870231" y="746078"/>
          <a:ext cx="654694" cy="762038"/>
          <a:chOff x="7165975" y="1793805"/>
          <a:chExt cx="654721" cy="762070"/>
        </a:xfrm>
      </cdr:grpSpPr>
      <cdr:sp macro="" textlink="">
        <cdr:nvSpPr>
          <cdr:cNvPr id="50" name="Freeform 20"/>
          <cdr:cNvSpPr>
            <a:spLocks xmlns:a="http://schemas.openxmlformats.org/drawingml/2006/main"/>
          </cdr:cNvSpPr>
        </cdr:nvSpPr>
        <cdr:spPr bwMode="auto">
          <a:xfrm xmlns:a="http://schemas.openxmlformats.org/drawingml/2006/main">
            <a:off x="7165975" y="2105025"/>
            <a:ext cx="654721" cy="450850"/>
          </a:xfrm>
          <a:custGeom xmlns:a="http://schemas.openxmlformats.org/drawingml/2006/main">
            <a:avLst/>
            <a:gdLst>
              <a:gd name="T0" fmla="*/ 1443758 w 1443758"/>
              <a:gd name="T1" fmla="*/ 413754 h 413754"/>
              <a:gd name="T2" fmla="*/ 1164631 w 1443758"/>
              <a:gd name="T3" fmla="*/ 0 h 413754"/>
              <a:gd name="T4" fmla="*/ 0 w 1443758"/>
              <a:gd name="T5" fmla="*/ 0 h 41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3758" h="413754">
                <a:moveTo>
                  <a:pt x="1443758" y="413754"/>
                </a:moveTo>
                <a:lnTo>
                  <a:pt x="1164631" y="0"/>
                </a:lnTo>
                <a:lnTo>
                  <a:pt x="0" y="0"/>
                </a:lnTo>
              </a:path>
            </a:pathLst>
          </a:custGeom>
          <a:noFill xmlns:a="http://schemas.openxmlformats.org/drawingml/2006/main"/>
          <a:ln xmlns:a="http://schemas.openxmlformats.org/drawingml/2006/main"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</a:extLst>
        </cdr:spPr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ru-RU"/>
          </a:p>
        </cdr:txBody>
      </cdr:sp>
      <cdr:sp macro="" textlink="">
        <cdr:nvSpPr>
          <cdr:cNvPr id="52" name="TextBox 3"/>
          <cdr:cNvSpPr txBox="1"/>
        </cdr:nvSpPr>
        <cdr:spPr>
          <a:xfrm xmlns:a="http://schemas.openxmlformats.org/drawingml/2006/main">
            <a:off x="7213601" y="1793805"/>
            <a:ext cx="504825" cy="40005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ru-RU" sz="1800">
                <a:latin typeface="Times New Roman" pitchFamily="18" charset="0"/>
                <a:cs typeface="Times New Roman" pitchFamily="18" charset="0"/>
              </a:rPr>
              <a:t>ПП</a:t>
            </a:r>
          </a:p>
        </cdr:txBody>
      </cdr:sp>
    </cdr:grpSp>
  </cdr:relSizeAnchor>
  <cdr:relSizeAnchor xmlns:cdr="http://schemas.openxmlformats.org/drawingml/2006/chartDrawing">
    <cdr:from>
      <cdr:x>0.33092</cdr:x>
      <cdr:y>0.31186</cdr:y>
    </cdr:from>
    <cdr:to>
      <cdr:x>0.33092</cdr:x>
      <cdr:y>0.58814</cdr:y>
    </cdr:to>
    <cdr:sp macro="" textlink="">
      <cdr:nvSpPr>
        <cdr:cNvPr id="45" name="Line 1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047998" y="1752600"/>
          <a:ext cx="1" cy="155257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0.28576</cdr:x>
      <cdr:y>0.5904</cdr:y>
    </cdr:from>
    <cdr:to>
      <cdr:x>0.37952</cdr:x>
      <cdr:y>0.71356</cdr:y>
    </cdr:to>
    <cdr:sp macro="" textlink="">
      <cdr:nvSpPr>
        <cdr:cNvPr id="46" name="TextBox 1"/>
        <cdr:cNvSpPr txBox="1"/>
      </cdr:nvSpPr>
      <cdr:spPr>
        <a:xfrm xmlns:a="http://schemas.openxmlformats.org/drawingml/2006/main">
          <a:off x="2632076" y="3317875"/>
          <a:ext cx="863600" cy="6921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Cambria Math"/>
            </a:rPr>
            <a:t>𝑥</a:t>
          </a:r>
          <a:r>
            <a:rPr lang="en-US" sz="1800" i="1" baseline="-25000" dirty="0" err="1">
              <a:latin typeface="Cambria Math"/>
            </a:rPr>
            <a:t>i</a:t>
          </a:r>
          <a:r>
            <a:rPr lang="en-US" sz="1800" b="0" i="0" dirty="0" smtClean="0">
              <a:effectLst/>
              <a:latin typeface="Cambria Math"/>
              <a:ea typeface="+mn-ea"/>
              <a:cs typeface="+mn-cs"/>
            </a:rPr>
            <a:t>+</a:t>
          </a:r>
          <a:r>
            <a:rPr lang="el-GR" sz="1800" b="0" i="0" dirty="0">
              <a:effectLst/>
              <a:latin typeface="Cambria Math"/>
              <a:ea typeface="+mn-ea"/>
              <a:cs typeface="+mn-cs"/>
            </a:rPr>
            <a:t>Δ</a:t>
          </a:r>
          <a:r>
            <a:rPr lang="en-US" sz="1800" b="0" i="0" dirty="0">
              <a:effectLst/>
              <a:latin typeface="Cambria Math"/>
              <a:ea typeface="+mn-ea"/>
              <a:cs typeface="+mn-cs"/>
            </a:rPr>
            <a:t>𝑥/2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0.2668</cdr:x>
      <cdr:y>0.2</cdr:y>
    </cdr:from>
    <cdr:to>
      <cdr:x>0.39504</cdr:x>
      <cdr:y>0.59661</cdr:y>
    </cdr:to>
    <cdr:sp macro="" textlink="">
      <cdr:nvSpPr>
        <cdr:cNvPr id="12" name="Полилиния 11"/>
        <cdr:cNvSpPr/>
      </cdr:nvSpPr>
      <cdr:spPr bwMode="auto">
        <a:xfrm xmlns:a="http://schemas.openxmlformats.org/drawingml/2006/main">
          <a:off x="2457450" y="1123950"/>
          <a:ext cx="1181100" cy="2228850"/>
        </a:xfrm>
        <a:custGeom xmlns:a="http://schemas.openxmlformats.org/drawingml/2006/main">
          <a:avLst/>
          <a:gdLst>
            <a:gd name="connsiteX0" fmla="*/ 0 w 1181100"/>
            <a:gd name="connsiteY0" fmla="*/ 800100 h 2228850"/>
            <a:gd name="connsiteX1" fmla="*/ 0 w 1181100"/>
            <a:gd name="connsiteY1" fmla="*/ 2228850 h 2228850"/>
            <a:gd name="connsiteX2" fmla="*/ 1181100 w 1181100"/>
            <a:gd name="connsiteY2" fmla="*/ 2228850 h 2228850"/>
            <a:gd name="connsiteX3" fmla="*/ 1181100 w 1181100"/>
            <a:gd name="connsiteY3" fmla="*/ 0 h 2228850"/>
            <a:gd name="connsiteX4" fmla="*/ 0 w 1181100"/>
            <a:gd name="connsiteY4" fmla="*/ 800100 h 222885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1181100" h="2228850">
              <a:moveTo>
                <a:pt x="0" y="800100"/>
              </a:moveTo>
              <a:lnTo>
                <a:pt x="0" y="2228850"/>
              </a:lnTo>
              <a:lnTo>
                <a:pt x="1181100" y="2228850"/>
              </a:lnTo>
              <a:lnTo>
                <a:pt x="1181100" y="0"/>
              </a:lnTo>
              <a:lnTo>
                <a:pt x="0" y="800100"/>
              </a:lnTo>
              <a:close/>
            </a:path>
          </a:pathLst>
        </a:custGeom>
        <a:solidFill xmlns:a="http://schemas.openxmlformats.org/drawingml/2006/main">
          <a:schemeClr val="bg1">
            <a:lumMod val="85000"/>
          </a:schemeClr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0.39504</cdr:x>
      <cdr:y>0.20339</cdr:y>
    </cdr:from>
    <cdr:to>
      <cdr:x>0.39549</cdr:x>
      <cdr:y>0.76514</cdr:y>
    </cdr:to>
    <cdr:sp macro="" textlink="">
      <cdr:nvSpPr>
        <cdr:cNvPr id="13322" name="Line 1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638551" y="1143001"/>
          <a:ext cx="4180" cy="3156896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0.26694</cdr:x>
      <cdr:y>0.74378</cdr:y>
    </cdr:from>
    <cdr:to>
      <cdr:x>0.39607</cdr:x>
      <cdr:y>0.74407</cdr:y>
    </cdr:to>
    <cdr:cxnSp macro="">
      <cdr:nvCxnSpPr>
        <cdr:cNvPr id="13324" name="AutoShape 12"/>
        <cdr:cNvCxnSpPr>
          <a:cxnSpLocks xmlns:a="http://schemas.openxmlformats.org/drawingml/2006/main" noChangeShapeType="1"/>
        </cdr:cNvCxnSpPr>
      </cdr:nvCxnSpPr>
      <cdr:spPr bwMode="auto">
        <a:xfrm xmlns:a="http://schemas.openxmlformats.org/drawingml/2006/main">
          <a:off x="2458710" y="4179832"/>
          <a:ext cx="1189365" cy="1643"/>
        </a:xfrm>
        <a:prstGeom xmlns:a="http://schemas.openxmlformats.org/drawingml/2006/main" prst="straightConnector1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 type="triangle" w="med" len="med"/>
          <a:tailEnd type="triangl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cxnSp>
  </cdr:relSizeAnchor>
  <cdr:relSizeAnchor xmlns:cdr="http://schemas.openxmlformats.org/drawingml/2006/chartDrawing">
    <cdr:from>
      <cdr:x>0.07997</cdr:x>
      <cdr:y>0.14189</cdr:y>
    </cdr:from>
    <cdr:to>
      <cdr:x>0.5609</cdr:x>
      <cdr:y>0.41075</cdr:y>
    </cdr:to>
    <cdr:sp macro="" textlink="">
      <cdr:nvSpPr>
        <cdr:cNvPr id="13326" name="Freeform 1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36600" y="797372"/>
          <a:ext cx="4429690" cy="1510932"/>
        </a:xfrm>
        <a:custGeom xmlns:a="http://schemas.openxmlformats.org/drawingml/2006/main">
          <a:avLst/>
          <a:gdLst>
            <a:gd name="T0" fmla="*/ 0 w 4829175"/>
            <a:gd name="T1" fmla="*/ 0 h 1123950"/>
            <a:gd name="T2" fmla="*/ 1429484 w 4829175"/>
            <a:gd name="T3" fmla="*/ 1089884 h 1123950"/>
            <a:gd name="T4" fmla="*/ 3506342 w 4829175"/>
            <a:gd name="T5" fmla="*/ 260630 h 1123950"/>
            <a:gd name="T6" fmla="*/ 4324350 w 4829175"/>
            <a:gd name="T7" fmla="*/ 304800 h 1123950"/>
            <a:gd name="T8" fmla="*/ 4829175 w 4829175"/>
            <a:gd name="T9" fmla="*/ 590550 h 1123950"/>
            <a:gd name="connsiteX0" fmla="*/ 0 w 3399691"/>
            <a:gd name="connsiteY0" fmla="*/ 910022 h 911186"/>
            <a:gd name="connsiteX1" fmla="*/ 2076858 w 3399691"/>
            <a:gd name="connsiteY1" fmla="*/ 80768 h 911186"/>
            <a:gd name="connsiteX2" fmla="*/ 2894866 w 3399691"/>
            <a:gd name="connsiteY2" fmla="*/ 124938 h 911186"/>
            <a:gd name="connsiteX3" fmla="*/ 3399691 w 3399691"/>
            <a:gd name="connsiteY3" fmla="*/ 410688 h 911186"/>
            <a:gd name="connsiteX0" fmla="*/ 0 w 2894866"/>
            <a:gd name="connsiteY0" fmla="*/ 910022 h 911187"/>
            <a:gd name="connsiteX1" fmla="*/ 2076858 w 2894866"/>
            <a:gd name="connsiteY1" fmla="*/ 80768 h 911187"/>
            <a:gd name="connsiteX2" fmla="*/ 2894866 w 2894866"/>
            <a:gd name="connsiteY2" fmla="*/ 124938 h 911187"/>
            <a:gd name="connsiteX0" fmla="*/ 0 w 2076858"/>
            <a:gd name="connsiteY0" fmla="*/ 829254 h 830419"/>
            <a:gd name="connsiteX1" fmla="*/ 2076858 w 2076858"/>
            <a:gd name="connsiteY1" fmla="*/ 0 h 830419"/>
            <a:gd name="connsiteX0" fmla="*/ 0 w 3356757"/>
            <a:gd name="connsiteY0" fmla="*/ 1001566 h 1002513"/>
            <a:gd name="connsiteX1" fmla="*/ 3356757 w 3356757"/>
            <a:gd name="connsiteY1" fmla="*/ 0 h 1002513"/>
            <a:gd name="connsiteX0" fmla="*/ 0 w 4409118"/>
            <a:gd name="connsiteY0" fmla="*/ 1518500 h 1519106"/>
            <a:gd name="connsiteX1" fmla="*/ 4409118 w 4409118"/>
            <a:gd name="connsiteY1" fmla="*/ 0 h 1519106"/>
            <a:gd name="connsiteX0" fmla="*/ 0 w 4409118"/>
            <a:gd name="connsiteY0" fmla="*/ 1518500 h 1519494"/>
            <a:gd name="connsiteX1" fmla="*/ 4409118 w 4409118"/>
            <a:gd name="connsiteY1" fmla="*/ 0 h 1519494"/>
            <a:gd name="connsiteX0" fmla="*/ 0 w 4409118"/>
            <a:gd name="connsiteY0" fmla="*/ 1518500 h 1543457"/>
            <a:gd name="connsiteX1" fmla="*/ 4409118 w 4409118"/>
            <a:gd name="connsiteY1" fmla="*/ 0 h 1543457"/>
            <a:gd name="connsiteX0" fmla="*/ 0 w 4409118"/>
            <a:gd name="connsiteY0" fmla="*/ 1518500 h 1518500"/>
            <a:gd name="connsiteX1" fmla="*/ 2585089 w 4409118"/>
            <a:gd name="connsiteY1" fmla="*/ 1161039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585089 w 4409118"/>
            <a:gd name="connsiteY1" fmla="*/ 1161039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585089 w 4409118"/>
            <a:gd name="connsiteY1" fmla="*/ 1161039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4409118" h="1518500">
              <a:moveTo>
                <a:pt x="0" y="1518500"/>
              </a:moveTo>
              <a:cubicBezTo>
                <a:pt x="861696" y="1399346"/>
                <a:pt x="1842043" y="1257718"/>
                <a:pt x="2452358" y="653686"/>
              </a:cubicBezTo>
              <a:cubicBezTo>
                <a:pt x="3062673" y="49654"/>
                <a:pt x="3492247" y="82944"/>
                <a:pt x="4409118" y="0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0.13918</cdr:x>
      <cdr:y>0.39661</cdr:y>
    </cdr:from>
    <cdr:to>
      <cdr:x>0.13961</cdr:x>
      <cdr:y>0.59542</cdr:y>
    </cdr:to>
    <cdr:sp macro="" textlink="">
      <cdr:nvSpPr>
        <cdr:cNvPr id="13328" name="Line 1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1281942" y="2228850"/>
          <a:ext cx="3933" cy="111726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0.52607</cdr:x>
      <cdr:y>0.14576</cdr:y>
    </cdr:from>
    <cdr:to>
      <cdr:x>0.52637</cdr:x>
      <cdr:y>0.59989</cdr:y>
    </cdr:to>
    <cdr:sp macro="" textlink="">
      <cdr:nvSpPr>
        <cdr:cNvPr id="13329" name="Line 1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845465" y="819150"/>
          <a:ext cx="2760" cy="2552081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0.19063</cdr:x>
      <cdr:y>0.45232</cdr:y>
    </cdr:from>
    <cdr:to>
      <cdr:x>0.21243</cdr:x>
      <cdr:y>0.50904</cdr:y>
    </cdr:to>
    <cdr:sp macro="" textlink="">
      <cdr:nvSpPr>
        <cdr:cNvPr id="13337" name="Text Box 2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755831" y="2541925"/>
          <a:ext cx="200824" cy="3187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...</a:t>
          </a:r>
          <a:endParaRPr lang="ru-RU"/>
        </a:p>
      </cdr:txBody>
    </cdr:sp>
  </cdr:relSizeAnchor>
  <cdr:relSizeAnchor xmlns:cdr="http://schemas.openxmlformats.org/drawingml/2006/chartDrawing">
    <cdr:from>
      <cdr:x>0.44908</cdr:x>
      <cdr:y>0.44793</cdr:y>
    </cdr:from>
    <cdr:to>
      <cdr:x>0.47088</cdr:x>
      <cdr:y>0.50465</cdr:y>
    </cdr:to>
    <cdr:sp macro="" textlink="">
      <cdr:nvSpPr>
        <cdr:cNvPr id="13339" name="Text Box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136330" y="2517255"/>
          <a:ext cx="200824" cy="3187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...</a:t>
          </a:r>
          <a:endParaRPr lang="ru-RU"/>
        </a:p>
      </cdr:txBody>
    </cdr:sp>
  </cdr:relSizeAnchor>
  <cdr:relSizeAnchor xmlns:cdr="http://schemas.openxmlformats.org/drawingml/2006/chartDrawing">
    <cdr:from>
      <cdr:x>0.00825</cdr:x>
      <cdr:y>0.5965</cdr:y>
    </cdr:from>
    <cdr:to>
      <cdr:x>0.59575</cdr:x>
      <cdr:y>0.5965</cdr:y>
    </cdr:to>
    <cdr:sp macro="" textlink="">
      <cdr:nvSpPr>
        <cdr:cNvPr id="13341" name="Line 2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75988" y="3352181"/>
          <a:ext cx="5411272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0.00825</cdr:x>
      <cdr:y>0.01525</cdr:y>
    </cdr:from>
    <cdr:to>
      <cdr:x>0.00825</cdr:x>
      <cdr:y>0.9845</cdr:y>
    </cdr:to>
    <cdr:sp macro="" textlink="">
      <cdr:nvSpPr>
        <cdr:cNvPr id="13342" name="Line 3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75988" y="85701"/>
          <a:ext cx="0" cy="544694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0.26091</cdr:x>
      <cdr:y>0.33096</cdr:y>
    </cdr:from>
    <cdr:to>
      <cdr:x>0.27266</cdr:x>
      <cdr:y>0.34921</cdr:y>
    </cdr:to>
    <cdr:sp macro="" textlink="">
      <cdr:nvSpPr>
        <cdr:cNvPr id="13327" name="Oval 15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403131" y="1859923"/>
          <a:ext cx="108226" cy="10256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0.17966</cdr:x>
      <cdr:y>0.27458</cdr:y>
    </cdr:from>
    <cdr:to>
      <cdr:x>0.26591</cdr:x>
      <cdr:y>0.32996</cdr:y>
    </cdr:to>
    <cdr:sp macro="" textlink="">
      <cdr:nvSpPr>
        <cdr:cNvPr id="13332" name="Freeform 20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1654764" y="1543050"/>
          <a:ext cx="794421" cy="311253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0.38842</cdr:x>
      <cdr:y>0.18788</cdr:y>
    </cdr:from>
    <cdr:to>
      <cdr:x>0.40017</cdr:x>
      <cdr:y>0.20713</cdr:y>
    </cdr:to>
    <cdr:sp macro="" textlink="">
      <cdr:nvSpPr>
        <cdr:cNvPr id="13343" name="Oval 3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577610" y="1055831"/>
          <a:ext cx="108226" cy="10818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0.2668</cdr:x>
      <cdr:y>0.3339</cdr:y>
    </cdr:from>
    <cdr:to>
      <cdr:x>0.26694</cdr:x>
      <cdr:y>0.76006</cdr:y>
    </cdr:to>
    <cdr:sp macro="" textlink="">
      <cdr:nvSpPr>
        <cdr:cNvPr id="1332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2457450" y="1876425"/>
          <a:ext cx="1248" cy="239492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0.16649</cdr:x>
      <cdr:y>0.20847</cdr:y>
    </cdr:from>
    <cdr:to>
      <cdr:x>0.26577</cdr:x>
      <cdr:y>0.28475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1533525" y="1171575"/>
          <a:ext cx="914400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0" i="0" dirty="0">
              <a:latin typeface="Cambria Math"/>
            </a:rPr>
            <a:t>𝑓</a:t>
          </a:r>
          <a:r>
            <a:rPr lang="en-US" sz="1800" b="0" i="0" dirty="0" smtClean="0">
              <a:latin typeface="Cambria Math"/>
            </a:rPr>
            <a:t>(𝑥</a:t>
          </a:r>
          <a:r>
            <a:rPr lang="en-US" sz="1800" b="0" i="1" baseline="-25000" dirty="0" err="1" smtClean="0">
              <a:latin typeface="Cambria Math"/>
            </a:rPr>
            <a:t>i</a:t>
          </a:r>
          <a:r>
            <a:rPr lang="en-US" sz="1800" b="0" i="0" dirty="0" smtClean="0">
              <a:latin typeface="Cambria Math"/>
            </a:rPr>
            <a:t>)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0.39235</cdr:x>
      <cdr:y>0.08475</cdr:y>
    </cdr:from>
    <cdr:to>
      <cdr:x>0.54328</cdr:x>
      <cdr:y>0.19974</cdr:y>
    </cdr:to>
    <cdr:sp macro="" textlink="">
      <cdr:nvSpPr>
        <cdr:cNvPr id="13345" name="Freeform 33"/>
        <cdr:cNvSpPr>
          <a:spLocks xmlns:a="http://schemas.openxmlformats.org/drawingml/2006/main"/>
        </cdr:cNvSpPr>
      </cdr:nvSpPr>
      <cdr:spPr bwMode="auto">
        <a:xfrm xmlns:a="http://schemas.openxmlformats.org/drawingml/2006/main" flipH="1">
          <a:off x="3613823" y="476250"/>
          <a:ext cx="1390185" cy="646256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0.40688</cdr:x>
      <cdr:y>0.0192</cdr:y>
    </cdr:from>
    <cdr:to>
      <cdr:x>0.56359</cdr:x>
      <cdr:y>0.09152</cdr:y>
    </cdr:to>
    <cdr:sp macro="" textlink="">
      <cdr:nvSpPr>
        <cdr:cNvPr id="48" name="TextBox 1"/>
        <cdr:cNvSpPr txBox="1"/>
      </cdr:nvSpPr>
      <cdr:spPr>
        <a:xfrm xmlns:a="http://schemas.openxmlformats.org/drawingml/2006/main" flipH="1">
          <a:off x="3747672" y="107927"/>
          <a:ext cx="1443410" cy="4064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 dirty="0">
              <a:latin typeface="Cambria Math"/>
            </a:rPr>
            <a:t>𝑓</a:t>
          </a:r>
          <a:r>
            <a:rPr lang="en-US" sz="1800" dirty="0">
              <a:latin typeface="Cambria Math"/>
            </a:rPr>
            <a:t>(𝑥</a:t>
          </a:r>
          <a:r>
            <a:rPr lang="en-US" sz="1800" i="1" baseline="-25000" dirty="0" err="1">
              <a:latin typeface="Cambria Math"/>
            </a:rPr>
            <a:t>i</a:t>
          </a:r>
          <a:r>
            <a:rPr lang="en-US" sz="1800" b="0" i="0" dirty="0" smtClean="0">
              <a:latin typeface="Cambria Math"/>
            </a:rPr>
            <a:t>+</a:t>
          </a:r>
          <a:r>
            <a:rPr lang="el-GR" sz="1800" b="0" i="0" dirty="0">
              <a:effectLst/>
              <a:latin typeface="Cambria Math"/>
              <a:ea typeface="+mn-ea"/>
              <a:cs typeface="+mn-cs"/>
            </a:rPr>
            <a:t>Δ</a:t>
          </a:r>
          <a:r>
            <a:rPr lang="en-US" sz="1800" b="0" i="0" dirty="0">
              <a:effectLst/>
              <a:latin typeface="Cambria Math"/>
              <a:ea typeface="+mn-ea"/>
              <a:cs typeface="+mn-cs"/>
            </a:rPr>
            <a:t>𝑥)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0.02723</cdr:x>
      <cdr:y>0.31073</cdr:y>
    </cdr:from>
    <cdr:to>
      <cdr:x>0.1265</cdr:x>
      <cdr:y>0.387</cdr:y>
    </cdr:to>
    <cdr:sp macro="" textlink="">
      <cdr:nvSpPr>
        <cdr:cNvPr id="49" name="TextBox 1"/>
        <cdr:cNvSpPr txBox="1"/>
      </cdr:nvSpPr>
      <cdr:spPr>
        <a:xfrm xmlns:a="http://schemas.openxmlformats.org/drawingml/2006/main">
          <a:off x="250839" y="1746243"/>
          <a:ext cx="914344" cy="4286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>
              <a:latin typeface="Cambria Math"/>
            </a:rPr>
            <a:t>𝑦=𝑓(𝑥)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0.26198</cdr:x>
      <cdr:y>0.5887</cdr:y>
    </cdr:from>
    <cdr:to>
      <cdr:x>0.31127</cdr:x>
      <cdr:y>0.66271</cdr:y>
    </cdr:to>
    <cdr:sp macro="" textlink="">
      <cdr:nvSpPr>
        <cdr:cNvPr id="51" name="TextBox 1"/>
        <cdr:cNvSpPr txBox="1"/>
      </cdr:nvSpPr>
      <cdr:spPr>
        <a:xfrm xmlns:a="http://schemas.openxmlformats.org/drawingml/2006/main">
          <a:off x="2412984" y="3308351"/>
          <a:ext cx="454042" cy="415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Cambria Math"/>
            </a:rPr>
            <a:t>𝑥</a:t>
          </a:r>
          <a:r>
            <a:rPr lang="en-US" sz="1800" i="1" baseline="-25000" dirty="0" err="1">
              <a:latin typeface="Cambria Math"/>
            </a:rPr>
            <a:t>i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0.39848</cdr:x>
      <cdr:y>0.58362</cdr:y>
    </cdr:from>
    <cdr:to>
      <cdr:x>0.45915</cdr:x>
      <cdr:y>0.65763</cdr:y>
    </cdr:to>
    <cdr:sp macro="" textlink="">
      <cdr:nvSpPr>
        <cdr:cNvPr id="28" name="TextBox 1"/>
        <cdr:cNvSpPr txBox="1"/>
      </cdr:nvSpPr>
      <cdr:spPr>
        <a:xfrm xmlns:a="http://schemas.openxmlformats.org/drawingml/2006/main">
          <a:off x="3670300" y="3279775"/>
          <a:ext cx="558800" cy="415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Cambria Math"/>
            </a:rPr>
            <a:t>𝑥</a:t>
          </a:r>
          <a:r>
            <a:rPr lang="en-US" sz="1800" i="1" baseline="-25000" dirty="0" smtClean="0">
              <a:latin typeface="Cambria Math"/>
            </a:rPr>
            <a:t>i</a:t>
          </a:r>
          <a:r>
            <a:rPr lang="en-US" sz="1800" baseline="-25000" dirty="0" smtClean="0">
              <a:latin typeface="Cambria Math"/>
            </a:rPr>
            <a:t>+1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0.55774</cdr:x>
      <cdr:y>0.52938</cdr:y>
    </cdr:from>
    <cdr:to>
      <cdr:x>0.60703</cdr:x>
      <cdr:y>0.60339</cdr:y>
    </cdr:to>
    <cdr:sp macro="" textlink="">
      <cdr:nvSpPr>
        <cdr:cNvPr id="29" name="TextBox 1"/>
        <cdr:cNvSpPr txBox="1"/>
      </cdr:nvSpPr>
      <cdr:spPr>
        <a:xfrm xmlns:a="http://schemas.openxmlformats.org/drawingml/2006/main">
          <a:off x="5137150" y="2974975"/>
          <a:ext cx="454042" cy="415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>
              <a:effectLst/>
              <a:latin typeface="Cambria Math"/>
              <a:ea typeface="+mn-ea"/>
              <a:cs typeface="+mn-cs"/>
            </a:rPr>
            <a:t>𝑥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0.30541</cdr:x>
      <cdr:y>0.67853</cdr:y>
    </cdr:from>
    <cdr:to>
      <cdr:x>0.36194</cdr:x>
      <cdr:y>0.75085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2813051" y="3813175"/>
          <a:ext cx="520700" cy="4064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l-GR" sz="1800" b="0" i="0">
              <a:effectLst/>
              <a:latin typeface="Cambria Math"/>
              <a:ea typeface="+mn-ea"/>
              <a:cs typeface="+mn-cs"/>
            </a:rPr>
            <a:t>Δ</a:t>
          </a:r>
          <a:r>
            <a:rPr lang="en-US" sz="1800" b="0" i="0">
              <a:effectLst/>
              <a:latin typeface="Cambria Math"/>
              <a:ea typeface="+mn-ea"/>
              <a:cs typeface="+mn-cs"/>
            </a:rPr>
            <a:t>𝑥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0.00655</cdr:x>
      <cdr:y>0</cdr:y>
    </cdr:from>
    <cdr:to>
      <cdr:x>0.05584</cdr:x>
      <cdr:y>0.07401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60325" y="0"/>
          <a:ext cx="454042" cy="415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>
              <a:effectLst/>
              <a:latin typeface="Cambria Math"/>
              <a:ea typeface="+mn-ea"/>
              <a:cs typeface="+mn-cs"/>
            </a:rPr>
            <a:t>𝑦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0.30748</cdr:x>
      <cdr:y>0.45311</cdr:y>
    </cdr:from>
    <cdr:to>
      <cdr:x>0.35678</cdr:x>
      <cdr:y>0.52712</cdr:y>
    </cdr:to>
    <cdr:sp macro="" textlink="">
      <cdr:nvSpPr>
        <cdr:cNvPr id="41" name="TextBox 1"/>
        <cdr:cNvSpPr txBox="1"/>
      </cdr:nvSpPr>
      <cdr:spPr>
        <a:xfrm xmlns:a="http://schemas.openxmlformats.org/drawingml/2006/main">
          <a:off x="2832100" y="2546350"/>
          <a:ext cx="454042" cy="415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>
              <a:effectLst/>
              <a:latin typeface="Cambria Math"/>
              <a:ea typeface="+mn-ea"/>
              <a:cs typeface="+mn-cs"/>
            </a:rPr>
            <a:t>𝑖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0.25371</cdr:x>
      <cdr:y>0.13785</cdr:y>
    </cdr:from>
    <cdr:to>
      <cdr:x>0.32479</cdr:x>
      <cdr:y>0.27346</cdr:y>
    </cdr:to>
    <cdr:grpSp>
      <cdr:nvGrpSpPr>
        <cdr:cNvPr id="46" name="Группа 45"/>
        <cdr:cNvGrpSpPr/>
      </cdr:nvGrpSpPr>
      <cdr:grpSpPr>
        <a:xfrm xmlns:a="http://schemas.openxmlformats.org/drawingml/2006/main">
          <a:off x="2336840" y="774683"/>
          <a:ext cx="654695" cy="762094"/>
          <a:chOff x="0" y="0"/>
          <a:chExt cx="654748" cy="762102"/>
        </a:xfrm>
      </cdr:grpSpPr>
      <cdr:sp macro="" textlink="">
        <cdr:nvSpPr>
          <cdr:cNvPr id="53" name="Freeform 20"/>
          <cdr:cNvSpPr>
            <a:spLocks xmlns:a="http://schemas.openxmlformats.org/drawingml/2006/main"/>
          </cdr:cNvSpPr>
        </cdr:nvSpPr>
        <cdr:spPr bwMode="auto">
          <a:xfrm xmlns:a="http://schemas.openxmlformats.org/drawingml/2006/main">
            <a:off x="0" y="311233"/>
            <a:ext cx="654748" cy="450869"/>
          </a:xfrm>
          <a:custGeom xmlns:a="http://schemas.openxmlformats.org/drawingml/2006/main">
            <a:avLst/>
            <a:gdLst>
              <a:gd name="T0" fmla="*/ 1443758 w 1443758"/>
              <a:gd name="T1" fmla="*/ 413754 h 413754"/>
              <a:gd name="T2" fmla="*/ 1164631 w 1443758"/>
              <a:gd name="T3" fmla="*/ 0 h 413754"/>
              <a:gd name="T4" fmla="*/ 0 w 1443758"/>
              <a:gd name="T5" fmla="*/ 0 h 41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3758" h="413754">
                <a:moveTo>
                  <a:pt x="1443758" y="413754"/>
                </a:moveTo>
                <a:lnTo>
                  <a:pt x="1164631" y="0"/>
                </a:lnTo>
                <a:lnTo>
                  <a:pt x="0" y="0"/>
                </a:lnTo>
              </a:path>
            </a:pathLst>
          </a:custGeom>
          <a:noFill xmlns:a="http://schemas.openxmlformats.org/drawingml/2006/main"/>
          <a:ln xmlns:a="http://schemas.openxmlformats.org/drawingml/2006/main"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</a:extLst>
        </cdr:spPr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ru-RU"/>
          </a:p>
        </cdr:txBody>
      </cdr:sp>
      <cdr:sp macro="" textlink="">
        <cdr:nvSpPr>
          <cdr:cNvPr id="54" name="TextBox 3"/>
          <cdr:cNvSpPr txBox="1"/>
        </cdr:nvSpPr>
        <cdr:spPr>
          <a:xfrm xmlns:a="http://schemas.openxmlformats.org/drawingml/2006/main">
            <a:off x="47628" y="0"/>
            <a:ext cx="504846" cy="40006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ru-RU" sz="1800">
                <a:latin typeface="Times New Roman" pitchFamily="18" charset="0"/>
                <a:cs typeface="Times New Roman" pitchFamily="18" charset="0"/>
              </a:rPr>
              <a:t>Т</a:t>
            </a:r>
          </a:p>
        </cdr:txBody>
      </cdr:sp>
    </cdr:grp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0.26738</cdr:x>
      <cdr:y>0.19322</cdr:y>
    </cdr:from>
    <cdr:to>
      <cdr:x>0.39538</cdr:x>
      <cdr:y>0.59699</cdr:y>
    </cdr:to>
    <cdr:sp macro="" textlink="">
      <cdr:nvSpPr>
        <cdr:cNvPr id="33" name="Полилиния 32"/>
        <cdr:cNvSpPr/>
      </cdr:nvSpPr>
      <cdr:spPr bwMode="auto">
        <a:xfrm xmlns:a="http://schemas.openxmlformats.org/drawingml/2006/main">
          <a:off x="2462734" y="1085850"/>
          <a:ext cx="1178992" cy="2269060"/>
        </a:xfrm>
        <a:custGeom xmlns:a="http://schemas.openxmlformats.org/drawingml/2006/main">
          <a:avLst/>
          <a:gdLst>
            <a:gd name="connsiteX0" fmla="*/ 0 w 1171575"/>
            <a:gd name="connsiteY0" fmla="*/ 990600 h 990600"/>
            <a:gd name="connsiteX1" fmla="*/ 581025 w 1171575"/>
            <a:gd name="connsiteY1" fmla="*/ 714375 h 990600"/>
            <a:gd name="connsiteX2" fmla="*/ 1171575 w 1171575"/>
            <a:gd name="connsiteY2" fmla="*/ 0 h 990600"/>
            <a:gd name="connsiteX0" fmla="*/ 0 w 1171575"/>
            <a:gd name="connsiteY0" fmla="*/ 990600 h 990600"/>
            <a:gd name="connsiteX1" fmla="*/ 581025 w 1171575"/>
            <a:gd name="connsiteY1" fmla="*/ 714375 h 990600"/>
            <a:gd name="connsiteX2" fmla="*/ 1171575 w 1171575"/>
            <a:gd name="connsiteY2" fmla="*/ 0 h 990600"/>
            <a:gd name="connsiteX0" fmla="*/ 11542 w 1183117"/>
            <a:gd name="connsiteY0" fmla="*/ 990600 h 995421"/>
            <a:gd name="connsiteX1" fmla="*/ 55992 w 1183117"/>
            <a:gd name="connsiteY1" fmla="*/ 968375 h 995421"/>
            <a:gd name="connsiteX2" fmla="*/ 592567 w 1183117"/>
            <a:gd name="connsiteY2" fmla="*/ 714375 h 995421"/>
            <a:gd name="connsiteX3" fmla="*/ 1183117 w 1183117"/>
            <a:gd name="connsiteY3" fmla="*/ 0 h 995421"/>
            <a:gd name="connsiteX0" fmla="*/ 11542 w 1203570"/>
            <a:gd name="connsiteY0" fmla="*/ 1011297 h 1016118"/>
            <a:gd name="connsiteX1" fmla="*/ 55992 w 1203570"/>
            <a:gd name="connsiteY1" fmla="*/ 989072 h 1016118"/>
            <a:gd name="connsiteX2" fmla="*/ 592567 w 1203570"/>
            <a:gd name="connsiteY2" fmla="*/ 735072 h 1016118"/>
            <a:gd name="connsiteX3" fmla="*/ 1151367 w 1203570"/>
            <a:gd name="connsiteY3" fmla="*/ 65147 h 1016118"/>
            <a:gd name="connsiteX4" fmla="*/ 1183117 w 1203570"/>
            <a:gd name="connsiteY4" fmla="*/ 20697 h 1016118"/>
            <a:gd name="connsiteX0" fmla="*/ 11542 w 1194759"/>
            <a:gd name="connsiteY0" fmla="*/ 950726 h 2122319"/>
            <a:gd name="connsiteX1" fmla="*/ 55992 w 1194759"/>
            <a:gd name="connsiteY1" fmla="*/ 928501 h 2122319"/>
            <a:gd name="connsiteX2" fmla="*/ 592567 w 1194759"/>
            <a:gd name="connsiteY2" fmla="*/ 674501 h 2122319"/>
            <a:gd name="connsiteX3" fmla="*/ 1151367 w 1194759"/>
            <a:gd name="connsiteY3" fmla="*/ 4576 h 2122319"/>
            <a:gd name="connsiteX4" fmla="*/ 1154542 w 1194759"/>
            <a:gd name="connsiteY4" fmla="*/ 2122301 h 2122319"/>
            <a:gd name="connsiteX0" fmla="*/ 11542 w 1194759"/>
            <a:gd name="connsiteY0" fmla="*/ 950726 h 2122319"/>
            <a:gd name="connsiteX1" fmla="*/ 55992 w 1194759"/>
            <a:gd name="connsiteY1" fmla="*/ 928501 h 2122319"/>
            <a:gd name="connsiteX2" fmla="*/ 592567 w 1194759"/>
            <a:gd name="connsiteY2" fmla="*/ 674501 h 2122319"/>
            <a:gd name="connsiteX3" fmla="*/ 1151367 w 1194759"/>
            <a:gd name="connsiteY3" fmla="*/ 4576 h 2122319"/>
            <a:gd name="connsiteX4" fmla="*/ 1154542 w 1194759"/>
            <a:gd name="connsiteY4" fmla="*/ 2122301 h 2122319"/>
            <a:gd name="connsiteX0" fmla="*/ 11542 w 1224862"/>
            <a:gd name="connsiteY0" fmla="*/ 950726 h 2122319"/>
            <a:gd name="connsiteX1" fmla="*/ 55992 w 1224862"/>
            <a:gd name="connsiteY1" fmla="*/ 928501 h 2122319"/>
            <a:gd name="connsiteX2" fmla="*/ 592567 w 1224862"/>
            <a:gd name="connsiteY2" fmla="*/ 674501 h 2122319"/>
            <a:gd name="connsiteX3" fmla="*/ 1189467 w 1224862"/>
            <a:gd name="connsiteY3" fmla="*/ 4576 h 2122319"/>
            <a:gd name="connsiteX4" fmla="*/ 1154542 w 1224862"/>
            <a:gd name="connsiteY4" fmla="*/ 2122301 h 2122319"/>
            <a:gd name="connsiteX0" fmla="*/ 11542 w 1189633"/>
            <a:gd name="connsiteY0" fmla="*/ 969096 h 2140699"/>
            <a:gd name="connsiteX1" fmla="*/ 55992 w 1189633"/>
            <a:gd name="connsiteY1" fmla="*/ 946871 h 2140699"/>
            <a:gd name="connsiteX2" fmla="*/ 592567 w 1189633"/>
            <a:gd name="connsiteY2" fmla="*/ 692871 h 2140699"/>
            <a:gd name="connsiteX3" fmla="*/ 1189467 w 1189633"/>
            <a:gd name="connsiteY3" fmla="*/ 22946 h 2140699"/>
            <a:gd name="connsiteX4" fmla="*/ 1154542 w 1189633"/>
            <a:gd name="connsiteY4" fmla="*/ 2140671 h 2140699"/>
            <a:gd name="connsiteX0" fmla="*/ 11542 w 1189633"/>
            <a:gd name="connsiteY0" fmla="*/ 969096 h 2140699"/>
            <a:gd name="connsiteX1" fmla="*/ 55992 w 1189633"/>
            <a:gd name="connsiteY1" fmla="*/ 946871 h 2140699"/>
            <a:gd name="connsiteX2" fmla="*/ 592567 w 1189633"/>
            <a:gd name="connsiteY2" fmla="*/ 692871 h 2140699"/>
            <a:gd name="connsiteX3" fmla="*/ 1189467 w 1189633"/>
            <a:gd name="connsiteY3" fmla="*/ 22946 h 2140699"/>
            <a:gd name="connsiteX4" fmla="*/ 1154542 w 1189633"/>
            <a:gd name="connsiteY4" fmla="*/ 2140671 h 2140699"/>
            <a:gd name="connsiteX0" fmla="*/ 11542 w 1189633"/>
            <a:gd name="connsiteY0" fmla="*/ 946150 h 2117753"/>
            <a:gd name="connsiteX1" fmla="*/ 55992 w 1189633"/>
            <a:gd name="connsiteY1" fmla="*/ 923925 h 2117753"/>
            <a:gd name="connsiteX2" fmla="*/ 592567 w 1189633"/>
            <a:gd name="connsiteY2" fmla="*/ 669925 h 2117753"/>
            <a:gd name="connsiteX3" fmla="*/ 1189467 w 1189633"/>
            <a:gd name="connsiteY3" fmla="*/ 0 h 2117753"/>
            <a:gd name="connsiteX4" fmla="*/ 1154542 w 1189633"/>
            <a:gd name="connsiteY4" fmla="*/ 2117725 h 2117753"/>
            <a:gd name="connsiteX0" fmla="*/ 11542 w 1189633"/>
            <a:gd name="connsiteY0" fmla="*/ 946150 h 2117753"/>
            <a:gd name="connsiteX1" fmla="*/ 55992 w 1189633"/>
            <a:gd name="connsiteY1" fmla="*/ 923925 h 2117753"/>
            <a:gd name="connsiteX2" fmla="*/ 592567 w 1189633"/>
            <a:gd name="connsiteY2" fmla="*/ 669925 h 2117753"/>
            <a:gd name="connsiteX3" fmla="*/ 1189467 w 1189633"/>
            <a:gd name="connsiteY3" fmla="*/ 0 h 2117753"/>
            <a:gd name="connsiteX4" fmla="*/ 1154542 w 1189633"/>
            <a:gd name="connsiteY4" fmla="*/ 2117725 h 2117753"/>
            <a:gd name="connsiteX0" fmla="*/ 11542 w 1189633"/>
            <a:gd name="connsiteY0" fmla="*/ 946150 h 2117753"/>
            <a:gd name="connsiteX1" fmla="*/ 55992 w 1189633"/>
            <a:gd name="connsiteY1" fmla="*/ 923925 h 2117753"/>
            <a:gd name="connsiteX2" fmla="*/ 592567 w 1189633"/>
            <a:gd name="connsiteY2" fmla="*/ 669925 h 2117753"/>
            <a:gd name="connsiteX3" fmla="*/ 1189467 w 1189633"/>
            <a:gd name="connsiteY3" fmla="*/ 0 h 2117753"/>
            <a:gd name="connsiteX4" fmla="*/ 1154542 w 1189633"/>
            <a:gd name="connsiteY4" fmla="*/ 2117725 h 2117753"/>
            <a:gd name="connsiteX0" fmla="*/ 23276 w 1182317"/>
            <a:gd name="connsiteY0" fmla="*/ 2155825 h 2155825"/>
            <a:gd name="connsiteX1" fmla="*/ 48676 w 1182317"/>
            <a:gd name="connsiteY1" fmla="*/ 923925 h 2155825"/>
            <a:gd name="connsiteX2" fmla="*/ 585251 w 1182317"/>
            <a:gd name="connsiteY2" fmla="*/ 669925 h 2155825"/>
            <a:gd name="connsiteX3" fmla="*/ 1182151 w 1182317"/>
            <a:gd name="connsiteY3" fmla="*/ 0 h 2155825"/>
            <a:gd name="connsiteX4" fmla="*/ 1147226 w 1182317"/>
            <a:gd name="connsiteY4" fmla="*/ 2117725 h 2155825"/>
            <a:gd name="connsiteX0" fmla="*/ 51268 w 1210309"/>
            <a:gd name="connsiteY0" fmla="*/ 2155825 h 2155825"/>
            <a:gd name="connsiteX1" fmla="*/ 38568 w 1210309"/>
            <a:gd name="connsiteY1" fmla="*/ 933450 h 2155825"/>
            <a:gd name="connsiteX2" fmla="*/ 613243 w 1210309"/>
            <a:gd name="connsiteY2" fmla="*/ 669925 h 2155825"/>
            <a:gd name="connsiteX3" fmla="*/ 1210143 w 1210309"/>
            <a:gd name="connsiteY3" fmla="*/ 0 h 2155825"/>
            <a:gd name="connsiteX4" fmla="*/ 1175218 w 1210309"/>
            <a:gd name="connsiteY4" fmla="*/ 2117725 h 2155825"/>
            <a:gd name="connsiteX0" fmla="*/ 12784 w 1171825"/>
            <a:gd name="connsiteY0" fmla="*/ 2155825 h 2155825"/>
            <a:gd name="connsiteX1" fmla="*/ 84 w 1171825"/>
            <a:gd name="connsiteY1" fmla="*/ 933450 h 2155825"/>
            <a:gd name="connsiteX2" fmla="*/ 574759 w 1171825"/>
            <a:gd name="connsiteY2" fmla="*/ 669925 h 2155825"/>
            <a:gd name="connsiteX3" fmla="*/ 1171659 w 1171825"/>
            <a:gd name="connsiteY3" fmla="*/ 0 h 2155825"/>
            <a:gd name="connsiteX4" fmla="*/ 1136734 w 1171825"/>
            <a:gd name="connsiteY4" fmla="*/ 2117725 h 2155825"/>
            <a:gd name="connsiteX0" fmla="*/ 12784 w 1203409"/>
            <a:gd name="connsiteY0" fmla="*/ 2155825 h 2155825"/>
            <a:gd name="connsiteX1" fmla="*/ 84 w 1203409"/>
            <a:gd name="connsiteY1" fmla="*/ 933450 h 2155825"/>
            <a:gd name="connsiteX2" fmla="*/ 574759 w 1203409"/>
            <a:gd name="connsiteY2" fmla="*/ 669925 h 2155825"/>
            <a:gd name="connsiteX3" fmla="*/ 1171659 w 1203409"/>
            <a:gd name="connsiteY3" fmla="*/ 0 h 2155825"/>
            <a:gd name="connsiteX4" fmla="*/ 1203409 w 1203409"/>
            <a:gd name="connsiteY4" fmla="*/ 2127250 h 2155825"/>
            <a:gd name="connsiteX0" fmla="*/ 12784 w 1184359"/>
            <a:gd name="connsiteY0" fmla="*/ 2155825 h 2155825"/>
            <a:gd name="connsiteX1" fmla="*/ 84 w 1184359"/>
            <a:gd name="connsiteY1" fmla="*/ 933450 h 2155825"/>
            <a:gd name="connsiteX2" fmla="*/ 574759 w 1184359"/>
            <a:gd name="connsiteY2" fmla="*/ 669925 h 2155825"/>
            <a:gd name="connsiteX3" fmla="*/ 1171659 w 1184359"/>
            <a:gd name="connsiteY3" fmla="*/ 0 h 2155825"/>
            <a:gd name="connsiteX4" fmla="*/ 1184359 w 1184359"/>
            <a:gd name="connsiteY4" fmla="*/ 2146300 h 2155825"/>
            <a:gd name="connsiteX0" fmla="*/ 3319 w 1184419"/>
            <a:gd name="connsiteY0" fmla="*/ 2184400 h 2184400"/>
            <a:gd name="connsiteX1" fmla="*/ 144 w 1184419"/>
            <a:gd name="connsiteY1" fmla="*/ 933450 h 2184400"/>
            <a:gd name="connsiteX2" fmla="*/ 574819 w 1184419"/>
            <a:gd name="connsiteY2" fmla="*/ 669925 h 2184400"/>
            <a:gd name="connsiteX3" fmla="*/ 1171719 w 1184419"/>
            <a:gd name="connsiteY3" fmla="*/ 0 h 2184400"/>
            <a:gd name="connsiteX4" fmla="*/ 1184419 w 1184419"/>
            <a:gd name="connsiteY4" fmla="*/ 2146300 h 2184400"/>
            <a:gd name="connsiteX0" fmla="*/ 42810 w 1223910"/>
            <a:gd name="connsiteY0" fmla="*/ 2184400 h 2232484"/>
            <a:gd name="connsiteX1" fmla="*/ 49160 w 1223910"/>
            <a:gd name="connsiteY1" fmla="*/ 2124074 h 2232484"/>
            <a:gd name="connsiteX2" fmla="*/ 39635 w 1223910"/>
            <a:gd name="connsiteY2" fmla="*/ 933450 h 2232484"/>
            <a:gd name="connsiteX3" fmla="*/ 614310 w 1223910"/>
            <a:gd name="connsiteY3" fmla="*/ 669925 h 2232484"/>
            <a:gd name="connsiteX4" fmla="*/ 1211210 w 1223910"/>
            <a:gd name="connsiteY4" fmla="*/ 0 h 2232484"/>
            <a:gd name="connsiteX5" fmla="*/ 1223910 w 1223910"/>
            <a:gd name="connsiteY5" fmla="*/ 2146300 h 2232484"/>
            <a:gd name="connsiteX0" fmla="*/ 757185 w 1223910"/>
            <a:gd name="connsiteY0" fmla="*/ 2165350 h 2226105"/>
            <a:gd name="connsiteX1" fmla="*/ 49160 w 1223910"/>
            <a:gd name="connsiteY1" fmla="*/ 2124074 h 2226105"/>
            <a:gd name="connsiteX2" fmla="*/ 39635 w 1223910"/>
            <a:gd name="connsiteY2" fmla="*/ 933450 h 2226105"/>
            <a:gd name="connsiteX3" fmla="*/ 614310 w 1223910"/>
            <a:gd name="connsiteY3" fmla="*/ 669925 h 2226105"/>
            <a:gd name="connsiteX4" fmla="*/ 1211210 w 1223910"/>
            <a:gd name="connsiteY4" fmla="*/ 0 h 2226105"/>
            <a:gd name="connsiteX5" fmla="*/ 1223910 w 1223910"/>
            <a:gd name="connsiteY5" fmla="*/ 2146300 h 2226105"/>
            <a:gd name="connsiteX0" fmla="*/ 1214385 w 1223910"/>
            <a:gd name="connsiteY0" fmla="*/ 2155825 h 2223186"/>
            <a:gd name="connsiteX1" fmla="*/ 49160 w 1223910"/>
            <a:gd name="connsiteY1" fmla="*/ 2124074 h 2223186"/>
            <a:gd name="connsiteX2" fmla="*/ 39635 w 1223910"/>
            <a:gd name="connsiteY2" fmla="*/ 933450 h 2223186"/>
            <a:gd name="connsiteX3" fmla="*/ 614310 w 1223910"/>
            <a:gd name="connsiteY3" fmla="*/ 669925 h 2223186"/>
            <a:gd name="connsiteX4" fmla="*/ 1211210 w 1223910"/>
            <a:gd name="connsiteY4" fmla="*/ 0 h 2223186"/>
            <a:gd name="connsiteX5" fmla="*/ 1223910 w 1223910"/>
            <a:gd name="connsiteY5" fmla="*/ 2146300 h 2223186"/>
            <a:gd name="connsiteX0" fmla="*/ 1214385 w 1223910"/>
            <a:gd name="connsiteY0" fmla="*/ 2155825 h 2223186"/>
            <a:gd name="connsiteX1" fmla="*/ 49160 w 1223910"/>
            <a:gd name="connsiteY1" fmla="*/ 2124074 h 2223186"/>
            <a:gd name="connsiteX2" fmla="*/ 39635 w 1223910"/>
            <a:gd name="connsiteY2" fmla="*/ 933450 h 2223186"/>
            <a:gd name="connsiteX3" fmla="*/ 614310 w 1223910"/>
            <a:gd name="connsiteY3" fmla="*/ 669925 h 2223186"/>
            <a:gd name="connsiteX4" fmla="*/ 1211210 w 1223910"/>
            <a:gd name="connsiteY4" fmla="*/ 0 h 2223186"/>
            <a:gd name="connsiteX5" fmla="*/ 1223910 w 1223910"/>
            <a:gd name="connsiteY5" fmla="*/ 2146300 h 2223186"/>
            <a:gd name="connsiteX6" fmla="*/ 1214385 w 1223910"/>
            <a:gd name="connsiteY6" fmla="*/ 2155825 h 2223186"/>
            <a:gd name="connsiteX0" fmla="*/ 1214385 w 1223910"/>
            <a:gd name="connsiteY0" fmla="*/ 2155825 h 2258382"/>
            <a:gd name="connsiteX1" fmla="*/ 49160 w 1223910"/>
            <a:gd name="connsiteY1" fmla="*/ 2171699 h 2258382"/>
            <a:gd name="connsiteX2" fmla="*/ 39635 w 1223910"/>
            <a:gd name="connsiteY2" fmla="*/ 933450 h 2258382"/>
            <a:gd name="connsiteX3" fmla="*/ 614310 w 1223910"/>
            <a:gd name="connsiteY3" fmla="*/ 669925 h 2258382"/>
            <a:gd name="connsiteX4" fmla="*/ 1211210 w 1223910"/>
            <a:gd name="connsiteY4" fmla="*/ 0 h 2258382"/>
            <a:gd name="connsiteX5" fmla="*/ 1223910 w 1223910"/>
            <a:gd name="connsiteY5" fmla="*/ 2146300 h 2258382"/>
            <a:gd name="connsiteX6" fmla="*/ 1214385 w 1223910"/>
            <a:gd name="connsiteY6" fmla="*/ 2155825 h 2258382"/>
            <a:gd name="connsiteX0" fmla="*/ 1214385 w 1223910"/>
            <a:gd name="connsiteY0" fmla="*/ 2155825 h 2171699"/>
            <a:gd name="connsiteX1" fmla="*/ 49160 w 1223910"/>
            <a:gd name="connsiteY1" fmla="*/ 2171699 h 2171699"/>
            <a:gd name="connsiteX2" fmla="*/ 39635 w 1223910"/>
            <a:gd name="connsiteY2" fmla="*/ 933450 h 2171699"/>
            <a:gd name="connsiteX3" fmla="*/ 614310 w 1223910"/>
            <a:gd name="connsiteY3" fmla="*/ 669925 h 2171699"/>
            <a:gd name="connsiteX4" fmla="*/ 1211210 w 1223910"/>
            <a:gd name="connsiteY4" fmla="*/ 0 h 2171699"/>
            <a:gd name="connsiteX5" fmla="*/ 1223910 w 1223910"/>
            <a:gd name="connsiteY5" fmla="*/ 2146300 h 2171699"/>
            <a:gd name="connsiteX6" fmla="*/ 1214385 w 1223910"/>
            <a:gd name="connsiteY6" fmla="*/ 2155825 h 2171699"/>
            <a:gd name="connsiteX0" fmla="*/ 1177064 w 1186589"/>
            <a:gd name="connsiteY0" fmla="*/ 2155825 h 2171699"/>
            <a:gd name="connsiteX1" fmla="*/ 11839 w 1186589"/>
            <a:gd name="connsiteY1" fmla="*/ 2171699 h 2171699"/>
            <a:gd name="connsiteX2" fmla="*/ 2314 w 1186589"/>
            <a:gd name="connsiteY2" fmla="*/ 933450 h 2171699"/>
            <a:gd name="connsiteX3" fmla="*/ 576989 w 1186589"/>
            <a:gd name="connsiteY3" fmla="*/ 669925 h 2171699"/>
            <a:gd name="connsiteX4" fmla="*/ 1173889 w 1186589"/>
            <a:gd name="connsiteY4" fmla="*/ 0 h 2171699"/>
            <a:gd name="connsiteX5" fmla="*/ 1186589 w 1186589"/>
            <a:gd name="connsiteY5" fmla="*/ 2146300 h 2171699"/>
            <a:gd name="connsiteX6" fmla="*/ 1177064 w 1186589"/>
            <a:gd name="connsiteY6" fmla="*/ 2155825 h 2171699"/>
            <a:gd name="connsiteX0" fmla="*/ 1177064 w 1186589"/>
            <a:gd name="connsiteY0" fmla="*/ 2222500 h 2238374"/>
            <a:gd name="connsiteX1" fmla="*/ 11839 w 1186589"/>
            <a:gd name="connsiteY1" fmla="*/ 2238374 h 2238374"/>
            <a:gd name="connsiteX2" fmla="*/ 2314 w 1186589"/>
            <a:gd name="connsiteY2" fmla="*/ 1000125 h 2238374"/>
            <a:gd name="connsiteX3" fmla="*/ 576989 w 1186589"/>
            <a:gd name="connsiteY3" fmla="*/ 736600 h 2238374"/>
            <a:gd name="connsiteX4" fmla="*/ 1183414 w 1186589"/>
            <a:gd name="connsiteY4" fmla="*/ 0 h 2238374"/>
            <a:gd name="connsiteX5" fmla="*/ 1186589 w 1186589"/>
            <a:gd name="connsiteY5" fmla="*/ 2212975 h 2238374"/>
            <a:gd name="connsiteX6" fmla="*/ 1177064 w 1186589"/>
            <a:gd name="connsiteY6" fmla="*/ 2222500 h 2238374"/>
            <a:gd name="connsiteX0" fmla="*/ 1177064 w 1186589"/>
            <a:gd name="connsiteY0" fmla="*/ 2222500 h 2238374"/>
            <a:gd name="connsiteX1" fmla="*/ 11839 w 1186589"/>
            <a:gd name="connsiteY1" fmla="*/ 2238374 h 2238374"/>
            <a:gd name="connsiteX2" fmla="*/ 2314 w 1186589"/>
            <a:gd name="connsiteY2" fmla="*/ 1000125 h 2238374"/>
            <a:gd name="connsiteX3" fmla="*/ 576989 w 1186589"/>
            <a:gd name="connsiteY3" fmla="*/ 736600 h 2238374"/>
            <a:gd name="connsiteX4" fmla="*/ 1183414 w 1186589"/>
            <a:gd name="connsiteY4" fmla="*/ 0 h 2238374"/>
            <a:gd name="connsiteX5" fmla="*/ 1186589 w 1186589"/>
            <a:gd name="connsiteY5" fmla="*/ 2212975 h 2238374"/>
            <a:gd name="connsiteX6" fmla="*/ 1177064 w 1186589"/>
            <a:gd name="connsiteY6" fmla="*/ 2222500 h 2238374"/>
            <a:gd name="connsiteX0" fmla="*/ 1177064 w 1186589"/>
            <a:gd name="connsiteY0" fmla="*/ 2222500 h 2238374"/>
            <a:gd name="connsiteX1" fmla="*/ 11839 w 1186589"/>
            <a:gd name="connsiteY1" fmla="*/ 2238374 h 2238374"/>
            <a:gd name="connsiteX2" fmla="*/ 2314 w 1186589"/>
            <a:gd name="connsiteY2" fmla="*/ 1000125 h 2238374"/>
            <a:gd name="connsiteX3" fmla="*/ 576989 w 1186589"/>
            <a:gd name="connsiteY3" fmla="*/ 736600 h 2238374"/>
            <a:gd name="connsiteX4" fmla="*/ 1183414 w 1186589"/>
            <a:gd name="connsiteY4" fmla="*/ 0 h 2238374"/>
            <a:gd name="connsiteX5" fmla="*/ 1186589 w 1186589"/>
            <a:gd name="connsiteY5" fmla="*/ 2212975 h 2238374"/>
            <a:gd name="connsiteX6" fmla="*/ 1177064 w 1186589"/>
            <a:gd name="connsiteY6" fmla="*/ 2222500 h 2238374"/>
            <a:gd name="connsiteX0" fmla="*/ 862739 w 1186589"/>
            <a:gd name="connsiteY0" fmla="*/ 2241550 h 2241550"/>
            <a:gd name="connsiteX1" fmla="*/ 11839 w 1186589"/>
            <a:gd name="connsiteY1" fmla="*/ 2238374 h 2241550"/>
            <a:gd name="connsiteX2" fmla="*/ 2314 w 1186589"/>
            <a:gd name="connsiteY2" fmla="*/ 1000125 h 2241550"/>
            <a:gd name="connsiteX3" fmla="*/ 576989 w 1186589"/>
            <a:gd name="connsiteY3" fmla="*/ 736600 h 2241550"/>
            <a:gd name="connsiteX4" fmla="*/ 1183414 w 1186589"/>
            <a:gd name="connsiteY4" fmla="*/ 0 h 2241550"/>
            <a:gd name="connsiteX5" fmla="*/ 1186589 w 1186589"/>
            <a:gd name="connsiteY5" fmla="*/ 2212975 h 2241550"/>
            <a:gd name="connsiteX6" fmla="*/ 862739 w 1186589"/>
            <a:gd name="connsiteY6" fmla="*/ 2241550 h 2241550"/>
            <a:gd name="connsiteX0" fmla="*/ 1186589 w 1186589"/>
            <a:gd name="connsiteY0" fmla="*/ 2212975 h 2238374"/>
            <a:gd name="connsiteX1" fmla="*/ 11839 w 1186589"/>
            <a:gd name="connsiteY1" fmla="*/ 2238374 h 2238374"/>
            <a:gd name="connsiteX2" fmla="*/ 2314 w 1186589"/>
            <a:gd name="connsiteY2" fmla="*/ 1000125 h 2238374"/>
            <a:gd name="connsiteX3" fmla="*/ 576989 w 1186589"/>
            <a:gd name="connsiteY3" fmla="*/ 736600 h 2238374"/>
            <a:gd name="connsiteX4" fmla="*/ 1183414 w 1186589"/>
            <a:gd name="connsiteY4" fmla="*/ 0 h 2238374"/>
            <a:gd name="connsiteX5" fmla="*/ 1186589 w 1186589"/>
            <a:gd name="connsiteY5" fmla="*/ 2212975 h 2238374"/>
            <a:gd name="connsiteX0" fmla="*/ 1186589 w 1186589"/>
            <a:gd name="connsiteY0" fmla="*/ 2241550 h 2242216"/>
            <a:gd name="connsiteX1" fmla="*/ 11839 w 1186589"/>
            <a:gd name="connsiteY1" fmla="*/ 2238374 h 2242216"/>
            <a:gd name="connsiteX2" fmla="*/ 2314 w 1186589"/>
            <a:gd name="connsiteY2" fmla="*/ 1000125 h 2242216"/>
            <a:gd name="connsiteX3" fmla="*/ 576989 w 1186589"/>
            <a:gd name="connsiteY3" fmla="*/ 736600 h 2242216"/>
            <a:gd name="connsiteX4" fmla="*/ 1183414 w 1186589"/>
            <a:gd name="connsiteY4" fmla="*/ 0 h 2242216"/>
            <a:gd name="connsiteX5" fmla="*/ 1186589 w 1186589"/>
            <a:gd name="connsiteY5" fmla="*/ 2241550 h 2242216"/>
            <a:gd name="connsiteX0" fmla="*/ 1186589 w 1186589"/>
            <a:gd name="connsiteY0" fmla="*/ 2241550 h 2242216"/>
            <a:gd name="connsiteX1" fmla="*/ 11839 w 1186589"/>
            <a:gd name="connsiteY1" fmla="*/ 2238374 h 2242216"/>
            <a:gd name="connsiteX2" fmla="*/ 2314 w 1186589"/>
            <a:gd name="connsiteY2" fmla="*/ 1000125 h 2242216"/>
            <a:gd name="connsiteX3" fmla="*/ 576989 w 1186589"/>
            <a:gd name="connsiteY3" fmla="*/ 736600 h 2242216"/>
            <a:gd name="connsiteX4" fmla="*/ 1183414 w 1186589"/>
            <a:gd name="connsiteY4" fmla="*/ 0 h 2242216"/>
            <a:gd name="connsiteX5" fmla="*/ 1186589 w 1186589"/>
            <a:gd name="connsiteY5" fmla="*/ 2241550 h 2242216"/>
            <a:gd name="connsiteX0" fmla="*/ 1186589 w 1186589"/>
            <a:gd name="connsiteY0" fmla="*/ 2241550 h 2247944"/>
            <a:gd name="connsiteX1" fmla="*/ 11839 w 1186589"/>
            <a:gd name="connsiteY1" fmla="*/ 2238374 h 2247944"/>
            <a:gd name="connsiteX2" fmla="*/ 2314 w 1186589"/>
            <a:gd name="connsiteY2" fmla="*/ 1000125 h 2247944"/>
            <a:gd name="connsiteX3" fmla="*/ 576989 w 1186589"/>
            <a:gd name="connsiteY3" fmla="*/ 736600 h 2247944"/>
            <a:gd name="connsiteX4" fmla="*/ 1183414 w 1186589"/>
            <a:gd name="connsiteY4" fmla="*/ 0 h 2247944"/>
            <a:gd name="connsiteX5" fmla="*/ 1186589 w 1186589"/>
            <a:gd name="connsiteY5" fmla="*/ 2241550 h 2247944"/>
            <a:gd name="connsiteX0" fmla="*/ 1187852 w 1187852"/>
            <a:gd name="connsiteY0" fmla="*/ 2241550 h 2247944"/>
            <a:gd name="connsiteX1" fmla="*/ 13102 w 1187852"/>
            <a:gd name="connsiteY1" fmla="*/ 2238374 h 2247944"/>
            <a:gd name="connsiteX2" fmla="*/ 3577 w 1187852"/>
            <a:gd name="connsiteY2" fmla="*/ 1000125 h 2247944"/>
            <a:gd name="connsiteX3" fmla="*/ 578252 w 1187852"/>
            <a:gd name="connsiteY3" fmla="*/ 736600 h 2247944"/>
            <a:gd name="connsiteX4" fmla="*/ 1184677 w 1187852"/>
            <a:gd name="connsiteY4" fmla="*/ 0 h 2247944"/>
            <a:gd name="connsiteX5" fmla="*/ 1187852 w 1187852"/>
            <a:gd name="connsiteY5" fmla="*/ 2241550 h 2247944"/>
            <a:gd name="connsiteX0" fmla="*/ 1184275 w 1184275"/>
            <a:gd name="connsiteY0" fmla="*/ 2241550 h 2247944"/>
            <a:gd name="connsiteX1" fmla="*/ 9525 w 1184275"/>
            <a:gd name="connsiteY1" fmla="*/ 2238374 h 2247944"/>
            <a:gd name="connsiteX2" fmla="*/ 0 w 1184275"/>
            <a:gd name="connsiteY2" fmla="*/ 1000125 h 2247944"/>
            <a:gd name="connsiteX3" fmla="*/ 574675 w 1184275"/>
            <a:gd name="connsiteY3" fmla="*/ 736600 h 2247944"/>
            <a:gd name="connsiteX4" fmla="*/ 1181100 w 1184275"/>
            <a:gd name="connsiteY4" fmla="*/ 0 h 2247944"/>
            <a:gd name="connsiteX5" fmla="*/ 1184275 w 1184275"/>
            <a:gd name="connsiteY5" fmla="*/ 2241550 h 2247944"/>
            <a:gd name="connsiteX0" fmla="*/ 1176866 w 1176866"/>
            <a:gd name="connsiteY0" fmla="*/ 2241550 h 2247944"/>
            <a:gd name="connsiteX1" fmla="*/ 2116 w 1176866"/>
            <a:gd name="connsiteY1" fmla="*/ 2238374 h 2247944"/>
            <a:gd name="connsiteX2" fmla="*/ 2116 w 1176866"/>
            <a:gd name="connsiteY2" fmla="*/ 1000125 h 2247944"/>
            <a:gd name="connsiteX3" fmla="*/ 567266 w 1176866"/>
            <a:gd name="connsiteY3" fmla="*/ 736600 h 2247944"/>
            <a:gd name="connsiteX4" fmla="*/ 1173691 w 1176866"/>
            <a:gd name="connsiteY4" fmla="*/ 0 h 2247944"/>
            <a:gd name="connsiteX5" fmla="*/ 1176866 w 1176866"/>
            <a:gd name="connsiteY5" fmla="*/ 2241550 h 2247944"/>
            <a:gd name="connsiteX0" fmla="*/ 1178992 w 1178992"/>
            <a:gd name="connsiteY0" fmla="*/ 2241550 h 2247944"/>
            <a:gd name="connsiteX1" fmla="*/ 4242 w 1178992"/>
            <a:gd name="connsiteY1" fmla="*/ 2238374 h 2247944"/>
            <a:gd name="connsiteX2" fmla="*/ 4242 w 1178992"/>
            <a:gd name="connsiteY2" fmla="*/ 1000125 h 2247944"/>
            <a:gd name="connsiteX3" fmla="*/ 569392 w 1178992"/>
            <a:gd name="connsiteY3" fmla="*/ 736600 h 2247944"/>
            <a:gd name="connsiteX4" fmla="*/ 1175817 w 1178992"/>
            <a:gd name="connsiteY4" fmla="*/ 0 h 2247944"/>
            <a:gd name="connsiteX5" fmla="*/ 1178992 w 1178992"/>
            <a:gd name="connsiteY5" fmla="*/ 2241550 h 2247944"/>
            <a:gd name="connsiteX0" fmla="*/ 1178992 w 1178992"/>
            <a:gd name="connsiteY0" fmla="*/ 2241550 h 2247944"/>
            <a:gd name="connsiteX1" fmla="*/ 4242 w 1178992"/>
            <a:gd name="connsiteY1" fmla="*/ 2238374 h 2247944"/>
            <a:gd name="connsiteX2" fmla="*/ 4242 w 1178992"/>
            <a:gd name="connsiteY2" fmla="*/ 1000125 h 2247944"/>
            <a:gd name="connsiteX3" fmla="*/ 569392 w 1178992"/>
            <a:gd name="connsiteY3" fmla="*/ 736600 h 2247944"/>
            <a:gd name="connsiteX4" fmla="*/ 1175817 w 1178992"/>
            <a:gd name="connsiteY4" fmla="*/ 0 h 2247944"/>
            <a:gd name="connsiteX5" fmla="*/ 1178992 w 1178992"/>
            <a:gd name="connsiteY5" fmla="*/ 2241550 h 2247944"/>
            <a:gd name="connsiteX0" fmla="*/ 1178992 w 1178992"/>
            <a:gd name="connsiteY0" fmla="*/ 2241550 h 2247944"/>
            <a:gd name="connsiteX1" fmla="*/ 4242 w 1178992"/>
            <a:gd name="connsiteY1" fmla="*/ 2238374 h 2247944"/>
            <a:gd name="connsiteX2" fmla="*/ 4242 w 1178992"/>
            <a:gd name="connsiteY2" fmla="*/ 1000125 h 2247944"/>
            <a:gd name="connsiteX3" fmla="*/ 569392 w 1178992"/>
            <a:gd name="connsiteY3" fmla="*/ 736600 h 2247944"/>
            <a:gd name="connsiteX4" fmla="*/ 1175817 w 1178992"/>
            <a:gd name="connsiteY4" fmla="*/ 0 h 2247944"/>
            <a:gd name="connsiteX5" fmla="*/ 1178992 w 1178992"/>
            <a:gd name="connsiteY5" fmla="*/ 2241550 h 2247944"/>
            <a:gd name="connsiteX0" fmla="*/ 1178992 w 1178992"/>
            <a:gd name="connsiteY0" fmla="*/ 2241550 h 2263415"/>
            <a:gd name="connsiteX1" fmla="*/ 4242 w 1178992"/>
            <a:gd name="connsiteY1" fmla="*/ 2257424 h 2263415"/>
            <a:gd name="connsiteX2" fmla="*/ 4242 w 1178992"/>
            <a:gd name="connsiteY2" fmla="*/ 1000125 h 2263415"/>
            <a:gd name="connsiteX3" fmla="*/ 569392 w 1178992"/>
            <a:gd name="connsiteY3" fmla="*/ 736600 h 2263415"/>
            <a:gd name="connsiteX4" fmla="*/ 1175817 w 1178992"/>
            <a:gd name="connsiteY4" fmla="*/ 0 h 2263415"/>
            <a:gd name="connsiteX5" fmla="*/ 1178992 w 1178992"/>
            <a:gd name="connsiteY5" fmla="*/ 2241550 h 2263415"/>
            <a:gd name="connsiteX0" fmla="*/ 1178992 w 1178992"/>
            <a:gd name="connsiteY0" fmla="*/ 2251075 h 2264796"/>
            <a:gd name="connsiteX1" fmla="*/ 4242 w 1178992"/>
            <a:gd name="connsiteY1" fmla="*/ 2257424 h 2264796"/>
            <a:gd name="connsiteX2" fmla="*/ 4242 w 1178992"/>
            <a:gd name="connsiteY2" fmla="*/ 1000125 h 2264796"/>
            <a:gd name="connsiteX3" fmla="*/ 569392 w 1178992"/>
            <a:gd name="connsiteY3" fmla="*/ 736600 h 2264796"/>
            <a:gd name="connsiteX4" fmla="*/ 1175817 w 1178992"/>
            <a:gd name="connsiteY4" fmla="*/ 0 h 2264796"/>
            <a:gd name="connsiteX5" fmla="*/ 1178992 w 1178992"/>
            <a:gd name="connsiteY5" fmla="*/ 2251075 h 2264796"/>
            <a:gd name="connsiteX0" fmla="*/ 1178992 w 1178992"/>
            <a:gd name="connsiteY0" fmla="*/ 2251075 h 2269060"/>
            <a:gd name="connsiteX1" fmla="*/ 4242 w 1178992"/>
            <a:gd name="connsiteY1" fmla="*/ 2257424 h 2269060"/>
            <a:gd name="connsiteX2" fmla="*/ 4242 w 1178992"/>
            <a:gd name="connsiteY2" fmla="*/ 1000125 h 2269060"/>
            <a:gd name="connsiteX3" fmla="*/ 569392 w 1178992"/>
            <a:gd name="connsiteY3" fmla="*/ 736600 h 2269060"/>
            <a:gd name="connsiteX4" fmla="*/ 1175817 w 1178992"/>
            <a:gd name="connsiteY4" fmla="*/ 0 h 2269060"/>
            <a:gd name="connsiteX5" fmla="*/ 1178992 w 1178992"/>
            <a:gd name="connsiteY5" fmla="*/ 2251075 h 226906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1178992" h="2269060">
              <a:moveTo>
                <a:pt x="1178992" y="2251075"/>
              </a:moveTo>
              <a:cubicBezTo>
                <a:pt x="15884" y="2269066"/>
                <a:pt x="1176875" y="2277533"/>
                <a:pt x="4242" y="2257424"/>
              </a:cubicBezTo>
              <a:cubicBezTo>
                <a:pt x="-5812" y="1020232"/>
                <a:pt x="5300" y="2223558"/>
                <a:pt x="4242" y="1000125"/>
              </a:cubicBezTo>
              <a:cubicBezTo>
                <a:pt x="167755" y="954088"/>
                <a:pt x="386830" y="890587"/>
                <a:pt x="569392" y="736600"/>
              </a:cubicBezTo>
              <a:cubicBezTo>
                <a:pt x="780529" y="573088"/>
                <a:pt x="975051" y="331299"/>
                <a:pt x="1175817" y="0"/>
              </a:cubicBezTo>
              <a:cubicBezTo>
                <a:pt x="1169467" y="2233613"/>
                <a:pt x="1173700" y="2258483"/>
                <a:pt x="1178992" y="2251075"/>
              </a:cubicBezTo>
              <a:close/>
            </a:path>
          </a:pathLst>
        </a:custGeom>
        <a:solidFill xmlns:a="http://schemas.openxmlformats.org/drawingml/2006/main">
          <a:schemeClr val="bg1">
            <a:lumMod val="85000"/>
          </a:schemeClr>
        </a:solidFill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wrap="square" lIns="18288" tIns="0" rIns="0" bIns="0" upright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0.39504</cdr:x>
      <cdr:y>0.20339</cdr:y>
    </cdr:from>
    <cdr:to>
      <cdr:x>0.39549</cdr:x>
      <cdr:y>0.76514</cdr:y>
    </cdr:to>
    <cdr:sp macro="" textlink="">
      <cdr:nvSpPr>
        <cdr:cNvPr id="13322" name="Line 1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638551" y="1143001"/>
          <a:ext cx="4180" cy="3156896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0.26694</cdr:x>
      <cdr:y>0.74378</cdr:y>
    </cdr:from>
    <cdr:to>
      <cdr:x>0.39607</cdr:x>
      <cdr:y>0.74407</cdr:y>
    </cdr:to>
    <cdr:cxnSp macro="">
      <cdr:nvCxnSpPr>
        <cdr:cNvPr id="13324" name="AutoShape 12"/>
        <cdr:cNvCxnSpPr>
          <a:cxnSpLocks xmlns:a="http://schemas.openxmlformats.org/drawingml/2006/main" noChangeShapeType="1"/>
        </cdr:cNvCxnSpPr>
      </cdr:nvCxnSpPr>
      <cdr:spPr bwMode="auto">
        <a:xfrm xmlns:a="http://schemas.openxmlformats.org/drawingml/2006/main">
          <a:off x="2458710" y="4179832"/>
          <a:ext cx="1189365" cy="1643"/>
        </a:xfrm>
        <a:prstGeom xmlns:a="http://schemas.openxmlformats.org/drawingml/2006/main" prst="straightConnector1">
          <a:avLst/>
        </a:prstGeom>
        <a:noFill xmlns:a="http://schemas.openxmlformats.org/drawingml/2006/main"/>
        <a:ln xmlns:a="http://schemas.openxmlformats.org/drawingml/2006/main" w="1905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 type="triangle" w="med" len="med"/>
          <a:tailEnd type="triangl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cxnSp>
  </cdr:relSizeAnchor>
  <cdr:relSizeAnchor xmlns:cdr="http://schemas.openxmlformats.org/drawingml/2006/chartDrawing">
    <cdr:from>
      <cdr:x>0.07997</cdr:x>
      <cdr:y>0.14189</cdr:y>
    </cdr:from>
    <cdr:to>
      <cdr:x>0.5609</cdr:x>
      <cdr:y>0.41075</cdr:y>
    </cdr:to>
    <cdr:sp macro="" textlink="">
      <cdr:nvSpPr>
        <cdr:cNvPr id="13326" name="Freeform 1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36578" y="797386"/>
          <a:ext cx="4429690" cy="1510926"/>
        </a:xfrm>
        <a:custGeom xmlns:a="http://schemas.openxmlformats.org/drawingml/2006/main">
          <a:avLst/>
          <a:gdLst>
            <a:gd name="T0" fmla="*/ 0 w 4829175"/>
            <a:gd name="T1" fmla="*/ 0 h 1123950"/>
            <a:gd name="T2" fmla="*/ 1429484 w 4829175"/>
            <a:gd name="T3" fmla="*/ 1089884 h 1123950"/>
            <a:gd name="T4" fmla="*/ 3506342 w 4829175"/>
            <a:gd name="T5" fmla="*/ 260630 h 1123950"/>
            <a:gd name="T6" fmla="*/ 4324350 w 4829175"/>
            <a:gd name="T7" fmla="*/ 304800 h 1123950"/>
            <a:gd name="T8" fmla="*/ 4829175 w 4829175"/>
            <a:gd name="T9" fmla="*/ 590550 h 1123950"/>
            <a:gd name="connsiteX0" fmla="*/ 0 w 3399691"/>
            <a:gd name="connsiteY0" fmla="*/ 910022 h 911186"/>
            <a:gd name="connsiteX1" fmla="*/ 2076858 w 3399691"/>
            <a:gd name="connsiteY1" fmla="*/ 80768 h 911186"/>
            <a:gd name="connsiteX2" fmla="*/ 2894866 w 3399691"/>
            <a:gd name="connsiteY2" fmla="*/ 124938 h 911186"/>
            <a:gd name="connsiteX3" fmla="*/ 3399691 w 3399691"/>
            <a:gd name="connsiteY3" fmla="*/ 410688 h 911186"/>
            <a:gd name="connsiteX0" fmla="*/ 0 w 2894866"/>
            <a:gd name="connsiteY0" fmla="*/ 910022 h 911187"/>
            <a:gd name="connsiteX1" fmla="*/ 2076858 w 2894866"/>
            <a:gd name="connsiteY1" fmla="*/ 80768 h 911187"/>
            <a:gd name="connsiteX2" fmla="*/ 2894866 w 2894866"/>
            <a:gd name="connsiteY2" fmla="*/ 124938 h 911187"/>
            <a:gd name="connsiteX0" fmla="*/ 0 w 2076858"/>
            <a:gd name="connsiteY0" fmla="*/ 829254 h 830419"/>
            <a:gd name="connsiteX1" fmla="*/ 2076858 w 2076858"/>
            <a:gd name="connsiteY1" fmla="*/ 0 h 830419"/>
            <a:gd name="connsiteX0" fmla="*/ 0 w 3356757"/>
            <a:gd name="connsiteY0" fmla="*/ 1001566 h 1002513"/>
            <a:gd name="connsiteX1" fmla="*/ 3356757 w 3356757"/>
            <a:gd name="connsiteY1" fmla="*/ 0 h 1002513"/>
            <a:gd name="connsiteX0" fmla="*/ 0 w 4409118"/>
            <a:gd name="connsiteY0" fmla="*/ 1518500 h 1519106"/>
            <a:gd name="connsiteX1" fmla="*/ 4409118 w 4409118"/>
            <a:gd name="connsiteY1" fmla="*/ 0 h 1519106"/>
            <a:gd name="connsiteX0" fmla="*/ 0 w 4409118"/>
            <a:gd name="connsiteY0" fmla="*/ 1518500 h 1519494"/>
            <a:gd name="connsiteX1" fmla="*/ 4409118 w 4409118"/>
            <a:gd name="connsiteY1" fmla="*/ 0 h 1519494"/>
            <a:gd name="connsiteX0" fmla="*/ 0 w 4409118"/>
            <a:gd name="connsiteY0" fmla="*/ 1518500 h 1543457"/>
            <a:gd name="connsiteX1" fmla="*/ 4409118 w 4409118"/>
            <a:gd name="connsiteY1" fmla="*/ 0 h 1543457"/>
            <a:gd name="connsiteX0" fmla="*/ 0 w 4409118"/>
            <a:gd name="connsiteY0" fmla="*/ 1518500 h 1518500"/>
            <a:gd name="connsiteX1" fmla="*/ 2585089 w 4409118"/>
            <a:gd name="connsiteY1" fmla="*/ 1161039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585089 w 4409118"/>
            <a:gd name="connsiteY1" fmla="*/ 1161039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585089 w 4409118"/>
            <a:gd name="connsiteY1" fmla="*/ 1161039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452358 w 4409118"/>
            <a:gd name="connsiteY1" fmla="*/ 653686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291185 w 4409118"/>
            <a:gd name="connsiteY1" fmla="*/ 778132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291185 w 4409118"/>
            <a:gd name="connsiteY1" fmla="*/ 778132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291185 w 4409118"/>
            <a:gd name="connsiteY1" fmla="*/ 778132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291185 w 4409118"/>
            <a:gd name="connsiteY1" fmla="*/ 778132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291185 w 4409118"/>
            <a:gd name="connsiteY1" fmla="*/ 778132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291185 w 4409118"/>
            <a:gd name="connsiteY1" fmla="*/ 778132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585089 w 4409118"/>
            <a:gd name="connsiteY1" fmla="*/ 529241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537685 w 4409118"/>
            <a:gd name="connsiteY1" fmla="*/ 691977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537685 w 4409118"/>
            <a:gd name="connsiteY1" fmla="*/ 691977 h 1518500"/>
            <a:gd name="connsiteX2" fmla="*/ 4409118 w 4409118"/>
            <a:gd name="connsiteY2" fmla="*/ 0 h 1518500"/>
            <a:gd name="connsiteX0" fmla="*/ 0 w 4409118"/>
            <a:gd name="connsiteY0" fmla="*/ 1518500 h 1518500"/>
            <a:gd name="connsiteX1" fmla="*/ 2537685 w 4409118"/>
            <a:gd name="connsiteY1" fmla="*/ 691977 h 1518500"/>
            <a:gd name="connsiteX2" fmla="*/ 4409118 w 4409118"/>
            <a:gd name="connsiteY2" fmla="*/ 0 h 151850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4409118" h="1518500">
              <a:moveTo>
                <a:pt x="0" y="1518500"/>
              </a:moveTo>
              <a:cubicBezTo>
                <a:pt x="861696" y="1399346"/>
                <a:pt x="2145428" y="1525755"/>
                <a:pt x="2537685" y="691977"/>
              </a:cubicBezTo>
              <a:cubicBezTo>
                <a:pt x="2844616" y="107091"/>
                <a:pt x="3492247" y="82944"/>
                <a:pt x="4409118" y="0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0.13918</cdr:x>
      <cdr:y>0.40525</cdr:y>
    </cdr:from>
    <cdr:to>
      <cdr:x>0.13955</cdr:x>
      <cdr:y>0.59542</cdr:y>
    </cdr:to>
    <cdr:sp macro="" textlink="">
      <cdr:nvSpPr>
        <cdr:cNvPr id="13328" name="Line 1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1281941" y="2277424"/>
          <a:ext cx="3395" cy="106868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0.52607</cdr:x>
      <cdr:y>0.14576</cdr:y>
    </cdr:from>
    <cdr:to>
      <cdr:x>0.52637</cdr:x>
      <cdr:y>0.59989</cdr:y>
    </cdr:to>
    <cdr:sp macro="" textlink="">
      <cdr:nvSpPr>
        <cdr:cNvPr id="13329" name="Line 1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845465" y="819150"/>
          <a:ext cx="2760" cy="2552081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0.19063</cdr:x>
      <cdr:y>0.45232</cdr:y>
    </cdr:from>
    <cdr:to>
      <cdr:x>0.21243</cdr:x>
      <cdr:y>0.50904</cdr:y>
    </cdr:to>
    <cdr:sp macro="" textlink="">
      <cdr:nvSpPr>
        <cdr:cNvPr id="13337" name="Text Box 2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755831" y="2541925"/>
          <a:ext cx="200824" cy="3187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...</a:t>
          </a:r>
          <a:endParaRPr lang="ru-RU"/>
        </a:p>
      </cdr:txBody>
    </cdr:sp>
  </cdr:relSizeAnchor>
  <cdr:relSizeAnchor xmlns:cdr="http://schemas.openxmlformats.org/drawingml/2006/chartDrawing">
    <cdr:from>
      <cdr:x>0.44908</cdr:x>
      <cdr:y>0.44793</cdr:y>
    </cdr:from>
    <cdr:to>
      <cdr:x>0.47088</cdr:x>
      <cdr:y>0.50465</cdr:y>
    </cdr:to>
    <cdr:sp macro="" textlink="">
      <cdr:nvSpPr>
        <cdr:cNvPr id="13339" name="Text Box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136330" y="2517255"/>
          <a:ext cx="200824" cy="3187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...</a:t>
          </a:r>
          <a:endParaRPr lang="ru-RU"/>
        </a:p>
      </cdr:txBody>
    </cdr:sp>
  </cdr:relSizeAnchor>
  <cdr:relSizeAnchor xmlns:cdr="http://schemas.openxmlformats.org/drawingml/2006/chartDrawing">
    <cdr:from>
      <cdr:x>0.00825</cdr:x>
      <cdr:y>0.5965</cdr:y>
    </cdr:from>
    <cdr:to>
      <cdr:x>0.59575</cdr:x>
      <cdr:y>0.5965</cdr:y>
    </cdr:to>
    <cdr:sp macro="" textlink="">
      <cdr:nvSpPr>
        <cdr:cNvPr id="13341" name="Line 2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75988" y="3352181"/>
          <a:ext cx="5411272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0.00825</cdr:x>
      <cdr:y>0.01525</cdr:y>
    </cdr:from>
    <cdr:to>
      <cdr:x>0.00825</cdr:x>
      <cdr:y>0.9845</cdr:y>
    </cdr:to>
    <cdr:sp macro="" textlink="">
      <cdr:nvSpPr>
        <cdr:cNvPr id="13342" name="Line 3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75988" y="85701"/>
          <a:ext cx="0" cy="544694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0.26194</cdr:x>
      <cdr:y>0.36486</cdr:y>
    </cdr:from>
    <cdr:to>
      <cdr:x>0.27369</cdr:x>
      <cdr:y>0.38311</cdr:y>
    </cdr:to>
    <cdr:sp macro="" textlink="">
      <cdr:nvSpPr>
        <cdr:cNvPr id="13327" name="Oval 15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412682" y="2050412"/>
          <a:ext cx="108226" cy="10256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0.18069</cdr:x>
      <cdr:y>0.30848</cdr:y>
    </cdr:from>
    <cdr:to>
      <cdr:x>0.26694</cdr:x>
      <cdr:y>0.36386</cdr:y>
    </cdr:to>
    <cdr:sp macro="" textlink="">
      <cdr:nvSpPr>
        <cdr:cNvPr id="13332" name="Freeform 20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1664315" y="1733571"/>
          <a:ext cx="794421" cy="311222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0.26783</cdr:x>
      <cdr:y>0.37966</cdr:y>
    </cdr:from>
    <cdr:to>
      <cdr:x>0.26784</cdr:x>
      <cdr:y>0.75763</cdr:y>
    </cdr:to>
    <cdr:sp macro="" textlink="">
      <cdr:nvSpPr>
        <cdr:cNvPr id="1332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2466933" y="2133610"/>
          <a:ext cx="42" cy="212406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0.38842</cdr:x>
      <cdr:y>0.18788</cdr:y>
    </cdr:from>
    <cdr:to>
      <cdr:x>0.40017</cdr:x>
      <cdr:y>0.20713</cdr:y>
    </cdr:to>
    <cdr:sp macro="" textlink="">
      <cdr:nvSpPr>
        <cdr:cNvPr id="13343" name="Oval 3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577610" y="1055831"/>
          <a:ext cx="108226" cy="10818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0.16752</cdr:x>
      <cdr:y>0.24237</cdr:y>
    </cdr:from>
    <cdr:to>
      <cdr:x>0.2668</cdr:x>
      <cdr:y>0.31865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1543010" y="1362049"/>
          <a:ext cx="914436" cy="428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0" i="0" dirty="0">
              <a:latin typeface="Cambria Math"/>
            </a:rPr>
            <a:t>𝑓</a:t>
          </a:r>
          <a:r>
            <a:rPr lang="en-US" sz="1800" b="0" i="0" dirty="0" smtClean="0">
              <a:latin typeface="Cambria Math"/>
            </a:rPr>
            <a:t>(𝑥</a:t>
          </a:r>
          <a:r>
            <a:rPr lang="en-US" sz="1800" b="0" i="1" baseline="-25000" dirty="0" err="1" smtClean="0">
              <a:latin typeface="Cambria Math"/>
            </a:rPr>
            <a:t>i</a:t>
          </a:r>
          <a:r>
            <a:rPr lang="en-US" sz="1800" b="0" i="0" dirty="0" smtClean="0">
              <a:latin typeface="Cambria Math"/>
            </a:rPr>
            <a:t>)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0.39235</cdr:x>
      <cdr:y>0.08475</cdr:y>
    </cdr:from>
    <cdr:to>
      <cdr:x>0.54328</cdr:x>
      <cdr:y>0.19974</cdr:y>
    </cdr:to>
    <cdr:sp macro="" textlink="">
      <cdr:nvSpPr>
        <cdr:cNvPr id="13345" name="Freeform 33"/>
        <cdr:cNvSpPr>
          <a:spLocks xmlns:a="http://schemas.openxmlformats.org/drawingml/2006/main"/>
        </cdr:cNvSpPr>
      </cdr:nvSpPr>
      <cdr:spPr bwMode="auto">
        <a:xfrm xmlns:a="http://schemas.openxmlformats.org/drawingml/2006/main" flipH="1">
          <a:off x="3613823" y="476250"/>
          <a:ext cx="1390185" cy="646256"/>
        </a:xfrm>
        <a:custGeom xmlns:a="http://schemas.openxmlformats.org/drawingml/2006/main">
          <a:avLst/>
          <a:gdLst>
            <a:gd name="T0" fmla="*/ 1443758 w 1443758"/>
            <a:gd name="T1" fmla="*/ 413754 h 413754"/>
            <a:gd name="T2" fmla="*/ 1164631 w 1443758"/>
            <a:gd name="T3" fmla="*/ 0 h 413754"/>
            <a:gd name="T4" fmla="*/ 0 w 1443758"/>
            <a:gd name="T5" fmla="*/ 0 h 413754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443758" h="413754">
              <a:moveTo>
                <a:pt x="1443758" y="413754"/>
              </a:moveTo>
              <a:lnTo>
                <a:pt x="1164631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0.40688</cdr:x>
      <cdr:y>0.0192</cdr:y>
    </cdr:from>
    <cdr:to>
      <cdr:x>0.56359</cdr:x>
      <cdr:y>0.09152</cdr:y>
    </cdr:to>
    <cdr:sp macro="" textlink="">
      <cdr:nvSpPr>
        <cdr:cNvPr id="48" name="TextBox 1"/>
        <cdr:cNvSpPr txBox="1"/>
      </cdr:nvSpPr>
      <cdr:spPr>
        <a:xfrm xmlns:a="http://schemas.openxmlformats.org/drawingml/2006/main" flipH="1">
          <a:off x="3747672" y="107927"/>
          <a:ext cx="1443410" cy="4064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 dirty="0">
              <a:latin typeface="Cambria Math"/>
            </a:rPr>
            <a:t>𝑓</a:t>
          </a:r>
          <a:r>
            <a:rPr lang="en-US" sz="1800" dirty="0">
              <a:latin typeface="Cambria Math"/>
            </a:rPr>
            <a:t>(𝑥</a:t>
          </a:r>
          <a:r>
            <a:rPr lang="en-US" sz="1800" i="1" baseline="-25000" dirty="0" err="1">
              <a:latin typeface="Cambria Math"/>
            </a:rPr>
            <a:t>i</a:t>
          </a:r>
          <a:r>
            <a:rPr lang="en-US" sz="1800" b="0" i="0" dirty="0" smtClean="0">
              <a:latin typeface="Cambria Math"/>
            </a:rPr>
            <a:t>+</a:t>
          </a:r>
          <a:r>
            <a:rPr lang="el-GR" sz="1800" b="0" i="0" dirty="0">
              <a:effectLst/>
              <a:latin typeface="Cambria Math"/>
              <a:ea typeface="+mn-ea"/>
              <a:cs typeface="+mn-cs"/>
            </a:rPr>
            <a:t>Δ</a:t>
          </a:r>
          <a:r>
            <a:rPr lang="en-US" sz="1800" b="0" i="0" dirty="0">
              <a:effectLst/>
              <a:latin typeface="Cambria Math"/>
              <a:ea typeface="+mn-ea"/>
              <a:cs typeface="+mn-cs"/>
            </a:rPr>
            <a:t>𝑥)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0.02723</cdr:x>
      <cdr:y>0.31073</cdr:y>
    </cdr:from>
    <cdr:to>
      <cdr:x>0.1265</cdr:x>
      <cdr:y>0.387</cdr:y>
    </cdr:to>
    <cdr:sp macro="" textlink="">
      <cdr:nvSpPr>
        <cdr:cNvPr id="49" name="TextBox 1"/>
        <cdr:cNvSpPr txBox="1"/>
      </cdr:nvSpPr>
      <cdr:spPr>
        <a:xfrm xmlns:a="http://schemas.openxmlformats.org/drawingml/2006/main">
          <a:off x="250839" y="1746243"/>
          <a:ext cx="914344" cy="4286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>
              <a:latin typeface="Cambria Math"/>
            </a:rPr>
            <a:t>𝑦=𝑓(𝑥)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0.22579</cdr:x>
      <cdr:y>0.58531</cdr:y>
    </cdr:from>
    <cdr:to>
      <cdr:x>0.27508</cdr:x>
      <cdr:y>0.65932</cdr:y>
    </cdr:to>
    <cdr:sp macro="" textlink="">
      <cdr:nvSpPr>
        <cdr:cNvPr id="51" name="TextBox 1"/>
        <cdr:cNvSpPr txBox="1"/>
      </cdr:nvSpPr>
      <cdr:spPr>
        <a:xfrm xmlns:a="http://schemas.openxmlformats.org/drawingml/2006/main">
          <a:off x="2079638" y="3289297"/>
          <a:ext cx="453994" cy="4159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Cambria Math"/>
            </a:rPr>
            <a:t>𝑥</a:t>
          </a:r>
          <a:r>
            <a:rPr lang="en-US" sz="1800" i="1" baseline="-25000" dirty="0" err="1">
              <a:latin typeface="Cambria Math"/>
            </a:rPr>
            <a:t>i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0.39848</cdr:x>
      <cdr:y>0.58362</cdr:y>
    </cdr:from>
    <cdr:to>
      <cdr:x>0.45915</cdr:x>
      <cdr:y>0.65763</cdr:y>
    </cdr:to>
    <cdr:sp macro="" textlink="">
      <cdr:nvSpPr>
        <cdr:cNvPr id="28" name="TextBox 1"/>
        <cdr:cNvSpPr txBox="1"/>
      </cdr:nvSpPr>
      <cdr:spPr>
        <a:xfrm xmlns:a="http://schemas.openxmlformats.org/drawingml/2006/main">
          <a:off x="3670300" y="3279775"/>
          <a:ext cx="558800" cy="415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Cambria Math"/>
            </a:rPr>
            <a:t>𝑥</a:t>
          </a:r>
          <a:r>
            <a:rPr lang="en-US" sz="1800" i="1" baseline="-25000" dirty="0" smtClean="0">
              <a:latin typeface="Cambria Math"/>
            </a:rPr>
            <a:t>i</a:t>
          </a:r>
          <a:r>
            <a:rPr lang="en-US" sz="1800" baseline="-25000" dirty="0" smtClean="0">
              <a:latin typeface="Cambria Math"/>
            </a:rPr>
            <a:t>+1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0.55774</cdr:x>
      <cdr:y>0.52938</cdr:y>
    </cdr:from>
    <cdr:to>
      <cdr:x>0.60703</cdr:x>
      <cdr:y>0.60339</cdr:y>
    </cdr:to>
    <cdr:sp macro="" textlink="">
      <cdr:nvSpPr>
        <cdr:cNvPr id="29" name="TextBox 1"/>
        <cdr:cNvSpPr txBox="1"/>
      </cdr:nvSpPr>
      <cdr:spPr>
        <a:xfrm xmlns:a="http://schemas.openxmlformats.org/drawingml/2006/main">
          <a:off x="5137150" y="2974975"/>
          <a:ext cx="454042" cy="415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>
              <a:effectLst/>
              <a:latin typeface="Cambria Math"/>
              <a:ea typeface="+mn-ea"/>
              <a:cs typeface="+mn-cs"/>
            </a:rPr>
            <a:t>𝑥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0.30541</cdr:x>
      <cdr:y>0.67853</cdr:y>
    </cdr:from>
    <cdr:to>
      <cdr:x>0.36194</cdr:x>
      <cdr:y>0.75085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2813051" y="3813175"/>
          <a:ext cx="520700" cy="4064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l-GR" sz="1800" b="0" i="0">
              <a:effectLst/>
              <a:latin typeface="Cambria Math"/>
              <a:ea typeface="+mn-ea"/>
              <a:cs typeface="+mn-cs"/>
            </a:rPr>
            <a:t>Δ</a:t>
          </a:r>
          <a:r>
            <a:rPr lang="en-US" sz="1800" b="0" i="0">
              <a:effectLst/>
              <a:latin typeface="Cambria Math"/>
              <a:ea typeface="+mn-ea"/>
              <a:cs typeface="+mn-cs"/>
            </a:rPr>
            <a:t>𝑥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0.00655</cdr:x>
      <cdr:y>0</cdr:y>
    </cdr:from>
    <cdr:to>
      <cdr:x>0.05584</cdr:x>
      <cdr:y>0.07401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60325" y="0"/>
          <a:ext cx="454042" cy="415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>
              <a:effectLst/>
              <a:latin typeface="Cambria Math"/>
              <a:ea typeface="+mn-ea"/>
              <a:cs typeface="+mn-cs"/>
            </a:rPr>
            <a:t>𝑦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0.29507</cdr:x>
      <cdr:y>0.4565</cdr:y>
    </cdr:from>
    <cdr:to>
      <cdr:x>0.34437</cdr:x>
      <cdr:y>0.53051</cdr:y>
    </cdr:to>
    <cdr:sp macro="" textlink="">
      <cdr:nvSpPr>
        <cdr:cNvPr id="41" name="TextBox 1"/>
        <cdr:cNvSpPr txBox="1"/>
      </cdr:nvSpPr>
      <cdr:spPr>
        <a:xfrm xmlns:a="http://schemas.openxmlformats.org/drawingml/2006/main">
          <a:off x="2717798" y="2565415"/>
          <a:ext cx="454087" cy="4159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i="0">
              <a:effectLst/>
              <a:latin typeface="Cambria Math"/>
              <a:ea typeface="+mn-ea"/>
              <a:cs typeface="+mn-cs"/>
            </a:rPr>
            <a:t>𝑖</a:t>
          </a:r>
          <a:endParaRPr lang="ru-RU" sz="18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0.16477</cdr:x>
      <cdr:y>0.09548</cdr:y>
    </cdr:from>
    <cdr:to>
      <cdr:x>0.33533</cdr:x>
      <cdr:y>0.33267</cdr:y>
    </cdr:to>
    <cdr:grpSp>
      <cdr:nvGrpSpPr>
        <cdr:cNvPr id="2" name="Группа 1"/>
        <cdr:cNvGrpSpPr/>
      </cdr:nvGrpSpPr>
      <cdr:grpSpPr>
        <a:xfrm xmlns:a="http://schemas.openxmlformats.org/drawingml/2006/main">
          <a:off x="1517643" y="536574"/>
          <a:ext cx="1570973" cy="1332948"/>
          <a:chOff x="50800" y="50800"/>
          <a:chExt cx="1570973" cy="1332949"/>
        </a:xfrm>
      </cdr:grpSpPr>
      <cdr:sp macro="" textlink="">
        <cdr:nvSpPr>
          <cdr:cNvPr id="26" name="Oval 15"/>
          <cdr:cNvSpPr>
            <a:spLocks xmlns:a="http://schemas.openxmlformats.org/drawingml/2006/main" noChangeArrowheads="1"/>
          </cdr:cNvSpPr>
        </cdr:nvSpPr>
        <cdr:spPr bwMode="auto">
          <a:xfrm xmlns:a="http://schemas.openxmlformats.org/drawingml/2006/main">
            <a:off x="1513547" y="1281189"/>
            <a:ext cx="108226" cy="102560"/>
          </a:xfrm>
          <a:prstGeom xmlns:a="http://schemas.openxmlformats.org/drawingml/2006/main" prst="ellipse">
            <a:avLst/>
          </a:prstGeom>
          <a:solidFill xmlns:a="http://schemas.openxmlformats.org/drawingml/2006/main">
            <a:srgbClr xmlns:mc="http://schemas.openxmlformats.org/markup-compatibility/2006" xmlns:a14="http://schemas.microsoft.com/office/drawing/2010/main" val="000000" mc:Ignorable="a14" a14:legacySpreadsheetColorIndex="8"/>
          </a:solidFill>
          <a:ln xmlns:a="http://schemas.openxmlformats.org/drawingml/2006/main"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</cdr:spPr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ru-RU"/>
          </a:p>
        </cdr:txBody>
      </cdr:sp>
      <cdr:sp macro="" textlink="">
        <cdr:nvSpPr>
          <cdr:cNvPr id="27" name="Freeform 20"/>
          <cdr:cNvSpPr>
            <a:spLocks xmlns:a="http://schemas.openxmlformats.org/drawingml/2006/main"/>
          </cdr:cNvSpPr>
        </cdr:nvSpPr>
        <cdr:spPr bwMode="auto">
          <a:xfrm xmlns:a="http://schemas.openxmlformats.org/drawingml/2006/main">
            <a:off x="123841" y="733375"/>
            <a:ext cx="1435760" cy="542194"/>
          </a:xfrm>
          <a:custGeom xmlns:a="http://schemas.openxmlformats.org/drawingml/2006/main">
            <a:avLst/>
            <a:gdLst>
              <a:gd name="T0" fmla="*/ 1443758 w 1443758"/>
              <a:gd name="T1" fmla="*/ 413754 h 413754"/>
              <a:gd name="T2" fmla="*/ 1164631 w 1443758"/>
              <a:gd name="T3" fmla="*/ 0 h 413754"/>
              <a:gd name="T4" fmla="*/ 0 w 1443758"/>
              <a:gd name="T5" fmla="*/ 0 h 41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3758" h="413754">
                <a:moveTo>
                  <a:pt x="1443758" y="413754"/>
                </a:moveTo>
                <a:lnTo>
                  <a:pt x="1164631" y="0"/>
                </a:lnTo>
                <a:lnTo>
                  <a:pt x="0" y="0"/>
                </a:lnTo>
              </a:path>
            </a:pathLst>
          </a:custGeom>
          <a:noFill xmlns:a="http://schemas.openxmlformats.org/drawingml/2006/main"/>
          <a:ln xmlns:a="http://schemas.openxmlformats.org/drawingml/2006/main"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</a:extLst>
        </cdr:spPr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ru-RU"/>
          </a:p>
        </cdr:txBody>
      </cdr:sp>
      <cdr:sp macro="" textlink="">
        <cdr:nvSpPr>
          <cdr:cNvPr id="32" name="TextBox 1"/>
          <cdr:cNvSpPr txBox="1"/>
        </cdr:nvSpPr>
        <cdr:spPr>
          <a:xfrm xmlns:a="http://schemas.openxmlformats.org/drawingml/2006/main">
            <a:off x="50800" y="50800"/>
            <a:ext cx="1358943" cy="69212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800" b="0" i="0" dirty="0">
                <a:latin typeface="Cambria Math"/>
              </a:rPr>
              <a:t>𝑓</a:t>
            </a:r>
            <a:r>
              <a:rPr lang="en-US" sz="1800" dirty="0">
                <a:latin typeface="Cambria Math"/>
              </a:rPr>
              <a:t>(𝑥</a:t>
            </a:r>
            <a:r>
              <a:rPr lang="en-US" sz="1800" i="1" baseline="-25000" dirty="0" err="1">
                <a:latin typeface="Cambria Math"/>
              </a:rPr>
              <a:t>i</a:t>
            </a:r>
            <a:r>
              <a:rPr lang="en-US" sz="1800" b="0" i="0" dirty="0" smtClean="0">
                <a:latin typeface="Cambria Math"/>
              </a:rPr>
              <a:t>+</a:t>
            </a:r>
            <a:r>
              <a:rPr lang="el-GR" sz="1800" b="0" i="0" dirty="0">
                <a:latin typeface="Cambria Math"/>
              </a:rPr>
              <a:t>Δ</a:t>
            </a:r>
            <a:r>
              <a:rPr lang="en-US" sz="1800" b="0" i="0" dirty="0">
                <a:latin typeface="Cambria Math"/>
              </a:rPr>
              <a:t>𝑥/2)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cdr:txBody>
      </cdr:sp>
    </cdr:grpSp>
  </cdr:relSizeAnchor>
  <cdr:relSizeAnchor xmlns:cdr="http://schemas.openxmlformats.org/drawingml/2006/chartDrawing">
    <cdr:from>
      <cdr:x>0.32989</cdr:x>
      <cdr:y>0.32768</cdr:y>
    </cdr:from>
    <cdr:to>
      <cdr:x>0.32989</cdr:x>
      <cdr:y>0.60395</cdr:y>
    </cdr:to>
    <cdr:sp macro="" textlink="">
      <cdr:nvSpPr>
        <cdr:cNvPr id="38" name="Line 1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038472" y="1841500"/>
          <a:ext cx="1" cy="155257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0.30645</cdr:x>
      <cdr:y>0.10056</cdr:y>
    </cdr:from>
    <cdr:to>
      <cdr:x>0.37753</cdr:x>
      <cdr:y>0.23618</cdr:y>
    </cdr:to>
    <cdr:grpSp>
      <cdr:nvGrpSpPr>
        <cdr:cNvPr id="35" name="Группа 34"/>
        <cdr:cNvGrpSpPr/>
      </cdr:nvGrpSpPr>
      <cdr:grpSpPr>
        <a:xfrm xmlns:a="http://schemas.openxmlformats.org/drawingml/2006/main">
          <a:off x="2822611" y="565122"/>
          <a:ext cx="654695" cy="762151"/>
          <a:chOff x="0" y="0"/>
          <a:chExt cx="654775" cy="762134"/>
        </a:xfrm>
      </cdr:grpSpPr>
      <cdr:sp macro="" textlink="">
        <cdr:nvSpPr>
          <cdr:cNvPr id="36" name="Freeform 20"/>
          <cdr:cNvSpPr>
            <a:spLocks xmlns:a="http://schemas.openxmlformats.org/drawingml/2006/main"/>
          </cdr:cNvSpPr>
        </cdr:nvSpPr>
        <cdr:spPr bwMode="auto">
          <a:xfrm xmlns:a="http://schemas.openxmlformats.org/drawingml/2006/main">
            <a:off x="0" y="311246"/>
            <a:ext cx="654775" cy="450888"/>
          </a:xfrm>
          <a:custGeom xmlns:a="http://schemas.openxmlformats.org/drawingml/2006/main">
            <a:avLst/>
            <a:gdLst>
              <a:gd name="T0" fmla="*/ 1443758 w 1443758"/>
              <a:gd name="T1" fmla="*/ 413754 h 413754"/>
              <a:gd name="T2" fmla="*/ 1164631 w 1443758"/>
              <a:gd name="T3" fmla="*/ 0 h 413754"/>
              <a:gd name="T4" fmla="*/ 0 w 1443758"/>
              <a:gd name="T5" fmla="*/ 0 h 41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3758" h="413754">
                <a:moveTo>
                  <a:pt x="1443758" y="413754"/>
                </a:moveTo>
                <a:lnTo>
                  <a:pt x="1164631" y="0"/>
                </a:lnTo>
                <a:lnTo>
                  <a:pt x="0" y="0"/>
                </a:lnTo>
              </a:path>
            </a:pathLst>
          </a:custGeom>
          <a:noFill xmlns:a="http://schemas.openxmlformats.org/drawingml/2006/main"/>
          <a:ln xmlns:a="http://schemas.openxmlformats.org/drawingml/2006/main"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</a:extLst>
        </cdr:spPr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ru-RU"/>
          </a:p>
        </cdr:txBody>
      </cdr:sp>
      <cdr:sp macro="" textlink="">
        <cdr:nvSpPr>
          <cdr:cNvPr id="37" name="TextBox 3"/>
          <cdr:cNvSpPr txBox="1"/>
        </cdr:nvSpPr>
        <cdr:spPr>
          <a:xfrm xmlns:a="http://schemas.openxmlformats.org/drawingml/2006/main">
            <a:off x="47630" y="0"/>
            <a:ext cx="504867" cy="40008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ru-RU" sz="1800">
                <a:latin typeface="Times New Roman" pitchFamily="18" charset="0"/>
                <a:cs typeface="Times New Roman" pitchFamily="18" charset="0"/>
              </a:rPr>
              <a:t>П</a:t>
            </a:r>
          </a:p>
        </cdr:txBody>
      </cdr:sp>
    </cdr:grpSp>
  </cdr:relSizeAnchor>
  <cdr:relSizeAnchor xmlns:cdr="http://schemas.openxmlformats.org/drawingml/2006/chartDrawing">
    <cdr:from>
      <cdr:x>0.2837</cdr:x>
      <cdr:y>0.58757</cdr:y>
    </cdr:from>
    <cdr:to>
      <cdr:x>0.37746</cdr:x>
      <cdr:y>0.71073</cdr:y>
    </cdr:to>
    <cdr:sp macro="" textlink="">
      <cdr:nvSpPr>
        <cdr:cNvPr id="39" name="TextBox 1"/>
        <cdr:cNvSpPr txBox="1"/>
      </cdr:nvSpPr>
      <cdr:spPr>
        <a:xfrm xmlns:a="http://schemas.openxmlformats.org/drawingml/2006/main">
          <a:off x="2613025" y="3302000"/>
          <a:ext cx="863600" cy="6921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Cambria Math"/>
            </a:rPr>
            <a:t>𝑥</a:t>
          </a:r>
          <a:r>
            <a:rPr lang="en-US" sz="1800" i="1" baseline="-25000" dirty="0" err="1">
              <a:latin typeface="Cambria Math"/>
            </a:rPr>
            <a:t>i</a:t>
          </a:r>
          <a:r>
            <a:rPr lang="en-US" sz="1800" b="0" i="0" dirty="0" smtClean="0">
              <a:effectLst/>
              <a:latin typeface="Cambria Math"/>
              <a:ea typeface="+mn-ea"/>
              <a:cs typeface="+mn-cs"/>
            </a:rPr>
            <a:t>+</a:t>
          </a:r>
          <a:r>
            <a:rPr lang="el-GR" sz="1800" b="0" i="0" dirty="0">
              <a:effectLst/>
              <a:latin typeface="Cambria Math"/>
              <a:ea typeface="+mn-ea"/>
              <a:cs typeface="+mn-cs"/>
            </a:rPr>
            <a:t>Δ</a:t>
          </a:r>
          <a:r>
            <a:rPr lang="en-US" sz="1800" b="0" i="0" dirty="0">
              <a:effectLst/>
              <a:latin typeface="Cambria Math"/>
              <a:ea typeface="+mn-ea"/>
              <a:cs typeface="+mn-cs"/>
            </a:rPr>
            <a:t>𝑥/2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3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6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0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C364-0C06-4081-BBA9-BAC27FA0B848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2.png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chart" Target="../charts/chart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5394" y="51589"/>
            <a:ext cx="89732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Методы вычислительной</a:t>
            </a:r>
            <a:b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 и пакеты</a:t>
            </a:r>
            <a:b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прикладных программ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Численный расчёт определённых интегралов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0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Зависимость ошибки вычисления от частоты дискретизации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95536" y="1268760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95536" y="4149080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8491" y="37551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108409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3964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лилиния 12"/>
          <p:cNvSpPr/>
          <p:nvPr/>
        </p:nvSpPr>
        <p:spPr>
          <a:xfrm>
            <a:off x="611560" y="1628800"/>
            <a:ext cx="4640580" cy="2004060"/>
          </a:xfrm>
          <a:custGeom>
            <a:avLst/>
            <a:gdLst>
              <a:gd name="connsiteX0" fmla="*/ 0 w 4640580"/>
              <a:gd name="connsiteY0" fmla="*/ 2004060 h 2004060"/>
              <a:gd name="connsiteX1" fmla="*/ 1798320 w 4640580"/>
              <a:gd name="connsiteY1" fmla="*/ 579120 h 2004060"/>
              <a:gd name="connsiteX2" fmla="*/ 4640580 w 4640580"/>
              <a:gd name="connsiteY2" fmla="*/ 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580" h="2004060">
                <a:moveTo>
                  <a:pt x="0" y="2004060"/>
                </a:moveTo>
                <a:cubicBezTo>
                  <a:pt x="512445" y="1458595"/>
                  <a:pt x="1024890" y="913130"/>
                  <a:pt x="1798320" y="579120"/>
                </a:cubicBezTo>
                <a:cubicBezTo>
                  <a:pt x="2571750" y="245110"/>
                  <a:pt x="4152900" y="36830"/>
                  <a:pt x="46405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971600" y="3269744"/>
            <a:ext cx="0" cy="8640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4572000" y="1700808"/>
            <a:ext cx="0" cy="242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971" y="4149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1959" y="4149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0032" y="123818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1691680" y="2630830"/>
            <a:ext cx="0" cy="1518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13" idx="1"/>
          </p:cNvCxnSpPr>
          <p:nvPr/>
        </p:nvCxnSpPr>
        <p:spPr>
          <a:xfrm flipH="1" flipV="1">
            <a:off x="2409880" y="2207920"/>
            <a:ext cx="1880" cy="19165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131840" y="1988840"/>
            <a:ext cx="0" cy="21282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3851920" y="1844824"/>
            <a:ext cx="0" cy="22722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87824" y="41490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35896" y="41490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H="1">
            <a:off x="978012" y="3269744"/>
            <a:ext cx="7136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1696212" y="2630830"/>
            <a:ext cx="7136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2409880" y="2207920"/>
            <a:ext cx="7136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3131840" y="1997224"/>
            <a:ext cx="7136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3853128" y="1837204"/>
            <a:ext cx="7136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334846" y="2912626"/>
            <a:ext cx="356834" cy="3571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054926" y="2392680"/>
            <a:ext cx="356834" cy="239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2775006" y="2087879"/>
            <a:ext cx="356834" cy="132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3488674" y="1912620"/>
            <a:ext cx="356834" cy="863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215166" y="1775460"/>
            <a:ext cx="356834" cy="69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V="1">
            <a:off x="1331086" y="3269744"/>
            <a:ext cx="0" cy="86409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2051720" y="2636912"/>
            <a:ext cx="0" cy="15182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2769920" y="2220104"/>
            <a:ext cx="1880" cy="191652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3484260" y="2004080"/>
            <a:ext cx="0" cy="212821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4211960" y="1860064"/>
            <a:ext cx="0" cy="22722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Факторы, влияющие на ошибку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052736"/>
            <a:ext cx="8928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b="1" dirty="0" smtClean="0">
                <a:solidFill>
                  <a:srgbClr val="7030A0"/>
                </a:solidFill>
              </a:rPr>
              <a:t>Выбор метода (порядок аппроксимации подынтегральной функции)</a:t>
            </a:r>
          </a:p>
          <a:p>
            <a:pPr marL="457200" indent="-457200">
              <a:buAutoNum type="arabicPeriod"/>
            </a:pPr>
            <a:endParaRPr lang="ru-RU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400" b="1" dirty="0" smtClean="0">
                <a:solidFill>
                  <a:srgbClr val="7030A0"/>
                </a:solidFill>
              </a:rPr>
              <a:t>Частота дискретизации (количество элементарных криволинейных трапеций)</a:t>
            </a:r>
          </a:p>
          <a:p>
            <a:pPr marL="457200" indent="-457200">
              <a:buAutoNum type="arabicPeriod"/>
            </a:pPr>
            <a:endParaRPr lang="ru-RU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400" b="1" dirty="0" smtClean="0">
                <a:solidFill>
                  <a:srgbClr val="7030A0"/>
                </a:solidFill>
              </a:rPr>
              <a:t>Вид подынтегральной функции в указанных пределах интегрирования</a:t>
            </a:r>
            <a:endParaRPr lang="ru-RU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Пример вычисления определённого интеграла</a:t>
            </a:r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(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начало</a:t>
            </a:r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19675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Дано: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021453"/>
              </p:ext>
            </p:extLst>
          </p:nvPr>
        </p:nvGraphicFramePr>
        <p:xfrm>
          <a:off x="179512" y="1412776"/>
          <a:ext cx="220968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Формула" r:id="rId3" imgW="1104840" imgH="469800" progId="Equation.3">
                  <p:embed/>
                </p:oleObj>
              </mc:Choice>
              <mc:Fallback>
                <p:oleObj name="Формула" r:id="rId3" imgW="1104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412776"/>
                        <a:ext cx="2209680" cy="93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131617" cy="312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643" y="5445224"/>
            <a:ext cx="11240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46789"/>
              </p:ext>
            </p:extLst>
          </p:nvPr>
        </p:nvGraphicFramePr>
        <p:xfrm>
          <a:off x="4499992" y="1273996"/>
          <a:ext cx="4488160" cy="186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040"/>
                <a:gridCol w="1122040"/>
                <a:gridCol w="1122040"/>
                <a:gridCol w="1122040"/>
              </a:tblGrid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 err="1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/2)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 err="1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–2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–5,000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–0,375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–1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2,875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3,125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6,375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latin typeface="Symbol" panose="05050102010706020507" pitchFamily="18" charset="2"/>
                        </a:rPr>
                        <a:t>S</a:t>
                      </a:r>
                      <a:endParaRPr lang="ru-RU" sz="1600" b="1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4,000</a:t>
                      </a:r>
                      <a:endParaRPr lang="ru-RU" sz="1600" b="1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12,000</a:t>
                      </a:r>
                      <a:endParaRPr lang="ru-RU" sz="1600" b="1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20,000</a:t>
                      </a:r>
                      <a:endParaRPr lang="ru-RU" sz="1600" b="1" dirty="0"/>
                    </a:p>
                  </a:txBody>
                  <a:tcPr marL="67322" marR="67322" marT="33661" marB="3366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60032" y="3068960"/>
            <a:ext cx="3960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Левых прямоугольников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4 = 4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П</a:t>
            </a:r>
            <a:r>
              <a:rPr lang="ru-RU" sz="2400" b="1" dirty="0" smtClean="0">
                <a:solidFill>
                  <a:srgbClr val="7030A0"/>
                </a:solidFill>
              </a:rPr>
              <a:t>равых прямоугольников</a:t>
            </a: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20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Средних прямоугольников</a:t>
            </a: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12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Трапеций</a:t>
            </a: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(4+20)/2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Парабол (Симпсона)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4+412+20)/6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12</a:t>
            </a:r>
            <a:endParaRPr lang="ru-RU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Пример вычисления определённого интеграла</a:t>
            </a:r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(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продолжение</a:t>
            </a:r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19675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Дано: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63521"/>
              </p:ext>
            </p:extLst>
          </p:nvPr>
        </p:nvGraphicFramePr>
        <p:xfrm>
          <a:off x="192088" y="1412875"/>
          <a:ext cx="218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Формула" r:id="rId3" imgW="1091880" imgH="469800" progId="Equation.3">
                  <p:embed/>
                </p:oleObj>
              </mc:Choice>
              <mc:Fallback>
                <p:oleObj name="Формула" r:id="rId3" imgW="109188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088" y="1412875"/>
                        <a:ext cx="21844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3643" y="5445224"/>
            <a:ext cx="11240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25203"/>
              </p:ext>
            </p:extLst>
          </p:nvPr>
        </p:nvGraphicFramePr>
        <p:xfrm>
          <a:off x="4499992" y="1273996"/>
          <a:ext cx="4488160" cy="186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040"/>
                <a:gridCol w="1122040"/>
                <a:gridCol w="1122040"/>
                <a:gridCol w="1122040"/>
              </a:tblGrid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 err="1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/2)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 err="1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–</a:t>
                      </a:r>
                      <a:r>
                        <a:rPr lang="ru-RU" sz="1600" baseline="0" dirty="0" smtClean="0"/>
                        <a:t>1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2,875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 smtClean="0"/>
                        <a:t>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3,125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6,375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11</a:t>
                      </a:r>
                      <a:r>
                        <a:rPr lang="en-US" sz="1600" dirty="0" smtClean="0"/>
                        <a:t>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18,625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30</a:t>
                      </a:r>
                      <a:r>
                        <a:rPr lang="en-US" sz="1600" dirty="0" smtClean="0"/>
                        <a:t>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latin typeface="Symbol" panose="05050102010706020507" pitchFamily="18" charset="2"/>
                        </a:rPr>
                        <a:t>S</a:t>
                      </a:r>
                      <a:endParaRPr lang="ru-RU" sz="1600" b="1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20</a:t>
                      </a:r>
                      <a:r>
                        <a:rPr lang="en-US" sz="1600" b="1" dirty="0" smtClean="0"/>
                        <a:t>,000</a:t>
                      </a:r>
                      <a:endParaRPr lang="ru-RU" sz="1600" b="1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31</a:t>
                      </a:r>
                      <a:r>
                        <a:rPr lang="en-US" sz="1600" b="1" dirty="0" smtClean="0"/>
                        <a:t>,000</a:t>
                      </a:r>
                      <a:endParaRPr lang="ru-RU" sz="1600" b="1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48</a:t>
                      </a:r>
                      <a:r>
                        <a:rPr lang="en-US" sz="1600" b="1" dirty="0" smtClean="0"/>
                        <a:t>,000</a:t>
                      </a:r>
                      <a:endParaRPr lang="ru-RU" sz="1600" b="1" dirty="0"/>
                    </a:p>
                  </a:txBody>
                  <a:tcPr marL="67322" marR="67322" marT="33661" marB="3366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60032" y="3068960"/>
            <a:ext cx="3960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Левых прямоугольников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П</a:t>
            </a:r>
            <a:r>
              <a:rPr lang="ru-RU" sz="2400" b="1" dirty="0" smtClean="0">
                <a:solidFill>
                  <a:srgbClr val="7030A0"/>
                </a:solidFill>
              </a:rPr>
              <a:t>равых прямоугольников</a:t>
            </a: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Средних прямоугольников</a:t>
            </a: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31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Трапеций</a:t>
            </a: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(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)/2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Парабол (Симпсона)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+4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)/6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ru-RU" sz="2400" b="1" dirty="0">
              <a:solidFill>
                <a:srgbClr val="7030A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23001"/>
            <a:ext cx="4248471" cy="321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7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Пример вычисления определённого интеграла</a:t>
            </a:r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(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окончание</a:t>
            </a:r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19675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Дано: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704391"/>
              </p:ext>
            </p:extLst>
          </p:nvPr>
        </p:nvGraphicFramePr>
        <p:xfrm>
          <a:off x="192088" y="1412875"/>
          <a:ext cx="218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Формула" r:id="rId3" imgW="1091880" imgH="469800" progId="Equation.3">
                  <p:embed/>
                </p:oleObj>
              </mc:Choice>
              <mc:Fallback>
                <p:oleObj name="Формула" r:id="rId3" imgW="109188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088" y="1412875"/>
                        <a:ext cx="21844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3643" y="5445224"/>
            <a:ext cx="11240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82837"/>
              </p:ext>
            </p:extLst>
          </p:nvPr>
        </p:nvGraphicFramePr>
        <p:xfrm>
          <a:off x="4499992" y="1273996"/>
          <a:ext cx="4488160" cy="186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040"/>
                <a:gridCol w="1122040"/>
                <a:gridCol w="1122040"/>
                <a:gridCol w="1122040"/>
              </a:tblGrid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 err="1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/2)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 err="1" smtClean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 smtClean="0"/>
                        <a:t>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3,125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1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6,375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11</a:t>
                      </a:r>
                      <a:r>
                        <a:rPr lang="en-US" sz="1600" dirty="0" smtClean="0"/>
                        <a:t>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18,625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30</a:t>
                      </a:r>
                      <a:r>
                        <a:rPr lang="en-US" sz="1600" dirty="0" smtClean="0"/>
                        <a:t>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30</a:t>
                      </a:r>
                      <a:r>
                        <a:rPr lang="en-US" sz="1600" dirty="0" smtClean="0"/>
                        <a:t>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45,875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67</a:t>
                      </a:r>
                      <a:r>
                        <a:rPr lang="en-US" sz="1600" dirty="0" smtClean="0"/>
                        <a:t>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latin typeface="Symbol" panose="05050102010706020507" pitchFamily="18" charset="2"/>
                        </a:rPr>
                        <a:t>S</a:t>
                      </a:r>
                      <a:endParaRPr lang="ru-RU" sz="1600" b="1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48</a:t>
                      </a:r>
                      <a:r>
                        <a:rPr lang="en-US" sz="1600" b="1" dirty="0" smtClean="0"/>
                        <a:t>,000</a:t>
                      </a:r>
                      <a:endParaRPr lang="ru-RU" sz="1600" b="1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74</a:t>
                      </a:r>
                      <a:r>
                        <a:rPr lang="en-US" sz="1600" b="1" dirty="0" smtClean="0"/>
                        <a:t>,000</a:t>
                      </a:r>
                      <a:endParaRPr lang="ru-RU" sz="1600" b="1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112</a:t>
                      </a:r>
                      <a:r>
                        <a:rPr lang="en-US" sz="1600" b="1" dirty="0" smtClean="0"/>
                        <a:t>,000</a:t>
                      </a:r>
                      <a:endParaRPr lang="ru-RU" sz="1600" b="1" dirty="0"/>
                    </a:p>
                  </a:txBody>
                  <a:tcPr marL="67322" marR="67322" marT="33661" marB="3366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60032" y="3068960"/>
            <a:ext cx="3960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Левых прямоугольников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П</a:t>
            </a:r>
            <a:r>
              <a:rPr lang="ru-RU" sz="2400" b="1" dirty="0" smtClean="0">
                <a:solidFill>
                  <a:srgbClr val="7030A0"/>
                </a:solidFill>
              </a:rPr>
              <a:t>равых прямоугольников</a:t>
            </a: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112</a:t>
            </a:r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Средних прямоугольников</a:t>
            </a: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74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74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Трапеций</a:t>
            </a: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(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)/2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80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Парабол (Симпсона)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+4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74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)/6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76</a:t>
            </a:r>
            <a:endParaRPr lang="ru-RU" sz="2400" b="1" dirty="0">
              <a:solidFill>
                <a:srgbClr val="7030A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331137"/>
            <a:ext cx="4176464" cy="315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2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Пример вычисления определённого интеграла</a:t>
            </a:r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(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сравнение результатов</a:t>
            </a:r>
            <a:r>
              <a:rPr lang="en-US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455148"/>
            <a:ext cx="11737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</a:p>
          <a:p>
            <a:pPr algn="ctr"/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[–2; 2]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6512" y="3643277"/>
            <a:ext cx="31683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Левых прямоугольников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4 = 4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П</a:t>
            </a:r>
            <a:r>
              <a:rPr lang="ru-RU" sz="2000" b="1" dirty="0" smtClean="0">
                <a:solidFill>
                  <a:srgbClr val="7030A0"/>
                </a:solidFill>
              </a:rPr>
              <a:t>равых прямоугольников</a:t>
            </a: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20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Средних прямоугольников</a:t>
            </a: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12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Трапеций</a:t>
            </a: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(4+20)/2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Парабол (Симпсона)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4+412+20)/6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12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0634" y="3645024"/>
            <a:ext cx="31683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Левых прямоугольников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П</a:t>
            </a:r>
            <a:r>
              <a:rPr lang="ru-RU" sz="2000" b="1" dirty="0" smtClean="0">
                <a:solidFill>
                  <a:srgbClr val="7030A0"/>
                </a:solidFill>
              </a:rPr>
              <a:t>равых прямоугольников</a:t>
            </a: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Средних прямоугольников</a:t>
            </a: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31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Трапеций</a:t>
            </a: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(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)/2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Парабол (Симпсона)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+4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)/6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8672" y="3645024"/>
            <a:ext cx="3203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Левых прямоугольников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П</a:t>
            </a:r>
            <a:r>
              <a:rPr lang="ru-RU" sz="2000" b="1" dirty="0" smtClean="0">
                <a:solidFill>
                  <a:srgbClr val="7030A0"/>
                </a:solidFill>
              </a:rPr>
              <a:t>равых прямоугольников</a:t>
            </a: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112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Средних прямоугольников</a:t>
            </a: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74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74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Трапеций</a:t>
            </a: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(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)/2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80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Парабол (Симпсона)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+4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74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)/6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76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77951" y="2455147"/>
            <a:ext cx="11737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[–1; 3]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86178" y="2455148"/>
            <a:ext cx="112883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[0; 4]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025328" y="3284984"/>
            <a:ext cx="0" cy="3530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084168" y="3283237"/>
            <a:ext cx="0" cy="3530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898689"/>
              </p:ext>
            </p:extLst>
          </p:nvPr>
        </p:nvGraphicFramePr>
        <p:xfrm>
          <a:off x="1309959" y="1400696"/>
          <a:ext cx="6502401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Формула" r:id="rId3" imgW="3251160" imgH="545760" progId="Equation.3">
                  <p:embed/>
                </p:oleObj>
              </mc:Choice>
              <mc:Fallback>
                <p:oleObj name="Формула" r:id="rId3" imgW="3251160" imgH="54576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959" y="1400696"/>
                        <a:ext cx="6502401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7504" y="115668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Аналитический расчёт:</a:t>
            </a:r>
            <a:endParaRPr lang="ru-RU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коэффициентов Котеса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48707"/>
              </p:ext>
            </p:extLst>
          </p:nvPr>
        </p:nvGraphicFramePr>
        <p:xfrm>
          <a:off x="323528" y="836712"/>
          <a:ext cx="5216843" cy="251591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84798"/>
                <a:gridCol w="556260"/>
                <a:gridCol w="403860"/>
                <a:gridCol w="480060"/>
                <a:gridCol w="480060"/>
                <a:gridCol w="556260"/>
                <a:gridCol w="556260"/>
                <a:gridCol w="535305"/>
                <a:gridCol w="480060"/>
                <a:gridCol w="480060"/>
                <a:gridCol w="403860"/>
              </a:tblGrid>
              <a:tr h="458515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2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2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2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2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2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2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2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2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2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288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840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216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272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17280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751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3577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1323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2989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2989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1323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3577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751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28350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989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5888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–928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10496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–4540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10496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–928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5888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989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621351"/>
              </p:ext>
            </p:extLst>
          </p:nvPr>
        </p:nvGraphicFramePr>
        <p:xfrm>
          <a:off x="683568" y="836712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Формула" r:id="rId3" imgW="482391" imgH="545863" progId="Equation.3">
                  <p:embed/>
                </p:oleObj>
              </mc:Choice>
              <mc:Fallback>
                <p:oleObj name="Формула" r:id="rId3" imgW="482391" imgH="54586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836712"/>
                        <a:ext cx="400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36082"/>
              </p:ext>
            </p:extLst>
          </p:nvPr>
        </p:nvGraphicFramePr>
        <p:xfrm>
          <a:off x="350838" y="4581525"/>
          <a:ext cx="47005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Формула" r:id="rId5" imgW="2209680" imgH="914400" progId="Equation.3">
                  <p:embed/>
                </p:oleObj>
              </mc:Choice>
              <mc:Fallback>
                <p:oleObj name="Формула" r:id="rId5" imgW="2209680" imgH="9144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4581525"/>
                        <a:ext cx="470058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510105"/>
              </p:ext>
            </p:extLst>
          </p:nvPr>
        </p:nvGraphicFramePr>
        <p:xfrm>
          <a:off x="2006600" y="3573463"/>
          <a:ext cx="17541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Формула" r:id="rId7" imgW="825480" imgH="444240" progId="Equation.3">
                  <p:embed/>
                </p:oleObj>
              </mc:Choice>
              <mc:Fallback>
                <p:oleObj name="Формула" r:id="rId7" imgW="825480" imgH="44424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3573463"/>
                        <a:ext cx="17541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36096" y="581803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подынтегральной функции на отрезке полиномом степени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Пример вычисления определённого интеграла методом коэффициентов Котеса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030A0"/>
                </a:solidFill>
              </a:rPr>
              <a:t>Дано: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66943"/>
              </p:ext>
            </p:extLst>
          </p:nvPr>
        </p:nvGraphicFramePr>
        <p:xfrm>
          <a:off x="971600" y="1516550"/>
          <a:ext cx="218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Формула" r:id="rId3" imgW="1091880" imgH="469800" progId="Equation.3">
                  <p:embed/>
                </p:oleObj>
              </mc:Choice>
              <mc:Fallback>
                <p:oleObj name="Формула" r:id="rId3" imgW="109188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516550"/>
                        <a:ext cx="21844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9104" y="249289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41" y="1340768"/>
            <a:ext cx="476174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34675"/>
              </p:ext>
            </p:extLst>
          </p:nvPr>
        </p:nvGraphicFramePr>
        <p:xfrm>
          <a:off x="704704" y="3212976"/>
          <a:ext cx="2761298" cy="76331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84798"/>
                <a:gridCol w="556260"/>
                <a:gridCol w="403860"/>
                <a:gridCol w="480060"/>
                <a:gridCol w="480060"/>
                <a:gridCol w="556260"/>
              </a:tblGrid>
              <a:tr h="458515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Symbol" panose="05050102010706020507" pitchFamily="18" charset="2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endParaRPr lang="ru-RU" sz="1600" i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baseline="-25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en-US" sz="16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13246"/>
              </p:ext>
            </p:extLst>
          </p:nvPr>
        </p:nvGraphicFramePr>
        <p:xfrm>
          <a:off x="395536" y="4077072"/>
          <a:ext cx="3366120" cy="155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040"/>
                <a:gridCol w="1122040"/>
                <a:gridCol w="1122040"/>
              </a:tblGrid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 smtClean="0"/>
                        <a:t>0,000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 smtClean="0"/>
                        <a:t>1,333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5,370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2,667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r>
                        <a:rPr lang="ru-RU" sz="1600" dirty="0" smtClean="0"/>
                        <a:t>,</a:t>
                      </a:r>
                      <a:r>
                        <a:rPr lang="en-US" sz="1600" dirty="0" smtClean="0"/>
                        <a:t>963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  <a:tr h="27303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4,000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</a:t>
                      </a:r>
                      <a:r>
                        <a:rPr lang="ru-RU" sz="1600" dirty="0" smtClean="0"/>
                        <a:t>,</a:t>
                      </a:r>
                      <a:r>
                        <a:rPr lang="en-US" sz="1600" dirty="0" smtClean="0"/>
                        <a:t>000</a:t>
                      </a:r>
                      <a:endParaRPr lang="ru-RU" sz="1600" dirty="0"/>
                    </a:p>
                  </a:txBody>
                  <a:tcPr marL="67322" marR="67322" marT="33661" marB="33661"/>
                </a:tc>
              </a:tr>
            </a:tbl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586287"/>
              </p:ext>
            </p:extLst>
          </p:nvPr>
        </p:nvGraphicFramePr>
        <p:xfrm>
          <a:off x="764202" y="5733256"/>
          <a:ext cx="759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Формула" r:id="rId6" imgW="3797280" imgH="469800" progId="Equation.3">
                  <p:embed/>
                </p:oleObj>
              </mc:Choice>
              <mc:Fallback>
                <p:oleObj name="Формула" r:id="rId6" imgW="3797280" imgH="46980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02" y="5733256"/>
                        <a:ext cx="7594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48064" y="5085184"/>
            <a:ext cx="2855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</a:t>
            </a:r>
            <a:r>
              <a:rPr lang="en-US" sz="2800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ы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Монте-Карло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1268" name="Picture 4" descr="Казино монте карло рулетка 💶 - mudconnector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2099"/>
            <a:ext cx="48768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казино монте-карло фот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62" y="781368"/>
            <a:ext cx="6237851" cy="401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4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Одномерный метод Монте-Карло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Line 29"/>
          <p:cNvSpPr>
            <a:spLocks noChangeShapeType="1"/>
          </p:cNvSpPr>
          <p:nvPr/>
        </p:nvSpPr>
        <p:spPr bwMode="auto">
          <a:xfrm>
            <a:off x="539552" y="4509120"/>
            <a:ext cx="5411272" cy="0"/>
          </a:xfrm>
          <a:prstGeom prst="line">
            <a:avLst/>
          </a:prstGeom>
          <a:noFill/>
          <a:ln w="2857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6" name="Line 30"/>
          <p:cNvSpPr>
            <a:spLocks noChangeShapeType="1"/>
          </p:cNvSpPr>
          <p:nvPr/>
        </p:nvSpPr>
        <p:spPr bwMode="auto">
          <a:xfrm flipV="1">
            <a:off x="539552" y="646331"/>
            <a:ext cx="0" cy="6043252"/>
          </a:xfrm>
          <a:prstGeom prst="line">
            <a:avLst/>
          </a:prstGeom>
          <a:noFill/>
          <a:ln w="2857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7" name="TextBox 1"/>
          <p:cNvSpPr txBox="1"/>
          <p:nvPr/>
        </p:nvSpPr>
        <p:spPr>
          <a:xfrm>
            <a:off x="5702182" y="4093202"/>
            <a:ext cx="453994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79512" y="476672"/>
            <a:ext cx="453994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611560" y="1798894"/>
            <a:ext cx="5244860" cy="1004691"/>
          </a:xfrm>
          <a:custGeom>
            <a:avLst/>
            <a:gdLst>
              <a:gd name="connsiteX0" fmla="*/ 0 w 5244860"/>
              <a:gd name="connsiteY0" fmla="*/ 1004691 h 1004691"/>
              <a:gd name="connsiteX1" fmla="*/ 983411 w 5244860"/>
              <a:gd name="connsiteY1" fmla="*/ 4027 h 1004691"/>
              <a:gd name="connsiteX2" fmla="*/ 3010619 w 5244860"/>
              <a:gd name="connsiteY2" fmla="*/ 633755 h 1004691"/>
              <a:gd name="connsiteX3" fmla="*/ 5244860 w 5244860"/>
              <a:gd name="connsiteY3" fmla="*/ 133423 h 1004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4860" h="1004691">
                <a:moveTo>
                  <a:pt x="0" y="1004691"/>
                </a:moveTo>
                <a:cubicBezTo>
                  <a:pt x="240820" y="535270"/>
                  <a:pt x="481641" y="65850"/>
                  <a:pt x="983411" y="4027"/>
                </a:cubicBezTo>
                <a:cubicBezTo>
                  <a:pt x="1485181" y="-57796"/>
                  <a:pt x="2300378" y="612189"/>
                  <a:pt x="3010619" y="633755"/>
                </a:cubicBezTo>
                <a:cubicBezTo>
                  <a:pt x="3720860" y="655321"/>
                  <a:pt x="4879675" y="206747"/>
                  <a:pt x="5244860" y="133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H="1">
            <a:off x="1017730" y="2152951"/>
            <a:ext cx="3960" cy="2356169"/>
          </a:xfrm>
          <a:prstGeom prst="line">
            <a:avLst/>
          </a:prstGeom>
          <a:noFill/>
          <a:ln w="1270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H="1">
            <a:off x="5617377" y="1988840"/>
            <a:ext cx="0" cy="2520280"/>
          </a:xfrm>
          <a:prstGeom prst="line">
            <a:avLst/>
          </a:prstGeom>
          <a:noFill/>
          <a:ln w="1270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2" name="TextBox 1"/>
          <p:cNvSpPr txBox="1"/>
          <p:nvPr/>
        </p:nvSpPr>
        <p:spPr>
          <a:xfrm>
            <a:off x="805638" y="4509120"/>
            <a:ext cx="453994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5390380" y="4512376"/>
            <a:ext cx="453994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3048108" y="3123076"/>
            <a:ext cx="401906" cy="59395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5691704" y="1478578"/>
            <a:ext cx="896520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𝑦 = f</a:t>
            </a:r>
            <a:r>
              <a:rPr lang="en-US" sz="18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4-конечная звезда 3"/>
          <p:cNvSpPr>
            <a:spLocks noChangeAspect="1"/>
          </p:cNvSpPr>
          <p:nvPr/>
        </p:nvSpPr>
        <p:spPr>
          <a:xfrm>
            <a:off x="1979712" y="1815229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4-конечная звезда 20"/>
          <p:cNvSpPr>
            <a:spLocks noChangeAspect="1"/>
          </p:cNvSpPr>
          <p:nvPr/>
        </p:nvSpPr>
        <p:spPr>
          <a:xfrm>
            <a:off x="1633011" y="1737501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4-конечная звезда 22"/>
          <p:cNvSpPr>
            <a:spLocks noChangeAspect="1"/>
          </p:cNvSpPr>
          <p:nvPr/>
        </p:nvSpPr>
        <p:spPr>
          <a:xfrm>
            <a:off x="5390380" y="1957904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4-конечная звезда 23"/>
          <p:cNvSpPr>
            <a:spLocks noChangeAspect="1"/>
          </p:cNvSpPr>
          <p:nvPr/>
        </p:nvSpPr>
        <p:spPr>
          <a:xfrm>
            <a:off x="1460082" y="1723334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4-конечная звезда 25"/>
          <p:cNvSpPr>
            <a:spLocks noChangeAspect="1"/>
          </p:cNvSpPr>
          <p:nvPr/>
        </p:nvSpPr>
        <p:spPr>
          <a:xfrm>
            <a:off x="3295933" y="2306018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4-конечная звезда 27"/>
          <p:cNvSpPr>
            <a:spLocks noChangeAspect="1"/>
          </p:cNvSpPr>
          <p:nvPr/>
        </p:nvSpPr>
        <p:spPr>
          <a:xfrm>
            <a:off x="5219306" y="2028290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4-конечная звезда 29"/>
          <p:cNvSpPr>
            <a:spLocks noChangeAspect="1"/>
          </p:cNvSpPr>
          <p:nvPr/>
        </p:nvSpPr>
        <p:spPr>
          <a:xfrm>
            <a:off x="4139952" y="2301239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4-конечная звезда 31"/>
          <p:cNvSpPr>
            <a:spLocks noChangeAspect="1"/>
          </p:cNvSpPr>
          <p:nvPr/>
        </p:nvSpPr>
        <p:spPr>
          <a:xfrm>
            <a:off x="2883285" y="2199364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4-конечная звезда 32"/>
          <p:cNvSpPr>
            <a:spLocks noChangeAspect="1"/>
          </p:cNvSpPr>
          <p:nvPr/>
        </p:nvSpPr>
        <p:spPr>
          <a:xfrm>
            <a:off x="2560322" y="2057568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4-конечная звезда 33"/>
          <p:cNvSpPr>
            <a:spLocks noChangeAspect="1"/>
          </p:cNvSpPr>
          <p:nvPr/>
        </p:nvSpPr>
        <p:spPr>
          <a:xfrm>
            <a:off x="990465" y="1988840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4-конечная звезда 34"/>
          <p:cNvSpPr>
            <a:spLocks noChangeAspect="1"/>
          </p:cNvSpPr>
          <p:nvPr/>
        </p:nvSpPr>
        <p:spPr>
          <a:xfrm>
            <a:off x="4611053" y="2199364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4-конечная звезда 35"/>
          <p:cNvSpPr>
            <a:spLocks noChangeAspect="1"/>
          </p:cNvSpPr>
          <p:nvPr/>
        </p:nvSpPr>
        <p:spPr>
          <a:xfrm>
            <a:off x="3635896" y="2367631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1"/>
          <p:cNvSpPr txBox="1"/>
          <p:nvPr/>
        </p:nvSpPr>
        <p:spPr>
          <a:xfrm>
            <a:off x="229574" y="4309226"/>
            <a:ext cx="453994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1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1943" y="2199364"/>
            <a:ext cx="3301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случайных точек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случайная координата в пределах от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046365"/>
              </p:ext>
            </p:extLst>
          </p:nvPr>
        </p:nvGraphicFramePr>
        <p:xfrm>
          <a:off x="1147763" y="5418138"/>
          <a:ext cx="29178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Формула" r:id="rId3" imgW="1371600" imgH="469800" progId="Equation.3">
                  <p:embed/>
                </p:oleObj>
              </mc:Choice>
              <mc:Fallback>
                <p:oleObj name="Формула" r:id="rId3" imgW="1371600" imgH="4698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5418138"/>
                        <a:ext cx="291782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436096" y="581803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вычисления обратно пропорциональна количеству случайных точек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Геометрический смысл определённых интегралов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95536" y="1268760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95536" y="4149080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8491" y="37551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108409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3964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лилиния 12"/>
          <p:cNvSpPr/>
          <p:nvPr/>
        </p:nvSpPr>
        <p:spPr>
          <a:xfrm>
            <a:off x="611560" y="1628800"/>
            <a:ext cx="4640580" cy="2004060"/>
          </a:xfrm>
          <a:custGeom>
            <a:avLst/>
            <a:gdLst>
              <a:gd name="connsiteX0" fmla="*/ 0 w 4640580"/>
              <a:gd name="connsiteY0" fmla="*/ 2004060 h 2004060"/>
              <a:gd name="connsiteX1" fmla="*/ 1798320 w 4640580"/>
              <a:gd name="connsiteY1" fmla="*/ 579120 h 2004060"/>
              <a:gd name="connsiteX2" fmla="*/ 4640580 w 4640580"/>
              <a:gd name="connsiteY2" fmla="*/ 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580" h="2004060">
                <a:moveTo>
                  <a:pt x="0" y="2004060"/>
                </a:moveTo>
                <a:cubicBezTo>
                  <a:pt x="512445" y="1458595"/>
                  <a:pt x="1024890" y="913130"/>
                  <a:pt x="1798320" y="579120"/>
                </a:cubicBezTo>
                <a:cubicBezTo>
                  <a:pt x="2571750" y="245110"/>
                  <a:pt x="4152900" y="36830"/>
                  <a:pt x="46405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971600" y="3269744"/>
            <a:ext cx="0" cy="8640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4572000" y="1700808"/>
            <a:ext cx="0" cy="242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55776" y="285467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971" y="4149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1959" y="4149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0032" y="123818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185688"/>
              </p:ext>
            </p:extLst>
          </p:nvPr>
        </p:nvGraphicFramePr>
        <p:xfrm>
          <a:off x="1691680" y="4759325"/>
          <a:ext cx="19431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Формула" r:id="rId3" imgW="914400" imgH="469800" progId="Equation.3">
                  <p:embed/>
                </p:oleObj>
              </mc:Choice>
              <mc:Fallback>
                <p:oleObj name="Формула" r:id="rId3" imgW="914400" imgH="4698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759325"/>
                        <a:ext cx="19431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21943" y="2199364"/>
            <a:ext cx="3301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верхний и нижний пределы интегрирования;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определённого интеграла;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подынтегральная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10424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17730" y="1118219"/>
            <a:ext cx="4599647" cy="33909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Двумерный метод Монте-Карло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Line 29"/>
          <p:cNvSpPr>
            <a:spLocks noChangeShapeType="1"/>
          </p:cNvSpPr>
          <p:nvPr/>
        </p:nvSpPr>
        <p:spPr bwMode="auto">
          <a:xfrm>
            <a:off x="539552" y="4509120"/>
            <a:ext cx="5411272" cy="0"/>
          </a:xfrm>
          <a:prstGeom prst="line">
            <a:avLst/>
          </a:prstGeom>
          <a:noFill/>
          <a:ln w="2857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6" name="Line 30"/>
          <p:cNvSpPr>
            <a:spLocks noChangeShapeType="1"/>
          </p:cNvSpPr>
          <p:nvPr/>
        </p:nvSpPr>
        <p:spPr bwMode="auto">
          <a:xfrm flipV="1">
            <a:off x="539552" y="646331"/>
            <a:ext cx="0" cy="6043252"/>
          </a:xfrm>
          <a:prstGeom prst="line">
            <a:avLst/>
          </a:prstGeom>
          <a:noFill/>
          <a:ln w="2857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7" name="TextBox 1"/>
          <p:cNvSpPr txBox="1"/>
          <p:nvPr/>
        </p:nvSpPr>
        <p:spPr>
          <a:xfrm>
            <a:off x="5702182" y="4093202"/>
            <a:ext cx="453994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79512" y="476672"/>
            <a:ext cx="453994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611560" y="1798894"/>
            <a:ext cx="5244860" cy="1004691"/>
          </a:xfrm>
          <a:custGeom>
            <a:avLst/>
            <a:gdLst>
              <a:gd name="connsiteX0" fmla="*/ 0 w 5244860"/>
              <a:gd name="connsiteY0" fmla="*/ 1004691 h 1004691"/>
              <a:gd name="connsiteX1" fmla="*/ 983411 w 5244860"/>
              <a:gd name="connsiteY1" fmla="*/ 4027 h 1004691"/>
              <a:gd name="connsiteX2" fmla="*/ 3010619 w 5244860"/>
              <a:gd name="connsiteY2" fmla="*/ 633755 h 1004691"/>
              <a:gd name="connsiteX3" fmla="*/ 5244860 w 5244860"/>
              <a:gd name="connsiteY3" fmla="*/ 133423 h 1004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4860" h="1004691">
                <a:moveTo>
                  <a:pt x="0" y="1004691"/>
                </a:moveTo>
                <a:cubicBezTo>
                  <a:pt x="240820" y="535270"/>
                  <a:pt x="481641" y="65850"/>
                  <a:pt x="983411" y="4027"/>
                </a:cubicBezTo>
                <a:cubicBezTo>
                  <a:pt x="1485181" y="-57796"/>
                  <a:pt x="2300378" y="612189"/>
                  <a:pt x="3010619" y="633755"/>
                </a:cubicBezTo>
                <a:cubicBezTo>
                  <a:pt x="3720860" y="655321"/>
                  <a:pt x="4879675" y="206747"/>
                  <a:pt x="5244860" y="133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H="1">
            <a:off x="1017730" y="2152951"/>
            <a:ext cx="3960" cy="2356169"/>
          </a:xfrm>
          <a:prstGeom prst="line">
            <a:avLst/>
          </a:prstGeom>
          <a:noFill/>
          <a:ln w="1270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H="1">
            <a:off x="5617377" y="1988840"/>
            <a:ext cx="0" cy="2520280"/>
          </a:xfrm>
          <a:prstGeom prst="line">
            <a:avLst/>
          </a:prstGeom>
          <a:noFill/>
          <a:ln w="1270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2" name="TextBox 1"/>
          <p:cNvSpPr txBox="1"/>
          <p:nvPr/>
        </p:nvSpPr>
        <p:spPr>
          <a:xfrm>
            <a:off x="805638" y="4509120"/>
            <a:ext cx="453994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5390380" y="4512376"/>
            <a:ext cx="453994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3048108" y="3123076"/>
            <a:ext cx="401906" cy="59395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371760"/>
              </p:ext>
            </p:extLst>
          </p:nvPr>
        </p:nvGraphicFramePr>
        <p:xfrm>
          <a:off x="6227960" y="4005064"/>
          <a:ext cx="23764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Формула" r:id="rId3" imgW="1117440" imgH="241200" progId="Equation.3">
                  <p:embed/>
                </p:oleObj>
              </mc:Choice>
              <mc:Fallback>
                <p:oleObj name="Формула" r:id="rId3" imgW="11174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7960" y="4005064"/>
                        <a:ext cx="23764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"/>
          <p:cNvSpPr txBox="1"/>
          <p:nvPr/>
        </p:nvSpPr>
        <p:spPr>
          <a:xfrm>
            <a:off x="5691704" y="1478578"/>
            <a:ext cx="896520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𝑦 = f</a:t>
            </a:r>
            <a:r>
              <a:rPr lang="en-US" sz="18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4-конечная звезда 3"/>
          <p:cNvSpPr>
            <a:spLocks noChangeAspect="1"/>
          </p:cNvSpPr>
          <p:nvPr/>
        </p:nvSpPr>
        <p:spPr>
          <a:xfrm>
            <a:off x="1619672" y="3248980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4-конечная звезда 19"/>
          <p:cNvSpPr>
            <a:spLocks noChangeAspect="1"/>
          </p:cNvSpPr>
          <p:nvPr/>
        </p:nvSpPr>
        <p:spPr>
          <a:xfrm>
            <a:off x="4139952" y="1723422"/>
            <a:ext cx="171074" cy="171074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4-конечная звезда 20"/>
          <p:cNvSpPr>
            <a:spLocks noChangeAspect="1"/>
          </p:cNvSpPr>
          <p:nvPr/>
        </p:nvSpPr>
        <p:spPr>
          <a:xfrm>
            <a:off x="2195736" y="3717032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4-конечная звезда 21"/>
          <p:cNvSpPr>
            <a:spLocks noChangeAspect="1"/>
          </p:cNvSpPr>
          <p:nvPr/>
        </p:nvSpPr>
        <p:spPr>
          <a:xfrm>
            <a:off x="2555776" y="1713357"/>
            <a:ext cx="171074" cy="171074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4-конечная звезда 22"/>
          <p:cNvSpPr>
            <a:spLocks noChangeAspect="1"/>
          </p:cNvSpPr>
          <p:nvPr/>
        </p:nvSpPr>
        <p:spPr>
          <a:xfrm>
            <a:off x="4860032" y="2728132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4-конечная звезда 23"/>
          <p:cNvSpPr>
            <a:spLocks noChangeAspect="1"/>
          </p:cNvSpPr>
          <p:nvPr/>
        </p:nvSpPr>
        <p:spPr>
          <a:xfrm>
            <a:off x="1718548" y="4007665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4-конечная звезда 24"/>
          <p:cNvSpPr>
            <a:spLocks noChangeAspect="1"/>
          </p:cNvSpPr>
          <p:nvPr/>
        </p:nvSpPr>
        <p:spPr>
          <a:xfrm>
            <a:off x="2024662" y="1770107"/>
            <a:ext cx="171074" cy="171074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4-конечная звезда 25"/>
          <p:cNvSpPr>
            <a:spLocks noChangeAspect="1"/>
          </p:cNvSpPr>
          <p:nvPr/>
        </p:nvSpPr>
        <p:spPr>
          <a:xfrm>
            <a:off x="3238536" y="2952002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4-конечная звезда 26"/>
          <p:cNvSpPr>
            <a:spLocks noChangeAspect="1"/>
          </p:cNvSpPr>
          <p:nvPr/>
        </p:nvSpPr>
        <p:spPr>
          <a:xfrm>
            <a:off x="5423702" y="1177852"/>
            <a:ext cx="171074" cy="171074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4-конечная звезда 27"/>
          <p:cNvSpPr>
            <a:spLocks noChangeAspect="1"/>
          </p:cNvSpPr>
          <p:nvPr/>
        </p:nvSpPr>
        <p:spPr>
          <a:xfrm>
            <a:off x="4427984" y="4012828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4-конечная звезда 28"/>
          <p:cNvSpPr>
            <a:spLocks noChangeAspect="1"/>
          </p:cNvSpPr>
          <p:nvPr/>
        </p:nvSpPr>
        <p:spPr>
          <a:xfrm>
            <a:off x="1534135" y="1557511"/>
            <a:ext cx="171074" cy="171074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4-конечная звезда 29"/>
          <p:cNvSpPr>
            <a:spLocks noChangeAspect="1"/>
          </p:cNvSpPr>
          <p:nvPr/>
        </p:nvSpPr>
        <p:spPr>
          <a:xfrm>
            <a:off x="4054415" y="2518260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4-конечная звезда 30"/>
          <p:cNvSpPr>
            <a:spLocks noChangeAspect="1"/>
          </p:cNvSpPr>
          <p:nvPr/>
        </p:nvSpPr>
        <p:spPr>
          <a:xfrm>
            <a:off x="3707904" y="1263389"/>
            <a:ext cx="171074" cy="171074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4-конечная звезда 31"/>
          <p:cNvSpPr>
            <a:spLocks noChangeAspect="1"/>
          </p:cNvSpPr>
          <p:nvPr/>
        </p:nvSpPr>
        <p:spPr>
          <a:xfrm>
            <a:off x="3080801" y="4183902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4-конечная звезда 32"/>
          <p:cNvSpPr>
            <a:spLocks noChangeAspect="1"/>
          </p:cNvSpPr>
          <p:nvPr/>
        </p:nvSpPr>
        <p:spPr>
          <a:xfrm>
            <a:off x="2389248" y="2656550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4-конечная звезда 33"/>
          <p:cNvSpPr>
            <a:spLocks noChangeAspect="1"/>
          </p:cNvSpPr>
          <p:nvPr/>
        </p:nvSpPr>
        <p:spPr>
          <a:xfrm>
            <a:off x="1088558" y="2215702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4-конечная звезда 34"/>
          <p:cNvSpPr>
            <a:spLocks noChangeAspect="1"/>
          </p:cNvSpPr>
          <p:nvPr/>
        </p:nvSpPr>
        <p:spPr>
          <a:xfrm>
            <a:off x="4688958" y="3900914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4-конечная звезда 35"/>
          <p:cNvSpPr>
            <a:spLocks noChangeAspect="1"/>
          </p:cNvSpPr>
          <p:nvPr/>
        </p:nvSpPr>
        <p:spPr>
          <a:xfrm>
            <a:off x="3968878" y="3782616"/>
            <a:ext cx="171074" cy="171074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H="1">
            <a:off x="539552" y="1118220"/>
            <a:ext cx="493083" cy="0"/>
          </a:xfrm>
          <a:prstGeom prst="line">
            <a:avLst/>
          </a:prstGeom>
          <a:noFill/>
          <a:ln w="1270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38" name="TextBox 1"/>
          <p:cNvSpPr txBox="1"/>
          <p:nvPr/>
        </p:nvSpPr>
        <p:spPr>
          <a:xfrm>
            <a:off x="13550" y="836712"/>
            <a:ext cx="453994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ru-RU" sz="1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229574" y="4309226"/>
            <a:ext cx="453994" cy="41591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1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1943" y="1916832"/>
            <a:ext cx="3301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случайных точек;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случайной точки;</a:t>
            </a:r>
          </a:p>
          <a:p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удачных случайных точек: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неудачных </a:t>
            </a:r>
            <a:r>
              <a:rPr lang="ru-RU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случайных точек: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6002" y="4935257"/>
            <a:ext cx="33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площадь прямоугольника </a:t>
            </a:r>
            <a:endParaRPr lang="ru-RU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272726"/>
              </p:ext>
            </p:extLst>
          </p:nvPr>
        </p:nvGraphicFramePr>
        <p:xfrm>
          <a:off x="1714500" y="5445125"/>
          <a:ext cx="17827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Формула" r:id="rId5" imgW="838080" imgH="444240" progId="Equation.3">
                  <p:embed/>
                </p:oleObj>
              </mc:Choice>
              <mc:Fallback>
                <p:oleObj name="Формула" r:id="rId5" imgW="838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445125"/>
                        <a:ext cx="17827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436096" y="581803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вычисления обратно пропорциональна количеству случайных точек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Домашнее задание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504" y="764704"/>
            <a:ext cx="8928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Вы загружаете на домашний компьютер по сети архив с </a:t>
            </a:r>
            <a:r>
              <a:rPr lang="ru-RU" sz="2400" b="1" dirty="0" err="1" smtClean="0">
                <a:solidFill>
                  <a:srgbClr val="7030A0"/>
                </a:solidFill>
              </a:rPr>
              <a:t>видеолекциями</a:t>
            </a:r>
            <a:r>
              <a:rPr lang="ru-RU" sz="2400" b="1" dirty="0" smtClean="0">
                <a:solidFill>
                  <a:srgbClr val="7030A0"/>
                </a:solidFill>
              </a:rPr>
              <a:t>. Скорость получения информации (Гб/ч) меняется в течение времени по следующей зависимости: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где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b="1" dirty="0" smtClean="0">
                <a:solidFill>
                  <a:srgbClr val="7030A0"/>
                </a:solidFill>
              </a:rPr>
              <a:t> – время (в часах), прошедшее с момента начала получения (передачи) информации.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Аналитически и с использованием методов левых, правых и средних прямоугольников, трапеций, парабол и коэффициентов Котеса 4 порядка определите объём информации (в гигабайтах), полученной Вами с момента начала загрузки за время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b="1" dirty="0" smtClean="0">
                <a:solidFill>
                  <a:srgbClr val="7030A0"/>
                </a:solidFill>
              </a:rPr>
              <a:t>, численно равное номеру вашего варианта</a:t>
            </a:r>
            <a:r>
              <a:rPr lang="ru-RU" sz="2400" b="1" dirty="0" smtClean="0">
                <a:solidFill>
                  <a:srgbClr val="7030A0"/>
                </a:solidFill>
              </a:rPr>
              <a:t>.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Шаг интегрирования </a:t>
            </a:r>
            <a:r>
              <a:rPr lang="en-US" sz="2400" b="1" dirty="0" err="1" smtClean="0">
                <a:solidFill>
                  <a:srgbClr val="7030A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 smtClean="0">
                <a:solidFill>
                  <a:srgbClr val="7030A0"/>
                </a:solidFill>
              </a:rPr>
              <a:t> = 1 </a:t>
            </a:r>
            <a:r>
              <a:rPr lang="ru-RU" sz="2400" b="1" dirty="0" smtClean="0">
                <a:solidFill>
                  <a:srgbClr val="7030A0"/>
                </a:solidFill>
              </a:rPr>
              <a:t>ч.</a:t>
            </a:r>
            <a:endParaRPr lang="ru-RU" sz="2400" b="1" dirty="0">
              <a:solidFill>
                <a:srgbClr val="7030A0"/>
              </a:solidFill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10674"/>
              </p:ext>
            </p:extLst>
          </p:nvPr>
        </p:nvGraphicFramePr>
        <p:xfrm>
          <a:off x="3572514" y="2003946"/>
          <a:ext cx="19716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Формула" r:id="rId3" imgW="927000" imgH="228600" progId="Equation.3">
                  <p:embed/>
                </p:oleObj>
              </mc:Choice>
              <mc:Fallback>
                <p:oleObj name="Формула" r:id="rId3" imgW="927000" imgH="22860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514" y="2003946"/>
                        <a:ext cx="19716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6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5394" y="51589"/>
            <a:ext cx="89732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Методы вычислительной</a:t>
            </a:r>
            <a:b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 и пакеты</a:t>
            </a:r>
            <a:b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прикладных программ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645024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Численный расчёт определённых интегралов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4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Геометрический смысл определённых интегралов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95536" y="1268760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95536" y="4149080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8491" y="37551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108409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3964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лилиния 12"/>
          <p:cNvSpPr/>
          <p:nvPr/>
        </p:nvSpPr>
        <p:spPr>
          <a:xfrm>
            <a:off x="611560" y="2132856"/>
            <a:ext cx="4640580" cy="3621359"/>
          </a:xfrm>
          <a:custGeom>
            <a:avLst/>
            <a:gdLst>
              <a:gd name="connsiteX0" fmla="*/ 0 w 4640580"/>
              <a:gd name="connsiteY0" fmla="*/ 2004060 h 2004060"/>
              <a:gd name="connsiteX1" fmla="*/ 1798320 w 4640580"/>
              <a:gd name="connsiteY1" fmla="*/ 579120 h 2004060"/>
              <a:gd name="connsiteX2" fmla="*/ 4640580 w 4640580"/>
              <a:gd name="connsiteY2" fmla="*/ 0 h 2004060"/>
              <a:gd name="connsiteX0" fmla="*/ 0 w 4640580"/>
              <a:gd name="connsiteY0" fmla="*/ 2004060 h 2004060"/>
              <a:gd name="connsiteX1" fmla="*/ 2316480 w 4640580"/>
              <a:gd name="connsiteY1" fmla="*/ 579120 h 2004060"/>
              <a:gd name="connsiteX2" fmla="*/ 4640580 w 4640580"/>
              <a:gd name="connsiteY2" fmla="*/ 0 h 2004060"/>
              <a:gd name="connsiteX0" fmla="*/ 0 w 4640580"/>
              <a:gd name="connsiteY0" fmla="*/ 2239696 h 2239696"/>
              <a:gd name="connsiteX1" fmla="*/ 2316480 w 4640580"/>
              <a:gd name="connsiteY1" fmla="*/ 579120 h 2239696"/>
              <a:gd name="connsiteX2" fmla="*/ 4640580 w 4640580"/>
              <a:gd name="connsiteY2" fmla="*/ 0 h 22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580" h="2239696">
                <a:moveTo>
                  <a:pt x="0" y="2239696"/>
                </a:moveTo>
                <a:cubicBezTo>
                  <a:pt x="512445" y="1694231"/>
                  <a:pt x="1543050" y="952403"/>
                  <a:pt x="2316480" y="579120"/>
                </a:cubicBezTo>
                <a:cubicBezTo>
                  <a:pt x="3089910" y="205837"/>
                  <a:pt x="4152900" y="36830"/>
                  <a:pt x="46405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971600" y="4149080"/>
            <a:ext cx="0" cy="1080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4572000" y="2276872"/>
            <a:ext cx="0" cy="1847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8181" y="3177842"/>
            <a:ext cx="5437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3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ru-RU" sz="3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971" y="37797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1959" y="4149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0032" y="170080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179681"/>
              </p:ext>
            </p:extLst>
          </p:nvPr>
        </p:nvGraphicFramePr>
        <p:xfrm>
          <a:off x="6372225" y="2790254"/>
          <a:ext cx="19431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Формула" r:id="rId3" imgW="914400" imgH="266400" progId="Equation.3">
                  <p:embed/>
                </p:oleObj>
              </mc:Choice>
              <mc:Fallback>
                <p:oleObj name="Формула" r:id="rId3" imgW="914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790254"/>
                        <a:ext cx="19431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49550" y="4171146"/>
            <a:ext cx="526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ru-RU" sz="3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Дискретизация площади криволинейной трапеции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95536" y="1268760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95536" y="4149080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8491" y="37551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108409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3964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лилиния 12"/>
          <p:cNvSpPr/>
          <p:nvPr/>
        </p:nvSpPr>
        <p:spPr>
          <a:xfrm>
            <a:off x="611560" y="1628800"/>
            <a:ext cx="4640580" cy="2004060"/>
          </a:xfrm>
          <a:custGeom>
            <a:avLst/>
            <a:gdLst>
              <a:gd name="connsiteX0" fmla="*/ 0 w 4640580"/>
              <a:gd name="connsiteY0" fmla="*/ 2004060 h 2004060"/>
              <a:gd name="connsiteX1" fmla="*/ 1798320 w 4640580"/>
              <a:gd name="connsiteY1" fmla="*/ 579120 h 2004060"/>
              <a:gd name="connsiteX2" fmla="*/ 4640580 w 4640580"/>
              <a:gd name="connsiteY2" fmla="*/ 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580" h="2004060">
                <a:moveTo>
                  <a:pt x="0" y="2004060"/>
                </a:moveTo>
                <a:cubicBezTo>
                  <a:pt x="512445" y="1458595"/>
                  <a:pt x="1024890" y="913130"/>
                  <a:pt x="1798320" y="579120"/>
                </a:cubicBezTo>
                <a:cubicBezTo>
                  <a:pt x="2571750" y="245110"/>
                  <a:pt x="4152900" y="36830"/>
                  <a:pt x="46405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971600" y="3269744"/>
            <a:ext cx="0" cy="8640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4572000" y="1700808"/>
            <a:ext cx="0" cy="242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4008" y="3356992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971" y="4149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1959" y="4149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0032" y="123818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540246"/>
              </p:ext>
            </p:extLst>
          </p:nvPr>
        </p:nvGraphicFramePr>
        <p:xfrm>
          <a:off x="596626" y="4786313"/>
          <a:ext cx="5343526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Формула" r:id="rId3" imgW="2514600" imgH="444240" progId="Equation.3">
                  <p:embed/>
                </p:oleObj>
              </mc:Choice>
              <mc:Fallback>
                <p:oleObj name="Формула" r:id="rId3" imgW="2514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26" y="4786313"/>
                        <a:ext cx="5343526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21943" y="2199364"/>
            <a:ext cx="3301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элементарных криволинейных трапеций;</a:t>
            </a:r>
          </a:p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элементарной криволинейной трапеции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1691680" y="2630830"/>
            <a:ext cx="0" cy="1518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13" idx="1"/>
          </p:cNvCxnSpPr>
          <p:nvPr/>
        </p:nvCxnSpPr>
        <p:spPr>
          <a:xfrm flipH="1" flipV="1">
            <a:off x="2409880" y="2207920"/>
            <a:ext cx="1880" cy="19165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131840" y="1988840"/>
            <a:ext cx="0" cy="28803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3851920" y="1844824"/>
            <a:ext cx="0" cy="3024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28053" y="337172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5696" y="335699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6909" y="34020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95936" y="335699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7029" y="34020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87824" y="4179560"/>
            <a:ext cx="330540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35896" y="4179560"/>
            <a:ext cx="494046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102066"/>
              </p:ext>
            </p:extLst>
          </p:nvPr>
        </p:nvGraphicFramePr>
        <p:xfrm>
          <a:off x="6598170" y="3501008"/>
          <a:ext cx="16462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Формула" r:id="rId5" imgW="774360" imgH="457200" progId="Equation.3">
                  <p:embed/>
                </p:oleObj>
              </mc:Choice>
              <mc:Fallback>
                <p:oleObj name="Формула" r:id="rId5" imgW="774360" imgH="457200" progId="Equation.3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170" y="3501008"/>
                        <a:ext cx="16462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Прямая соединительная линия 37"/>
          <p:cNvCxnSpPr/>
          <p:nvPr/>
        </p:nvCxnSpPr>
        <p:spPr>
          <a:xfrm>
            <a:off x="3131840" y="4725144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75856" y="43651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 расчёта определённых интегралов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1628800"/>
            <a:ext cx="705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Левых прямоугольников, правых прямоугольников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Средних прямоугольников, трапеций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Парабол (Симпсона)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Коэффициентов Котеса высоких порядков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Монте-Карло</a:t>
            </a:r>
            <a:endParaRPr lang="ru-RU" sz="2400" b="1" dirty="0">
              <a:solidFill>
                <a:srgbClr val="7030A0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1691680" y="1700808"/>
            <a:ext cx="0" cy="2520280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504" y="1700808"/>
            <a:ext cx="1415772" cy="2520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 smtClean="0"/>
              <a:t>Повышение точности, уменьшение ошибки, увеличение порядка аппроксимации подынтегральной функции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007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Методы левых, правых и средних прямоугольников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Диаграмм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12284"/>
              </p:ext>
            </p:extLst>
          </p:nvPr>
        </p:nvGraphicFramePr>
        <p:xfrm>
          <a:off x="5542" y="1200329"/>
          <a:ext cx="9210675" cy="561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79509"/>
              </p:ext>
            </p:extLst>
          </p:nvPr>
        </p:nvGraphicFramePr>
        <p:xfrm>
          <a:off x="5927725" y="2073275"/>
          <a:ext cx="24034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Формула" r:id="rId4" imgW="1130040" imgH="253800" progId="Equation.3">
                  <p:embed/>
                </p:oleObj>
              </mc:Choice>
              <mc:Fallback>
                <p:oleObj name="Формула" r:id="rId4" imgW="1130040" imgH="2538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2073275"/>
                        <a:ext cx="24034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074318"/>
              </p:ext>
            </p:extLst>
          </p:nvPr>
        </p:nvGraphicFramePr>
        <p:xfrm>
          <a:off x="5548313" y="2852738"/>
          <a:ext cx="31877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Формула" r:id="rId6" imgW="1498320" imgH="253800" progId="Equation.3">
                  <p:embed/>
                </p:oleObj>
              </mc:Choice>
              <mc:Fallback>
                <p:oleObj name="Формула" r:id="rId6" imgW="1498320" imgH="2538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2852738"/>
                        <a:ext cx="31877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472571"/>
              </p:ext>
            </p:extLst>
          </p:nvPr>
        </p:nvGraphicFramePr>
        <p:xfrm>
          <a:off x="5436096" y="3644900"/>
          <a:ext cx="35655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Формула" r:id="rId8" imgW="1676160" imgH="253800" progId="Equation.3">
                  <p:embed/>
                </p:oleObj>
              </mc:Choice>
              <mc:Fallback>
                <p:oleObj name="Формула" r:id="rId8" imgW="1676160" imgH="2538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644900"/>
                        <a:ext cx="35655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64088" y="5674022"/>
            <a:ext cx="3517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подынтегральной функции на отрезке полиномом нулевой степени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трапеций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" name="Диаграмм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7438"/>
              </p:ext>
            </p:extLst>
          </p:nvPr>
        </p:nvGraphicFramePr>
        <p:xfrm>
          <a:off x="8714" y="908720"/>
          <a:ext cx="9210675" cy="561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022898"/>
              </p:ext>
            </p:extLst>
          </p:nvPr>
        </p:nvGraphicFramePr>
        <p:xfrm>
          <a:off x="1619672" y="5257289"/>
          <a:ext cx="47545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Формула" r:id="rId4" imgW="2234880" imgH="253800" progId="Equation.3">
                  <p:embed/>
                </p:oleObj>
              </mc:Choice>
              <mc:Fallback>
                <p:oleObj name="Формула" r:id="rId4" imgW="2234880" imgH="2538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257289"/>
                        <a:ext cx="475456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6768" y="5746030"/>
            <a:ext cx="3517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подынтегральной функции на отрезке полиномом первой степени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Методы парабол (Симпсона)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" name="Диаграмм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80805"/>
              </p:ext>
            </p:extLst>
          </p:nvPr>
        </p:nvGraphicFramePr>
        <p:xfrm>
          <a:off x="0" y="836712"/>
          <a:ext cx="9210675" cy="561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910405"/>
              </p:ext>
            </p:extLst>
          </p:nvPr>
        </p:nvGraphicFramePr>
        <p:xfrm>
          <a:off x="827584" y="5191919"/>
          <a:ext cx="74564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Формула" r:id="rId4" imgW="3504960" imgH="253800" progId="Equation.3">
                  <p:embed/>
                </p:oleObj>
              </mc:Choice>
              <mc:Fallback>
                <p:oleObj name="Формула" r:id="rId4" imgW="3504960" imgH="2538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191919"/>
                        <a:ext cx="74564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36096" y="581803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подынтегральной функции на отрезке полиномом второй степени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 расчёта определённых интегралов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790300"/>
              </p:ext>
            </p:extLst>
          </p:nvPr>
        </p:nvGraphicFramePr>
        <p:xfrm>
          <a:off x="323528" y="1341438"/>
          <a:ext cx="13763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Формула" r:id="rId3" imgW="647640" imgH="444240" progId="Equation.3">
                  <p:embed/>
                </p:oleObj>
              </mc:Choice>
              <mc:Fallback>
                <p:oleObj name="Формула" r:id="rId3" imgW="647640" imgH="44424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341438"/>
                        <a:ext cx="137636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447826"/>
              </p:ext>
            </p:extLst>
          </p:nvPr>
        </p:nvGraphicFramePr>
        <p:xfrm>
          <a:off x="7092280" y="1268760"/>
          <a:ext cx="16478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Формула" r:id="rId5" imgW="774360" imgH="457200" progId="Equation.3">
                  <p:embed/>
                </p:oleObj>
              </mc:Choice>
              <mc:Fallback>
                <p:oleObj name="Формула" r:id="rId5" imgW="774360" imgH="4572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268760"/>
                        <a:ext cx="16478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2564904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Левых прямоугольников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П</a:t>
            </a:r>
            <a:r>
              <a:rPr lang="ru-RU" sz="2400" b="1" dirty="0" smtClean="0">
                <a:solidFill>
                  <a:srgbClr val="7030A0"/>
                </a:solidFill>
              </a:rPr>
              <a:t>равых прямоугольников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Средних прямоугольников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Трапеций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Парабол (Симпсона)</a:t>
            </a:r>
            <a:endParaRPr lang="ru-RU" sz="2400" b="1" dirty="0">
              <a:solidFill>
                <a:srgbClr val="7030A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96940"/>
              </p:ext>
            </p:extLst>
          </p:nvPr>
        </p:nvGraphicFramePr>
        <p:xfrm>
          <a:off x="3563888" y="2492896"/>
          <a:ext cx="1837404" cy="70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Формула" r:id="rId7" imgW="1155600" imgH="444240" progId="Equation.3">
                  <p:embed/>
                </p:oleObj>
              </mc:Choice>
              <mc:Fallback>
                <p:oleObj name="Формула" r:id="rId7" imgW="1155600" imgH="44424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492896"/>
                        <a:ext cx="1837404" cy="706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129915"/>
              </p:ext>
            </p:extLst>
          </p:nvPr>
        </p:nvGraphicFramePr>
        <p:xfrm>
          <a:off x="3779912" y="3212976"/>
          <a:ext cx="2402935" cy="70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Формула" r:id="rId9" imgW="1511280" imgH="444240" progId="Equation.3">
                  <p:embed/>
                </p:oleObj>
              </mc:Choice>
              <mc:Fallback>
                <p:oleObj name="Формула" r:id="rId9" imgW="1511280" imgH="44424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12976"/>
                        <a:ext cx="2402935" cy="706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43167"/>
              </p:ext>
            </p:extLst>
          </p:nvPr>
        </p:nvGraphicFramePr>
        <p:xfrm>
          <a:off x="3851920" y="3919893"/>
          <a:ext cx="2705735" cy="70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Формула" r:id="rId11" imgW="1701720" imgH="444240" progId="Equation.3">
                  <p:embed/>
                </p:oleObj>
              </mc:Choice>
              <mc:Fallback>
                <p:oleObj name="Формула" r:id="rId11" imgW="1701720" imgH="44424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919893"/>
                        <a:ext cx="2705735" cy="706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82524"/>
              </p:ext>
            </p:extLst>
          </p:nvPr>
        </p:nvGraphicFramePr>
        <p:xfrm>
          <a:off x="1619672" y="4653136"/>
          <a:ext cx="3856831" cy="74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Формула" r:id="rId13" imgW="2425680" imgH="469800" progId="Equation.3">
                  <p:embed/>
                </p:oleObj>
              </mc:Choice>
              <mc:Fallback>
                <p:oleObj name="Формула" r:id="rId13" imgW="2425680" imgH="46980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653136"/>
                        <a:ext cx="3856831" cy="746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190840"/>
              </p:ext>
            </p:extLst>
          </p:nvPr>
        </p:nvGraphicFramePr>
        <p:xfrm>
          <a:off x="2987824" y="5419861"/>
          <a:ext cx="6120680" cy="74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Формула" r:id="rId15" imgW="3860640" imgH="469800" progId="Equation.3">
                  <p:embed/>
                </p:oleObj>
              </mc:Choice>
              <mc:Fallback>
                <p:oleObj name="Формула" r:id="rId15" imgW="3860640" imgH="46980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419861"/>
                        <a:ext cx="6120680" cy="745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1247</Words>
  <Application>Microsoft Office PowerPoint</Application>
  <PresentationFormat>Экран (4:3)</PresentationFormat>
  <Paragraphs>463</Paragraphs>
  <Slides>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DSP</dc:creator>
  <cp:lastModifiedBy>DSP</cp:lastModifiedBy>
  <cp:revision>30</cp:revision>
  <dcterms:created xsi:type="dcterms:W3CDTF">2020-04-10T10:11:46Z</dcterms:created>
  <dcterms:modified xsi:type="dcterms:W3CDTF">2020-11-02T08:27:06Z</dcterms:modified>
</cp:coreProperties>
</file>