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7" r:id="rId2"/>
    <p:sldId id="278" r:id="rId3"/>
    <p:sldId id="284" r:id="rId4"/>
    <p:sldId id="285" r:id="rId5"/>
    <p:sldId id="319" r:id="rId6"/>
    <p:sldId id="286" r:id="rId7"/>
    <p:sldId id="287" r:id="rId8"/>
    <p:sldId id="295" r:id="rId9"/>
    <p:sldId id="288" r:id="rId10"/>
    <p:sldId id="320" r:id="rId11"/>
    <p:sldId id="326" r:id="rId12"/>
    <p:sldId id="289" r:id="rId13"/>
    <p:sldId id="290" r:id="rId14"/>
    <p:sldId id="292" r:id="rId15"/>
    <p:sldId id="294" r:id="rId16"/>
    <p:sldId id="291" r:id="rId17"/>
    <p:sldId id="293" r:id="rId18"/>
    <p:sldId id="296" r:id="rId19"/>
    <p:sldId id="329" r:id="rId20"/>
    <p:sldId id="318" r:id="rId21"/>
    <p:sldId id="297" r:id="rId22"/>
    <p:sldId id="298" r:id="rId23"/>
    <p:sldId id="299" r:id="rId24"/>
    <p:sldId id="300" r:id="rId25"/>
    <p:sldId id="302" r:id="rId26"/>
    <p:sldId id="321" r:id="rId27"/>
    <p:sldId id="301" r:id="rId28"/>
    <p:sldId id="327" r:id="rId29"/>
    <p:sldId id="303" r:id="rId30"/>
    <p:sldId id="304" r:id="rId31"/>
    <p:sldId id="305" r:id="rId32"/>
    <p:sldId id="306" r:id="rId33"/>
    <p:sldId id="307" r:id="rId34"/>
    <p:sldId id="317" r:id="rId35"/>
    <p:sldId id="309" r:id="rId36"/>
    <p:sldId id="310" r:id="rId37"/>
    <p:sldId id="313" r:id="rId38"/>
    <p:sldId id="323" r:id="rId39"/>
    <p:sldId id="324" r:id="rId40"/>
    <p:sldId id="322" r:id="rId41"/>
    <p:sldId id="308" r:id="rId42"/>
    <p:sldId id="316" r:id="rId43"/>
    <p:sldId id="328" r:id="rId44"/>
    <p:sldId id="311" r:id="rId45"/>
    <p:sldId id="279" r:id="rId46"/>
    <p:sldId id="281" r:id="rId47"/>
    <p:sldId id="280" r:id="rId48"/>
    <p:sldId id="282" r:id="rId49"/>
    <p:sldId id="312" r:id="rId50"/>
    <p:sldId id="283" r:id="rId51"/>
    <p:sldId id="277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io/w/c4926f1a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Все элементы </a:t>
            </a:r>
            <a:r>
              <a:rPr lang="en-US" smtClean="0"/>
              <a:t>my_list</a:t>
            </a:r>
            <a:r>
              <a:rPr lang="ru-RU" baseline="0" smtClean="0"/>
              <a:t> будут независимыми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https://habr.com/ru/post/123821/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https://habrahabr.ru/post/207988/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https://habrahabr.ru/post/207988/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https://proglib.io/p/10-klassnyh-funkciy-python-3-9-2020-11-21</a:t>
            </a:r>
            <a:r>
              <a:rPr lang="ru-RU" smtClean="0"/>
              <a:t> </a:t>
            </a:r>
            <a:br>
              <a:rPr lang="ru-RU" smtClean="0"/>
            </a:br>
            <a:r>
              <a:rPr lang="en-US" smtClean="0">
                <a:hlinkClick r:id="rId3"/>
              </a:rPr>
              <a:t>https://www.python.org/dev/peps/pep-0584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>
              <a:lnSpc>
                <a:spcPct val="80000"/>
              </a:lnSpc>
              <a:spcBef>
                <a:spcPts val="0"/>
              </a:spcBef>
              <a:defRPr/>
            </a:lvl4pPr>
            <a:lvl5pPr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04.11.2021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library/stdtyp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y-construct" TargetMode="External"/><Relationship Id="rId2" Type="http://schemas.openxmlformats.org/officeDocument/2006/relationships/hyperlink" Target="http://bit.ly/py-bitst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ika.net/py/binio/" TargetMode="External"/><Relationship Id="rId4" Type="http://schemas.openxmlformats.org/officeDocument/2006/relationships/hyperlink" Target="http://bit.ly/hachoir-pk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23821/" TargetMode="External"/><Relationship Id="rId2" Type="http://schemas.openxmlformats.org/officeDocument/2006/relationships/hyperlink" Target="http://rupython.com/python-ellipsis-706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Москва, 2018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5008" y="188640"/>
            <a:ext cx="8928992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0"/>
            <a:ext cx="8928992" cy="620688"/>
          </a:xfrm>
        </p:spPr>
        <p:txBody>
          <a:bodyPr/>
          <a:lstStyle/>
          <a:p>
            <a:pPr lvl="0"/>
            <a:r>
              <a:rPr lang="ru-RU" smtClean="0"/>
              <a:t>Повторение вложенных списков</a:t>
            </a:r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215008" y="692696"/>
            <a:ext cx="8928992" cy="5544616"/>
          </a:xfrm>
        </p:spPr>
        <p:txBody>
          <a:bodyPr/>
          <a:lstStyle/>
          <a:p>
            <a:pPr>
              <a:buNone/>
            </a:pPr>
            <a:r>
              <a:rPr lang="en-US" b="1" i="1" smtClean="0"/>
              <a:t>mylist = [[]] * 5</a:t>
            </a:r>
            <a:r>
              <a:rPr lang="ru-RU" b="1" i="1" smtClean="0"/>
              <a:t>  </a:t>
            </a:r>
            <a:r>
              <a:rPr lang="en-US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[[], [], [], [], []]</a:t>
            </a:r>
          </a:p>
          <a:p>
            <a:pPr>
              <a:buNone/>
            </a:pPr>
            <a:r>
              <a:rPr lang="ru-RU" smtClean="0"/>
              <a:t>Однако при этом</a:t>
            </a:r>
            <a:r>
              <a:rPr lang="en-US" smtClean="0"/>
              <a:t> </a:t>
            </a:r>
            <a:r>
              <a:rPr lang="ru-RU" smtClean="0"/>
              <a:t>операция:</a:t>
            </a:r>
          </a:p>
          <a:p>
            <a:pPr>
              <a:buNone/>
            </a:pPr>
            <a:r>
              <a:rPr lang="en-US" b="1" i="1" smtClean="0"/>
              <a:t>mylist[0].append(1)</a:t>
            </a:r>
            <a:r>
              <a:rPr lang="ru-RU" b="1" i="1" smtClean="0"/>
              <a:t> </a:t>
            </a:r>
            <a:r>
              <a:rPr lang="en-US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# [[1], [1], [1], [1], [1]]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b="1" i="1" smtClean="0">
                <a:solidFill>
                  <a:srgbClr val="00B050"/>
                </a:solidFill>
              </a:rPr>
              <a:t>Несколько забегая вперёд, лучше конструкция вида</a:t>
            </a:r>
          </a:p>
          <a:p>
            <a:pPr>
              <a:buNone/>
            </a:pPr>
            <a:r>
              <a:rPr lang="en-US" b="1" i="1" smtClean="0"/>
              <a:t>mylist = [[] for _ in range(5)]</a:t>
            </a:r>
            <a:r>
              <a:rPr lang="ru-RU" b="1" i="1" smtClean="0"/>
              <a:t>	</a:t>
            </a:r>
            <a:r>
              <a:rPr lang="en-US" b="1" i="1" smtClean="0">
                <a:solidFill>
                  <a:srgbClr val="00B050"/>
                </a:solidFill>
              </a:rPr>
              <a:t> # [[], [], [], [], []]</a:t>
            </a:r>
            <a:endParaRPr lang="ru-RU" b="1" i="1" smtClean="0"/>
          </a:p>
          <a:p>
            <a:pPr>
              <a:buNone/>
            </a:pPr>
            <a:r>
              <a:rPr lang="en-US" b="1" i="1" smtClean="0"/>
              <a:t>mylist[0].append(1)</a:t>
            </a:r>
            <a:r>
              <a:rPr lang="ru-RU" b="1" i="1" smtClean="0"/>
              <a:t>	</a:t>
            </a:r>
            <a:r>
              <a:rPr lang="en-US" b="1" i="1" smtClean="0"/>
              <a:t>		</a:t>
            </a:r>
            <a:r>
              <a:rPr lang="en-US" b="1" i="1" smtClean="0">
                <a:solidFill>
                  <a:srgbClr val="00B050"/>
                </a:solidFill>
              </a:rPr>
              <a:t>#</a:t>
            </a:r>
            <a:r>
              <a:rPr lang="ru-RU" b="1" i="1" smtClean="0">
                <a:solidFill>
                  <a:srgbClr val="00B050"/>
                </a:solidFill>
              </a:rPr>
              <a:t> [[1], [], [], [], []]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116632"/>
            <a:ext cx="8928992" cy="620688"/>
          </a:xfrm>
        </p:spPr>
        <p:txBody>
          <a:bodyPr/>
          <a:lstStyle/>
          <a:p>
            <a:r>
              <a:rPr lang="ru-RU" dirty="0" smtClean="0"/>
              <a:t>Бесконечно вложенный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908720"/>
            <a:ext cx="8928992" cy="1755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a = [1, 2, 3, 4]</a:t>
            </a:r>
          </a:p>
          <a:p>
            <a:pPr>
              <a:buNone/>
            </a:pPr>
            <a:r>
              <a:rPr lang="en-US" b="1" i="1" dirty="0" err="1" smtClean="0"/>
              <a:t>a.append</a:t>
            </a:r>
            <a:r>
              <a:rPr lang="en-US" b="1" i="1" dirty="0" smtClean="0"/>
              <a:t>(a)</a:t>
            </a:r>
            <a:r>
              <a:rPr lang="ru-RU" b="1" i="1" dirty="0" smtClean="0"/>
              <a:t> </a:t>
            </a:r>
            <a:r>
              <a:rPr lang="en-US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[1, 2, 3, 4, [...]]</a:t>
            </a:r>
          </a:p>
          <a:p>
            <a:pPr>
              <a:buNone/>
            </a:pPr>
            <a:r>
              <a:rPr lang="en-US" b="1" i="1" dirty="0" smtClean="0"/>
              <a:t>a[4] 				</a:t>
            </a:r>
            <a:r>
              <a:rPr lang="en-US" b="1" i="1" dirty="0" smtClean="0">
                <a:solidFill>
                  <a:srgbClr val="00B050"/>
                </a:solidFill>
              </a:rPr>
              <a:t># [1, 2, 3, 4, [...]]</a:t>
            </a:r>
          </a:p>
          <a:p>
            <a:pPr>
              <a:buNone/>
            </a:pPr>
            <a:r>
              <a:rPr lang="en-US" b="1" i="1" dirty="0" smtClean="0"/>
              <a:t>a[4][4][4][4][4][4][4][4][4][4] == a 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со списками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Разделение списков</a:t>
            </a:r>
          </a:p>
          <a:p>
            <a:pPr>
              <a:buNone/>
            </a:pPr>
            <a:r>
              <a:rPr lang="en-US" sz="4400" b="1" i="1" dirty="0" err="1" smtClean="0"/>
              <a:t>my_list</a:t>
            </a:r>
            <a:r>
              <a:rPr lang="en-US" sz="4400" b="1" i="1" dirty="0" smtClean="0"/>
              <a:t> = [0</a:t>
            </a:r>
            <a:r>
              <a:rPr lang="ru-RU" sz="4400" b="1" i="1" dirty="0" smtClean="0"/>
              <a:t>, </a:t>
            </a:r>
            <a:r>
              <a:rPr lang="en-US" sz="4400" b="1" i="1" dirty="0" smtClean="0"/>
              <a:t>10</a:t>
            </a:r>
            <a:r>
              <a:rPr lang="ru-RU" sz="4400" b="1" i="1" dirty="0" smtClean="0"/>
              <a:t>,</a:t>
            </a:r>
            <a:r>
              <a:rPr lang="en-US" sz="4400" b="1" i="1" dirty="0" smtClean="0"/>
              <a:t> 20, 30]</a:t>
            </a:r>
          </a:p>
          <a:p>
            <a:pPr>
              <a:buNone/>
            </a:pPr>
            <a:r>
              <a:rPr lang="en-US" sz="4400" b="1" i="1" err="1" smtClean="0"/>
              <a:t>my_list</a:t>
            </a:r>
            <a:r>
              <a:rPr lang="en-US" sz="4400" b="1" i="1" smtClean="0"/>
              <a:t>[:</a:t>
            </a:r>
            <a:r>
              <a:rPr lang="en-US" sz="4400" b="1" i="1" dirty="0" smtClean="0"/>
              <a:t>2] </a:t>
            </a:r>
            <a:r>
              <a:rPr lang="en-US" sz="4400" b="1" i="1" smtClean="0"/>
              <a:t>		</a:t>
            </a:r>
            <a:r>
              <a:rPr lang="en-US" sz="4400" b="1" i="1" smtClean="0">
                <a:solidFill>
                  <a:srgbClr val="00B050"/>
                </a:solidFill>
              </a:rPr>
              <a:t># </a:t>
            </a:r>
            <a:r>
              <a:rPr lang="en-US" sz="4400" b="1" i="1" dirty="0" smtClean="0">
                <a:solidFill>
                  <a:srgbClr val="00B050"/>
                </a:solidFill>
              </a:rPr>
              <a:t>[0, 10]</a:t>
            </a:r>
          </a:p>
          <a:p>
            <a:pPr>
              <a:buNone/>
            </a:pPr>
            <a:r>
              <a:rPr lang="en-US" sz="4400" b="1" i="1" dirty="0" err="1" smtClean="0"/>
              <a:t>my_list</a:t>
            </a:r>
            <a:r>
              <a:rPr lang="en-US" sz="4400" b="1" i="1" dirty="0" smtClean="0"/>
              <a:t>[2:] 		</a:t>
            </a:r>
            <a:r>
              <a:rPr lang="en-US" sz="4400" b="1" i="1" dirty="0" smtClean="0">
                <a:solidFill>
                  <a:srgbClr val="00B050"/>
                </a:solidFill>
              </a:rPr>
              <a:t># [20, 30]</a:t>
            </a:r>
          </a:p>
          <a:p>
            <a:pPr>
              <a:buNone/>
            </a:pPr>
            <a:r>
              <a:rPr lang="en-US" sz="4400" b="1" i="1" dirty="0" err="1" smtClean="0"/>
              <a:t>my_list</a:t>
            </a:r>
            <a:r>
              <a:rPr lang="en-US" sz="4400" b="1" i="1" dirty="0" smtClean="0"/>
              <a:t>[::2]		</a:t>
            </a:r>
            <a:r>
              <a:rPr lang="en-US" sz="4400" b="1" i="1" dirty="0" smtClean="0">
                <a:solidFill>
                  <a:srgbClr val="00B050"/>
                </a:solidFill>
              </a:rPr>
              <a:t># [0, 20]</a:t>
            </a:r>
          </a:p>
          <a:p>
            <a:pPr>
              <a:buNone/>
            </a:pPr>
            <a:r>
              <a:rPr lang="en-US" sz="4400" b="1" i="1" dirty="0" err="1" smtClean="0"/>
              <a:t>my_list</a:t>
            </a:r>
            <a:r>
              <a:rPr lang="en-US" sz="4400" b="1" i="1" dirty="0" smtClean="0"/>
              <a:t>[::-1]	</a:t>
            </a:r>
            <a:r>
              <a:rPr lang="en-US" sz="4400" b="1" i="1" dirty="0" smtClean="0">
                <a:solidFill>
                  <a:srgbClr val="00B050"/>
                </a:solidFill>
              </a:rPr>
              <a:t># [30, 20, 10, 0]</a:t>
            </a:r>
            <a:endParaRPr lang="ru-RU" sz="4400" b="1" i="1" dirty="0" smtClean="0">
              <a:solidFill>
                <a:srgbClr val="00B050"/>
              </a:solidFill>
            </a:endParaRPr>
          </a:p>
          <a:p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1008112"/>
          </a:xfrm>
        </p:spPr>
        <p:txBody>
          <a:bodyPr/>
          <a:lstStyle/>
          <a:p>
            <a:r>
              <a:rPr lang="en-US" b="1" i="1" dirty="0" smtClean="0"/>
              <a:t>[</a:t>
            </a:r>
            <a:r>
              <a:rPr lang="ru-RU" b="1" i="1" dirty="0" smtClean="0"/>
              <a:t>…</a:t>
            </a:r>
            <a:r>
              <a:rPr lang="en-US" b="1" i="1" dirty="0" smtClean="0"/>
              <a:t>, 'append', 'clear', 'copy', 'count', 'extend', 'index', 'insert', 'pop', 'remove', 'reverse', 'sort']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1412776"/>
          <a:ext cx="8784976" cy="5122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8312"/>
                <a:gridCol w="5976664"/>
              </a:tblGrid>
              <a:tr h="17479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</a:p>
                  </a:txBody>
                  <a:tcPr marL="36000" marR="36000" marT="18000" marB="18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Что делает</a:t>
                      </a:r>
                    </a:p>
                  </a:txBody>
                  <a:tcPr marL="36000" marR="36000" marT="18000" marB="18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589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list.append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Добавляет элемент в конец списка</a:t>
                      </a:r>
                    </a:p>
                  </a:txBody>
                  <a:tcPr marL="36000" marR="36000" marT="18000" marB="18000" anchor="ctr"/>
                </a:tc>
              </a:tr>
              <a:tr h="43698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list.extend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(L)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Расширяет список </a:t>
                      </a:r>
                      <a:r>
                        <a:rPr lang="ru-RU" sz="2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добавляя в конец все элементы списка L</a:t>
                      </a:r>
                    </a:p>
                  </a:txBody>
                  <a:tcPr marL="36000" marR="36000" marT="18000" marB="18000" anchor="ctr"/>
                </a:tc>
              </a:tr>
              <a:tr h="30589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list.insert(i, x)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Вставляет </a:t>
                      </a:r>
                      <a:r>
                        <a:rPr lang="ru-RU" sz="2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 </a:t>
                      </a:r>
                      <a:r>
                        <a:rPr lang="ru-RU" sz="21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ru-RU" sz="21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-ю</a:t>
                      </a:r>
                      <a:r>
                        <a:rPr lang="ru-RU" sz="2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позицию значение </a:t>
                      </a:r>
                      <a:r>
                        <a:rPr lang="ru-RU" sz="2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ru-RU" sz="2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56808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list.remove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Удаляет первый элемент в списке, имеющий значение </a:t>
                      </a:r>
                      <a:r>
                        <a:rPr lang="ru-RU" sz="2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ru-RU" sz="2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ValueError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такого элемента не существует</a:t>
                      </a:r>
                    </a:p>
                  </a:txBody>
                  <a:tcPr marL="36000" marR="36000" marT="18000" marB="18000" anchor="ctr"/>
                </a:tc>
              </a:tr>
              <a:tr h="56808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list.pop([i])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Удаляет </a:t>
                      </a:r>
                      <a:r>
                        <a:rPr lang="ru-RU" sz="2100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r>
                        <a:rPr lang="ru-RU" sz="21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-й</a:t>
                      </a:r>
                      <a:r>
                        <a:rPr lang="ru-RU" sz="2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элемент и возвращает его. Если индекс не указан, удаляется последний элемент</a:t>
                      </a:r>
                    </a:p>
                  </a:txBody>
                  <a:tcPr marL="36000" marR="36000" marT="18000" marB="18000" anchor="ctr"/>
                </a:tc>
              </a:tr>
              <a:tr h="56808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list.index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(x, [start [, end]])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положение первого элемента со значением </a:t>
                      </a:r>
                      <a:r>
                        <a:rPr lang="ru-RU" sz="21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(поиск 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ведется от </a:t>
                      </a:r>
                      <a:r>
                        <a:rPr lang="ru-RU" sz="21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start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до </a:t>
                      </a:r>
                      <a:r>
                        <a:rPr lang="ru-RU" sz="21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end</a:t>
                      </a: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36000" marR="36000" marT="18000" marB="18000" anchor="ctr"/>
                </a:tc>
              </a:tr>
              <a:tr h="30589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list.count(x)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количество элементов со значением </a:t>
                      </a:r>
                      <a:r>
                        <a:rPr lang="ru-RU" sz="2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</a:t>
                      </a:r>
                      <a:endParaRPr lang="ru-RU" sz="2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30589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list.sort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([key=</a:t>
                      </a:r>
                      <a:r>
                        <a:rPr lang="ru-RU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функция</a:t>
                      </a:r>
                      <a:r>
                        <a:rPr lang="ru-RU" sz="21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r>
                        <a:rPr lang="en-US" sz="21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[reverse=False]</a:t>
                      </a:r>
                      <a:r>
                        <a:rPr lang="ru-RU" sz="2100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ru-RU" sz="21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Сортирует список на основе функции</a:t>
                      </a:r>
                    </a:p>
                  </a:txBody>
                  <a:tcPr marL="36000" marR="36000" marT="18000" marB="18000" anchor="ctr"/>
                </a:tc>
              </a:tr>
              <a:tr h="17479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list.reverse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Инверсия списка</a:t>
                      </a:r>
                      <a:endParaRPr lang="ru-RU" sz="2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18000" marB="18000" anchor="ctr"/>
                </a:tc>
              </a:tr>
              <a:tr h="17479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list.copy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Поверхностная копия списка</a:t>
                      </a:r>
                    </a:p>
                  </a:txBody>
                  <a:tcPr marL="36000" marR="36000" marT="18000" marB="18000" anchor="ctr"/>
                </a:tc>
              </a:tr>
              <a:tr h="17479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1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list.clear</a:t>
                      </a:r>
                      <a:r>
                        <a:rPr lang="en-US" sz="21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marL="36000" marR="36000" marT="18000" marB="18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Очищает список</a:t>
                      </a:r>
                    </a:p>
                  </a:txBody>
                  <a:tcPr marL="36000" marR="36000" marT="18000" marB="18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[0</a:t>
            </a:r>
            <a:r>
              <a:rPr lang="ru-RU" b="1" i="1" dirty="0" smtClean="0"/>
              <a:t>, </a:t>
            </a:r>
            <a:r>
              <a:rPr lang="en-US" b="1" i="1" dirty="0" smtClean="0"/>
              <a:t>10]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my_list.append</a:t>
            </a:r>
            <a:r>
              <a:rPr lang="en-US" b="1" i="1" dirty="0" smtClean="0"/>
              <a:t>(30)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[0, 10, 30] – </a:t>
            </a:r>
            <a:r>
              <a:rPr lang="ru-RU" b="1" i="1" dirty="0" smtClean="0">
                <a:solidFill>
                  <a:srgbClr val="00B050"/>
                </a:solidFill>
              </a:rPr>
              <a:t>добавили</a:t>
            </a:r>
          </a:p>
          <a:p>
            <a:pPr>
              <a:buNone/>
            </a:pPr>
            <a:r>
              <a:rPr lang="en-US" b="1" i="1" dirty="0" err="1" smtClean="0"/>
              <a:t>my_list</a:t>
            </a:r>
            <a:r>
              <a:rPr lang="ru-RU" b="1" i="1" dirty="0" smtClean="0"/>
              <a:t>.</a:t>
            </a:r>
            <a:r>
              <a:rPr lang="en-US" b="1" i="1" dirty="0" smtClean="0"/>
              <a:t>append([1, 2])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[0, 10, [1, 2]]</a:t>
            </a:r>
          </a:p>
          <a:p>
            <a:r>
              <a:rPr lang="ru-RU" dirty="0" smtClean="0"/>
              <a:t>Слияние двух списков</a:t>
            </a:r>
          </a:p>
          <a:p>
            <a:pPr>
              <a:buNone/>
            </a:pPr>
            <a:r>
              <a:rPr lang="en-US" b="1" i="1" dirty="0" err="1" smtClean="0"/>
              <a:t>my_list.extend</a:t>
            </a:r>
            <a:r>
              <a:rPr lang="en-US" b="1" i="1" dirty="0" smtClean="0"/>
              <a:t>([1, 2])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[0, 10, 1, 2]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my_list</a:t>
            </a:r>
            <a:r>
              <a:rPr lang="ru-RU" b="1" i="1" dirty="0" smtClean="0"/>
              <a:t>+=</a:t>
            </a:r>
            <a:r>
              <a:rPr lang="en-US" b="1" i="1" dirty="0" smtClean="0"/>
              <a:t> [1, 2]</a:t>
            </a:r>
            <a:r>
              <a:rPr lang="ru-RU" b="1" i="1" dirty="0" smtClean="0"/>
              <a:t> 		</a:t>
            </a:r>
            <a:r>
              <a:rPr lang="en-US" b="1" i="1" dirty="0" smtClean="0">
                <a:solidFill>
                  <a:srgbClr val="00B050"/>
                </a:solidFill>
              </a:rPr>
              <a:t># [0, 10, 1, 2]</a:t>
            </a:r>
          </a:p>
          <a:p>
            <a:r>
              <a:rPr lang="ru-RU" dirty="0" smtClean="0"/>
              <a:t>Вставка списка</a:t>
            </a:r>
            <a:endParaRPr lang="en-US" dirty="0" smtClean="0"/>
          </a:p>
          <a:p>
            <a:pPr>
              <a:buNone/>
            </a:pPr>
            <a:r>
              <a:rPr lang="en-US" b="1" i="1" dirty="0" err="1" smtClean="0"/>
              <a:t>my_list.insert</a:t>
            </a:r>
            <a:r>
              <a:rPr lang="en-US" b="1" i="1" dirty="0" smtClean="0"/>
              <a:t>(0, [1, 2])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[[1, 2], 0, 10]</a:t>
            </a:r>
          </a:p>
          <a:p>
            <a:pPr>
              <a:buNone/>
            </a:pPr>
            <a:r>
              <a:rPr lang="en-US" b="1" i="1" dirty="0" err="1" smtClean="0"/>
              <a:t>my_list.insert</a:t>
            </a:r>
            <a:r>
              <a:rPr lang="en-US" b="1" i="1" dirty="0" smtClean="0"/>
              <a:t>(10, [1, 2]) 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[0, 10, [1, 2]]</a:t>
            </a:r>
          </a:p>
          <a:p>
            <a:r>
              <a:rPr lang="ru-RU" dirty="0" smtClean="0"/>
              <a:t>Индекс первого вхождения элемента</a:t>
            </a:r>
          </a:p>
          <a:p>
            <a:pPr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[0</a:t>
            </a:r>
            <a:r>
              <a:rPr lang="ru-RU" b="1" i="1" dirty="0" smtClean="0"/>
              <a:t>, </a:t>
            </a:r>
            <a:r>
              <a:rPr lang="en-US" b="1" i="1" dirty="0" smtClean="0"/>
              <a:t>10</a:t>
            </a:r>
            <a:r>
              <a:rPr lang="ru-RU" b="1" i="1" dirty="0" smtClean="0"/>
              <a:t>, 20, 10</a:t>
            </a:r>
            <a:r>
              <a:rPr lang="en-US" b="1" i="1" dirty="0" smtClean="0"/>
              <a:t>]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my_list.index</a:t>
            </a:r>
            <a:r>
              <a:rPr lang="en-US" b="1" i="1" dirty="0" smtClean="0"/>
              <a:t>(10)		</a:t>
            </a:r>
            <a:r>
              <a:rPr lang="en-US" b="1" i="1" dirty="0" smtClean="0">
                <a:solidFill>
                  <a:srgbClr val="00B050"/>
                </a:solidFill>
              </a:rPr>
              <a:t># 1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my_list.index</a:t>
            </a:r>
            <a:r>
              <a:rPr lang="en-US" b="1" i="1" dirty="0" smtClean="0"/>
              <a:t>(10</a:t>
            </a:r>
            <a:r>
              <a:rPr lang="ru-RU" b="1" i="1" dirty="0" smtClean="0"/>
              <a:t>, 2</a:t>
            </a:r>
            <a:r>
              <a:rPr lang="en-US" b="1" i="1" dirty="0" smtClean="0"/>
              <a:t>)	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3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Количество включений</a:t>
            </a:r>
          </a:p>
          <a:p>
            <a:pPr>
              <a:buNone/>
            </a:pPr>
            <a:r>
              <a:rPr lang="en-US" b="1" i="1" dirty="0" err="1" smtClean="0"/>
              <a:t>my_list.count</a:t>
            </a:r>
            <a:r>
              <a:rPr lang="en-US" b="1" i="1" dirty="0" smtClean="0"/>
              <a:t>(10)		</a:t>
            </a:r>
            <a:r>
              <a:rPr lang="en-US" b="1" i="1" dirty="0" smtClean="0">
                <a:solidFill>
                  <a:srgbClr val="00B050"/>
                </a:solidFill>
              </a:rPr>
              <a:t># 2</a:t>
            </a: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6237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[0</a:t>
            </a:r>
            <a:r>
              <a:rPr lang="ru-RU" b="1" i="1" dirty="0" smtClean="0"/>
              <a:t>, </a:t>
            </a:r>
            <a:r>
              <a:rPr lang="en-US" b="1" i="1" dirty="0" smtClean="0"/>
              <a:t>10]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Длина списка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len</a:t>
            </a:r>
            <a:r>
              <a:rPr lang="en-US" b="1" i="1" dirty="0" smtClean="0"/>
              <a:t>(</a:t>
            </a:r>
            <a:r>
              <a:rPr lang="en-US" b="1" i="1" dirty="0" err="1" smtClean="0"/>
              <a:t>my_list</a:t>
            </a:r>
            <a:r>
              <a:rPr lang="en-US" b="1" i="1" dirty="0" smtClean="0"/>
              <a:t>) 			</a:t>
            </a:r>
            <a:r>
              <a:rPr lang="en-US" b="1" i="1" dirty="0" smtClean="0">
                <a:solidFill>
                  <a:srgbClr val="00B050"/>
                </a:solidFill>
              </a:rPr>
              <a:t># 2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/>
              <a:t>Проверка нахождения элемента в списке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 smtClean="0"/>
              <a:t>10 </a:t>
            </a:r>
            <a:r>
              <a:rPr lang="en-US" b="1" i="1" dirty="0" smtClean="0"/>
              <a:t>in </a:t>
            </a:r>
            <a:r>
              <a:rPr lang="en-US" b="1" i="1" dirty="0" err="1" smtClean="0"/>
              <a:t>my_list</a:t>
            </a:r>
            <a:r>
              <a:rPr lang="en-US" b="1" i="1" dirty="0" smtClean="0"/>
              <a:t> 		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Объединение элементов списка (строки)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["a", "b", "c"]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", ".join(</a:t>
            </a:r>
            <a:r>
              <a:rPr lang="en-US" b="1" i="1" dirty="0" err="1" smtClean="0"/>
              <a:t>my_list</a:t>
            </a:r>
            <a:r>
              <a:rPr lang="en-US" b="1" i="1" dirty="0" smtClean="0"/>
              <a:t>)</a:t>
            </a:r>
            <a:r>
              <a:rPr lang="ru-RU" b="1" i="1" dirty="0" smtClean="0"/>
              <a:t>	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"</a:t>
            </a:r>
            <a:r>
              <a:rPr lang="en-US" b="1" i="1" dirty="0" smtClean="0">
                <a:solidFill>
                  <a:srgbClr val="00B050"/>
                </a:solidFill>
              </a:rPr>
              <a:t>a, b, c</a:t>
            </a:r>
            <a:r>
              <a:rPr lang="ru-RU" b="1" i="1" dirty="0" smtClean="0">
                <a:solidFill>
                  <a:srgbClr val="00B050"/>
                </a:solidFill>
              </a:rPr>
              <a:t>"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/>
              <a:t>Сортировка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my_list.sort</a:t>
            </a:r>
            <a:r>
              <a:rPr lang="en-US" b="1" i="1" dirty="0" smtClean="0"/>
              <a:t>(reverse=True)	</a:t>
            </a:r>
            <a:r>
              <a:rPr lang="en-US" b="1" i="1" dirty="0" smtClean="0">
                <a:solidFill>
                  <a:srgbClr val="00B050"/>
                </a:solidFill>
              </a:rPr>
              <a:t># ['c', 'b', 'a']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по ключевой функции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["</a:t>
            </a:r>
            <a:r>
              <a:rPr lang="en-US" b="1" i="1" dirty="0" err="1" smtClean="0"/>
              <a:t>aa</a:t>
            </a:r>
            <a:r>
              <a:rPr lang="en-US" b="1" i="1" dirty="0" smtClean="0"/>
              <a:t>", "b", "</a:t>
            </a:r>
            <a:r>
              <a:rPr lang="en-US" b="1" i="1" dirty="0" err="1" smtClean="0"/>
              <a:t>ccc</a:t>
            </a:r>
            <a:r>
              <a:rPr lang="en-US" b="1" i="1" dirty="0" smtClean="0"/>
              <a:t>"]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key – </a:t>
            </a:r>
            <a:r>
              <a:rPr lang="ru-RU" dirty="0" smtClean="0"/>
              <a:t>в данном случае отвечает за вычисление длины строки. Используется лямбда-функция.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my_list.sort</a:t>
            </a:r>
            <a:r>
              <a:rPr lang="ru-RU" b="1" i="1" dirty="0" smtClean="0"/>
              <a:t>(</a:t>
            </a:r>
            <a:r>
              <a:rPr lang="en-US" b="1" i="1" dirty="0" smtClean="0"/>
              <a:t>key=lambda x: </a:t>
            </a:r>
            <a:r>
              <a:rPr lang="en-US" b="1" i="1" dirty="0" err="1" smtClean="0"/>
              <a:t>len</a:t>
            </a:r>
            <a:r>
              <a:rPr lang="en-US" b="1" i="1" dirty="0" smtClean="0"/>
              <a:t>(x)</a:t>
            </a:r>
            <a:r>
              <a:rPr lang="ru-RU" b="1" i="1" dirty="0" smtClean="0"/>
              <a:t>) </a:t>
            </a:r>
            <a:r>
              <a:rPr lang="en-US" b="1" i="1" dirty="0" smtClean="0">
                <a:solidFill>
                  <a:srgbClr val="00B050"/>
                </a:solidFill>
              </a:rPr>
              <a:t># ['b', '</a:t>
            </a:r>
            <a:r>
              <a:rPr lang="en-US" b="1" i="1" dirty="0" err="1" smtClean="0">
                <a:solidFill>
                  <a:srgbClr val="00B050"/>
                </a:solidFill>
              </a:rPr>
              <a:t>aa</a:t>
            </a:r>
            <a:r>
              <a:rPr lang="en-US" b="1" i="1" dirty="0" smtClean="0">
                <a:solidFill>
                  <a:srgbClr val="00B050"/>
                </a:solidFill>
              </a:rPr>
              <a:t>', '</a:t>
            </a:r>
            <a:r>
              <a:rPr lang="en-US" b="1" i="1" dirty="0" err="1" smtClean="0">
                <a:solidFill>
                  <a:srgbClr val="00B050"/>
                </a:solidFill>
              </a:rPr>
              <a:t>ccc</a:t>
            </a:r>
            <a:r>
              <a:rPr lang="en-US" b="1" i="1" dirty="0" smtClean="0">
                <a:solidFill>
                  <a:srgbClr val="00B050"/>
                </a:solidFill>
              </a:rPr>
              <a:t>']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r>
              <a:rPr lang="en-US" dirty="0" smtClean="0"/>
              <a:t> </a:t>
            </a:r>
            <a:r>
              <a:rPr lang="ru-RU" dirty="0" smtClean="0"/>
              <a:t>сортировки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err="1" smtClean="0"/>
              <a:t>mylist</a:t>
            </a:r>
            <a:r>
              <a:rPr lang="en-US" b="1" i="1" dirty="0" smtClean="0"/>
              <a:t> = [0, 2, 1, 9, 7]</a:t>
            </a:r>
          </a:p>
          <a:p>
            <a:pPr>
              <a:buNone/>
            </a:pPr>
            <a:r>
              <a:rPr lang="en-US" b="1" i="1" dirty="0" err="1" smtClean="0"/>
              <a:t>mylist.sort</a:t>
            </a:r>
            <a:r>
              <a:rPr lang="en-US" b="1" i="1" dirty="0" smtClean="0"/>
              <a:t>()			</a:t>
            </a:r>
            <a:r>
              <a:rPr lang="en-US" b="1" i="1" dirty="0" smtClean="0">
                <a:solidFill>
                  <a:srgbClr val="00B050"/>
                </a:solidFill>
              </a:rPr>
              <a:t># [0, 1, 2, 7, 9]</a:t>
            </a:r>
          </a:p>
          <a:p>
            <a:pPr>
              <a:buNone/>
            </a:pPr>
            <a:r>
              <a:rPr lang="en-US" b="1" i="1" dirty="0" err="1" smtClean="0"/>
              <a:t>mylist.sort</a:t>
            </a:r>
            <a:r>
              <a:rPr lang="en-US" b="1" i="1" dirty="0" smtClean="0"/>
              <a:t>(reverse=True) 	</a:t>
            </a:r>
            <a:r>
              <a:rPr lang="en-US" b="1" i="1" dirty="0" smtClean="0">
                <a:solidFill>
                  <a:srgbClr val="00B050"/>
                </a:solidFill>
              </a:rPr>
              <a:t># [9, 7, 2, 1, 0]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mylist</a:t>
            </a:r>
            <a:r>
              <a:rPr lang="en-US" b="1" i="1" dirty="0" smtClean="0"/>
              <a:t> = [0, 2, 1, 9, 7]</a:t>
            </a:r>
          </a:p>
          <a:p>
            <a:pPr>
              <a:buNone/>
            </a:pPr>
            <a:r>
              <a:rPr lang="en-US" b="1" i="1" dirty="0" err="1" smtClean="0"/>
              <a:t>mylist.reverse</a:t>
            </a:r>
            <a:r>
              <a:rPr lang="en-US" b="1" i="1" dirty="0" smtClean="0"/>
              <a:t> 			</a:t>
            </a:r>
            <a:r>
              <a:rPr lang="en-US" b="1" i="1" dirty="0" smtClean="0">
                <a:solidFill>
                  <a:srgbClr val="FF0000"/>
                </a:solidFill>
              </a:rPr>
              <a:t># [0, 2, 1, 9</a:t>
            </a:r>
            <a:r>
              <a:rPr lang="en-US" b="1" i="1" smtClean="0">
                <a:solidFill>
                  <a:srgbClr val="FF0000"/>
                </a:solidFill>
              </a:rPr>
              <a:t>, 7]</a:t>
            </a:r>
          </a:p>
          <a:p>
            <a:pPr>
              <a:buNone/>
            </a:pPr>
            <a:r>
              <a:rPr lang="en-US" b="1" i="1" smtClean="0"/>
              <a:t>mylist.reverse ()			</a:t>
            </a:r>
            <a:r>
              <a:rPr lang="en-US" b="1" i="1" smtClean="0">
                <a:solidFill>
                  <a:srgbClr val="00B050"/>
                </a:solidFill>
              </a:rPr>
              <a:t># [7, 9, 1, 2, 0]</a:t>
            </a:r>
          </a:p>
          <a:p>
            <a:pPr>
              <a:buNone/>
            </a:pPr>
            <a:r>
              <a:rPr lang="en-US" b="1" i="1" smtClean="0"/>
              <a:t>mylist </a:t>
            </a:r>
            <a:r>
              <a:rPr lang="en-US" b="1" i="1" dirty="0" smtClean="0"/>
              <a:t>= [0, "20", 1, "t", 7]</a:t>
            </a:r>
          </a:p>
          <a:p>
            <a:pPr>
              <a:buNone/>
            </a:pPr>
            <a:r>
              <a:rPr lang="en-US" b="1" i="1" dirty="0" err="1" smtClean="0"/>
              <a:t>mylist.sort</a:t>
            </a:r>
            <a:r>
              <a:rPr lang="en-US" b="1" i="1" dirty="0" smtClean="0"/>
              <a:t>()	 		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ОШИБКА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err="1" smtClean="0"/>
              <a:t>mylist</a:t>
            </a:r>
            <a:r>
              <a:rPr lang="en-US" b="1" i="1" dirty="0" smtClean="0"/>
              <a:t> = [</a:t>
            </a:r>
            <a:r>
              <a:rPr lang="ru-RU" b="1" i="1" dirty="0" smtClean="0"/>
              <a:t>"</a:t>
            </a:r>
            <a:r>
              <a:rPr lang="en-US" b="1" i="1" dirty="0" smtClean="0"/>
              <a:t>0</a:t>
            </a:r>
            <a:r>
              <a:rPr lang="ru-RU" b="1" i="1" dirty="0" smtClean="0"/>
              <a:t>"</a:t>
            </a:r>
            <a:r>
              <a:rPr lang="en-US" b="1" i="1" dirty="0" smtClean="0"/>
              <a:t>, "20", </a:t>
            </a:r>
            <a:r>
              <a:rPr lang="ru-RU" b="1" i="1" dirty="0" smtClean="0"/>
              <a:t>"</a:t>
            </a:r>
            <a:r>
              <a:rPr lang="en-US" b="1" i="1" dirty="0" smtClean="0"/>
              <a:t>1</a:t>
            </a:r>
            <a:r>
              <a:rPr lang="ru-RU" b="1" i="1" dirty="0" smtClean="0"/>
              <a:t>"</a:t>
            </a:r>
            <a:r>
              <a:rPr lang="en-US" b="1" i="1" dirty="0" smtClean="0"/>
              <a:t>, "</a:t>
            </a:r>
            <a:r>
              <a:rPr lang="ru-RU" b="1" i="1" dirty="0" smtClean="0"/>
              <a:t>9</a:t>
            </a:r>
            <a:r>
              <a:rPr lang="en-US" b="1" i="1" dirty="0" smtClean="0"/>
              <a:t>", </a:t>
            </a:r>
            <a:r>
              <a:rPr lang="ru-RU" b="1" i="1" dirty="0" smtClean="0"/>
              <a:t>"</a:t>
            </a:r>
            <a:r>
              <a:rPr lang="en-US" b="1" i="1" dirty="0" smtClean="0"/>
              <a:t>7</a:t>
            </a:r>
            <a:r>
              <a:rPr lang="ru-RU" b="1" i="1" dirty="0" smtClean="0"/>
              <a:t>0"</a:t>
            </a:r>
            <a:r>
              <a:rPr lang="en-US" b="1" i="1" dirty="0" smtClean="0"/>
              <a:t>]</a:t>
            </a:r>
          </a:p>
          <a:p>
            <a:pPr>
              <a:buNone/>
            </a:pPr>
            <a:r>
              <a:rPr lang="en-US" b="1" i="1" dirty="0" err="1" smtClean="0"/>
              <a:t>mylist.sort</a:t>
            </a:r>
            <a:r>
              <a:rPr lang="en-US" b="1" i="1" dirty="0" smtClean="0"/>
              <a:t>()			</a:t>
            </a:r>
            <a:r>
              <a:rPr lang="en-US" b="1" i="1" dirty="0" smtClean="0">
                <a:solidFill>
                  <a:srgbClr val="00B050"/>
                </a:solidFill>
              </a:rPr>
              <a:t># ['0', '1', '20', '70', '9']</a:t>
            </a:r>
          </a:p>
          <a:p>
            <a:pPr>
              <a:buNone/>
            </a:pPr>
            <a:r>
              <a:rPr lang="en-US" b="1" i="1" dirty="0" err="1" smtClean="0"/>
              <a:t>mylist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/>
              <a:t>=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/>
              <a:t>mylist.sort</a:t>
            </a:r>
            <a:r>
              <a:rPr lang="en-US" b="1" i="1" dirty="0" smtClean="0"/>
              <a:t>()</a:t>
            </a:r>
            <a:r>
              <a:rPr lang="en-US" b="1" i="1" dirty="0" smtClean="0">
                <a:solidFill>
                  <a:srgbClr val="00B050"/>
                </a:solidFill>
              </a:rPr>
              <a:t> 		</a:t>
            </a:r>
            <a:r>
              <a:rPr lang="en-US" b="1" i="1" dirty="0" smtClean="0">
                <a:solidFill>
                  <a:srgbClr val="FF0000"/>
                </a:solidFill>
              </a:rPr>
              <a:t># None</a:t>
            </a: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элементов из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[0</a:t>
            </a:r>
            <a:r>
              <a:rPr lang="ru-RU" b="1" i="1" dirty="0" smtClean="0"/>
              <a:t>, </a:t>
            </a:r>
            <a:r>
              <a:rPr lang="en-US" b="1" i="1" dirty="0" smtClean="0"/>
              <a:t>10</a:t>
            </a:r>
            <a:r>
              <a:rPr lang="ru-RU" b="1" i="1" dirty="0" smtClean="0"/>
              <a:t>,</a:t>
            </a:r>
            <a:r>
              <a:rPr lang="en-US" b="1" i="1" dirty="0" smtClean="0"/>
              <a:t> 20, 30]</a:t>
            </a:r>
          </a:p>
          <a:p>
            <a:r>
              <a:rPr lang="ru-RU" dirty="0" smtClean="0"/>
              <a:t>Удаление элемента списка по индексу (</a:t>
            </a:r>
            <a:r>
              <a:rPr lang="en-US" b="1" i="1" dirty="0" smtClean="0">
                <a:solidFill>
                  <a:srgbClr val="FF0000"/>
                </a:solidFill>
              </a:rPr>
              <a:t>del</a:t>
            </a:r>
            <a:r>
              <a:rPr lang="en-US" dirty="0" smtClean="0"/>
              <a:t>)</a:t>
            </a:r>
            <a:endParaRPr lang="ru-RU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smtClean="0"/>
              <a:t>del </a:t>
            </a:r>
            <a:r>
              <a:rPr lang="en-US" b="1" i="1" dirty="0" err="1" smtClean="0"/>
              <a:t>my_list</a:t>
            </a:r>
            <a:r>
              <a:rPr lang="en-US" b="1" i="1" dirty="0" smtClean="0"/>
              <a:t>[</a:t>
            </a:r>
            <a:r>
              <a:rPr lang="ru-RU" b="1" i="1" dirty="0" smtClean="0"/>
              <a:t>1</a:t>
            </a:r>
            <a:r>
              <a:rPr lang="en-US" b="1" i="1" dirty="0" smtClean="0"/>
              <a:t>] 	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[0, 20, 30]</a:t>
            </a:r>
          </a:p>
          <a:p>
            <a:pPr>
              <a:buNone/>
            </a:pPr>
            <a:r>
              <a:rPr lang="en-US" b="1" i="1" dirty="0" smtClean="0"/>
              <a:t>del </a:t>
            </a:r>
            <a:r>
              <a:rPr lang="en-US" b="1" i="1" dirty="0" err="1" smtClean="0"/>
              <a:t>my_list</a:t>
            </a:r>
            <a:r>
              <a:rPr lang="en-US" b="1" i="1" dirty="0" smtClean="0"/>
              <a:t>[1:3]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[0, 30]</a:t>
            </a:r>
          </a:p>
          <a:p>
            <a:pPr>
              <a:buNone/>
            </a:pPr>
            <a:r>
              <a:rPr lang="en-US" b="1" i="1" dirty="0" smtClean="0"/>
              <a:t>del </a:t>
            </a:r>
            <a:r>
              <a:rPr lang="en-US" b="1" i="1" dirty="0" err="1" smtClean="0"/>
              <a:t>my_list</a:t>
            </a:r>
            <a:r>
              <a:rPr lang="en-US" b="1" i="1" dirty="0" smtClean="0"/>
              <a:t>[:]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очистка списка</a:t>
            </a:r>
          </a:p>
          <a:p>
            <a:pPr>
              <a:buNone/>
            </a:pPr>
            <a:r>
              <a:rPr lang="en-US" b="1" i="1" smtClean="0"/>
              <a:t>my_list.clear() </a:t>
            </a:r>
            <a:r>
              <a:rPr lang="en-US" b="1" i="1" dirty="0" smtClean="0">
                <a:solidFill>
                  <a:srgbClr val="00B050"/>
                </a:solidFill>
              </a:rPr>
              <a:t>		# </a:t>
            </a:r>
            <a:r>
              <a:rPr lang="ru-RU" b="1" i="1" dirty="0" smtClean="0">
                <a:solidFill>
                  <a:srgbClr val="00B050"/>
                </a:solidFill>
              </a:rPr>
              <a:t>очистка списка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Удаление по значению</a:t>
            </a:r>
          </a:p>
          <a:p>
            <a:pPr>
              <a:buNone/>
            </a:pPr>
            <a:r>
              <a:rPr lang="en-US" b="1" i="1" dirty="0" err="1" smtClean="0"/>
              <a:t>my_list.remove</a:t>
            </a:r>
            <a:r>
              <a:rPr lang="en-US" b="1" i="1" dirty="0" smtClean="0"/>
              <a:t>(2)</a:t>
            </a:r>
            <a:r>
              <a:rPr lang="ru-RU" b="1" i="1" dirty="0" smtClean="0"/>
              <a:t> 	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ОШИБКА</a:t>
            </a:r>
          </a:p>
          <a:p>
            <a:pPr>
              <a:buNone/>
            </a:pPr>
            <a:r>
              <a:rPr lang="en-US" b="1" i="1" dirty="0" err="1" smtClean="0"/>
              <a:t>my_list.remove</a:t>
            </a:r>
            <a:r>
              <a:rPr lang="en-US" b="1" i="1" dirty="0" smtClean="0"/>
              <a:t>(2</a:t>
            </a:r>
            <a:r>
              <a:rPr lang="ru-RU" b="1" i="1" dirty="0" smtClean="0"/>
              <a:t>0</a:t>
            </a:r>
            <a:r>
              <a:rPr lang="en-US" b="1" i="1" dirty="0" smtClean="0"/>
              <a:t>)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[0, 10, 30]</a:t>
            </a:r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Извлечение элемента из списка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ex = my_list.pop()  	</a:t>
            </a:r>
            <a:r>
              <a:rPr lang="en-US" b="1" i="1" dirty="0" smtClean="0">
                <a:solidFill>
                  <a:srgbClr val="00B050"/>
                </a:solidFill>
              </a:rPr>
              <a:t># ex=30, </a:t>
            </a:r>
            <a:r>
              <a:rPr lang="en-US" b="1" i="1" dirty="0" err="1" smtClean="0">
                <a:solidFill>
                  <a:srgbClr val="00B050"/>
                </a:solidFill>
              </a:rPr>
              <a:t>my_list</a:t>
            </a:r>
            <a:r>
              <a:rPr lang="en-US" b="1" i="1" dirty="0" smtClean="0">
                <a:solidFill>
                  <a:srgbClr val="00B050"/>
                </a:solidFill>
              </a:rPr>
              <a:t> = [0, 10, 20]</a:t>
            </a:r>
          </a:p>
          <a:p>
            <a:pPr>
              <a:buNone/>
            </a:pPr>
            <a:r>
              <a:rPr lang="en-US" b="1" i="1" dirty="0" smtClean="0"/>
              <a:t>ex = my_list.pop(0)  	</a:t>
            </a:r>
            <a:r>
              <a:rPr lang="en-US" b="1" i="1" dirty="0" smtClean="0">
                <a:solidFill>
                  <a:srgbClr val="00B050"/>
                </a:solidFill>
              </a:rPr>
              <a:t># ex=0, </a:t>
            </a:r>
            <a:r>
              <a:rPr lang="en-US" b="1" i="1" dirty="0" err="1" smtClean="0">
                <a:solidFill>
                  <a:srgbClr val="00B050"/>
                </a:solidFill>
              </a:rPr>
              <a:t>my_list</a:t>
            </a:r>
            <a:r>
              <a:rPr lang="en-US" b="1" i="1" dirty="0" smtClean="0">
                <a:solidFill>
                  <a:srgbClr val="00B050"/>
                </a:solidFill>
              </a:rPr>
              <a:t> = [10, 20, 30]</a:t>
            </a:r>
          </a:p>
          <a:p>
            <a:pPr>
              <a:buNone/>
            </a:pPr>
            <a:r>
              <a:rPr lang="ru-RU" dirty="0" smtClean="0"/>
              <a:t>Можно воспользоваться модулем </a:t>
            </a:r>
            <a:r>
              <a:rPr lang="en-US" b="1" dirty="0" smtClean="0"/>
              <a:t>collections</a:t>
            </a:r>
          </a:p>
          <a:p>
            <a:pPr>
              <a:buNone/>
            </a:pPr>
            <a:r>
              <a:rPr lang="en-US" sz="3000" b="1" dirty="0" smtClean="0">
                <a:hlinkClick r:id="rId2"/>
              </a:rPr>
              <a:t>https://docs.python.org/3/tutorial/datastructures.html</a:t>
            </a:r>
            <a:r>
              <a:rPr lang="en-US" sz="3000" b="1" dirty="0" smtClean="0"/>
              <a:t> </a:t>
            </a:r>
            <a:endParaRPr lang="ru-RU" sz="3000" b="1" dirty="0" smtClean="0"/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Кортежи (</a:t>
            </a:r>
            <a:r>
              <a:rPr lang="en-US" dirty="0" err="1" smtClean="0"/>
              <a:t>Tuples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036496" cy="5976664"/>
          </a:xfrm>
        </p:spPr>
        <p:txBody>
          <a:bodyPr>
            <a:normAutofit/>
          </a:bodyPr>
          <a:lstStyle/>
          <a:p>
            <a:r>
              <a:rPr lang="ru-RU" dirty="0" smtClean="0"/>
              <a:t>Кортежи, как и списки, являются последовательностями произвольных элементов. </a:t>
            </a:r>
          </a:p>
          <a:p>
            <a:r>
              <a:rPr lang="ru-RU" dirty="0" smtClean="0"/>
              <a:t>В отличие от списков кортежи </a:t>
            </a:r>
            <a:r>
              <a:rPr lang="ru-RU" b="1" u="sng" dirty="0" smtClean="0"/>
              <a:t>неизменяемы</a:t>
            </a:r>
          </a:p>
          <a:p>
            <a:pPr>
              <a:buNone/>
            </a:pPr>
            <a:r>
              <a:rPr lang="ru-RU" dirty="0" smtClean="0"/>
              <a:t>Создание кортежей</a:t>
            </a: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()	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пустой кортеж</a:t>
            </a: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("a", )</a:t>
            </a:r>
            <a:r>
              <a:rPr lang="ru-RU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один или более элементов</a:t>
            </a: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("a", "b", "c")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больше 1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элемента</a:t>
            </a: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"a", "b", "a"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скобки не обязательны</a:t>
            </a:r>
          </a:p>
          <a:p>
            <a:pPr>
              <a:buNone/>
            </a:pPr>
            <a:r>
              <a:rPr lang="fr-FR" b="1" i="1" dirty="0" smtClean="0"/>
              <a:t>mytuple</a:t>
            </a:r>
            <a:r>
              <a:rPr lang="en-US" dirty="0" smtClean="0"/>
              <a:t> </a:t>
            </a:r>
            <a:r>
              <a:rPr lang="en-US" b="1" i="1" dirty="0" smtClean="0"/>
              <a:t>= (</a:t>
            </a:r>
            <a:r>
              <a:rPr lang="ru-RU" b="1" i="1" dirty="0" smtClean="0"/>
              <a:t>"</a:t>
            </a:r>
            <a:r>
              <a:rPr lang="en-US" b="1" i="1" dirty="0" smtClean="0"/>
              <a:t>s</a:t>
            </a:r>
            <a:r>
              <a:rPr lang="ru-RU" b="1" i="1" dirty="0" smtClean="0"/>
              <a:t>"</a:t>
            </a:r>
            <a:r>
              <a:rPr lang="en-US" b="1" i="1" dirty="0" smtClean="0"/>
              <a:t>)</a:t>
            </a:r>
            <a:r>
              <a:rPr lang="ru-RU" b="1" i="1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# s –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строка!</a:t>
            </a:r>
          </a:p>
          <a:p>
            <a:pPr>
              <a:buNone/>
            </a:pPr>
            <a:r>
              <a:rPr lang="fr-FR" b="1" i="1" dirty="0" smtClean="0"/>
              <a:t>mytuple</a:t>
            </a:r>
            <a:r>
              <a:rPr lang="en-US" dirty="0" smtClean="0"/>
              <a:t> </a:t>
            </a:r>
            <a:r>
              <a:rPr lang="en-US" b="1" i="1" dirty="0" smtClean="0"/>
              <a:t>= (</a:t>
            </a:r>
            <a:r>
              <a:rPr lang="ru-RU" b="1" i="1" dirty="0" smtClean="0"/>
              <a:t>"</a:t>
            </a:r>
            <a:r>
              <a:rPr lang="en-US" b="1" i="1" dirty="0" smtClean="0"/>
              <a:t>s</a:t>
            </a:r>
            <a:r>
              <a:rPr lang="ru-RU" b="1" i="1" dirty="0" smtClean="0"/>
              <a:t>",</a:t>
            </a:r>
            <a:r>
              <a:rPr lang="en-US" b="1" i="1" dirty="0" smtClean="0"/>
              <a:t>)</a:t>
            </a:r>
            <a:r>
              <a:rPr lang="ru-RU" b="1" i="1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# ('s',) –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кортеж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Преобразование в кортеж</a:t>
            </a: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</a:t>
            </a:r>
            <a:r>
              <a:rPr lang="en-US" b="1" i="1" dirty="0" err="1" smtClean="0"/>
              <a:t>tuple</a:t>
            </a:r>
            <a:r>
              <a:rPr lang="en-US" b="1" i="1" dirty="0" smtClean="0"/>
              <a:t>([0, 1, 7]) </a:t>
            </a:r>
            <a:r>
              <a:rPr lang="en-US" b="1" i="1" dirty="0" smtClean="0">
                <a:solidFill>
                  <a:srgbClr val="00B050"/>
                </a:solidFill>
              </a:rPr>
              <a:t># (0, 1, 7)</a:t>
            </a:r>
          </a:p>
          <a:p>
            <a:pPr>
              <a:buNone/>
            </a:pP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56376" y="6356350"/>
            <a:ext cx="730424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Изменение кортежей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изменять составляющие элементы</a:t>
            </a:r>
            <a:endParaRPr lang="en-US" smtClean="0"/>
          </a:p>
          <a:p>
            <a:pPr>
              <a:buNone/>
            </a:pPr>
            <a:r>
              <a:rPr lang="fr-FR" b="1" i="1" smtClean="0"/>
              <a:t>mytuple = ([1, 2, 3], [3, 2, 1])</a:t>
            </a:r>
            <a:endParaRPr lang="ru-RU" b="1" i="1" smtClean="0"/>
          </a:p>
          <a:p>
            <a:pPr>
              <a:buNone/>
            </a:pPr>
            <a:r>
              <a:rPr lang="fr-FR" b="1" i="1" smtClean="0"/>
              <a:t>mytuple</a:t>
            </a:r>
            <a:r>
              <a:rPr lang="en-US" b="1" i="1" smtClean="0"/>
              <a:t>[0][0] = 7 	</a:t>
            </a:r>
            <a:r>
              <a:rPr lang="en-US" b="1" i="1" smtClean="0">
                <a:solidFill>
                  <a:srgbClr val="00B050"/>
                </a:solidFill>
              </a:rPr>
              <a:t># ([</a:t>
            </a:r>
            <a:r>
              <a:rPr lang="en-US" b="1" i="1" smtClean="0">
                <a:solidFill>
                  <a:srgbClr val="FF0000"/>
                </a:solidFill>
              </a:rPr>
              <a:t>7</a:t>
            </a:r>
            <a:r>
              <a:rPr lang="en-US" b="1" i="1" smtClean="0">
                <a:solidFill>
                  <a:srgbClr val="00B050"/>
                </a:solidFill>
              </a:rPr>
              <a:t>, 2, 3], [3, 2, </a:t>
            </a:r>
            <a:r>
              <a:rPr lang="en-US" b="1" i="1" smtClean="0">
                <a:solidFill>
                  <a:srgbClr val="00B050"/>
                </a:solidFill>
              </a:rPr>
              <a:t>1</a:t>
            </a:r>
            <a:r>
              <a:rPr lang="en-US" b="1" i="1" smtClean="0">
                <a:solidFill>
                  <a:srgbClr val="00B050"/>
                </a:solidFill>
              </a:rPr>
              <a:t>])</a:t>
            </a:r>
            <a:endParaRPr lang="ru-RU" b="1" i="1" smtClean="0">
              <a:solidFill>
                <a:srgbClr val="00B050"/>
              </a:solidFill>
            </a:endParaRPr>
          </a:p>
          <a:p>
            <a:r>
              <a:rPr lang="ru-RU" smtClean="0"/>
              <a:t>Однако</a:t>
            </a:r>
          </a:p>
          <a:p>
            <a:pPr>
              <a:buNone/>
            </a:pPr>
            <a:r>
              <a:rPr lang="fr-FR" b="1" i="1" smtClean="0"/>
              <a:t>mytuple </a:t>
            </a:r>
            <a:r>
              <a:rPr lang="fr-FR" b="1" i="1" smtClean="0"/>
              <a:t>= </a:t>
            </a:r>
            <a:r>
              <a:rPr lang="fr-FR" b="1" i="1" smtClean="0"/>
              <a:t>(1</a:t>
            </a:r>
            <a:r>
              <a:rPr lang="fr-FR" b="1" i="1" smtClean="0"/>
              <a:t>, 2</a:t>
            </a:r>
            <a:r>
              <a:rPr lang="fr-FR" b="1" i="1" smtClean="0"/>
              <a:t>, </a:t>
            </a:r>
            <a:r>
              <a:rPr lang="fr-FR" b="1" i="1" smtClean="0"/>
              <a:t>3)</a:t>
            </a:r>
            <a:endParaRPr lang="ru-RU" b="1" i="1" smtClean="0"/>
          </a:p>
          <a:p>
            <a:pPr>
              <a:buNone/>
            </a:pPr>
            <a:r>
              <a:rPr lang="fr-FR" b="1" i="1" smtClean="0"/>
              <a:t>mytuple</a:t>
            </a:r>
            <a:r>
              <a:rPr lang="en-US" b="1" i="1" smtClean="0"/>
              <a:t>[0</a:t>
            </a:r>
            <a:r>
              <a:rPr lang="en-US" b="1" i="1" smtClean="0"/>
              <a:t>]</a:t>
            </a:r>
            <a:r>
              <a:rPr lang="ru-RU" b="1" i="1" smtClean="0"/>
              <a:t> = 7 </a:t>
            </a:r>
            <a:r>
              <a:rPr lang="en-US" b="1" i="1" smtClean="0">
                <a:solidFill>
                  <a:srgbClr val="FF0000"/>
                </a:solidFill>
              </a:rPr>
              <a:t>#</a:t>
            </a:r>
            <a:r>
              <a:rPr lang="ru-RU" b="1" i="1" smtClean="0">
                <a:solidFill>
                  <a:srgbClr val="FF0000"/>
                </a:solidFill>
              </a:rPr>
              <a:t> Ошибка!</a:t>
            </a:r>
            <a:endParaRPr lang="ru-RU" b="1" i="1" smtClean="0">
              <a:solidFill>
                <a:srgbClr val="FF0000"/>
              </a:solidFill>
            </a:endParaRPr>
          </a:p>
          <a:p>
            <a:endParaRPr lang="ru-RU" smtClean="0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879218" y="332656"/>
            <a:ext cx="738535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</a:t>
            </a:r>
            <a:r>
              <a:rPr lang="en-US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r>
              <a:rPr lang="ru-RU" sz="540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Типы данных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Часть 2.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Сложные типы данных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15008" y="3284984"/>
            <a:ext cx="8928992" cy="3312368"/>
          </a:xfrm>
        </p:spPr>
        <p:txBody>
          <a:bodyPr>
            <a:normAutofit/>
          </a:bodyPr>
          <a:lstStyle/>
          <a:p>
            <a:pPr marL="514350" lvl="1" indent="-51435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b="1" dirty="0" smtClean="0"/>
              <a:t>Списки (</a:t>
            </a:r>
            <a:r>
              <a:rPr lang="en-US" sz="3200" b="1" dirty="0" smtClean="0"/>
              <a:t>Lists)</a:t>
            </a:r>
            <a:r>
              <a:rPr lang="ru-RU" sz="3200" b="1" dirty="0" smtClean="0"/>
              <a:t> и Кортежи (</a:t>
            </a:r>
            <a:r>
              <a:rPr lang="en-US" sz="3200" b="1" dirty="0" err="1" smtClean="0"/>
              <a:t>Tuples</a:t>
            </a:r>
            <a:r>
              <a:rPr lang="en-US" sz="3200" b="1" dirty="0" smtClean="0"/>
              <a:t>)</a:t>
            </a:r>
            <a:endParaRPr lang="ru-RU" sz="3200" b="1" dirty="0" smtClean="0"/>
          </a:p>
          <a:p>
            <a:pPr marL="514350" lvl="1" indent="-51435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b="1" dirty="0" smtClean="0"/>
              <a:t>Словари (</a:t>
            </a:r>
            <a:r>
              <a:rPr lang="en-US" sz="3200" b="1" dirty="0" smtClean="0"/>
              <a:t>Dictionaries)</a:t>
            </a:r>
          </a:p>
          <a:p>
            <a:pPr marL="514350" lvl="1" indent="-51435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b="1" dirty="0" smtClean="0"/>
              <a:t>Множества (</a:t>
            </a:r>
            <a:r>
              <a:rPr lang="en-US" sz="3200" b="1" dirty="0" smtClean="0"/>
              <a:t>Sets)</a:t>
            </a:r>
            <a:endParaRPr lang="ru-RU" sz="3200" b="1" dirty="0" smtClean="0"/>
          </a:p>
          <a:p>
            <a:pPr marL="514350" lvl="1" indent="-51435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b="1" dirty="0" smtClean="0"/>
              <a:t>Фиксированные множества (</a:t>
            </a:r>
            <a:r>
              <a:rPr lang="en-US" sz="3200" b="1" dirty="0" smtClean="0"/>
              <a:t>Frozen sets)</a:t>
            </a:r>
          </a:p>
          <a:p>
            <a:pPr marL="514350" lvl="1" indent="-514350">
              <a:buFont typeface="+mj-lt"/>
              <a:buAutoNum type="arabicPeriod"/>
            </a:pPr>
            <a:r>
              <a:rPr lang="ru-RU" sz="3200" b="1" dirty="0" smtClean="0"/>
              <a:t>Байты (</a:t>
            </a:r>
            <a:r>
              <a:rPr lang="en-US" sz="3200" b="1" dirty="0" smtClean="0"/>
              <a:t>Bytes)</a:t>
            </a:r>
          </a:p>
          <a:p>
            <a:pPr marL="514350" lvl="1" indent="-514350">
              <a:buFont typeface="+mj-lt"/>
              <a:buAutoNum type="arabicPeriod"/>
            </a:pPr>
            <a:r>
              <a:rPr lang="ru-RU" sz="3200" b="1" dirty="0" smtClean="0"/>
              <a:t>Массивы байтов (</a:t>
            </a:r>
            <a:r>
              <a:rPr lang="en-US" sz="3200" b="1" dirty="0" smtClean="0"/>
              <a:t>Byte Arrays)</a:t>
            </a:r>
            <a:endParaRPr lang="ru-RU" sz="3200" b="1" dirty="0" smtClean="0"/>
          </a:p>
          <a:p>
            <a:pPr marL="514350" lvl="1" indent="-514350">
              <a:buFont typeface="+mj-lt"/>
              <a:buAutoNum type="arabicPeriod"/>
            </a:pPr>
            <a:r>
              <a:rPr lang="ru-RU" sz="3200" b="1" dirty="0" smtClean="0"/>
              <a:t>Прочие типы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Распаковка кортежа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Распаковка</a:t>
            </a:r>
            <a:r>
              <a:rPr lang="en-US" dirty="0" smtClean="0"/>
              <a:t> </a:t>
            </a:r>
            <a:r>
              <a:rPr lang="ru-RU" dirty="0" smtClean="0"/>
              <a:t>кортежа</a:t>
            </a: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("a", "b", "c")</a:t>
            </a:r>
            <a:endParaRPr lang="ru-RU" dirty="0" smtClean="0"/>
          </a:p>
          <a:p>
            <a:pPr>
              <a:buNone/>
            </a:pPr>
            <a:r>
              <a:rPr lang="en-US" b="1" i="1" dirty="0" smtClean="0"/>
              <a:t>a, b, c = </a:t>
            </a:r>
            <a:r>
              <a:rPr lang="en-US" b="1" i="1" dirty="0" err="1" smtClean="0"/>
              <a:t>mytuple</a:t>
            </a:r>
            <a:r>
              <a:rPr lang="en-US" b="1" i="1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# a='a', b='b', c='c'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= ("a", "b", "c", "d", "e", "f")</a:t>
            </a:r>
          </a:p>
          <a:p>
            <a:pPr>
              <a:buNone/>
            </a:pPr>
            <a:r>
              <a:rPr lang="ru-RU" dirty="0" smtClean="0"/>
              <a:t>Если при присваивании значений их окажется больше переменных – можно добавить в начало имени переменной (*) и ей будут присвоены остальные переменные.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first, second,*rest = </a:t>
            </a:r>
            <a:r>
              <a:rPr lang="en-US" b="1" i="1" dirty="0" err="1" smtClean="0"/>
              <a:t>mytuple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print(first, second, rest)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it-IT" b="1" i="1" dirty="0" smtClean="0">
                <a:solidFill>
                  <a:srgbClr val="00B050"/>
                </a:solidFill>
              </a:rPr>
              <a:t>a b ['c', 'd', 'e', 'f']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кортежей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[…'count', 'index']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mytuple</a:t>
            </a:r>
            <a:r>
              <a:rPr lang="en-US" b="1" i="1" dirty="0" smtClean="0"/>
              <a:t> </a:t>
            </a:r>
            <a:r>
              <a:rPr lang="en-US" b="1" i="1" smtClean="0"/>
              <a:t>= ("</a:t>
            </a:r>
            <a:r>
              <a:rPr lang="en-US" b="1" i="1" dirty="0" smtClean="0"/>
              <a:t>a", "b", "</a:t>
            </a:r>
            <a:r>
              <a:rPr lang="en-US" b="1" i="1" smtClean="0"/>
              <a:t>a")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mytuple.index</a:t>
            </a:r>
            <a:r>
              <a:rPr lang="en-US" b="1" i="1" dirty="0" smtClean="0"/>
              <a:t>("a")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0 – </a:t>
            </a:r>
            <a:r>
              <a:rPr lang="ru-RU" b="1" i="1" dirty="0" smtClean="0">
                <a:solidFill>
                  <a:srgbClr val="00B050"/>
                </a:solidFill>
              </a:rPr>
              <a:t>первое вхождение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mytuple.count</a:t>
            </a:r>
            <a:r>
              <a:rPr lang="en-US" b="1" i="1" dirty="0" smtClean="0"/>
              <a:t>("a")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2 – </a:t>
            </a:r>
            <a:r>
              <a:rPr lang="ru-RU" b="1" i="1" dirty="0" smtClean="0">
                <a:solidFill>
                  <a:srgbClr val="00B050"/>
                </a:solidFill>
              </a:rPr>
              <a:t>количество вхождений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кортежей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Кортежи занимают меньше места, чем списки</a:t>
            </a:r>
          </a:p>
          <a:p>
            <a:r>
              <a:rPr lang="ru-RU" sz="3800" dirty="0" smtClean="0"/>
              <a:t>Кортежи можно использовать в качестве ключей словаря (см. дальше)</a:t>
            </a:r>
          </a:p>
          <a:p>
            <a:r>
              <a:rPr lang="ru-RU" sz="3800" dirty="0" smtClean="0"/>
              <a:t>Именованные кортежи могут служить более простой альтернативой объектам.</a:t>
            </a:r>
          </a:p>
          <a:p>
            <a:r>
              <a:rPr lang="ru-RU" sz="3800" dirty="0" smtClean="0"/>
              <a:t>Аргументы функции передаются как кортежи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(</a:t>
            </a:r>
            <a:r>
              <a:rPr lang="en-US" dirty="0" smtClean="0"/>
              <a:t>Dictionary)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Словарь похож на список. Но адресация элементов в нём обеспечивается идентификаторами-ключами.</a:t>
            </a:r>
          </a:p>
          <a:p>
            <a:r>
              <a:rPr lang="ru-RU" dirty="0" smtClean="0"/>
              <a:t>Ключ может являться булевой переменной, целым числом, числом с плавающей точкой, кортежем, строкой и другими объектами</a:t>
            </a:r>
          </a:p>
          <a:p>
            <a:r>
              <a:rPr lang="ru-RU" dirty="0" smtClean="0"/>
              <a:t>Словарь – изменяемый элемент. Можно добавлять, удалять и изменять его элементы.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допускается наличие запятой после последнего элемента списка, кортежа или словаря.</a:t>
            </a:r>
          </a:p>
          <a:p>
            <a:r>
              <a:rPr lang="ru-RU" dirty="0" smtClean="0"/>
              <a:t>В других языках программирования словари могут называться ключевыми массивами, ассоциативными массивами, </a:t>
            </a:r>
            <a:r>
              <a:rPr lang="ru-RU" dirty="0" err="1" smtClean="0"/>
              <a:t>хешами</a:t>
            </a:r>
            <a:r>
              <a:rPr lang="ru-RU" dirty="0" smtClean="0"/>
              <a:t> или хеш-таблицей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словаря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480720"/>
          </a:xfrm>
        </p:spPr>
        <p:txBody>
          <a:bodyPr>
            <a:normAutofit/>
          </a:bodyPr>
          <a:lstStyle/>
          <a:p>
            <a:r>
              <a:rPr lang="ru-RU" sz="3000" dirty="0" smtClean="0"/>
              <a:t>Словарь обозначается фигурными скобками </a:t>
            </a:r>
            <a:r>
              <a:rPr lang="en-US" sz="3000" dirty="0" smtClean="0"/>
              <a:t>{}</a:t>
            </a:r>
          </a:p>
          <a:p>
            <a:pPr>
              <a:buNone/>
            </a:pPr>
            <a:r>
              <a:rPr lang="en-US" sz="3000" b="1" i="1" dirty="0" smtClean="0"/>
              <a:t>d = {} 		</a:t>
            </a:r>
            <a:r>
              <a:rPr lang="en-US" sz="3000" b="1" i="1" dirty="0" smtClean="0">
                <a:solidFill>
                  <a:srgbClr val="00B050"/>
                </a:solidFill>
              </a:rPr>
              <a:t># </a:t>
            </a:r>
            <a:r>
              <a:rPr lang="ru-RU" sz="3000" b="1" i="1" dirty="0" smtClean="0">
                <a:solidFill>
                  <a:srgbClr val="00B050"/>
                </a:solidFill>
              </a:rPr>
              <a:t>пустой словарь</a:t>
            </a:r>
          </a:p>
          <a:p>
            <a:pPr>
              <a:buNone/>
            </a:pPr>
            <a:r>
              <a:rPr lang="nl-NL" sz="3000" b="1" i="1" dirty="0" smtClean="0"/>
              <a:t>d ={"Sub":"Hg", "Property":"Met</a:t>
            </a:r>
            <a:r>
              <a:rPr lang="en-US" sz="3000" b="1" i="1" dirty="0" smtClean="0"/>
              <a:t>al</a:t>
            </a:r>
            <a:r>
              <a:rPr lang="nl-NL" sz="3000" b="1" i="1" dirty="0" smtClean="0"/>
              <a:t>"}</a:t>
            </a:r>
          </a:p>
          <a:p>
            <a:pPr>
              <a:buNone/>
            </a:pPr>
            <a:r>
              <a:rPr lang="nl-NL" sz="3000" dirty="0" smtClean="0"/>
              <a:t>"Sub", "Property" – </a:t>
            </a:r>
            <a:r>
              <a:rPr lang="ru-RU" sz="3000" dirty="0" smtClean="0"/>
              <a:t>ключи</a:t>
            </a:r>
            <a:endParaRPr lang="en-US" sz="3000" dirty="0" smtClean="0"/>
          </a:p>
          <a:p>
            <a:pPr>
              <a:buNone/>
            </a:pPr>
            <a:r>
              <a:rPr lang="nl-NL" sz="3000" b="1" i="1" dirty="0" smtClean="0"/>
              <a:t>d</a:t>
            </a:r>
            <a:r>
              <a:rPr lang="en-US" sz="3000" b="1" i="1" dirty="0" smtClean="0"/>
              <a:t> = {"key1": 1, "key2": 2} </a:t>
            </a:r>
            <a:r>
              <a:rPr lang="en-US" sz="3000" b="1" i="1" dirty="0" smtClean="0">
                <a:solidFill>
                  <a:srgbClr val="00B050"/>
                </a:solidFill>
              </a:rPr>
              <a:t># {'key1': 1, 'key2': 2}</a:t>
            </a:r>
          </a:p>
          <a:p>
            <a:r>
              <a:rPr lang="ru-RU" sz="3000" dirty="0" smtClean="0"/>
              <a:t>Использование метода </a:t>
            </a:r>
            <a:r>
              <a:rPr lang="en-US" sz="3000" b="1" i="1" dirty="0" err="1" smtClean="0"/>
              <a:t>setdefault</a:t>
            </a:r>
            <a:endParaRPr lang="ru-RU" sz="3000" b="1" i="1" dirty="0" smtClean="0"/>
          </a:p>
          <a:p>
            <a:pPr>
              <a:buNone/>
            </a:pPr>
            <a:r>
              <a:rPr lang="en-US" sz="3000" b="1" i="1" dirty="0" err="1" smtClean="0"/>
              <a:t>d.setdefault</a:t>
            </a:r>
            <a:r>
              <a:rPr lang="en-US" sz="3000" b="1" i="1" dirty="0" smtClean="0"/>
              <a:t>("key4", 5)</a:t>
            </a:r>
            <a:r>
              <a:rPr lang="ru-RU" sz="3000" b="1" i="1" dirty="0" smtClean="0"/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# {'key1': 1, 'key2': 2, 'key4': 5}</a:t>
            </a:r>
          </a:p>
          <a:p>
            <a:pPr>
              <a:buNone/>
            </a:pPr>
            <a:r>
              <a:rPr lang="en-US" sz="3000" b="1" i="1" dirty="0" err="1" smtClean="0"/>
              <a:t>d.setdefault</a:t>
            </a:r>
            <a:r>
              <a:rPr lang="en-US" sz="3000" b="1" i="1" dirty="0" smtClean="0"/>
              <a:t>("key1", 5) </a:t>
            </a:r>
            <a:r>
              <a:rPr lang="en-US" sz="3000" b="1" i="1" dirty="0" smtClean="0">
                <a:solidFill>
                  <a:srgbClr val="00B050"/>
                </a:solidFill>
              </a:rPr>
              <a:t># {'key1': 1, 'key2': 2}</a:t>
            </a:r>
          </a:p>
          <a:p>
            <a:pPr>
              <a:buNone/>
            </a:pPr>
            <a:r>
              <a:rPr lang="en-US" sz="3000" b="1" i="1" dirty="0" smtClean="0"/>
              <a:t>e = </a:t>
            </a:r>
            <a:r>
              <a:rPr lang="en-US" sz="3000" b="1" i="1" dirty="0" err="1" smtClean="0"/>
              <a:t>d.setdefault</a:t>
            </a:r>
            <a:r>
              <a:rPr lang="en-US" sz="3000" b="1" i="1" dirty="0" smtClean="0"/>
              <a:t>("key4", 5) </a:t>
            </a:r>
            <a:r>
              <a:rPr lang="en-US" sz="3000" b="1" i="1" dirty="0" smtClean="0">
                <a:solidFill>
                  <a:srgbClr val="00B050"/>
                </a:solidFill>
              </a:rPr>
              <a:t># 5</a:t>
            </a:r>
          </a:p>
          <a:p>
            <a:pPr>
              <a:buNone/>
            </a:pPr>
            <a:r>
              <a:rPr lang="en-US" sz="3000" b="1" i="1" dirty="0" smtClean="0"/>
              <a:t>e = </a:t>
            </a:r>
            <a:r>
              <a:rPr lang="en-US" sz="3000" b="1" i="1" dirty="0" err="1" smtClean="0"/>
              <a:t>d.setdefault</a:t>
            </a:r>
            <a:r>
              <a:rPr lang="en-US" sz="3000" b="1" i="1" dirty="0" smtClean="0"/>
              <a:t>("key1", 5) </a:t>
            </a:r>
            <a:r>
              <a:rPr lang="en-US" sz="3000" b="1" i="1" dirty="0" smtClean="0">
                <a:solidFill>
                  <a:srgbClr val="00B050"/>
                </a:solidFill>
              </a:rPr>
              <a:t># 1</a:t>
            </a:r>
          </a:p>
          <a:p>
            <a:r>
              <a:rPr lang="ru-RU" sz="3000" dirty="0" smtClean="0"/>
              <a:t>Создание словаря по ключам</a:t>
            </a:r>
            <a:endParaRPr lang="en-US" sz="3000" dirty="0" smtClean="0"/>
          </a:p>
          <a:p>
            <a:pPr>
              <a:buNone/>
            </a:pPr>
            <a:r>
              <a:rPr lang="en-US" sz="3000" b="1" i="1" dirty="0" smtClean="0"/>
              <a:t>d = </a:t>
            </a:r>
            <a:r>
              <a:rPr lang="en-US" sz="3000" b="1" i="1" dirty="0" err="1" smtClean="0"/>
              <a:t>dict</a:t>
            </a:r>
            <a:r>
              <a:rPr lang="en-US" sz="3000" b="1" i="1" dirty="0" smtClean="0"/>
              <a:t>(</a:t>
            </a:r>
            <a:r>
              <a:rPr lang="en-US" sz="3000" b="1" i="1" dirty="0" err="1" smtClean="0"/>
              <a:t>sh</a:t>
            </a:r>
            <a:r>
              <a:rPr lang="en-US" sz="3000" b="1" i="1" dirty="0" smtClean="0"/>
              <a:t>="d", </a:t>
            </a:r>
            <a:r>
              <a:rPr lang="en-US" sz="3000" b="1" i="1" dirty="0" err="1" smtClean="0"/>
              <a:t>lng</a:t>
            </a:r>
            <a:r>
              <a:rPr lang="en-US" sz="3000" b="1" i="1" dirty="0" smtClean="0"/>
              <a:t>="</a:t>
            </a:r>
            <a:r>
              <a:rPr lang="en-US" sz="3000" b="1" i="1" dirty="0" err="1" smtClean="0"/>
              <a:t>di</a:t>
            </a:r>
            <a:r>
              <a:rPr lang="en-US" sz="3000" b="1" i="1" dirty="0" smtClean="0"/>
              <a:t>") </a:t>
            </a:r>
            <a:r>
              <a:rPr lang="en-US" sz="3000" b="1" i="1" dirty="0" smtClean="0">
                <a:solidFill>
                  <a:srgbClr val="00B050"/>
                </a:solidFill>
              </a:rPr>
              <a:t># {'</a:t>
            </a:r>
            <a:r>
              <a:rPr lang="en-US" sz="3000" b="1" i="1" dirty="0" err="1" smtClean="0">
                <a:solidFill>
                  <a:srgbClr val="00B050"/>
                </a:solidFill>
              </a:rPr>
              <a:t>sh</a:t>
            </a:r>
            <a:r>
              <a:rPr lang="en-US" sz="3000" b="1" i="1" dirty="0" smtClean="0">
                <a:solidFill>
                  <a:srgbClr val="00B050"/>
                </a:solidFill>
              </a:rPr>
              <a:t>': 'd', '</a:t>
            </a:r>
            <a:r>
              <a:rPr lang="en-US" sz="3000" b="1" i="1" dirty="0" err="1" smtClean="0">
                <a:solidFill>
                  <a:srgbClr val="00B050"/>
                </a:solidFill>
              </a:rPr>
              <a:t>lng</a:t>
            </a:r>
            <a:r>
              <a:rPr lang="en-US" sz="3000" b="1" i="1" dirty="0" smtClean="0">
                <a:solidFill>
                  <a:srgbClr val="00B050"/>
                </a:solidFill>
              </a:rPr>
              <a:t>': '</a:t>
            </a:r>
            <a:r>
              <a:rPr lang="en-US" sz="3000" b="1" i="1" dirty="0" err="1" smtClean="0">
                <a:solidFill>
                  <a:srgbClr val="00B050"/>
                </a:solidFill>
              </a:rPr>
              <a:t>di</a:t>
            </a:r>
            <a:r>
              <a:rPr lang="en-US" sz="3000" b="1" i="1" dirty="0" smtClean="0">
                <a:solidFill>
                  <a:srgbClr val="00B050"/>
                </a:solidFill>
              </a:rPr>
              <a:t>'}</a:t>
            </a:r>
            <a:endParaRPr lang="ru-RU" sz="3000" b="1" i="1" dirty="0" smtClean="0">
              <a:solidFill>
                <a:srgbClr val="00B050"/>
              </a:solidFill>
            </a:endParaRPr>
          </a:p>
          <a:p>
            <a:r>
              <a:rPr lang="ru-RU" sz="3000" dirty="0" smtClean="0"/>
              <a:t>С помощью метода </a:t>
            </a:r>
            <a:r>
              <a:rPr lang="en-US" sz="3000" b="1" i="1" dirty="0" err="1" smtClean="0"/>
              <a:t>fromkeys</a:t>
            </a:r>
            <a:endParaRPr lang="ru-RU" sz="3000" b="1" i="1" dirty="0" smtClean="0"/>
          </a:p>
          <a:p>
            <a:pPr>
              <a:buNone/>
            </a:pPr>
            <a:r>
              <a:rPr lang="en-US" sz="3000" b="1" i="1" dirty="0" err="1" smtClean="0"/>
              <a:t>mydict</a:t>
            </a:r>
            <a:r>
              <a:rPr lang="en-US" sz="3000" b="1" i="1" dirty="0" smtClean="0"/>
              <a:t> = </a:t>
            </a:r>
            <a:r>
              <a:rPr lang="en-US" sz="3000" b="1" i="1" dirty="0" err="1" smtClean="0"/>
              <a:t>dict.fromkeys</a:t>
            </a:r>
            <a:r>
              <a:rPr lang="en-US" sz="3000" b="1" i="1" dirty="0" smtClean="0"/>
              <a:t>(["a", "b"], 1) </a:t>
            </a:r>
            <a:r>
              <a:rPr lang="en-US" sz="3000" b="1" i="1" dirty="0" smtClean="0">
                <a:solidFill>
                  <a:srgbClr val="00B050"/>
                </a:solidFill>
              </a:rPr>
              <a:t># {'a': 1, 'b': 1}</a:t>
            </a:r>
          </a:p>
          <a:p>
            <a:pPr>
              <a:buNone/>
            </a:pPr>
            <a:r>
              <a:rPr lang="en-US" sz="3000" b="1" i="1" dirty="0" smtClean="0"/>
              <a:t>d = </a:t>
            </a:r>
            <a:r>
              <a:rPr lang="en-US" sz="3000" b="1" i="1" dirty="0" err="1" smtClean="0"/>
              <a:t>dict.fromkeys</a:t>
            </a:r>
            <a:r>
              <a:rPr lang="en-US" sz="3000" b="1" i="1" dirty="0" smtClean="0"/>
              <a:t> (["a", "b"] </a:t>
            </a:r>
            <a:r>
              <a:rPr lang="en-US" sz="3000" b="1" i="1" dirty="0" smtClean="0">
                <a:solidFill>
                  <a:srgbClr val="00B050"/>
                </a:solidFill>
              </a:rPr>
              <a:t># {'a': None, 'b': None}</a:t>
            </a:r>
          </a:p>
          <a:p>
            <a:pPr>
              <a:buNone/>
            </a:pPr>
            <a:endParaRPr lang="ru-RU" sz="30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b="1" i="1" dirty="0" err="1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из списков и кортежей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476672"/>
            <a:ext cx="8928992" cy="6381328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словаря из списка списков</a:t>
            </a:r>
          </a:p>
          <a:p>
            <a:pPr>
              <a:buNone/>
            </a:pPr>
            <a:r>
              <a:rPr lang="en-US" b="1" i="1" dirty="0" err="1" smtClean="0"/>
              <a:t>rawlist</a:t>
            </a:r>
            <a:r>
              <a:rPr lang="en-US" b="1" i="1" dirty="0" smtClean="0"/>
              <a:t> = [[</a:t>
            </a:r>
            <a:r>
              <a:rPr lang="ru-RU" b="1" i="1" dirty="0" smtClean="0"/>
              <a:t>"</a:t>
            </a:r>
            <a:r>
              <a:rPr lang="en-US" b="1" i="1" dirty="0" smtClean="0"/>
              <a:t>a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smtClean="0"/>
              <a:t>b</a:t>
            </a:r>
            <a:r>
              <a:rPr lang="ru-RU" b="1" i="1" dirty="0" smtClean="0"/>
              <a:t>"</a:t>
            </a:r>
            <a:r>
              <a:rPr lang="en-US" b="1" i="1" dirty="0" smtClean="0"/>
              <a:t>], [</a:t>
            </a:r>
            <a:r>
              <a:rPr lang="ru-RU" b="1" i="1" dirty="0" smtClean="0"/>
              <a:t>"</a:t>
            </a:r>
            <a:r>
              <a:rPr lang="en-US" b="1" i="1" dirty="0" smtClean="0"/>
              <a:t>c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smtClean="0"/>
              <a:t>d</a:t>
            </a:r>
            <a:r>
              <a:rPr lang="ru-RU" b="1" i="1" dirty="0" smtClean="0"/>
              <a:t>"</a:t>
            </a:r>
            <a:r>
              <a:rPr lang="en-US" b="1" i="1" dirty="0" smtClean="0"/>
              <a:t>], [</a:t>
            </a:r>
            <a:r>
              <a:rPr lang="ru-RU" b="1" i="1" dirty="0" smtClean="0"/>
              <a:t>"</a:t>
            </a:r>
            <a:r>
              <a:rPr lang="en-US" b="1" i="1" dirty="0" smtClean="0"/>
              <a:t>e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smtClean="0"/>
              <a:t>f</a:t>
            </a:r>
            <a:r>
              <a:rPr lang="ru-RU" b="1" i="1" dirty="0" smtClean="0"/>
              <a:t>"</a:t>
            </a:r>
            <a:r>
              <a:rPr lang="en-US" b="1" i="1" dirty="0" smtClean="0"/>
              <a:t>]]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 =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(</a:t>
            </a:r>
            <a:r>
              <a:rPr lang="en-US" b="1" i="1" dirty="0" err="1" smtClean="0"/>
              <a:t>rawlist</a:t>
            </a:r>
            <a:r>
              <a:rPr lang="en-US" b="1" i="1" dirty="0" smtClean="0"/>
              <a:t>) 	</a:t>
            </a:r>
            <a:r>
              <a:rPr lang="en-US" b="1" i="1" dirty="0" smtClean="0">
                <a:solidFill>
                  <a:srgbClr val="00B050"/>
                </a:solidFill>
              </a:rPr>
              <a:t># {'a': 'b', 'c': 'd', 'e': 'f'}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из списка кортежей:</a:t>
            </a:r>
          </a:p>
          <a:p>
            <a:pPr>
              <a:buNone/>
            </a:pPr>
            <a:r>
              <a:rPr lang="en-US" b="1" i="1" dirty="0" err="1" smtClean="0"/>
              <a:t>rawlist</a:t>
            </a:r>
            <a:r>
              <a:rPr lang="en-US" b="1" i="1" dirty="0" smtClean="0"/>
              <a:t> </a:t>
            </a:r>
            <a:r>
              <a:rPr lang="pt-BR" b="1" i="1" dirty="0" smtClean="0"/>
              <a:t>= [("a", "b"), ("c", "d"), ("e", "f")]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 =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(</a:t>
            </a:r>
            <a:r>
              <a:rPr lang="en-US" b="1" i="1" dirty="0" err="1" smtClean="0"/>
              <a:t>rawlist</a:t>
            </a:r>
            <a:r>
              <a:rPr lang="en-US" b="1" i="1" dirty="0" smtClean="0"/>
              <a:t>) </a:t>
            </a:r>
            <a:r>
              <a:rPr lang="en-US" b="1" i="1" dirty="0" smtClean="0">
                <a:solidFill>
                  <a:srgbClr val="00B050"/>
                </a:solidFill>
              </a:rPr>
              <a:t># {'a': 'b', 'c': 'd', 'e': 'f'}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dirty="0" smtClean="0"/>
              <a:t>из кортежа списков:</a:t>
            </a:r>
          </a:p>
          <a:p>
            <a:pPr>
              <a:buNone/>
            </a:pPr>
            <a:r>
              <a:rPr lang="en-US" b="1" i="1" dirty="0" err="1" smtClean="0"/>
              <a:t>rawtuple</a:t>
            </a:r>
            <a:r>
              <a:rPr lang="en-US" b="1" i="1" dirty="0" smtClean="0"/>
              <a:t> = </a:t>
            </a:r>
            <a:r>
              <a:rPr lang="pt-BR" b="1" i="1" dirty="0" smtClean="0"/>
              <a:t>(["a", "b"], ["c", "d"], ["e", "f"])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 =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(</a:t>
            </a:r>
            <a:r>
              <a:rPr lang="en-US" b="1" i="1" dirty="0" err="1" smtClean="0"/>
              <a:t>rawtuple</a:t>
            </a:r>
            <a:r>
              <a:rPr lang="en-US" b="1" i="1" dirty="0" smtClean="0"/>
              <a:t>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{'a': 'b', 'c': 'd', 'e': 'f'}</a:t>
            </a:r>
          </a:p>
          <a:p>
            <a:pPr>
              <a:buNone/>
            </a:pPr>
            <a:r>
              <a:rPr lang="ru-RU" dirty="0" smtClean="0"/>
              <a:t>Список строк</a:t>
            </a:r>
          </a:p>
          <a:p>
            <a:pPr>
              <a:buNone/>
            </a:pPr>
            <a:r>
              <a:rPr lang="en-US" b="1" i="1" dirty="0" smtClean="0"/>
              <a:t>s = [</a:t>
            </a:r>
            <a:r>
              <a:rPr lang="ru-RU" b="1" i="1" dirty="0" smtClean="0"/>
              <a:t>"</a:t>
            </a:r>
            <a:r>
              <a:rPr lang="en-US" b="1" i="1" dirty="0" err="1" smtClean="0"/>
              <a:t>ab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err="1" smtClean="0"/>
              <a:t>cd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err="1" smtClean="0"/>
              <a:t>ef</a:t>
            </a:r>
            <a:r>
              <a:rPr lang="ru-RU" b="1" i="1" dirty="0" smtClean="0"/>
              <a:t>"</a:t>
            </a:r>
            <a:r>
              <a:rPr lang="en-US" b="1" i="1" dirty="0" smtClean="0"/>
              <a:t>]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 =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(s)</a:t>
            </a:r>
            <a:r>
              <a:rPr lang="ru-RU" b="1" i="1" dirty="0" smtClean="0"/>
              <a:t> 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{'a': 'b', 'c': 'd', 'e': 'f'}</a:t>
            </a:r>
          </a:p>
          <a:p>
            <a:pPr>
              <a:buNone/>
            </a:pPr>
            <a:r>
              <a:rPr lang="ru-RU" dirty="0" smtClean="0"/>
              <a:t>Кортеж строк</a:t>
            </a:r>
          </a:p>
          <a:p>
            <a:pPr>
              <a:buNone/>
            </a:pPr>
            <a:r>
              <a:rPr lang="en-US" b="1" i="1" dirty="0" smtClean="0"/>
              <a:t>s = </a:t>
            </a:r>
            <a:r>
              <a:rPr lang="ru-RU" b="1" i="1" dirty="0" smtClean="0"/>
              <a:t>("</a:t>
            </a:r>
            <a:r>
              <a:rPr lang="en-US" b="1" i="1" dirty="0" err="1" smtClean="0"/>
              <a:t>ab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err="1" smtClean="0"/>
              <a:t>cd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err="1" smtClean="0"/>
              <a:t>ef</a:t>
            </a:r>
            <a:r>
              <a:rPr lang="ru-RU" b="1" i="1" dirty="0" smtClean="0"/>
              <a:t>")</a:t>
            </a:r>
          </a:p>
          <a:p>
            <a:pPr>
              <a:buNone/>
            </a:pPr>
            <a:r>
              <a:rPr lang="en-US" b="1" i="1" dirty="0" smtClean="0"/>
              <a:t>d = </a:t>
            </a:r>
            <a:r>
              <a:rPr lang="en-US" b="1" i="1" dirty="0" err="1" smtClean="0"/>
              <a:t>dict</a:t>
            </a:r>
            <a:r>
              <a:rPr lang="en-US" b="1" i="1" dirty="0" smtClean="0"/>
              <a:t>(s)</a:t>
            </a:r>
            <a:r>
              <a:rPr lang="ru-RU" b="1" i="1" dirty="0" smtClean="0"/>
              <a:t> 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{'a': 'b', 'c': 'd', 'e': 'f'}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Бесконечно вложенный словарь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</a:t>
            </a:r>
            <a:r>
              <a:rPr lang="en-US" sz="3600" b="1" i="1" dirty="0" smtClean="0"/>
              <a:t>a = {}</a:t>
            </a:r>
          </a:p>
          <a:p>
            <a:pPr>
              <a:buNone/>
            </a:pPr>
            <a:r>
              <a:rPr lang="en-US" sz="3600" b="1" i="1" dirty="0" smtClean="0"/>
              <a:t> b = {}</a:t>
            </a:r>
          </a:p>
          <a:p>
            <a:pPr>
              <a:buNone/>
            </a:pPr>
            <a:r>
              <a:rPr lang="en-US" sz="3600" b="1" i="1" dirty="0" smtClean="0"/>
              <a:t> a[</a:t>
            </a:r>
            <a:r>
              <a:rPr lang="ru-RU" sz="3600" b="1" i="1" dirty="0" smtClean="0"/>
              <a:t>"</a:t>
            </a:r>
            <a:r>
              <a:rPr lang="en-US" sz="3600" b="1" i="1" dirty="0" smtClean="0"/>
              <a:t>b</a:t>
            </a:r>
            <a:r>
              <a:rPr lang="ru-RU" sz="3600" b="1" i="1" dirty="0" smtClean="0"/>
              <a:t>"</a:t>
            </a:r>
            <a:r>
              <a:rPr lang="en-US" sz="3600" b="1" i="1" dirty="0" smtClean="0"/>
              <a:t>] = b</a:t>
            </a:r>
          </a:p>
          <a:p>
            <a:pPr>
              <a:buNone/>
            </a:pPr>
            <a:r>
              <a:rPr lang="en-US" sz="3600" b="1" i="1" dirty="0" smtClean="0"/>
              <a:t> b[</a:t>
            </a:r>
            <a:r>
              <a:rPr lang="ru-RU" sz="3600" b="1" i="1" dirty="0" smtClean="0"/>
              <a:t>"</a:t>
            </a:r>
            <a:r>
              <a:rPr lang="en-US" sz="3600" b="1" i="1" dirty="0" smtClean="0"/>
              <a:t>a</a:t>
            </a:r>
            <a:r>
              <a:rPr lang="ru-RU" sz="3600" b="1" i="1" dirty="0" smtClean="0"/>
              <a:t>"</a:t>
            </a:r>
            <a:r>
              <a:rPr lang="en-US" sz="3600" b="1" i="1" dirty="0" smtClean="0"/>
              <a:t>] = a</a:t>
            </a:r>
          </a:p>
          <a:p>
            <a:pPr>
              <a:buNone/>
            </a:pPr>
            <a:r>
              <a:rPr lang="en-US" sz="3600" b="1" i="1" dirty="0" smtClean="0"/>
              <a:t> print</a:t>
            </a:r>
            <a:r>
              <a:rPr lang="ru-RU" sz="3600" b="1" i="1" dirty="0" smtClean="0"/>
              <a:t>(</a:t>
            </a:r>
            <a:r>
              <a:rPr lang="en-US" sz="3600" b="1" i="1" dirty="0" smtClean="0"/>
              <a:t>a</a:t>
            </a:r>
            <a:r>
              <a:rPr lang="ru-RU" sz="3600" b="1" i="1" dirty="0" smtClean="0"/>
              <a:t>) </a:t>
            </a:r>
            <a:r>
              <a:rPr lang="en-US" sz="3600" b="1" i="1" dirty="0" smtClean="0">
                <a:solidFill>
                  <a:srgbClr val="00B050"/>
                </a:solidFill>
              </a:rPr>
              <a:t># {'b': {'a': {...}}}</a:t>
            </a:r>
            <a:endParaRPr lang="ru-RU" sz="3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словарей-1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476672"/>
            <a:ext cx="8928992" cy="792088"/>
          </a:xfrm>
        </p:spPr>
        <p:txBody>
          <a:bodyPr>
            <a:normAutofit/>
          </a:bodyPr>
          <a:lstStyle/>
          <a:p>
            <a:r>
              <a:rPr lang="en-US" sz="2600" b="1" i="1" dirty="0" smtClean="0"/>
              <a:t>[… 'clear', 'copy', '</a:t>
            </a:r>
            <a:r>
              <a:rPr lang="en-US" sz="2600" b="1" i="1" dirty="0" err="1" smtClean="0"/>
              <a:t>fromkeys</a:t>
            </a:r>
            <a:r>
              <a:rPr lang="en-US" sz="2600" b="1" i="1" dirty="0" smtClean="0"/>
              <a:t>', 'get', 'items', 'keys', 'pop', '</a:t>
            </a:r>
            <a:r>
              <a:rPr lang="en-US" sz="2600" b="1" i="1" dirty="0" err="1" smtClean="0"/>
              <a:t>popitem</a:t>
            </a:r>
            <a:r>
              <a:rPr lang="en-US" sz="2600" b="1" i="1" dirty="0" smtClean="0"/>
              <a:t>', '</a:t>
            </a:r>
            <a:r>
              <a:rPr lang="en-US" sz="2600" b="1" i="1" dirty="0" err="1" smtClean="0"/>
              <a:t>setdefault</a:t>
            </a:r>
            <a:r>
              <a:rPr lang="en-US" sz="2600" b="1" i="1" dirty="0" smtClean="0"/>
              <a:t>', 'update', 'values']</a:t>
            </a:r>
            <a:endParaRPr lang="ru-RU" sz="26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1196752"/>
          <a:ext cx="9036496" cy="4828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16224"/>
                <a:gridCol w="7020272"/>
              </a:tblGrid>
              <a:tr h="6886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clear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Очищает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словарь.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6886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copy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копию словаря.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13773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en-US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fromkeys</a:t>
                      </a:r>
                      <a:r>
                        <a:rPr lang="en-US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seq</a:t>
                      </a:r>
                      <a:r>
                        <a:rPr lang="en-US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 value])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Создает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словарь с ключами из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seq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и значением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(по умолчанию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18506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 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default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значение ключа, 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 если</a:t>
                      </a:r>
                      <a:r>
                        <a:rPr lang="ru-RU" sz="2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такого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нет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не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генерирует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исключение, а возвращает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default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(по умолчанию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6886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items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пары (ключ, значение).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6886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keys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ключи в словаре.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18506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 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default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Удаляет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ключ и возвращает значение. Если ключа нет,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то возвращает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default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(по умолчанию 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бросает исключение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20660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popitem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Удаляет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 возвращает пару (ключ, значение). Если словарь пуст, бросает исключение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KeyError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(</a:t>
                      </a:r>
                      <a:r>
                        <a:rPr lang="ru-RU" sz="2200" b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</a:t>
                      </a:r>
                      <a:r>
                        <a:rPr lang="en-US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словари неупорядочены до версии 3.6. В 3.6+ версиях порядок элементов в них соответствует порядку вводу элементов) </a:t>
                      </a:r>
                      <a:r>
                        <a:rPr lang="en-US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https://docs.python.org/3.8/library/stdtypes.html#mapping-types-dict</a:t>
                      </a:r>
                      <a:r>
                        <a:rPr lang="ru-RU" sz="2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Методы словарей-2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764704"/>
          <a:ext cx="8856984" cy="18775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76171"/>
                <a:gridCol w="6880813"/>
              </a:tblGrid>
              <a:tr h="20660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setdefault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[, 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default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значение ключа, но если его нет, не бросает исключение, а создает ключ с значением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default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(по умолчанию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246753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update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([</a:t>
                      </a: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Обновляет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словарь, добавляя пары (ключ, значение) из </a:t>
                      </a:r>
                      <a:r>
                        <a:rPr lang="ru-RU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Существующие ключи перезаписываются. Возвращает </a:t>
                      </a:r>
                      <a:r>
                        <a:rPr lang="ru-RU" sz="22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None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(не новый словарь!).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  <a:tr h="6886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b="1" i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values</a:t>
                      </a:r>
                      <a:r>
                        <a:rPr lang="ru-RU" sz="2200" b="1" i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</a:t>
                      </a:r>
                      <a:endParaRPr lang="ru-RU" sz="22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</a:pP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Возвращает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значения в словаре.</a:t>
                      </a:r>
                      <a:endParaRPr lang="ru-RU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/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9512" y="2574286"/>
            <a:ext cx="89644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 версии 3.9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Python 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во встроенный класс </a:t>
            </a:r>
            <a:r>
              <a:rPr kumimoji="0" lang="ru-RU" sz="2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dict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добавлено два оператора: </a:t>
            </a:r>
            <a:r>
              <a:rPr lang="ru-RU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"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|"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и 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"|="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"|"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– 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используется для объединения словарей, </a:t>
            </a:r>
            <a:b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"|="</a:t>
            </a:r>
            <a:r>
              <a:rPr kumimoji="0" lang="ru-RU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– для их обновления.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b="1" i="1" dirty="0" smtClean="0"/>
              <a:t>d</a:t>
            </a:r>
            <a:r>
              <a:rPr lang="en-US" b="1" i="1" dirty="0" smtClean="0"/>
              <a:t> = {"key1": 1, "key2": 2}</a:t>
            </a:r>
            <a:endParaRPr lang="ru-RU" dirty="0" smtClean="0"/>
          </a:p>
          <a:p>
            <a:r>
              <a:rPr lang="ru-RU" dirty="0" smtClean="0"/>
              <a:t>Замена значения</a:t>
            </a:r>
          </a:p>
          <a:p>
            <a:pPr>
              <a:buNone/>
            </a:pPr>
            <a:r>
              <a:rPr lang="en-US" b="1" i="1" dirty="0" smtClean="0"/>
              <a:t>d["key1"</a:t>
            </a:r>
            <a:r>
              <a:rPr lang="en-US" i="1" dirty="0" smtClean="0"/>
              <a:t>] = </a:t>
            </a:r>
            <a:r>
              <a:rPr lang="en-US" b="1" i="1" dirty="0" smtClean="0"/>
              <a:t>8</a:t>
            </a:r>
            <a:r>
              <a:rPr lang="en-US" b="1" i="1" dirty="0" smtClean="0">
                <a:solidFill>
                  <a:srgbClr val="00B050"/>
                </a:solidFill>
              </a:rPr>
              <a:t> # {'key1': </a:t>
            </a:r>
            <a:r>
              <a:rPr lang="en-US" b="1" i="1" dirty="0" smtClean="0">
                <a:solidFill>
                  <a:srgbClr val="FF0000"/>
                </a:solidFill>
              </a:rPr>
              <a:t>8</a:t>
            </a:r>
            <a:r>
              <a:rPr lang="en-US" b="1" i="1" dirty="0" smtClean="0">
                <a:solidFill>
                  <a:srgbClr val="00B050"/>
                </a:solidFill>
              </a:rPr>
              <a:t>, 'key2': 2}</a:t>
            </a:r>
          </a:p>
          <a:p>
            <a:r>
              <a:rPr lang="ru-RU" dirty="0" smtClean="0"/>
              <a:t>Слияние словарей</a:t>
            </a:r>
          </a:p>
          <a:p>
            <a:pPr>
              <a:buNone/>
            </a:pPr>
            <a:r>
              <a:rPr lang="en-US" b="1" i="1" dirty="0" smtClean="0"/>
              <a:t>e = {"key3":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>, "key</a:t>
            </a:r>
            <a:r>
              <a:rPr lang="ru-RU" b="1" i="1" dirty="0" smtClean="0"/>
              <a:t>1</a:t>
            </a:r>
            <a:r>
              <a:rPr lang="en-US" b="1" i="1" dirty="0" smtClean="0"/>
              <a:t>": </a:t>
            </a:r>
            <a:r>
              <a:rPr lang="ru-RU" b="1" i="1" dirty="0" smtClean="0">
                <a:solidFill>
                  <a:srgbClr val="FF0000"/>
                </a:solidFill>
              </a:rPr>
              <a:t>9</a:t>
            </a:r>
            <a:r>
              <a:rPr lang="en-US" b="1" i="1" dirty="0" smtClean="0"/>
              <a:t>}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второй словарь</a:t>
            </a:r>
          </a:p>
          <a:p>
            <a:pPr>
              <a:buNone/>
            </a:pPr>
            <a:r>
              <a:rPr lang="en-US" b="1" i="1" dirty="0" err="1" smtClean="0"/>
              <a:t>d.update</a:t>
            </a:r>
            <a:r>
              <a:rPr lang="en-US" b="1" i="1" dirty="0" smtClean="0"/>
              <a:t>(e)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{'key1': </a:t>
            </a:r>
            <a:r>
              <a:rPr lang="en-US" b="1" i="1" dirty="0" smtClean="0">
                <a:solidFill>
                  <a:srgbClr val="FF0000"/>
                </a:solidFill>
              </a:rPr>
              <a:t>9</a:t>
            </a:r>
            <a:r>
              <a:rPr lang="en-US" b="1" i="1" dirty="0" smtClean="0">
                <a:solidFill>
                  <a:srgbClr val="00B050"/>
                </a:solidFill>
              </a:rPr>
              <a:t>, 'key2': 2, 'key3':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ru-RU" dirty="0" smtClean="0"/>
              <a:t>Удаление одного элемента словаря</a:t>
            </a:r>
          </a:p>
          <a:p>
            <a:pPr>
              <a:buNone/>
            </a:pPr>
            <a:r>
              <a:rPr lang="nl-NL" b="1" i="1" dirty="0" smtClean="0"/>
              <a:t>d</a:t>
            </a:r>
            <a:r>
              <a:rPr lang="en-US" b="1" i="1" dirty="0" smtClean="0"/>
              <a:t> = {"key1": 1, "key2": 2}</a:t>
            </a:r>
            <a:endParaRPr lang="ru-RU" dirty="0" smtClean="0"/>
          </a:p>
          <a:p>
            <a:pPr>
              <a:buNone/>
            </a:pPr>
            <a:r>
              <a:rPr lang="en-US" b="1" i="1" dirty="0" smtClean="0"/>
              <a:t>del d["key1"] </a:t>
            </a:r>
            <a:r>
              <a:rPr lang="en-US" b="1" i="1" dirty="0" smtClean="0">
                <a:solidFill>
                  <a:srgbClr val="00B050"/>
                </a:solidFill>
              </a:rPr>
              <a:t># {'key2': 2}</a:t>
            </a:r>
          </a:p>
          <a:p>
            <a:r>
              <a:rPr lang="ru-RU" dirty="0" smtClean="0"/>
              <a:t>Очистка словаря</a:t>
            </a:r>
          </a:p>
          <a:p>
            <a:pPr>
              <a:buNone/>
            </a:pPr>
            <a:r>
              <a:rPr lang="en-US" b="1" i="1" dirty="0" err="1" smtClean="0"/>
              <a:t>d.clear</a:t>
            </a:r>
            <a:r>
              <a:rPr lang="en-US" b="1" i="1" dirty="0" smtClean="0"/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 {} </a:t>
            </a:r>
            <a:r>
              <a:rPr lang="ru-RU" b="1" i="1" dirty="0" smtClean="0">
                <a:solidFill>
                  <a:srgbClr val="FF0000"/>
                </a:solidFill>
              </a:rPr>
              <a:t>Внимание!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/>
              <a:t>d.clear</a:t>
            </a:r>
            <a:r>
              <a:rPr lang="ru-RU" b="1" i="1" dirty="0" smtClean="0">
                <a:solidFill>
                  <a:srgbClr val="00B050"/>
                </a:solidFill>
              </a:rPr>
              <a:t> – не сработает!</a:t>
            </a:r>
          </a:p>
          <a:p>
            <a:r>
              <a:rPr lang="ru-RU" dirty="0" smtClean="0"/>
              <a:t>Проверка наличия</a:t>
            </a:r>
          </a:p>
          <a:p>
            <a:pPr>
              <a:buNone/>
            </a:pPr>
            <a:r>
              <a:rPr lang="nl-NL" b="1" i="1" dirty="0" smtClean="0"/>
              <a:t>d</a:t>
            </a:r>
            <a:r>
              <a:rPr lang="en-US" b="1" i="1" dirty="0" smtClean="0"/>
              <a:t> = {"key1": 1, "key2": 2}</a:t>
            </a:r>
            <a:endParaRPr lang="ru-RU" dirty="0" smtClean="0"/>
          </a:p>
          <a:p>
            <a:pPr>
              <a:buNone/>
            </a:pPr>
            <a:r>
              <a:rPr lang="en-US" b="1" i="1" dirty="0" smtClean="0"/>
              <a:t>"key1" in d	</a:t>
            </a:r>
            <a:r>
              <a:rPr lang="en-US" b="1" i="1" dirty="0" smtClean="0">
                <a:solidFill>
                  <a:srgbClr val="00B050"/>
                </a:solidFill>
              </a:rPr>
              <a:t># True – </a:t>
            </a:r>
            <a:r>
              <a:rPr lang="ru-RU" b="1" i="1" dirty="0" smtClean="0">
                <a:solidFill>
                  <a:srgbClr val="00B050"/>
                </a:solidFill>
              </a:rPr>
              <a:t>такой ключ есть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2 not in d		</a:t>
            </a:r>
            <a:r>
              <a:rPr lang="en-US" b="1" i="1" dirty="0" smtClean="0">
                <a:solidFill>
                  <a:srgbClr val="00B050"/>
                </a:solidFill>
              </a:rPr>
              <a:t># True</a:t>
            </a:r>
            <a:r>
              <a:rPr lang="ru-RU" b="1" i="1" dirty="0" smtClean="0">
                <a:solidFill>
                  <a:srgbClr val="00B050"/>
                </a:solidFill>
              </a:rPr>
              <a:t> – такого ключа нет</a:t>
            </a: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1. Списки и кортежи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Кортежи (</a:t>
            </a:r>
            <a:r>
              <a:rPr lang="en-US" sz="3600" b="1" i="1" dirty="0" err="1" smtClean="0"/>
              <a:t>tuple</a:t>
            </a:r>
            <a:r>
              <a:rPr lang="en-US" sz="3600" dirty="0" smtClean="0"/>
              <a:t>)</a:t>
            </a:r>
            <a:r>
              <a:rPr lang="ru-RU" sz="3600" dirty="0" smtClean="0"/>
              <a:t> и списки</a:t>
            </a:r>
            <a:r>
              <a:rPr lang="en-US" sz="3600" dirty="0" smtClean="0"/>
              <a:t> (</a:t>
            </a:r>
            <a:r>
              <a:rPr lang="en-US" sz="3600" b="1" i="1" dirty="0" smtClean="0"/>
              <a:t>list</a:t>
            </a:r>
            <a:r>
              <a:rPr lang="en-US" sz="3600" dirty="0" smtClean="0"/>
              <a:t>)</a:t>
            </a:r>
            <a:r>
              <a:rPr lang="ru-RU" sz="3600" dirty="0" smtClean="0"/>
              <a:t> могут содержать ноль или более элементов разных типов.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Фактически каждый элемент может быть любым объектом </a:t>
            </a:r>
            <a:r>
              <a:rPr lang="ru-RU" sz="3600" dirty="0" err="1" smtClean="0"/>
              <a:t>Python</a:t>
            </a:r>
            <a:r>
              <a:rPr lang="ru-RU" sz="3600" dirty="0" smtClean="0"/>
              <a:t>. Это позволяет создавать структуры любой сложности и глубины.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Кортежи </a:t>
            </a:r>
            <a:r>
              <a:rPr lang="ru-RU" sz="3600" u="sng" dirty="0" smtClean="0"/>
              <a:t>неизменяемы</a:t>
            </a:r>
            <a:r>
              <a:rPr lang="ru-RU" sz="3600" i="1" dirty="0" smtClean="0"/>
              <a:t>, </a:t>
            </a:r>
            <a:endParaRPr lang="en-US" sz="3600" i="1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Списки </a:t>
            </a:r>
            <a:r>
              <a:rPr lang="ru-RU" sz="3600" u="sng" dirty="0" smtClean="0"/>
              <a:t>изменяемы</a:t>
            </a:r>
            <a:r>
              <a:rPr lang="ru-RU" sz="3600" dirty="0" smtClean="0"/>
              <a:t>, т.е. в них можно добавлять и удалять элементы</a:t>
            </a:r>
            <a:r>
              <a:rPr lang="ru-RU" sz="3600" i="1" dirty="0" smtClean="0"/>
              <a:t>. </a:t>
            </a:r>
            <a:endParaRPr lang="ru-RU" sz="36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ru-RU" sz="3600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dirty="0" smtClean="0">
                <a:solidFill>
                  <a:srgbClr val="FF0000"/>
                </a:solidFill>
              </a:rPr>
              <a:t>Примечание</a:t>
            </a:r>
            <a:r>
              <a:rPr lang="en-US" sz="3600" b="1" dirty="0" smtClean="0">
                <a:solidFill>
                  <a:srgbClr val="FF0000"/>
                </a:solidFill>
              </a:rPr>
              <a:t>. </a:t>
            </a:r>
            <a:r>
              <a:rPr lang="ru-RU" sz="3600" dirty="0" smtClean="0"/>
              <a:t>В других языках программирования для подобного типа данных иногда встречается термин "Коллекция"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309320"/>
          </a:xfrm>
        </p:spPr>
        <p:txBody>
          <a:bodyPr/>
          <a:lstStyle/>
          <a:p>
            <a:r>
              <a:rPr lang="ru-RU" dirty="0" smtClean="0"/>
              <a:t>Получение значения из словаря</a:t>
            </a:r>
          </a:p>
          <a:p>
            <a:pPr>
              <a:buNone/>
            </a:pPr>
            <a:r>
              <a:rPr lang="nl-NL" b="1" i="1" dirty="0" smtClean="0"/>
              <a:t>d</a:t>
            </a:r>
            <a:r>
              <a:rPr lang="en-US" b="1" i="1" dirty="0" smtClean="0"/>
              <a:t> = {"key1": 1, "key2": 2}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d["key1"]				</a:t>
            </a:r>
            <a:r>
              <a:rPr lang="en-US" b="1" i="1" dirty="0" smtClean="0">
                <a:solidFill>
                  <a:srgbClr val="00B050"/>
                </a:solidFill>
              </a:rPr>
              <a:t># 1</a:t>
            </a:r>
          </a:p>
          <a:p>
            <a:pPr>
              <a:buNone/>
            </a:pPr>
            <a:r>
              <a:rPr lang="en-US" b="1" i="1" dirty="0" smtClean="0"/>
              <a:t>d["key4"]				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ОШИБКА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err="1" smtClean="0"/>
              <a:t>d.get</a:t>
            </a:r>
            <a:r>
              <a:rPr lang="en-US" b="1" i="1" dirty="0" smtClean="0"/>
              <a:t>("key1")			</a:t>
            </a:r>
            <a:r>
              <a:rPr lang="en-US" b="1" i="1" dirty="0" smtClean="0">
                <a:solidFill>
                  <a:srgbClr val="00B050"/>
                </a:solidFill>
              </a:rPr>
              <a:t># 1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d.get</a:t>
            </a:r>
            <a:r>
              <a:rPr lang="en-US" b="1" i="1" dirty="0" smtClean="0"/>
              <a:t>("key4")			</a:t>
            </a:r>
            <a:r>
              <a:rPr lang="en-US" b="1" i="1" dirty="0" smtClean="0">
                <a:solidFill>
                  <a:srgbClr val="00B050"/>
                </a:solidFill>
              </a:rPr>
              <a:t># None</a:t>
            </a:r>
          </a:p>
          <a:p>
            <a:pPr>
              <a:buNone/>
            </a:pPr>
            <a:r>
              <a:rPr lang="en-US" b="1" i="1" dirty="0" err="1" smtClean="0"/>
              <a:t>d.get</a:t>
            </a:r>
            <a:r>
              <a:rPr lang="en-US" b="1" i="1" dirty="0" smtClean="0"/>
              <a:t>("key1", "default")	</a:t>
            </a:r>
            <a:r>
              <a:rPr lang="en-US" b="1" i="1" dirty="0" smtClean="0">
                <a:solidFill>
                  <a:srgbClr val="00B050"/>
                </a:solidFill>
              </a:rPr>
              <a:t> # 1</a:t>
            </a:r>
          </a:p>
          <a:p>
            <a:pPr>
              <a:buNone/>
            </a:pPr>
            <a:r>
              <a:rPr lang="en-US" b="1" i="1" dirty="0" err="1" smtClean="0"/>
              <a:t>d.get</a:t>
            </a:r>
            <a:r>
              <a:rPr lang="en-US" b="1" i="1" dirty="0" smtClean="0"/>
              <a:t>("key4", "default")	</a:t>
            </a:r>
            <a:r>
              <a:rPr lang="en-US" b="1" i="1" dirty="0" smtClean="0">
                <a:solidFill>
                  <a:srgbClr val="00B050"/>
                </a:solidFill>
              </a:rPr>
              <a:t> # default</a:t>
            </a:r>
          </a:p>
          <a:p>
            <a:r>
              <a:rPr lang="ru-RU" dirty="0" smtClean="0"/>
              <a:t>Получение всех ключей</a:t>
            </a:r>
            <a:endParaRPr lang="en-US" dirty="0" smtClean="0"/>
          </a:p>
          <a:p>
            <a:pPr>
              <a:buNone/>
            </a:pPr>
            <a:r>
              <a:rPr lang="en-US" b="1" i="1" dirty="0" err="1" smtClean="0"/>
              <a:t>allkeys</a:t>
            </a:r>
            <a:r>
              <a:rPr lang="en-US" b="1" i="1" dirty="0" smtClean="0"/>
              <a:t> = list(</a:t>
            </a:r>
            <a:r>
              <a:rPr lang="en-US" b="1" i="1" dirty="0" err="1" smtClean="0"/>
              <a:t>d.keys</a:t>
            </a:r>
            <a:r>
              <a:rPr lang="en-US" b="1" i="1" dirty="0" smtClean="0"/>
              <a:t>())		</a:t>
            </a:r>
            <a:r>
              <a:rPr lang="en-US" b="1" i="1" dirty="0" smtClean="0">
                <a:solidFill>
                  <a:srgbClr val="00B050"/>
                </a:solidFill>
              </a:rPr>
              <a:t># ['key1', 'key2']</a:t>
            </a:r>
          </a:p>
          <a:p>
            <a:r>
              <a:rPr lang="ru-RU" dirty="0" smtClean="0"/>
              <a:t>Получение всех значений</a:t>
            </a:r>
          </a:p>
          <a:p>
            <a:pPr>
              <a:buNone/>
            </a:pPr>
            <a:r>
              <a:rPr lang="en-US" b="1" i="1" dirty="0" err="1" smtClean="0"/>
              <a:t>allvalues</a:t>
            </a:r>
            <a:r>
              <a:rPr lang="en-US" b="1" i="1" dirty="0" smtClean="0"/>
              <a:t> = list(</a:t>
            </a:r>
            <a:r>
              <a:rPr lang="en-US" b="1" i="1" dirty="0" err="1" smtClean="0"/>
              <a:t>d.values</a:t>
            </a:r>
            <a:r>
              <a:rPr lang="en-US" b="1" i="1" dirty="0" smtClean="0"/>
              <a:t>())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[1, 2]</a:t>
            </a:r>
          </a:p>
          <a:p>
            <a:r>
              <a:rPr lang="ru-RU" dirty="0" smtClean="0"/>
              <a:t>Получение всех пар «ключ </a:t>
            </a:r>
            <a:r>
              <a:rPr lang="en-US" dirty="0" smtClean="0"/>
              <a:t>–</a:t>
            </a:r>
            <a:r>
              <a:rPr lang="ru-RU" dirty="0" smtClean="0"/>
              <a:t> значение» 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Каждая пара будет возвращена как кортеж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i="1" dirty="0" err="1" smtClean="0"/>
              <a:t>allpairs</a:t>
            </a:r>
            <a:r>
              <a:rPr lang="en-US" b="1" i="1" dirty="0" smtClean="0"/>
              <a:t> = list(</a:t>
            </a:r>
            <a:r>
              <a:rPr lang="en-US" b="1" i="1" dirty="0" err="1" smtClean="0"/>
              <a:t>d.items</a:t>
            </a:r>
            <a:r>
              <a:rPr lang="en-US" b="1" i="1" dirty="0" smtClean="0"/>
              <a:t>()) 	</a:t>
            </a:r>
            <a:r>
              <a:rPr lang="en-US" b="1" i="1" dirty="0" smtClean="0">
                <a:solidFill>
                  <a:srgbClr val="00B050"/>
                </a:solidFill>
              </a:rPr>
              <a:t># [('key1', 1), ('key2', 2)]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/>
          </a:bodyPr>
          <a:lstStyle/>
          <a:p>
            <a:r>
              <a:rPr lang="ru-RU" dirty="0" smtClean="0"/>
              <a:t>Копирование</a:t>
            </a:r>
          </a:p>
          <a:p>
            <a:pPr>
              <a:buNone/>
            </a:pPr>
            <a:r>
              <a:rPr lang="nl-NL" b="1" i="1" dirty="0" smtClean="0"/>
              <a:t>d</a:t>
            </a:r>
            <a:r>
              <a:rPr lang="en-US" b="1" i="1" dirty="0" smtClean="0"/>
              <a:t> = {"key1": 1, "key2": 2}</a:t>
            </a:r>
            <a:endParaRPr lang="ru-RU" dirty="0" smtClean="0"/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e = d </a:t>
            </a:r>
            <a:r>
              <a:rPr lang="en-US" b="1" i="1" dirty="0" smtClean="0"/>
              <a:t>	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передаётся ссылка!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smtClean="0"/>
              <a:t>d["key1"] = 9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изменяет и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словарь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d, e: {'key1': </a:t>
            </a:r>
            <a:r>
              <a:rPr lang="en-US" b="1" i="1" dirty="0" smtClean="0">
                <a:solidFill>
                  <a:srgbClr val="FF0000"/>
                </a:solidFill>
              </a:rPr>
              <a:t>9</a:t>
            </a:r>
            <a:r>
              <a:rPr lang="en-US" b="1" i="1" dirty="0" smtClean="0">
                <a:solidFill>
                  <a:srgbClr val="00B050"/>
                </a:solidFill>
              </a:rPr>
              <a:t>, 'key2': 2} {'key1': </a:t>
            </a:r>
            <a:r>
              <a:rPr lang="en-US" b="1" i="1" dirty="0" smtClean="0">
                <a:solidFill>
                  <a:srgbClr val="FF0000"/>
                </a:solidFill>
              </a:rPr>
              <a:t>9</a:t>
            </a:r>
            <a:r>
              <a:rPr lang="en-US" b="1" i="1" dirty="0" smtClean="0">
                <a:solidFill>
                  <a:srgbClr val="00B050"/>
                </a:solidFill>
              </a:rPr>
              <a:t>, 'key2': 2}</a:t>
            </a:r>
          </a:p>
          <a:p>
            <a:pPr>
              <a:buNone/>
            </a:pPr>
            <a:r>
              <a:rPr lang="en-US" b="1" i="1" dirty="0" smtClean="0"/>
              <a:t>e = </a:t>
            </a:r>
            <a:r>
              <a:rPr lang="en-US" b="1" i="1" dirty="0" err="1" smtClean="0"/>
              <a:t>d.copy</a:t>
            </a:r>
            <a:r>
              <a:rPr lang="en-US" b="1" i="1" dirty="0" smtClean="0"/>
              <a:t>()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создаём копию словаря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d["key1"] = 9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d, e: {'key1': </a:t>
            </a:r>
            <a:r>
              <a:rPr lang="en-US" b="1" i="1" dirty="0" smtClean="0">
                <a:solidFill>
                  <a:srgbClr val="FF0000"/>
                </a:solidFill>
              </a:rPr>
              <a:t>9</a:t>
            </a:r>
            <a:r>
              <a:rPr lang="en-US" b="1" i="1" dirty="0" smtClean="0">
                <a:solidFill>
                  <a:srgbClr val="00B050"/>
                </a:solidFill>
              </a:rPr>
              <a:t>, 'key2': 2} {'key1': 1, 'key2': 2}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Извлечение элемента из словаря</a:t>
            </a:r>
          </a:p>
          <a:p>
            <a:pPr>
              <a:buNone/>
            </a:pPr>
            <a:r>
              <a:rPr lang="en-US" b="1" i="1" dirty="0" smtClean="0"/>
              <a:t>e = d.pop("key1") </a:t>
            </a:r>
            <a:r>
              <a:rPr lang="en-US" b="1" i="1" dirty="0" smtClean="0">
                <a:solidFill>
                  <a:srgbClr val="00B050"/>
                </a:solidFill>
              </a:rPr>
              <a:t># d, e: {'key2': 2} 1</a:t>
            </a:r>
          </a:p>
          <a:p>
            <a:pPr>
              <a:buNone/>
            </a:pPr>
            <a:r>
              <a:rPr lang="en-US" b="1" i="1" dirty="0" smtClean="0"/>
              <a:t>e = d.pop("key4", "d")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d,e</a:t>
            </a:r>
            <a:r>
              <a:rPr lang="en-US" b="1" i="1" dirty="0" smtClean="0">
                <a:solidFill>
                  <a:srgbClr val="00B050"/>
                </a:solidFill>
              </a:rPr>
              <a:t>: {'key1': 1, 'key2': 2} d</a:t>
            </a:r>
          </a:p>
          <a:p>
            <a:pPr>
              <a:buNone/>
            </a:pPr>
            <a:r>
              <a:rPr lang="en-US" b="1" i="1" dirty="0" smtClean="0"/>
              <a:t>d = {"key1": 1, "key2": 2, "key3": 3, "key4": 4}</a:t>
            </a:r>
          </a:p>
          <a:p>
            <a:pPr>
              <a:buNone/>
            </a:pPr>
            <a:r>
              <a:rPr lang="en-US" b="1" i="1" dirty="0" smtClean="0"/>
              <a:t>e = </a:t>
            </a:r>
            <a:r>
              <a:rPr lang="en-US" b="1" i="1" dirty="0" err="1" smtClean="0"/>
              <a:t>d.popitem</a:t>
            </a:r>
            <a:r>
              <a:rPr lang="en-US" b="1" i="1" dirty="0" smtClean="0"/>
              <a:t>()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d,e</a:t>
            </a:r>
            <a:r>
              <a:rPr lang="ru-RU" b="1" i="1" dirty="0" smtClean="0">
                <a:solidFill>
                  <a:srgbClr val="00B050"/>
                </a:solidFill>
              </a:rPr>
              <a:t>: </a:t>
            </a:r>
            <a:r>
              <a:rPr lang="en-US" b="1" i="1" dirty="0" smtClean="0">
                <a:solidFill>
                  <a:srgbClr val="00B050"/>
                </a:solidFill>
              </a:rPr>
              <a:t>{'key1': 1, 'key2': 2, 'key3': 3} ('key4', 4)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>
                <a:solidFill>
                  <a:srgbClr val="FF0000"/>
                </a:solidFill>
              </a:rPr>
              <a:t>defaultdict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309320"/>
          </a:xfrm>
        </p:spPr>
        <p:txBody>
          <a:bodyPr>
            <a:noAutofit/>
          </a:bodyPr>
          <a:lstStyle/>
          <a:p>
            <a:r>
              <a:rPr lang="ru-RU" sz="2800" dirty="0" smtClean="0"/>
              <a:t>Функция определяет значение по умолчанию для новых ключей при создании словаря </a:t>
            </a:r>
          </a:p>
          <a:p>
            <a:r>
              <a:rPr lang="ru-RU" sz="2800" dirty="0" smtClean="0"/>
              <a:t>Аргументом </a:t>
            </a:r>
            <a:r>
              <a:rPr lang="ru-RU" sz="2800" b="1" i="1" dirty="0" err="1" smtClean="0"/>
              <a:t>defaultdict</a:t>
            </a:r>
            <a:r>
              <a:rPr lang="ru-RU" sz="2800" b="1" i="1" dirty="0" smtClean="0"/>
              <a:t>() </a:t>
            </a:r>
            <a:r>
              <a:rPr lang="ru-RU" sz="2800" dirty="0" smtClean="0"/>
              <a:t>является функция, возвращающая значение для отсутствующего ключа</a:t>
            </a:r>
          </a:p>
          <a:p>
            <a:pPr marL="0" indent="0">
              <a:buNone/>
            </a:pPr>
            <a:r>
              <a:rPr lang="en-US" sz="2800" b="1" i="1" dirty="0" smtClean="0"/>
              <a:t>from collections import </a:t>
            </a:r>
            <a:r>
              <a:rPr lang="en-US" sz="2800" b="1" i="1" dirty="0" err="1" smtClean="0"/>
              <a:t>defaultdict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def fun():</a:t>
            </a:r>
            <a:r>
              <a:rPr lang="ru-RU" sz="2800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</a:t>
            </a:r>
            <a:r>
              <a:rPr lang="ru-RU" sz="2800" b="1" i="1" dirty="0" smtClean="0">
                <a:solidFill>
                  <a:srgbClr val="00B050"/>
                </a:solidFill>
              </a:rPr>
              <a:t> Функция для значения по умолчанию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    return "</a:t>
            </a:r>
            <a:r>
              <a:rPr lang="en-US" sz="2800" b="1" i="1" dirty="0" err="1" smtClean="0"/>
              <a:t>Что</a:t>
            </a:r>
            <a:r>
              <a:rPr lang="en-US" sz="2800" b="1" i="1" dirty="0" smtClean="0"/>
              <a:t>?"</a:t>
            </a:r>
            <a:br>
              <a:rPr lang="en-US" sz="2800" b="1" i="1" dirty="0" smtClean="0"/>
            </a:br>
            <a:r>
              <a:rPr lang="en-US" sz="2800" b="1" i="1" dirty="0" smtClean="0"/>
              <a:t>d = </a:t>
            </a:r>
            <a:r>
              <a:rPr lang="en-US" sz="2800" b="1" i="1" dirty="0" err="1" smtClean="0"/>
              <a:t>defaultdict</a:t>
            </a:r>
            <a:r>
              <a:rPr lang="en-US" sz="2800" b="1" i="1" dirty="0" smtClean="0"/>
              <a:t>(fun)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d["key1"] = "A"</a:t>
            </a:r>
            <a:r>
              <a:rPr lang="ru-RU" sz="2800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добавляем элемент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d["key2"] = "B"</a:t>
            </a:r>
            <a:r>
              <a:rPr lang="ru-RU" sz="2800" b="1" i="1" dirty="0" smtClean="0"/>
              <a:t> 	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smtClean="0">
                <a:solidFill>
                  <a:srgbClr val="00B050"/>
                </a:solidFill>
              </a:rPr>
              <a:t>добавляем элемент 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r>
              <a:rPr lang="en-US" sz="2800" b="1" i="1" dirty="0" smtClean="0"/>
              <a:t>e = d["key3"]</a:t>
            </a:r>
            <a:r>
              <a:rPr lang="ru-RU" sz="2800" b="1" i="1" dirty="0" smtClean="0"/>
              <a:t>	</a:t>
            </a:r>
            <a:r>
              <a:rPr lang="en-US" sz="2800" b="1" i="1" dirty="0" smtClean="0">
                <a:solidFill>
                  <a:srgbClr val="00B050"/>
                </a:solidFill>
              </a:rPr>
              <a:t>#</a:t>
            </a:r>
            <a:r>
              <a:rPr lang="ru-RU" sz="2800" b="1" i="1" dirty="0" smtClean="0">
                <a:solidFill>
                  <a:srgbClr val="00B050"/>
                </a:solidFill>
              </a:rPr>
              <a:t> запрашиваем отсутствующий элемент. В ответ получаем</a:t>
            </a:r>
            <a:r>
              <a:rPr lang="en-US" sz="2800" b="1" i="1" dirty="0" smtClean="0">
                <a:solidFill>
                  <a:srgbClr val="00B050"/>
                </a:solidFill>
              </a:rPr>
              <a:t>: </a:t>
            </a:r>
            <a:r>
              <a:rPr lang="en-US" sz="2800" b="1" i="1" dirty="0" smtClean="0">
                <a:solidFill>
                  <a:srgbClr val="FF0000"/>
                </a:solidFill>
              </a:rPr>
              <a:t>"</a:t>
            </a:r>
            <a:r>
              <a:rPr lang="en-US" sz="2800" b="1" i="1" dirty="0" err="1" smtClean="0">
                <a:solidFill>
                  <a:srgbClr val="FF0000"/>
                </a:solidFill>
              </a:rPr>
              <a:t>Что</a:t>
            </a:r>
            <a:r>
              <a:rPr lang="en-US" sz="2800" b="1" i="1" dirty="0" smtClean="0">
                <a:solidFill>
                  <a:srgbClr val="FF0000"/>
                </a:solidFill>
              </a:rPr>
              <a:t>?" </a:t>
            </a:r>
          </a:p>
          <a:p>
            <a:pPr marL="0" indent="0"/>
            <a:r>
              <a:rPr lang="ru-RU" sz="2800" dirty="0" smtClean="0"/>
              <a:t>Допустимо использовать функции </a:t>
            </a:r>
            <a:r>
              <a:rPr lang="ru-RU" sz="2800" b="1" i="1" dirty="0" err="1" smtClean="0"/>
              <a:t>int</a:t>
            </a:r>
            <a:r>
              <a:rPr lang="ru-RU" sz="2800" b="1" i="1" dirty="0" smtClean="0"/>
              <a:t>(), </a:t>
            </a:r>
            <a:r>
              <a:rPr lang="ru-RU" sz="2800" b="1" i="1" dirty="0" err="1" smtClean="0"/>
              <a:t>list</a:t>
            </a:r>
            <a:r>
              <a:rPr lang="ru-RU" sz="2800" b="1" i="1" dirty="0" smtClean="0"/>
              <a:t>(), </a:t>
            </a:r>
            <a:r>
              <a:rPr lang="ru-RU" sz="2800" b="1" i="1" dirty="0" err="1" smtClean="0"/>
              <a:t>dict</a:t>
            </a:r>
            <a:r>
              <a:rPr lang="ru-RU" sz="2800" b="1" i="1" dirty="0" smtClean="0"/>
              <a:t>()</a:t>
            </a:r>
            <a:r>
              <a:rPr lang="ru-RU" sz="2800" dirty="0" smtClean="0"/>
              <a:t>, чтобы возвращать пустые значения по умолчанию</a:t>
            </a:r>
            <a:r>
              <a:rPr lang="ru-RU" sz="2800" b="1" dirty="0" smtClean="0"/>
              <a:t>: </a:t>
            </a:r>
            <a:r>
              <a:rPr lang="ru-RU" sz="2800" b="1" dirty="0" err="1" smtClean="0"/>
              <a:t>int</a:t>
            </a:r>
            <a:r>
              <a:rPr lang="ru-RU" sz="2800" b="1" dirty="0" smtClean="0"/>
              <a:t>() </a:t>
            </a:r>
            <a:r>
              <a:rPr lang="ru-RU" sz="2800" dirty="0" smtClean="0"/>
              <a:t>возвращает </a:t>
            </a:r>
            <a:r>
              <a:rPr lang="ru-RU" sz="2800" b="1" i="1" dirty="0" smtClean="0">
                <a:solidFill>
                  <a:srgbClr val="FF0000"/>
                </a:solidFill>
              </a:rPr>
              <a:t>0</a:t>
            </a:r>
            <a:r>
              <a:rPr lang="ru-RU" sz="2800" dirty="0" smtClean="0"/>
              <a:t>, </a:t>
            </a:r>
            <a:r>
              <a:rPr lang="ru-RU" sz="2800" b="1" i="1" dirty="0" err="1" smtClean="0"/>
              <a:t>list</a:t>
            </a:r>
            <a:r>
              <a:rPr lang="ru-RU" sz="2800" b="1" i="1" dirty="0" smtClean="0"/>
              <a:t>() </a:t>
            </a:r>
            <a:r>
              <a:rPr lang="ru-RU" sz="2800" dirty="0" smtClean="0"/>
              <a:t>– пустой список </a:t>
            </a:r>
            <a:r>
              <a:rPr lang="ru-RU" sz="2800" b="1" i="1" dirty="0" smtClean="0"/>
              <a:t>([])</a:t>
            </a:r>
            <a:r>
              <a:rPr lang="ru-RU" sz="2800" dirty="0" smtClean="0"/>
              <a:t>, а </a:t>
            </a:r>
            <a:r>
              <a:rPr lang="ru-RU" sz="2800" b="1" i="1" dirty="0" err="1" smtClean="0"/>
              <a:t>dict</a:t>
            </a:r>
            <a:r>
              <a:rPr lang="ru-RU" sz="2800" b="1" i="1" dirty="0" smtClean="0"/>
              <a:t>() </a:t>
            </a:r>
            <a:r>
              <a:rPr lang="ru-RU" sz="2800" dirty="0" smtClean="0"/>
              <a:t>– пустой словарь </a:t>
            </a:r>
            <a:r>
              <a:rPr lang="ru-RU" sz="2800" b="1" i="1" dirty="0" smtClean="0"/>
              <a:t>({})</a:t>
            </a:r>
            <a:r>
              <a:rPr lang="ru-RU" sz="2800" dirty="0" smtClean="0"/>
              <a:t>. Если опустить аргумент, исходное значение нового ключа будет </a:t>
            </a:r>
            <a:r>
              <a:rPr lang="ru-RU" sz="2800" b="1" i="1" dirty="0" err="1" smtClean="0">
                <a:solidFill>
                  <a:srgbClr val="FF0000"/>
                </a:solidFill>
              </a:rPr>
              <a:t>None</a:t>
            </a:r>
            <a:r>
              <a:rPr lang="ru-RU" sz="2800" dirty="0" smtClean="0"/>
              <a:t>. </a:t>
            </a:r>
          </a:p>
          <a:p>
            <a:pPr marL="0" indent="0">
              <a:buNone/>
            </a:pPr>
            <a:r>
              <a:rPr lang="en-US" sz="2800" b="1" i="1" dirty="0" smtClean="0"/>
              <a:t>e = </a:t>
            </a:r>
            <a:r>
              <a:rPr lang="en-US" sz="2800" b="1" i="1" dirty="0" err="1" smtClean="0"/>
              <a:t>defaultdict</a:t>
            </a:r>
            <a:r>
              <a:rPr lang="en-US" sz="2800" b="1" i="1" dirty="0" smtClean="0"/>
              <a:t>(lambda: </a:t>
            </a:r>
            <a:r>
              <a:rPr lang="ru-RU" sz="2800" b="1" i="1" dirty="0" smtClean="0"/>
              <a:t>"Что</a:t>
            </a:r>
            <a:r>
              <a:rPr lang="en-US" sz="2800" b="1" i="1" dirty="0" smtClean="0"/>
              <a:t>?</a:t>
            </a:r>
            <a:r>
              <a:rPr lang="ru-RU" sz="2800" b="1" i="1" dirty="0" smtClean="0"/>
              <a:t>"</a:t>
            </a:r>
            <a:r>
              <a:rPr lang="en-US" sz="2800" b="1" i="1" dirty="0" smtClean="0"/>
              <a:t>) </a:t>
            </a:r>
            <a:r>
              <a:rPr lang="en-US" sz="2800" b="1" i="1" dirty="0" smtClean="0">
                <a:solidFill>
                  <a:srgbClr val="00B050"/>
                </a:solidFill>
              </a:rPr>
              <a:t>#</a:t>
            </a:r>
            <a:r>
              <a:rPr lang="ru-RU" sz="2800" b="1" i="1" dirty="0" smtClean="0">
                <a:solidFill>
                  <a:srgbClr val="00B050"/>
                </a:solidFill>
              </a:rPr>
              <a:t> лямбда-функция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Set)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Множество похоже на словарь, но имеет только ключи, а значения опущены. </a:t>
            </a:r>
          </a:p>
          <a:p>
            <a:pPr marL="0" indent="0">
              <a:buNone/>
            </a:pPr>
            <a:r>
              <a:rPr lang="ru-RU" dirty="0" smtClean="0"/>
              <a:t>Ключи должны быть уникальными.</a:t>
            </a:r>
          </a:p>
          <a:p>
            <a:pPr marL="0" indent="0">
              <a:buNone/>
            </a:pPr>
            <a:r>
              <a:rPr lang="ru-RU" dirty="0" smtClean="0"/>
              <a:t>Порядок ключей не имеет значения.</a:t>
            </a:r>
          </a:p>
          <a:p>
            <a:pPr marL="0" indent="0"/>
            <a:r>
              <a:rPr lang="ru-RU" dirty="0" smtClean="0"/>
              <a:t>Создание пустого множества</a:t>
            </a:r>
          </a:p>
          <a:p>
            <a:pPr marL="0" indent="0">
              <a:buNone/>
            </a:pPr>
            <a:r>
              <a:rPr lang="en-US" b="1" i="1" dirty="0" err="1" smtClean="0"/>
              <a:t>empty_set</a:t>
            </a:r>
            <a:r>
              <a:rPr lang="en-US" b="1" i="1" dirty="0" smtClean="0"/>
              <a:t> = set()</a:t>
            </a:r>
            <a:r>
              <a:rPr lang="ru-RU" b="1" i="1" dirty="0" smtClean="0"/>
              <a:t> </a:t>
            </a:r>
          </a:p>
          <a:p>
            <a:pPr marL="0" indent="0">
              <a:buNone/>
            </a:pPr>
            <a:r>
              <a:rPr lang="ru-RU" b="1" dirty="0" smtClean="0"/>
              <a:t>Примеры создания множеств:</a:t>
            </a:r>
          </a:p>
          <a:p>
            <a:pPr>
              <a:buNone/>
            </a:pPr>
            <a:r>
              <a:rPr lang="en-US" b="1" i="1" dirty="0" smtClean="0"/>
              <a:t>set("text") </a:t>
            </a:r>
            <a:r>
              <a:rPr lang="en-US" b="1" i="1" dirty="0" smtClean="0">
                <a:solidFill>
                  <a:srgbClr val="00B050"/>
                </a:solidFill>
              </a:rPr>
              <a:t># {'t', 'e', 'x'}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из списка</a:t>
            </a:r>
          </a:p>
          <a:p>
            <a:pPr>
              <a:buNone/>
            </a:pPr>
            <a:r>
              <a:rPr lang="ru-RU" b="1" i="1" dirty="0" err="1" smtClean="0"/>
              <a:t>d</a:t>
            </a:r>
            <a:r>
              <a:rPr lang="ru-RU" b="1" i="1" dirty="0" smtClean="0"/>
              <a:t> = </a:t>
            </a:r>
            <a:r>
              <a:rPr lang="ru-RU" b="1" i="1" dirty="0" err="1" smtClean="0"/>
              <a:t>set</a:t>
            </a:r>
            <a:r>
              <a:rPr lang="ru-RU" b="1" i="1" dirty="0" smtClean="0"/>
              <a:t>(["Раз", "Два", "Два", "Три"])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{'Два', 'Раз', 'Три'}</a:t>
            </a:r>
            <a:r>
              <a:rPr lang="en-US" b="1" i="1" dirty="0" smtClean="0">
                <a:solidFill>
                  <a:srgbClr val="00B050"/>
                </a:solidFill>
              </a:rPr>
              <a:t> (</a:t>
            </a:r>
            <a:r>
              <a:rPr lang="ru-RU" b="1" i="1" dirty="0" smtClean="0">
                <a:solidFill>
                  <a:srgbClr val="00B050"/>
                </a:solidFill>
              </a:rPr>
              <a:t>порядок может меняться)</a:t>
            </a:r>
          </a:p>
          <a:p>
            <a:r>
              <a:rPr lang="ru-RU" dirty="0" smtClean="0"/>
              <a:t>из кортежа</a:t>
            </a:r>
          </a:p>
          <a:p>
            <a:pPr>
              <a:buNone/>
            </a:pPr>
            <a:r>
              <a:rPr lang="ru-RU" b="1" i="1" dirty="0" err="1" smtClean="0"/>
              <a:t>d=</a:t>
            </a:r>
            <a:r>
              <a:rPr lang="ru-RU" b="1" i="1" dirty="0" smtClean="0"/>
              <a:t> </a:t>
            </a:r>
            <a:r>
              <a:rPr lang="ru-RU" b="1" i="1" dirty="0" err="1" smtClean="0"/>
              <a:t>set</a:t>
            </a:r>
            <a:r>
              <a:rPr lang="ru-RU" b="1" i="1" dirty="0" smtClean="0"/>
              <a:t>(("Раз", "Два", "Два", "Три"))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{'Два', 'Раз', 'Три'}</a:t>
            </a:r>
            <a:r>
              <a:rPr lang="en-US" b="1" i="1" dirty="0" smtClean="0">
                <a:solidFill>
                  <a:srgbClr val="00B050"/>
                </a:solidFill>
              </a:rPr>
              <a:t> (</a:t>
            </a:r>
            <a:r>
              <a:rPr lang="ru-RU" b="1" i="1" dirty="0" smtClean="0">
                <a:solidFill>
                  <a:srgbClr val="00B050"/>
                </a:solidFill>
              </a:rPr>
              <a:t>порядок может меняться)</a:t>
            </a:r>
          </a:p>
          <a:p>
            <a:pPr>
              <a:buNone/>
            </a:pPr>
            <a:r>
              <a:rPr lang="en-US" b="1" i="1" dirty="0" smtClean="0"/>
              <a:t>d= set({"a":1, "b": 2, "c": 3})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{'c', 'b', 'a'}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620688"/>
            <a:ext cx="8928992" cy="620688"/>
          </a:xfrm>
        </p:spPr>
        <p:txBody>
          <a:bodyPr/>
          <a:lstStyle/>
          <a:p>
            <a:r>
              <a:rPr lang="ru-RU" dirty="0" smtClean="0"/>
              <a:t>Пересечение, объединение и разница множеств</a:t>
            </a:r>
            <a:r>
              <a:rPr lang="ru-RU" smtClean="0"/>
              <a:t>. </a:t>
            </a:r>
            <a:br>
              <a:rPr lang="ru-RU" smtClean="0"/>
            </a:br>
            <a:r>
              <a:rPr lang="ru-RU" smtClean="0"/>
              <a:t>Графическое </a:t>
            </a:r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 t="10634"/>
          <a:stretch>
            <a:fillRect/>
          </a:stretch>
        </p:blipFill>
        <p:spPr bwMode="auto">
          <a:xfrm>
            <a:off x="323528" y="1772816"/>
            <a:ext cx="8656556" cy="4177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Комбинации и операторы</a:t>
            </a:r>
            <a:endParaRPr lang="en-US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d = set(["a", "b", "c"])</a:t>
            </a:r>
          </a:p>
          <a:p>
            <a:pPr>
              <a:buNone/>
            </a:pPr>
            <a:r>
              <a:rPr lang="en-US" b="1" i="1" dirty="0" smtClean="0"/>
              <a:t>e = set(["c", "d", "e"])</a:t>
            </a:r>
          </a:p>
          <a:p>
            <a:r>
              <a:rPr lang="ru-RU" dirty="0" smtClean="0"/>
              <a:t>пересечение множеств (</a:t>
            </a:r>
            <a:r>
              <a:rPr lang="ru-RU" b="1" dirty="0" smtClean="0">
                <a:solidFill>
                  <a:srgbClr val="FF0000"/>
                </a:solidFill>
              </a:rPr>
              <a:t>&amp;</a:t>
            </a:r>
            <a:r>
              <a:rPr lang="ru-RU" b="1" dirty="0" smtClean="0"/>
              <a:t>,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intersection</a:t>
            </a:r>
            <a:r>
              <a:rPr lang="ru-RU" dirty="0" smtClean="0"/>
              <a:t>):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f =  d &amp; e 			</a:t>
            </a:r>
            <a:r>
              <a:rPr lang="en-US" b="1" i="1" dirty="0" smtClean="0">
                <a:solidFill>
                  <a:srgbClr val="00B050"/>
                </a:solidFill>
              </a:rPr>
              <a:t># {'c'}</a:t>
            </a:r>
          </a:p>
          <a:p>
            <a:pPr>
              <a:buNone/>
            </a:pPr>
            <a:r>
              <a:rPr lang="en-US" b="1" i="1" dirty="0" smtClean="0"/>
              <a:t>g = </a:t>
            </a:r>
            <a:r>
              <a:rPr lang="en-US" b="1" i="1" dirty="0" err="1" smtClean="0"/>
              <a:t>d.intersection</a:t>
            </a:r>
            <a:r>
              <a:rPr lang="en-US" b="1" i="1" dirty="0" smtClean="0"/>
              <a:t>(e) 	</a:t>
            </a:r>
            <a:r>
              <a:rPr lang="en-US" b="1" i="1" dirty="0" smtClean="0">
                <a:solidFill>
                  <a:srgbClr val="00B050"/>
                </a:solidFill>
              </a:rPr>
              <a:t># {'c'}</a:t>
            </a:r>
          </a:p>
          <a:p>
            <a:r>
              <a:rPr lang="ru-RU" dirty="0" smtClean="0"/>
              <a:t>объединение множеств (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union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i="1" dirty="0" smtClean="0"/>
              <a:t>f =  d | e 			</a:t>
            </a:r>
            <a:r>
              <a:rPr lang="en-US" b="1" i="1" dirty="0" smtClean="0">
                <a:solidFill>
                  <a:srgbClr val="00B050"/>
                </a:solidFill>
              </a:rPr>
              <a:t># {'b', 'a', 'd', 'c', 'e'}</a:t>
            </a:r>
          </a:p>
          <a:p>
            <a:pPr>
              <a:buNone/>
            </a:pPr>
            <a:r>
              <a:rPr lang="en-US" b="1" i="1" dirty="0" smtClean="0"/>
              <a:t>g = </a:t>
            </a:r>
            <a:r>
              <a:rPr lang="en-US" b="1" i="1" dirty="0" err="1" smtClean="0"/>
              <a:t>d.union</a:t>
            </a:r>
            <a:r>
              <a:rPr lang="en-US" b="1" i="1" dirty="0" smtClean="0"/>
              <a:t>(e) 		</a:t>
            </a:r>
            <a:r>
              <a:rPr lang="en-US" b="1" i="1" dirty="0" smtClean="0">
                <a:solidFill>
                  <a:srgbClr val="00B050"/>
                </a:solidFill>
              </a:rPr>
              <a:t># {'b', 'a', 'd', 'c', 'e'}</a:t>
            </a:r>
          </a:p>
          <a:p>
            <a:r>
              <a:rPr lang="ru-RU" dirty="0" smtClean="0"/>
              <a:t>Разность множеств (члены только первого множества, но не второго) </a:t>
            </a:r>
            <a:r>
              <a:rPr lang="en-US" b="1" dirty="0" smtClean="0"/>
              <a:t>(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it-IT" b="1" i="1" dirty="0" smtClean="0"/>
              <a:t>f =  d – e			</a:t>
            </a:r>
            <a:r>
              <a:rPr lang="it-IT" b="1" i="1" dirty="0" smtClean="0">
                <a:solidFill>
                  <a:srgbClr val="00B050"/>
                </a:solidFill>
              </a:rPr>
              <a:t># {'a', 'b'}</a:t>
            </a:r>
          </a:p>
          <a:p>
            <a:pPr>
              <a:buNone/>
            </a:pPr>
            <a:r>
              <a:rPr lang="it-IT" b="1" i="1" dirty="0" smtClean="0"/>
              <a:t>g = d.difference(e)	</a:t>
            </a:r>
            <a:r>
              <a:rPr lang="it-IT" b="1" i="1" dirty="0" smtClean="0">
                <a:solidFill>
                  <a:srgbClr val="00B050"/>
                </a:solidFill>
              </a:rPr>
              <a:t> # {'a', 'b'}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Комбинации и операторы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d = set(["a", "b", "c"])</a:t>
            </a:r>
          </a:p>
          <a:p>
            <a:pPr>
              <a:buNone/>
            </a:pPr>
            <a:r>
              <a:rPr lang="en-US" b="1" i="1" dirty="0" smtClean="0"/>
              <a:t>e = set(["c", "d", "e"])</a:t>
            </a:r>
          </a:p>
          <a:p>
            <a:r>
              <a:rPr lang="ru-RU" dirty="0" smtClean="0"/>
              <a:t>исключающее ИЛИ (элементы или первого, или второго множества, но не общие) </a:t>
            </a:r>
          </a:p>
          <a:p>
            <a:pPr>
              <a:buNone/>
            </a:pPr>
            <a:r>
              <a:rPr lang="ru-RU" dirty="0" smtClean="0"/>
              <a:t>(</a:t>
            </a:r>
            <a:r>
              <a:rPr lang="ru-RU" b="1" dirty="0" smtClean="0">
                <a:solidFill>
                  <a:srgbClr val="FF0000"/>
                </a:solidFill>
              </a:rPr>
              <a:t>^</a:t>
            </a:r>
            <a:r>
              <a:rPr lang="ru-RU" dirty="0" smtClean="0"/>
              <a:t> , </a:t>
            </a:r>
            <a:r>
              <a:rPr lang="ru-RU" b="1" dirty="0" err="1" smtClean="0">
                <a:solidFill>
                  <a:srgbClr val="FF0000"/>
                </a:solidFill>
              </a:rPr>
              <a:t>symmetric_difference</a:t>
            </a:r>
            <a:r>
              <a:rPr lang="ru-RU" b="1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it-IT" b="1" i="1" dirty="0" smtClean="0"/>
              <a:t>f =  d ^ e</a:t>
            </a:r>
            <a:r>
              <a:rPr lang="ru-RU" b="1" i="1" dirty="0" smtClean="0"/>
              <a:t>	</a:t>
            </a:r>
            <a:r>
              <a:rPr lang="en-US" b="1" i="1" dirty="0" smtClean="0"/>
              <a:t>				</a:t>
            </a:r>
            <a:r>
              <a:rPr lang="en-US" b="1" i="1" dirty="0" smtClean="0">
                <a:solidFill>
                  <a:srgbClr val="00B050"/>
                </a:solidFill>
              </a:rPr>
              <a:t># {'b', 'd', 'e', 'a'}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b="1" i="1" dirty="0" smtClean="0"/>
              <a:t>g = d.symmetric_difference(e) 	</a:t>
            </a:r>
            <a:r>
              <a:rPr lang="it-IT" b="1" i="1" dirty="0" smtClean="0">
                <a:solidFill>
                  <a:srgbClr val="00B050"/>
                </a:solidFill>
              </a:rPr>
              <a:t># {'b', 'd', 'e', 'a'}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множеств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[…'add', 'clear', 'copy', 'difference', '</a:t>
            </a:r>
            <a:r>
              <a:rPr lang="en-US" sz="4000" b="1" i="1" dirty="0" err="1" smtClean="0"/>
              <a:t>difference_update</a:t>
            </a:r>
            <a:r>
              <a:rPr lang="en-US" sz="4000" b="1" i="1" dirty="0" smtClean="0"/>
              <a:t>', 'discard', 'intersection', '</a:t>
            </a:r>
            <a:r>
              <a:rPr lang="en-US" sz="4000" b="1" i="1" dirty="0" err="1" smtClean="0"/>
              <a:t>intersection_update</a:t>
            </a:r>
            <a:r>
              <a:rPr lang="en-US" sz="4000" b="1" i="1" dirty="0" smtClean="0"/>
              <a:t>', '</a:t>
            </a:r>
            <a:r>
              <a:rPr lang="en-US" sz="4000" b="1" i="1" dirty="0" err="1" smtClean="0"/>
              <a:t>isdisjoint</a:t>
            </a:r>
            <a:r>
              <a:rPr lang="en-US" sz="4000" b="1" i="1" dirty="0" smtClean="0"/>
              <a:t>', '</a:t>
            </a:r>
            <a:r>
              <a:rPr lang="en-US" sz="4000" b="1" i="1" dirty="0" err="1" smtClean="0"/>
              <a:t>issubset</a:t>
            </a:r>
            <a:r>
              <a:rPr lang="en-US" sz="4000" b="1" i="1" dirty="0" smtClean="0"/>
              <a:t>', '</a:t>
            </a:r>
            <a:r>
              <a:rPr lang="en-US" sz="4000" b="1" i="1" dirty="0" err="1" smtClean="0"/>
              <a:t>issuperset</a:t>
            </a:r>
            <a:r>
              <a:rPr lang="en-US" sz="4000" b="1" i="1" dirty="0" smtClean="0"/>
              <a:t>', 'pop', 'remove', '</a:t>
            </a:r>
            <a:r>
              <a:rPr lang="en-US" sz="4000" b="1" i="1" dirty="0" err="1" smtClean="0"/>
              <a:t>symmetric_difference</a:t>
            </a:r>
            <a:r>
              <a:rPr lang="en-US" sz="4000" b="1" i="1" dirty="0" smtClean="0"/>
              <a:t>', '</a:t>
            </a:r>
            <a:r>
              <a:rPr lang="en-US" sz="4000" b="1" i="1" dirty="0" err="1" smtClean="0"/>
              <a:t>symmetric_difference_update</a:t>
            </a:r>
            <a:r>
              <a:rPr lang="en-US" sz="4000" b="1" i="1" dirty="0" smtClean="0"/>
              <a:t>', 'union', 'update']</a:t>
            </a:r>
          </a:p>
          <a:p>
            <a:r>
              <a:rPr lang="ru-RU" sz="4000" dirty="0" smtClean="0"/>
              <a:t>Длина множества</a:t>
            </a:r>
            <a:endParaRPr lang="en-US" sz="4000" dirty="0" smtClean="0"/>
          </a:p>
          <a:p>
            <a:pPr>
              <a:buNone/>
            </a:pPr>
            <a:r>
              <a:rPr lang="en-US" sz="4000" b="1" i="1" dirty="0" smtClean="0"/>
              <a:t>d = set(["a", "b", "c"])</a:t>
            </a:r>
          </a:p>
          <a:p>
            <a:pPr>
              <a:buNone/>
            </a:pPr>
            <a:r>
              <a:rPr lang="en-US" sz="4000" b="1" i="1" dirty="0" err="1" smtClean="0"/>
              <a:t>len</a:t>
            </a:r>
            <a:r>
              <a:rPr lang="en-US" sz="4000" b="1" i="1" dirty="0" smtClean="0"/>
              <a:t>(d) </a:t>
            </a:r>
            <a:r>
              <a:rPr lang="en-US" sz="4000" b="1" i="1" dirty="0" smtClean="0">
                <a:solidFill>
                  <a:srgbClr val="00B050"/>
                </a:solidFill>
              </a:rPr>
              <a:t># 3</a:t>
            </a:r>
          </a:p>
          <a:p>
            <a:endParaRPr lang="ru-RU" sz="4000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множеств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548680"/>
          <a:ext cx="8820472" cy="6096000"/>
        </p:xfrm>
        <a:graphic>
          <a:graphicData uri="http://schemas.openxmlformats.org/drawingml/2006/table">
            <a:tbl>
              <a:tblPr/>
              <a:tblGrid>
                <a:gridCol w="3672408"/>
                <a:gridCol w="5148064"/>
              </a:tblGrid>
              <a:tr h="467049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5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isdisjoint</a:t>
                      </a:r>
                      <a:r>
                        <a:rPr lang="ru-RU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)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Истина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если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не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имеют общих элементов.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38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==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Все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элементы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принадлежат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все элементы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принадлежат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25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a.issubset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(b)</a:t>
                      </a:r>
                      <a:endParaRPr lang="ru-RU" sz="25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&lt;=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Все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элементы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принадлежат 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5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25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25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a.issuperset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(b)</a:t>
                      </a:r>
                      <a:endParaRPr lang="en-US" sz="25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&gt;=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Все элементы </a:t>
                      </a:r>
                      <a:r>
                        <a:rPr lang="en-US" sz="25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ru-RU" sz="25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принадлежат </a:t>
                      </a:r>
                      <a:r>
                        <a:rPr lang="en-US" sz="25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en-US" sz="25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25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a.union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...)</a:t>
                      </a:r>
                      <a:endParaRPr lang="en-US" sz="25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|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 | </a:t>
                      </a:r>
                      <a:r>
                        <a:rPr lang="en-US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...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Объединение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нескольких множеств.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258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a.intersection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...)</a:t>
                      </a:r>
                      <a:endParaRPr lang="en-US" sz="25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&amp; 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r>
                        <a:rPr lang="en-US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&amp; ...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Пересечение</a:t>
                      </a:r>
                      <a:r>
                        <a:rPr lang="en-US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24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a.difference</a:t>
                      </a: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...)</a:t>
                      </a:r>
                      <a:endParaRPr lang="en-US" sz="25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– b – …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Множество из всех элементов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, не принадлежащие ни одному из 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51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a.symmetric_difference</a:t>
                      </a:r>
                      <a:r>
                        <a:rPr lang="en-US" sz="25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(b) </a:t>
                      </a:r>
                      <a:endParaRPr lang="en-US" sz="25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a^ b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Множество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из элементов, встречающихся в одном множестве, но не встречающиеся в обоих.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24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5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5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copy</a:t>
                      </a:r>
                      <a:r>
                        <a:rPr lang="ru-RU" sz="25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() </a:t>
                      </a:r>
                      <a:endParaRPr lang="ru-RU" sz="2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Копия </a:t>
                      </a:r>
                      <a:r>
                        <a:rPr lang="ru-RU" sz="25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множества.</a:t>
                      </a:r>
                      <a:endParaRPr lang="ru-RU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24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a.update</a:t>
                      </a: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</a:t>
                      </a:r>
                      <a:r>
                        <a:rPr lang="en-US" sz="2500" b="1" i="1" kern="120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...) </a:t>
                      </a:r>
                      <a:endParaRPr lang="ru-RU" sz="2500" b="1" i="1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5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|= b | ... </a:t>
                      </a:r>
                      <a:endParaRPr lang="ru-RU" sz="2500" b="1" i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5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Объединение</a:t>
                      </a:r>
                      <a:r>
                        <a:rPr lang="en-US" sz="25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500" kern="120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множеств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79512" y="836712"/>
          <a:ext cx="8712968" cy="5852160"/>
        </p:xfrm>
        <a:graphic>
          <a:graphicData uri="http://schemas.openxmlformats.org/drawingml/2006/table">
            <a:tbl>
              <a:tblPr/>
              <a:tblGrid>
                <a:gridCol w="3888432"/>
                <a:gridCol w="4824536"/>
              </a:tblGrid>
              <a:tr h="310130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a.intersection_update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(b, </a:t>
                      </a:r>
                      <a:r>
                        <a:rPr lang="en-US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...); </a:t>
                      </a:r>
                      <a:endParaRPr lang="ru-RU" sz="24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r>
                        <a:rPr lang="en-US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&amp;= 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r>
                        <a:rPr lang="en-US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&amp; ...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Пересечение</a:t>
                      </a: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set.difference_update</a:t>
                      </a:r>
                      <a:r>
                        <a:rPr lang="en-US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(other, ...); set 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– 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= other | ... </a:t>
                      </a:r>
                      <a:endParaRPr lang="ru-RU" sz="24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Вычитание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30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a.symmetric_difference_update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(b); </a:t>
                      </a:r>
                      <a:endParaRPr lang="ru-RU" sz="24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set </a:t>
                      </a:r>
                      <a:r>
                        <a:rPr lang="en-US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^= other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Множество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из элементов, встречающихся в одном множестве, но не встречающиеся в обоих.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6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add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elem</a:t>
                      </a: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ent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)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Добавляет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элемент в множество.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30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remove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elem</a:t>
                      </a: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ent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)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Удаляет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элемент из множества. 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Возникает исключение </a:t>
                      </a:r>
                      <a:r>
                        <a:rPr lang="ru-RU" sz="2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KeyError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, если такого элемента не существует.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130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discard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elem</a:t>
                      </a:r>
                      <a:r>
                        <a:rPr lang="en-US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ent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)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Удаляет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элемент, если он находится в множестве.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196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pop</a:t>
                      </a: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()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Удаляет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первый элемент из множества. Так как множества не упорядочены, нельзя точно сказать, какой элемент будет первым.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65"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ru-RU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2400" b="1" i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clear</a:t>
                      </a:r>
                      <a:r>
                        <a:rPr lang="ru-RU" sz="24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() </a:t>
                      </a:r>
                      <a:endParaRPr lang="ru-RU" sz="2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Очистка </a:t>
                      </a:r>
                      <a: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множества.</a:t>
                      </a:r>
                      <a:endParaRPr lang="ru-RU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149" marR="581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Создание списков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 smtClean="0"/>
              <a:t>Список можно создать из нуля или более элементов, разделенных запятыми и заключенных в </a:t>
            </a:r>
            <a:r>
              <a:rPr lang="ru-RU" b="1" dirty="0" smtClean="0">
                <a:solidFill>
                  <a:srgbClr val="FF0000"/>
                </a:solidFill>
              </a:rPr>
              <a:t>квадратные скобки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empty_list</a:t>
            </a:r>
            <a:r>
              <a:rPr lang="en-US" b="1" i="1" dirty="0" smtClean="0"/>
              <a:t> = [ 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weekdays = ["</a:t>
            </a:r>
            <a:r>
              <a:rPr lang="ru-RU" b="1" i="1" dirty="0" err="1" smtClean="0"/>
              <a:t>Пн</a:t>
            </a:r>
            <a:r>
              <a:rPr lang="en-US" b="1" i="1" dirty="0" smtClean="0"/>
              <a:t>", "</a:t>
            </a:r>
            <a:r>
              <a:rPr lang="ru-RU" b="1" i="1" dirty="0" smtClean="0"/>
              <a:t>Вт</a:t>
            </a:r>
            <a:r>
              <a:rPr lang="en-US" b="1" i="1" dirty="0" smtClean="0"/>
              <a:t>", "</a:t>
            </a:r>
            <a:r>
              <a:rPr lang="ru-RU" b="1" i="1" dirty="0" smtClean="0"/>
              <a:t>Ср</a:t>
            </a:r>
            <a:r>
              <a:rPr lang="en-US" b="1" i="1" dirty="0" smtClean="0"/>
              <a:t>", "</a:t>
            </a:r>
            <a:r>
              <a:rPr lang="ru-RU" b="1" i="1" dirty="0" err="1" smtClean="0"/>
              <a:t>Чт</a:t>
            </a:r>
            <a:r>
              <a:rPr lang="en-US" b="1" i="1" dirty="0" smtClean="0"/>
              <a:t>", "</a:t>
            </a:r>
            <a:r>
              <a:rPr lang="ru-RU" b="1" i="1" dirty="0" err="1" smtClean="0"/>
              <a:t>Пт</a:t>
            </a:r>
            <a:r>
              <a:rPr lang="en-US" b="1" i="1" dirty="0" smtClean="0"/>
              <a:t>"]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animals = ["</a:t>
            </a:r>
            <a:r>
              <a:rPr lang="ru-RU" b="1" i="1" dirty="0" smtClean="0"/>
              <a:t>ёж</a:t>
            </a:r>
            <a:r>
              <a:rPr lang="en-US" b="1" i="1" dirty="0" smtClean="0"/>
              <a:t>", "</a:t>
            </a:r>
            <a:r>
              <a:rPr lang="ru-RU" b="1" i="1" dirty="0" smtClean="0"/>
              <a:t>уж</a:t>
            </a:r>
            <a:r>
              <a:rPr lang="en-US" b="1" i="1" dirty="0" smtClean="0"/>
              <a:t>", "</a:t>
            </a:r>
            <a:r>
              <a:rPr lang="ru-RU" b="1" i="1" dirty="0" smtClean="0"/>
              <a:t>лис</a:t>
            </a:r>
            <a:r>
              <a:rPr lang="en-US" b="1" i="1" dirty="0" smtClean="0"/>
              <a:t>"]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names = ["</a:t>
            </a:r>
            <a:r>
              <a:rPr lang="ru-RU" b="1" i="1" dirty="0" smtClean="0"/>
              <a:t>Яна</a:t>
            </a:r>
            <a:r>
              <a:rPr lang="en-US" b="1" i="1" dirty="0" smtClean="0"/>
              <a:t>", "</a:t>
            </a:r>
            <a:r>
              <a:rPr lang="ru-RU" b="1" i="1" dirty="0" smtClean="0"/>
              <a:t>Юля</a:t>
            </a:r>
            <a:r>
              <a:rPr lang="en-US" b="1" i="1" dirty="0" smtClean="0"/>
              <a:t>", "</a:t>
            </a:r>
            <a:r>
              <a:rPr lang="ru-RU" b="1" i="1" dirty="0" smtClean="0"/>
              <a:t>Яна</a:t>
            </a:r>
            <a:r>
              <a:rPr lang="en-US" b="1" i="1" dirty="0" smtClean="0"/>
              <a:t>", "</a:t>
            </a:r>
            <a:r>
              <a:rPr lang="ru-RU" b="1" i="1" dirty="0" smtClean="0"/>
              <a:t>Лена</a:t>
            </a:r>
            <a:r>
              <a:rPr lang="en-US" b="1" i="1" dirty="0" smtClean="0"/>
              <a:t>"]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или с помощью функции </a:t>
            </a:r>
            <a:r>
              <a:rPr lang="en-US" b="1" i="1" dirty="0" smtClean="0">
                <a:solidFill>
                  <a:srgbClr val="FF0000"/>
                </a:solidFill>
              </a:rPr>
              <a:t>list()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empty_list</a:t>
            </a:r>
            <a:r>
              <a:rPr lang="en-US" b="1" i="1" dirty="0" smtClean="0"/>
              <a:t> = list()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создание списка при помощи разбиения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90000"/>
              </a:lnSpc>
              <a:buNone/>
            </a:pPr>
            <a:r>
              <a:rPr lang="it-IT" b="1" i="1" dirty="0" smtClean="0"/>
              <a:t>splitme = "a/b//c/d///e"</a:t>
            </a:r>
          </a:p>
          <a:p>
            <a:pPr>
              <a:lnSpc>
                <a:spcPct val="90000"/>
              </a:lnSpc>
              <a:buNone/>
            </a:pPr>
            <a:r>
              <a:rPr lang="it-IT" b="1" i="1" dirty="0" smtClean="0"/>
              <a:t>splitme.split("/") </a:t>
            </a:r>
            <a:r>
              <a:rPr lang="it-IT" sz="2800" b="1" i="1" dirty="0" smtClean="0">
                <a:solidFill>
                  <a:srgbClr val="00B050"/>
                </a:solidFill>
              </a:rPr>
              <a:t># ["a", "b", "", "c", "d", "", "", "e"]</a:t>
            </a:r>
          </a:p>
          <a:p>
            <a:pPr>
              <a:lnSpc>
                <a:spcPct val="90000"/>
              </a:lnSpc>
              <a:buNone/>
            </a:pP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Примечание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ru-RU" dirty="0" smtClean="0"/>
              <a:t>Если требуется рассмотреть только уникальные значения, то лучше воспользоваться множеством 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set)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Отношения между множествами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mtClean="0"/>
              <a:t>Является ли одно множество подмножеством другого (все члены первого множества являются членами второго) </a:t>
            </a: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&lt;</a:t>
            </a:r>
            <a:r>
              <a:rPr lang="ru-RU" b="1" smtClean="0">
                <a:solidFill>
                  <a:srgbClr val="FF0000"/>
                </a:solidFill>
              </a:rPr>
              <a:t>=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issubset</a:t>
            </a:r>
            <a:r>
              <a:rPr lang="ru-RU" smtClean="0"/>
              <a:t>)</a:t>
            </a:r>
          </a:p>
          <a:p>
            <a:pPr>
              <a:lnSpc>
                <a:spcPct val="90000"/>
              </a:lnSpc>
            </a:pPr>
            <a:r>
              <a:rPr lang="ru-RU" smtClean="0"/>
              <a:t>Проверка, на то, что одно множество является надмножеством второго </a:t>
            </a:r>
            <a:r>
              <a:rPr lang="ru-RU" i="1" smtClean="0"/>
              <a:t>(</a:t>
            </a:r>
            <a:r>
              <a:rPr lang="en-US" b="1" i="1" smtClean="0">
                <a:solidFill>
                  <a:srgbClr val="FF0000"/>
                </a:solidFill>
              </a:rPr>
              <a:t>&gt;=</a:t>
            </a:r>
            <a:r>
              <a:rPr lang="en-US" i="1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issuperset()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d = set(["a", "b", "c"])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h = set(["a", "b"])</a:t>
            </a:r>
            <a:endParaRPr lang="ru-RU" b="1" i="1" smtClean="0"/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g1 = h.issubset(d)	</a:t>
            </a:r>
            <a:r>
              <a:rPr lang="en-US" b="1" i="1" smtClean="0">
                <a:solidFill>
                  <a:srgbClr val="00B050"/>
                </a:solidFill>
              </a:rPr>
              <a:t># True   </a:t>
            </a:r>
            <a:r>
              <a:rPr lang="ru-RU" b="1" i="1" smtClean="0">
                <a:solidFill>
                  <a:srgbClr val="00B050"/>
                </a:solidFill>
              </a:rPr>
              <a:t>То же: </a:t>
            </a:r>
            <a:r>
              <a:rPr lang="en-US" b="1" i="1" smtClean="0"/>
              <a:t>g1 = h&lt;=d	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g2 = h.issuperset(d)</a:t>
            </a:r>
            <a:r>
              <a:rPr lang="en-US" b="1" i="1" smtClean="0">
                <a:solidFill>
                  <a:srgbClr val="00B050"/>
                </a:solidFill>
              </a:rPr>
              <a:t>	# False</a:t>
            </a:r>
            <a:r>
              <a:rPr lang="ru-RU" b="1" i="1" smtClean="0">
                <a:solidFill>
                  <a:srgbClr val="00B050"/>
                </a:solidFill>
              </a:rPr>
              <a:t> То же: </a:t>
            </a:r>
            <a:r>
              <a:rPr lang="en-US" b="1" i="1" smtClean="0"/>
              <a:t>g2 = h&gt;=d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g3 = d.issubset(h)</a:t>
            </a:r>
            <a:r>
              <a:rPr lang="en-US" b="1" i="1" smtClean="0">
                <a:solidFill>
                  <a:srgbClr val="00B050"/>
                </a:solidFill>
              </a:rPr>
              <a:t> 	# False  </a:t>
            </a:r>
            <a:r>
              <a:rPr lang="ru-RU" b="1" i="1" smtClean="0">
                <a:solidFill>
                  <a:srgbClr val="00B050"/>
                </a:solidFill>
              </a:rPr>
              <a:t>То же: </a:t>
            </a:r>
            <a:r>
              <a:rPr lang="en-US" b="1" i="1" smtClean="0"/>
              <a:t>g3 = d&lt;=h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g4 = d.issuperset(h)	</a:t>
            </a:r>
            <a:r>
              <a:rPr lang="en-US" b="1" i="1" smtClean="0">
                <a:solidFill>
                  <a:srgbClr val="00B050"/>
                </a:solidFill>
              </a:rPr>
              <a:t># True   </a:t>
            </a:r>
            <a:r>
              <a:rPr lang="ru-RU" b="1" i="1" smtClean="0">
                <a:solidFill>
                  <a:srgbClr val="00B050"/>
                </a:solidFill>
              </a:rPr>
              <a:t>То же: </a:t>
            </a:r>
            <a:r>
              <a:rPr lang="en-US" b="1" i="1" smtClean="0"/>
              <a:t>g4 = h&lt;=d</a:t>
            </a:r>
            <a:endParaRPr lang="ru-RU" b="1" i="1" smtClean="0"/>
          </a:p>
          <a:p>
            <a:pPr>
              <a:lnSpc>
                <a:spcPct val="90000"/>
              </a:lnSpc>
            </a:pPr>
            <a:r>
              <a:rPr lang="ru-RU" smtClean="0"/>
              <a:t>Собственное подмножество</a:t>
            </a:r>
            <a:r>
              <a:rPr lang="en-US" smtClean="0"/>
              <a:t> (</a:t>
            </a:r>
            <a:r>
              <a:rPr lang="ru-RU" b="1" smtClean="0">
                <a:solidFill>
                  <a:srgbClr val="FF0000"/>
                </a:solidFill>
              </a:rPr>
              <a:t>&lt;</a:t>
            </a:r>
            <a:r>
              <a:rPr lang="en-US" smtClean="0"/>
              <a:t>)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Э</a:t>
            </a:r>
            <a:r>
              <a:rPr lang="en-US" smtClean="0"/>
              <a:t>квивалентно </a:t>
            </a:r>
            <a:r>
              <a:rPr lang="en-US" b="1" i="1" smtClean="0"/>
              <a:t>A &lt;= B and A != B</a:t>
            </a:r>
            <a:endParaRPr lang="ru-RU" b="1" i="1" smtClean="0"/>
          </a:p>
          <a:p>
            <a:pPr>
              <a:lnSpc>
                <a:spcPct val="90000"/>
              </a:lnSpc>
            </a:pPr>
            <a:r>
              <a:rPr lang="ru-RU" smtClean="0"/>
              <a:t>Собственное множество множеств </a:t>
            </a:r>
            <a:r>
              <a:rPr lang="en-US" smtClean="0"/>
              <a:t>(</a:t>
            </a:r>
            <a:r>
              <a:rPr lang="en-US" b="1" smtClean="0">
                <a:solidFill>
                  <a:srgbClr val="FF0000"/>
                </a:solidFill>
              </a:rPr>
              <a:t>&gt;</a:t>
            </a:r>
            <a:r>
              <a:rPr lang="en-US" smtClean="0"/>
              <a:t>)</a:t>
            </a:r>
            <a:r>
              <a:rPr lang="ru-RU" smtClean="0"/>
              <a:t> Э</a:t>
            </a:r>
            <a:r>
              <a:rPr lang="en-US" smtClean="0"/>
              <a:t>квивалентно </a:t>
            </a:r>
            <a:r>
              <a:rPr lang="en-US" b="1" i="1" smtClean="0"/>
              <a:t>A &gt;= B and A != B</a:t>
            </a:r>
          </a:p>
          <a:p>
            <a:pPr>
              <a:lnSpc>
                <a:spcPct val="90000"/>
              </a:lnSpc>
              <a:buNone/>
            </a:pPr>
            <a:endParaRPr lang="en-US" b="1" i="1" smtClean="0"/>
          </a:p>
          <a:p>
            <a:pPr>
              <a:lnSpc>
                <a:spcPct val="90000"/>
              </a:lnSpc>
              <a:buNone/>
            </a:pPr>
            <a:endParaRPr lang="en-US" b="1" i="1" smtClean="0"/>
          </a:p>
          <a:p>
            <a:pPr>
              <a:lnSpc>
                <a:spcPct val="90000"/>
              </a:lnSpc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над множествами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309320"/>
          </a:xfrm>
        </p:spPr>
        <p:txBody>
          <a:bodyPr>
            <a:normAutofit/>
          </a:bodyPr>
          <a:lstStyle/>
          <a:p>
            <a:pPr lvl="0"/>
            <a:r>
              <a:rPr lang="ru-RU" sz="3600" smtClean="0"/>
              <a:t>Добавление элемента во множество</a:t>
            </a:r>
            <a:r>
              <a:rPr lang="en-US" sz="3600" smtClean="0"/>
              <a:t>:</a:t>
            </a:r>
            <a:endParaRPr lang="ru-RU" sz="3600" smtClean="0"/>
          </a:p>
          <a:p>
            <a:pPr>
              <a:buNone/>
            </a:pPr>
            <a:r>
              <a:rPr lang="en-US" sz="3600" b="1" i="1" smtClean="0"/>
              <a:t>d </a:t>
            </a:r>
            <a:r>
              <a:rPr lang="it-IT" sz="3600" b="1" i="1" smtClean="0"/>
              <a:t>= set(["a1", "b2", "c3"])</a:t>
            </a:r>
            <a:endParaRPr lang="ru-RU" sz="3600" smtClean="0"/>
          </a:p>
          <a:p>
            <a:pPr>
              <a:buNone/>
            </a:pPr>
            <a:r>
              <a:rPr lang="en-US" sz="3600" b="1" i="1" smtClean="0"/>
              <a:t>d.add("d4")</a:t>
            </a:r>
            <a:r>
              <a:rPr lang="en-US" sz="3600" b="1" i="1" smtClean="0">
                <a:solidFill>
                  <a:srgbClr val="00B050"/>
                </a:solidFill>
              </a:rPr>
              <a:t>		# {'a1', 'b2', 'c3', 'd4'}</a:t>
            </a:r>
            <a:endParaRPr lang="ru-RU" sz="3400" smtClean="0">
              <a:solidFill>
                <a:srgbClr val="00B050"/>
              </a:solidFill>
            </a:endParaRPr>
          </a:p>
          <a:p>
            <a:r>
              <a:rPr lang="ru-RU" sz="3400" smtClean="0"/>
              <a:t>Проверка наличия</a:t>
            </a:r>
            <a:r>
              <a:rPr lang="en-US" sz="3400" smtClean="0"/>
              <a:t> </a:t>
            </a:r>
            <a:r>
              <a:rPr lang="ru-RU" sz="3400" smtClean="0"/>
              <a:t>элемента:</a:t>
            </a:r>
            <a:endParaRPr lang="ru-RU" sz="3400" dirty="0" smtClean="0"/>
          </a:p>
          <a:p>
            <a:pPr>
              <a:buNone/>
            </a:pPr>
            <a:r>
              <a:rPr lang="it-IT" sz="3400" b="1" i="1" smtClean="0"/>
              <a:t>e </a:t>
            </a:r>
            <a:r>
              <a:rPr lang="it-IT" sz="3400" b="1" i="1" dirty="0" smtClean="0"/>
              <a:t>= "a" in d </a:t>
            </a:r>
            <a:r>
              <a:rPr lang="en-US" sz="3400" b="1" i="1" dirty="0" smtClean="0"/>
              <a:t> 		</a:t>
            </a:r>
            <a:r>
              <a:rPr lang="en-US" sz="3400" b="1" i="1" dirty="0" smtClean="0">
                <a:solidFill>
                  <a:srgbClr val="00B050"/>
                </a:solidFill>
              </a:rPr>
              <a:t># False</a:t>
            </a:r>
          </a:p>
          <a:p>
            <a:pPr>
              <a:buNone/>
            </a:pPr>
            <a:r>
              <a:rPr lang="it-IT" sz="3400" b="1" i="1" dirty="0" smtClean="0"/>
              <a:t>e = "b2" in d 		</a:t>
            </a:r>
            <a:r>
              <a:rPr lang="en-US" sz="3400" b="1" i="1" smtClean="0">
                <a:solidFill>
                  <a:srgbClr val="00B050"/>
                </a:solidFill>
              </a:rPr>
              <a:t># True</a:t>
            </a:r>
          </a:p>
          <a:p>
            <a:pPr lvl="0"/>
            <a:r>
              <a:rPr lang="ru-RU" sz="3600" smtClean="0"/>
              <a:t>Удаление элемента из множества:</a:t>
            </a:r>
          </a:p>
          <a:p>
            <a:pPr>
              <a:buNone/>
            </a:pPr>
            <a:r>
              <a:rPr lang="it-IT" sz="3600" b="1" i="1" smtClean="0"/>
              <a:t>d.remove("a1")	</a:t>
            </a:r>
            <a:r>
              <a:rPr lang="it-IT" sz="3600" b="1" i="1" smtClean="0">
                <a:solidFill>
                  <a:srgbClr val="00B050"/>
                </a:solidFill>
              </a:rPr>
              <a:t>#</a:t>
            </a:r>
            <a:r>
              <a:rPr lang="it-IT" sz="3600" smtClean="0">
                <a:solidFill>
                  <a:srgbClr val="00B050"/>
                </a:solidFill>
              </a:rPr>
              <a:t> </a:t>
            </a:r>
            <a:r>
              <a:rPr lang="it-IT" sz="3600" b="1" i="1" smtClean="0">
                <a:solidFill>
                  <a:srgbClr val="00B050"/>
                </a:solidFill>
              </a:rPr>
              <a:t>{'b2', 'c3', 'd4'}</a:t>
            </a:r>
            <a:endParaRPr lang="ru-RU" sz="36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it-IT" sz="3600" b="1" i="1" smtClean="0"/>
              <a:t>d.discard("b2")	</a:t>
            </a:r>
            <a:r>
              <a:rPr lang="it-IT" sz="3600" b="1" i="1" smtClean="0">
                <a:solidFill>
                  <a:srgbClr val="00B050"/>
                </a:solidFill>
              </a:rPr>
              <a:t># {'c3', 'd4'}</a:t>
            </a:r>
            <a:endParaRPr lang="ru-RU" sz="3600" smtClean="0">
              <a:solidFill>
                <a:srgbClr val="00B050"/>
              </a:solidFill>
            </a:endParaRPr>
          </a:p>
          <a:p>
            <a:r>
              <a:rPr lang="ru-RU" sz="3600" smtClean="0"/>
              <a:t>Метод </a:t>
            </a:r>
            <a:r>
              <a:rPr lang="ru-RU" sz="3600" b="1" i="1" smtClean="0"/>
              <a:t>discard()</a:t>
            </a:r>
            <a:r>
              <a:rPr lang="ru-RU" sz="3600" smtClean="0"/>
              <a:t> не выдает ошибку, если элемента нет во множестве в отличие от метода</a:t>
            </a:r>
            <a:r>
              <a:rPr lang="ru-RU" sz="3600" b="1" i="1" smtClean="0"/>
              <a:t> remove()</a:t>
            </a:r>
            <a:r>
              <a:rPr lang="ru-RU" sz="3600" smtClean="0"/>
              <a:t>.</a:t>
            </a:r>
          </a:p>
          <a:p>
            <a:pPr>
              <a:buNone/>
            </a:pPr>
            <a:endParaRPr lang="en-US" sz="3400" b="1" i="1" dirty="0" smtClean="0">
              <a:solidFill>
                <a:srgbClr val="00B050"/>
              </a:solidFill>
            </a:endParaRPr>
          </a:p>
          <a:p>
            <a:endParaRPr lang="ru-RU" sz="3400" b="1" dirty="0" smtClean="0"/>
          </a:p>
          <a:p>
            <a:pPr>
              <a:buNone/>
            </a:pPr>
            <a:endParaRPr lang="ru-RU" sz="40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en-US" dirty="0" err="1" smtClean="0">
                <a:solidFill>
                  <a:srgbClr val="FF0000"/>
                </a:solidFill>
              </a:rPr>
              <a:t>frozenset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set</a:t>
            </a:r>
            <a:r>
              <a:rPr lang="ru-RU" dirty="0" smtClean="0"/>
              <a:t> – изменяемый тип данных, а </a:t>
            </a:r>
            <a:r>
              <a:rPr lang="ru-RU" b="1" i="1" dirty="0" err="1" smtClean="0">
                <a:solidFill>
                  <a:srgbClr val="FF0000"/>
                </a:solidFill>
              </a:rPr>
              <a:t>frozenset</a:t>
            </a:r>
            <a:r>
              <a:rPr lang="ru-RU" dirty="0" smtClean="0"/>
              <a:t> – нет. Примерно схожая ситуация со списками и кортежами.</a:t>
            </a:r>
          </a:p>
          <a:p>
            <a:endParaRPr lang="ru-RU" dirty="0" smtClean="0"/>
          </a:p>
          <a:p>
            <a:pPr>
              <a:buNone/>
            </a:pPr>
            <a:r>
              <a:rPr lang="en-US" b="1" i="1" dirty="0" smtClean="0"/>
              <a:t>b = </a:t>
            </a:r>
            <a:r>
              <a:rPr lang="en-US" b="1" i="1" dirty="0" err="1" smtClean="0"/>
              <a:t>frozenset</a:t>
            </a:r>
            <a:r>
              <a:rPr lang="en-US" b="1" i="1" dirty="0" smtClean="0"/>
              <a:t>(</a:t>
            </a:r>
            <a:r>
              <a:rPr lang="ru-RU" b="1" i="1" dirty="0" smtClean="0"/>
              <a:t>"текст"</a:t>
            </a:r>
            <a:r>
              <a:rPr lang="en-US" b="1" i="1" dirty="0" smtClean="0"/>
              <a:t>)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b.add</a:t>
            </a:r>
            <a:r>
              <a:rPr lang="en-US" b="1" i="1" dirty="0" smtClean="0"/>
              <a:t>(1) 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ОШИБКА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Обход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mtClean="0"/>
              <a:t>Для обхода списков, кортежей, сетов, словарей используется цикл </a:t>
            </a:r>
            <a:r>
              <a:rPr lang="en-US" b="1" i="1" smtClean="0"/>
              <a:t>for</a:t>
            </a:r>
            <a:r>
              <a:rPr lang="en-US" smtClean="0"/>
              <a:t> (</a:t>
            </a:r>
            <a:r>
              <a:rPr lang="ru-RU" smtClean="0"/>
              <a:t>подробнее о нём в следующей лекции)</a:t>
            </a:r>
          </a:p>
          <a:p>
            <a:pPr>
              <a:lnSpc>
                <a:spcPct val="90000"/>
              </a:lnSpc>
              <a:buNone/>
            </a:pPr>
            <a:r>
              <a:rPr lang="ru-RU" b="1" i="1" smtClean="0"/>
              <a:t>for &lt;цель&gt; in &lt;объект&gt;: </a:t>
            </a:r>
            <a:r>
              <a:rPr lang="ru-RU" b="1" i="1" smtClean="0">
                <a:solidFill>
                  <a:srgbClr val="00B050"/>
                </a:solidFill>
              </a:rPr>
              <a:t># Связывает элементы объекта с переменной цикла </a:t>
            </a:r>
          </a:p>
          <a:p>
            <a:pPr>
              <a:lnSpc>
                <a:spcPct val="90000"/>
              </a:lnSpc>
              <a:buNone/>
            </a:pPr>
            <a:r>
              <a:rPr lang="ru-RU" b="1" i="1" smtClean="0"/>
              <a:t>	&lt;инструкции&gt; </a:t>
            </a:r>
            <a:r>
              <a:rPr lang="ru-RU" b="1" i="1" smtClean="0">
                <a:solidFill>
                  <a:srgbClr val="00B050"/>
                </a:solidFill>
              </a:rPr>
              <a:t># тело цикла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else: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smtClean="0"/>
              <a:t>	</a:t>
            </a:r>
            <a:r>
              <a:rPr lang="ru-RU" b="1" i="1" smtClean="0"/>
              <a:t>&lt; инструкции&gt; </a:t>
            </a:r>
            <a:r>
              <a:rPr lang="ru-RU" b="1" i="1" smtClean="0">
                <a:solidFill>
                  <a:srgbClr val="00B050"/>
                </a:solidFill>
              </a:rPr>
              <a:t># произведён штатный выход из цикла без </a:t>
            </a:r>
            <a:r>
              <a:rPr lang="en-US" b="1" i="1" smtClean="0">
                <a:solidFill>
                  <a:srgbClr val="00B050"/>
                </a:solidFill>
              </a:rPr>
              <a:t>"break"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mtClean="0"/>
              <a:t>Простейший перебор элементов списка:</a:t>
            </a:r>
          </a:p>
          <a:p>
            <a:pPr>
              <a:buNone/>
            </a:pPr>
            <a:r>
              <a:rPr lang="en-US" b="1" i="1" smtClean="0"/>
              <a:t>for </a:t>
            </a:r>
            <a:r>
              <a:rPr lang="en-US" b="1" i="1" smtClean="0">
                <a:solidFill>
                  <a:srgbClr val="FF0000"/>
                </a:solidFill>
              </a:rPr>
              <a:t>x</a:t>
            </a:r>
            <a:r>
              <a:rPr lang="en-US" b="1" i="1" smtClean="0"/>
              <a:t> in ["a", "b", "c"]:</a:t>
            </a:r>
            <a:br>
              <a:rPr lang="en-US" b="1" i="1" smtClean="0"/>
            </a:br>
            <a:r>
              <a:rPr lang="en-US" b="1" i="1" smtClean="0"/>
              <a:t> print(x, end=" ")</a:t>
            </a:r>
            <a:r>
              <a:rPr lang="ru-RU" b="1" i="1" smtClean="0">
                <a:solidFill>
                  <a:srgbClr val="00B050"/>
                </a:solidFill>
              </a:rPr>
              <a:t>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(в одну строчку) – </a:t>
            </a:r>
            <a:r>
              <a:rPr lang="en-US" b="1" i="1" smtClean="0">
                <a:solidFill>
                  <a:srgbClr val="00B050"/>
                </a:solidFill>
              </a:rPr>
              <a:t>a b c </a:t>
            </a:r>
            <a:endParaRPr lang="ru-RU" b="1" i="1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mtClean="0"/>
              <a:t>Обход строки:</a:t>
            </a:r>
          </a:p>
          <a:p>
            <a:pPr>
              <a:buNone/>
            </a:pPr>
            <a:r>
              <a:rPr lang="en-US" b="1" i="1" smtClean="0"/>
              <a:t>for </a:t>
            </a:r>
            <a:r>
              <a:rPr lang="en-US" b="1" i="1" smtClean="0">
                <a:solidFill>
                  <a:srgbClr val="FF0000"/>
                </a:solidFill>
              </a:rPr>
              <a:t>x</a:t>
            </a:r>
            <a:r>
              <a:rPr lang="en-US" b="1" i="1" smtClean="0"/>
              <a:t> in "</a:t>
            </a:r>
            <a:r>
              <a:rPr lang="ru-RU" b="1" i="1" smtClean="0"/>
              <a:t>строка":</a:t>
            </a:r>
            <a:br>
              <a:rPr lang="ru-RU" b="1" i="1" smtClean="0"/>
            </a:br>
            <a:r>
              <a:rPr lang="ru-RU" b="1" i="1" smtClean="0"/>
              <a:t>    </a:t>
            </a:r>
            <a:r>
              <a:rPr lang="en-US" b="1" i="1" smtClean="0"/>
              <a:t>print(x, end=" ")</a:t>
            </a:r>
            <a:r>
              <a:rPr lang="ru-RU" b="1" i="1" smtClean="0"/>
              <a:t> 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smtClean="0">
                <a:solidFill>
                  <a:srgbClr val="00B050"/>
                </a:solidFill>
              </a:rPr>
              <a:t>с т р о к а</a:t>
            </a:r>
          </a:p>
          <a:p>
            <a:pPr>
              <a:lnSpc>
                <a:spcPct val="90000"/>
              </a:lnSpc>
              <a:buNone/>
            </a:pPr>
            <a:endParaRPr lang="en-US" b="1" i="1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Бинарные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 </a:t>
            </a:r>
            <a:r>
              <a:rPr lang="ru-RU" sz="3600" dirty="0" err="1" smtClean="0"/>
              <a:t>Python</a:t>
            </a:r>
            <a:r>
              <a:rPr lang="ru-RU" sz="3600" dirty="0" smtClean="0"/>
              <a:t> 3 появились последовательности </a:t>
            </a:r>
            <a:r>
              <a:rPr lang="ru-RU" sz="3600" dirty="0" err="1" smtClean="0"/>
              <a:t>восьмибитных</a:t>
            </a:r>
            <a:r>
              <a:rPr lang="ru-RU" sz="3600" dirty="0" smtClean="0"/>
              <a:t> целых чисел, имеющих возможные значения от </a:t>
            </a:r>
            <a:r>
              <a:rPr lang="ru-RU" sz="3600" b="1" dirty="0" smtClean="0">
                <a:solidFill>
                  <a:srgbClr val="FF0000"/>
                </a:solidFill>
              </a:rPr>
              <a:t>0</a:t>
            </a:r>
            <a:r>
              <a:rPr lang="ru-RU" sz="3600" dirty="0" smtClean="0"/>
              <a:t> до </a:t>
            </a:r>
            <a:r>
              <a:rPr lang="ru-RU" sz="3600" b="1" dirty="0" smtClean="0">
                <a:solidFill>
                  <a:srgbClr val="FF0000"/>
                </a:solidFill>
              </a:rPr>
              <a:t>255</a:t>
            </a:r>
            <a:r>
              <a:rPr lang="ru-RU" sz="3600" dirty="0" smtClean="0"/>
              <a:t>. Они могут быть двух типов</a:t>
            </a:r>
            <a:r>
              <a:rPr lang="en-US" sz="3600" dirty="0" smtClean="0"/>
              <a:t>:</a:t>
            </a:r>
          </a:p>
          <a:p>
            <a:pPr lvl="1"/>
            <a:r>
              <a:rPr lang="en-US" sz="3600" b="1" dirty="0" smtClean="0"/>
              <a:t>bytes – </a:t>
            </a:r>
            <a:r>
              <a:rPr lang="ru-RU" sz="3600" u="sng" dirty="0" smtClean="0"/>
              <a:t>неизменяем</a:t>
            </a:r>
            <a:r>
              <a:rPr lang="ru-RU" sz="3600" dirty="0" smtClean="0"/>
              <a:t>, как кортеж байтов</a:t>
            </a:r>
            <a:endParaRPr lang="en-US" sz="3600" b="1" dirty="0" smtClean="0"/>
          </a:p>
          <a:p>
            <a:pPr lvl="1"/>
            <a:r>
              <a:rPr lang="en-US" sz="3600" b="1" dirty="0" err="1" smtClean="0"/>
              <a:t>bytearray</a:t>
            </a:r>
            <a:r>
              <a:rPr lang="en-US" sz="3600" b="1" dirty="0" smtClean="0"/>
              <a:t> – </a:t>
            </a:r>
            <a:r>
              <a:rPr lang="ru-RU" sz="3600" u="sng" dirty="0" smtClean="0"/>
              <a:t>изменяем</a:t>
            </a:r>
            <a:r>
              <a:rPr lang="ru-RU" sz="3600" dirty="0" smtClean="0"/>
              <a:t>, как список байтов</a:t>
            </a:r>
            <a:endParaRPr lang="en-US" sz="3600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8928992" cy="6206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4400" dirty="0" smtClean="0"/>
              <a:t>Тип </a:t>
            </a:r>
            <a:r>
              <a:rPr lang="en-US" sz="4400" dirty="0" smtClean="0">
                <a:solidFill>
                  <a:srgbClr val="FF0000"/>
                </a:solidFill>
              </a:rPr>
              <a:t>bytes</a:t>
            </a:r>
            <a:r>
              <a:rPr lang="en-US" sz="4400" dirty="0" smtClean="0"/>
              <a:t> </a:t>
            </a:r>
            <a:r>
              <a:rPr lang="ru-RU" sz="4400" dirty="0" smtClean="0"/>
              <a:t>– неизменяемая последовательность байтов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184576"/>
          </a:xfrm>
        </p:spPr>
        <p:txBody>
          <a:bodyPr/>
          <a:lstStyle/>
          <a:p>
            <a:r>
              <a:rPr lang="ru-RU" dirty="0" smtClean="0"/>
              <a:t>объекты типа </a:t>
            </a:r>
            <a:r>
              <a:rPr lang="ru-RU" b="1" i="1" dirty="0" err="1" smtClean="0">
                <a:solidFill>
                  <a:srgbClr val="FF0000"/>
                </a:solidFill>
              </a:rPr>
              <a:t>bytes</a:t>
            </a:r>
            <a:r>
              <a:rPr lang="ru-RU" dirty="0" smtClean="0"/>
              <a:t> являются последовательностями коротких целых чисел, каждое из которых имеет значение в диапазоне от 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rgbClr val="FF0000"/>
                </a:solidFill>
              </a:rPr>
              <a:t>255</a:t>
            </a:r>
            <a:r>
              <a:rPr lang="ru-RU" dirty="0" smtClean="0"/>
              <a:t>, которые могут выводиться как символы ASCII.</a:t>
            </a:r>
          </a:p>
          <a:p>
            <a:r>
              <a:rPr lang="ru-RU" dirty="0" smtClean="0"/>
              <a:t>Этот тип поддерживает обычные операции над последовательностями и большинство строковых методов, доступных для объектов типа </a:t>
            </a:r>
            <a:r>
              <a:rPr lang="ru-RU" b="1" i="1" dirty="0" err="1" smtClean="0">
                <a:solidFill>
                  <a:srgbClr val="FF0000"/>
                </a:solidFill>
              </a:rPr>
              <a:t>str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bytes </a:t>
            </a:r>
            <a:r>
              <a:rPr lang="en-US" dirty="0" smtClean="0"/>
              <a:t>– </a:t>
            </a:r>
            <a:r>
              <a:rPr lang="ru-RU" dirty="0" smtClean="0"/>
              <a:t>можно назвать кортежем байтов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116632"/>
            <a:ext cx="8928992" cy="620688"/>
          </a:xfrm>
        </p:spPr>
        <p:txBody>
          <a:bodyPr/>
          <a:lstStyle/>
          <a:p>
            <a:r>
              <a:rPr lang="ru-RU" sz="4000" dirty="0" smtClean="0"/>
              <a:t>Представление значений типа </a:t>
            </a:r>
            <a:r>
              <a:rPr lang="en-US" sz="4000" dirty="0" smtClean="0">
                <a:solidFill>
                  <a:srgbClr val="FF0000"/>
                </a:solidFill>
              </a:rPr>
              <a:t>bytes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836712"/>
            <a:ext cx="8928992" cy="58326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ru-RU" sz="3600" dirty="0" smtClean="0"/>
              <a:t>Представление значения типа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bytes</a:t>
            </a:r>
            <a:r>
              <a:rPr lang="ru-RU" sz="3600" dirty="0" smtClean="0"/>
              <a:t> начинается с символа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b</a:t>
            </a:r>
            <a:r>
              <a:rPr lang="ru-RU" sz="3600" dirty="0" smtClean="0"/>
              <a:t> и кавычки. Далее следуют шестнадцатеричные последовательности или символы ASCII. Завершается конструкция тоже символом кавычки.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3600" b="1" dirty="0" smtClean="0"/>
              <a:t>Примеры</a:t>
            </a:r>
            <a:r>
              <a:rPr lang="en-US" sz="3600" b="1" dirty="0" smtClean="0"/>
              <a:t>:</a:t>
            </a:r>
            <a:endParaRPr lang="ru-RU" sz="3600" b="1" dirty="0" smtClean="0"/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b"\x61" 	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en-US" sz="3600" b="1" i="1" dirty="0" err="1" smtClean="0">
                <a:solidFill>
                  <a:srgbClr val="00B050"/>
                </a:solidFill>
              </a:rPr>
              <a:t>b'a</a:t>
            </a:r>
            <a:r>
              <a:rPr lang="en-US" sz="3600" b="1" i="1" dirty="0" smtClean="0">
                <a:solidFill>
                  <a:srgbClr val="00B050"/>
                </a:solidFill>
              </a:rPr>
              <a:t>'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i="1" dirty="0" smtClean="0"/>
              <a:t>b"\x01abc\</a:t>
            </a:r>
            <a:r>
              <a:rPr lang="en-US" sz="3600" b="1" i="1" dirty="0" err="1" smtClean="0"/>
              <a:t>xff</a:t>
            </a:r>
            <a:r>
              <a:rPr lang="en-US" sz="3600" b="1" i="1" dirty="0" smtClean="0"/>
              <a:t>"	</a:t>
            </a:r>
            <a:r>
              <a:rPr lang="en-US" sz="3600" b="1" i="1" dirty="0" smtClean="0">
                <a:solidFill>
                  <a:srgbClr val="00B050"/>
                </a:solidFill>
              </a:rPr>
              <a:t># b'\x01abc\</a:t>
            </a:r>
            <a:r>
              <a:rPr lang="en-US" sz="3600" b="1" i="1" dirty="0" err="1" smtClean="0">
                <a:solidFill>
                  <a:srgbClr val="00B050"/>
                </a:solidFill>
              </a:rPr>
              <a:t>xff</a:t>
            </a:r>
            <a:r>
              <a:rPr lang="en-US" sz="3600" b="1" i="1" dirty="0" smtClean="0">
                <a:solidFill>
                  <a:srgbClr val="00B050"/>
                </a:solidFill>
              </a:rPr>
              <a:t>'</a:t>
            </a:r>
          </a:p>
          <a:p>
            <a:pPr>
              <a:buNone/>
            </a:pPr>
            <a:r>
              <a:rPr lang="en-US" sz="3600" b="1" i="1" dirty="0" smtClean="0"/>
              <a:t>b = [1, 0, 3, 255]</a:t>
            </a:r>
          </a:p>
          <a:p>
            <a:pPr>
              <a:buNone/>
            </a:pPr>
            <a:r>
              <a:rPr lang="en-US" sz="3600" b="1" i="1" dirty="0" err="1" smtClean="0"/>
              <a:t>bt</a:t>
            </a:r>
            <a:r>
              <a:rPr lang="en-US" sz="3600" b="1" i="1" dirty="0" smtClean="0"/>
              <a:t> = bytes(b)		</a:t>
            </a:r>
            <a:r>
              <a:rPr lang="en-US" sz="3600" b="1" i="1" dirty="0" smtClean="0">
                <a:solidFill>
                  <a:srgbClr val="00B050"/>
                </a:solidFill>
              </a:rPr>
              <a:t># b'\x01\x00\x03\</a:t>
            </a:r>
            <a:r>
              <a:rPr lang="en-US" sz="3600" b="1" i="1" dirty="0" err="1" smtClean="0">
                <a:solidFill>
                  <a:srgbClr val="00B050"/>
                </a:solidFill>
              </a:rPr>
              <a:t>xff</a:t>
            </a:r>
            <a:r>
              <a:rPr lang="en-US" sz="3600" b="1" i="1" dirty="0" smtClean="0">
                <a:solidFill>
                  <a:srgbClr val="00B050"/>
                </a:solidFill>
              </a:rPr>
              <a:t>'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b="1" i="1" dirty="0" smtClean="0"/>
              <a:t>print(</a:t>
            </a:r>
            <a:r>
              <a:rPr lang="en-US" sz="3600" b="1" i="1" dirty="0" err="1" smtClean="0"/>
              <a:t>bt</a:t>
            </a:r>
            <a:r>
              <a:rPr lang="en-US" sz="3600" b="1" i="1" dirty="0" smtClean="0"/>
              <a:t>[2])</a:t>
            </a:r>
            <a:r>
              <a:rPr lang="en-US" sz="3600" b="1" i="1" dirty="0" smtClean="0">
                <a:solidFill>
                  <a:srgbClr val="00B050"/>
                </a:solidFill>
              </a:rPr>
              <a:t> </a:t>
            </a:r>
            <a:r>
              <a:rPr lang="ru-RU" sz="3600" b="1" i="1" dirty="0" smtClean="0">
                <a:solidFill>
                  <a:srgbClr val="00B050"/>
                </a:solidFill>
              </a:rPr>
              <a:t>		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3</a:t>
            </a:r>
            <a:endParaRPr lang="en-US" sz="3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b="1" i="1" dirty="0" err="1" smtClean="0"/>
              <a:t>bt</a:t>
            </a:r>
            <a:r>
              <a:rPr lang="en-US" sz="3600" b="1" i="1" dirty="0" smtClean="0"/>
              <a:t>[1] = 1</a:t>
            </a:r>
            <a:r>
              <a:rPr lang="en-US" sz="3600" b="1" i="1" dirty="0" smtClean="0">
                <a:solidFill>
                  <a:srgbClr val="00B050"/>
                </a:solidFill>
              </a:rPr>
              <a:t>			</a:t>
            </a:r>
            <a:r>
              <a:rPr lang="en-US" sz="3600" b="1" i="1" dirty="0" smtClean="0">
                <a:solidFill>
                  <a:srgbClr val="FF0000"/>
                </a:solidFill>
              </a:rPr>
              <a:t># </a:t>
            </a:r>
            <a:r>
              <a:rPr lang="ru-RU" sz="3600" b="1" i="1" dirty="0" smtClean="0">
                <a:solidFill>
                  <a:srgbClr val="FF0000"/>
                </a:solidFill>
              </a:rPr>
              <a:t>ОШИБКА!</a:t>
            </a:r>
            <a:endParaRPr lang="en-US" sz="3600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Применение типа </a:t>
            </a:r>
            <a:r>
              <a:rPr lang="en-US" sz="4400" dirty="0" smtClean="0">
                <a:solidFill>
                  <a:srgbClr val="FF0000"/>
                </a:solidFill>
              </a:rPr>
              <a:t>bytes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 </a:t>
            </a:r>
            <a:r>
              <a:rPr lang="ru-RU" b="1" i="1" dirty="0" err="1" smtClean="0">
                <a:solidFill>
                  <a:srgbClr val="FF0000"/>
                </a:solidFill>
              </a:rPr>
              <a:t>bytes</a:t>
            </a:r>
            <a:r>
              <a:rPr lang="ru-RU" dirty="0" smtClean="0"/>
              <a:t> не поддерживает метод </a:t>
            </a:r>
            <a:r>
              <a:rPr lang="ru-RU" b="1" i="1" dirty="0" smtClean="0"/>
              <a:t>format</a:t>
            </a:r>
            <a:r>
              <a:rPr lang="ru-RU" dirty="0" smtClean="0"/>
              <a:t> и оператор </a:t>
            </a:r>
            <a:r>
              <a:rPr lang="ru-RU" dirty="0" smtClean="0">
                <a:solidFill>
                  <a:srgbClr val="FF0000"/>
                </a:solidFill>
              </a:rPr>
              <a:t>%</a:t>
            </a:r>
            <a:r>
              <a:rPr lang="ru-RU" dirty="0" smtClean="0"/>
              <a:t> форматирования, и нельзя</a:t>
            </a:r>
            <a:r>
              <a:rPr lang="en-US" dirty="0" smtClean="0"/>
              <a:t> </a:t>
            </a:r>
            <a:r>
              <a:rPr lang="ru-RU" dirty="0" smtClean="0"/>
              <a:t>смешивать и сопоставлять объекты типов </a:t>
            </a:r>
            <a:r>
              <a:rPr lang="ru-RU" b="1" i="1" dirty="0" err="1" smtClean="0">
                <a:solidFill>
                  <a:srgbClr val="FF0000"/>
                </a:solidFill>
              </a:rPr>
              <a:t>bytes</a:t>
            </a:r>
            <a:r>
              <a:rPr lang="ru-RU" dirty="0" smtClean="0"/>
              <a:t> и </a:t>
            </a:r>
            <a:r>
              <a:rPr lang="ru-RU" b="1" i="1" dirty="0" err="1" smtClean="0">
                <a:solidFill>
                  <a:srgbClr val="FF0000"/>
                </a:solidFill>
              </a:rPr>
              <a:t>str</a:t>
            </a:r>
            <a:r>
              <a:rPr lang="ru-RU" dirty="0" smtClean="0"/>
              <a:t>, не выполняя явное преобразование.</a:t>
            </a:r>
          </a:p>
          <a:p>
            <a:r>
              <a:rPr lang="ru-RU" dirty="0" smtClean="0"/>
              <a:t>для представления </a:t>
            </a:r>
            <a:r>
              <a:rPr lang="ru-RU" b="1" u="sng" dirty="0" smtClean="0"/>
              <a:t>текстовых</a:t>
            </a:r>
            <a:r>
              <a:rPr lang="ru-RU" dirty="0" smtClean="0"/>
              <a:t> данных в подавляющем большинстве случаев используются объекты типа </a:t>
            </a:r>
            <a:r>
              <a:rPr lang="ru-RU" b="1" i="1" dirty="0" err="1" smtClean="0">
                <a:solidFill>
                  <a:srgbClr val="FF0000"/>
                </a:solidFill>
              </a:rPr>
              <a:t>str</a:t>
            </a:r>
            <a:r>
              <a:rPr lang="ru-RU" dirty="0" smtClean="0"/>
              <a:t> и текстовые файлы, а для представления </a:t>
            </a:r>
            <a:r>
              <a:rPr lang="ru-RU" b="1" u="sng" dirty="0" smtClean="0"/>
              <a:t>двоичных</a:t>
            </a:r>
            <a:r>
              <a:rPr lang="ru-RU" dirty="0" smtClean="0"/>
              <a:t> данных – объекты типа </a:t>
            </a:r>
            <a:r>
              <a:rPr lang="ru-RU" b="1" i="1" dirty="0" err="1" smtClean="0">
                <a:solidFill>
                  <a:srgbClr val="FF0000"/>
                </a:solidFill>
              </a:rPr>
              <a:t>bytes</a:t>
            </a:r>
            <a:r>
              <a:rPr lang="ru-RU" dirty="0" smtClean="0"/>
              <a:t> и двоичные файлы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400" dirty="0" err="1" smtClean="0">
                <a:solidFill>
                  <a:srgbClr val="FF0000"/>
                </a:solidFill>
              </a:rPr>
              <a:t>bytearray</a:t>
            </a:r>
            <a:r>
              <a:rPr lang="en-US" sz="4400" dirty="0" smtClean="0"/>
              <a:t> </a:t>
            </a:r>
            <a:r>
              <a:rPr lang="ru-RU" sz="4400" dirty="0" smtClean="0"/>
              <a:t>– изменяемая последовательность байтов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824536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b = [1, 0, 3, 255]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ba</a:t>
            </a:r>
            <a:r>
              <a:rPr lang="en-US" b="1" i="1" dirty="0" smtClean="0"/>
              <a:t> = </a:t>
            </a:r>
            <a:r>
              <a:rPr lang="en-US" b="1" i="1" dirty="0" err="1" smtClean="0"/>
              <a:t>bytearray</a:t>
            </a:r>
            <a:r>
              <a:rPr lang="en-US" b="1" i="1" dirty="0" smtClean="0"/>
              <a:t>(b)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ba</a:t>
            </a:r>
            <a:r>
              <a:rPr lang="en-US" b="1" i="1" dirty="0" smtClean="0"/>
              <a:t>[1] = 7</a:t>
            </a:r>
            <a:r>
              <a:rPr lang="ru-RU" b="1" i="1" dirty="0" smtClean="0"/>
              <a:t> 	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bytearray</a:t>
            </a:r>
            <a:r>
              <a:rPr lang="en-US" b="1" i="1" dirty="0" smtClean="0">
                <a:solidFill>
                  <a:srgbClr val="00B050"/>
                </a:solidFill>
              </a:rPr>
              <a:t>(b'\x01\x07\x03\</a:t>
            </a:r>
            <a:r>
              <a:rPr lang="en-US" b="1" i="1" dirty="0" err="1" smtClean="0">
                <a:solidFill>
                  <a:srgbClr val="00B050"/>
                </a:solidFill>
              </a:rPr>
              <a:t>xff</a:t>
            </a:r>
            <a:r>
              <a:rPr lang="en-US" b="1" i="1" dirty="0" smtClean="0">
                <a:solidFill>
                  <a:srgbClr val="00B050"/>
                </a:solidFill>
              </a:rPr>
              <a:t>')</a:t>
            </a:r>
          </a:p>
          <a:p>
            <a:pPr>
              <a:buNone/>
            </a:pPr>
            <a:r>
              <a:rPr lang="ru-RU" dirty="0" smtClean="0"/>
              <a:t>При выводе на экран переменных типа </a:t>
            </a:r>
            <a:r>
              <a:rPr lang="ru-RU" b="1" i="1" dirty="0" err="1" smtClean="0"/>
              <a:t>bytes</a:t>
            </a:r>
            <a:r>
              <a:rPr lang="ru-RU" dirty="0" smtClean="0"/>
              <a:t> или </a:t>
            </a:r>
            <a:r>
              <a:rPr lang="ru-RU" b="1" i="1" dirty="0" err="1" smtClean="0"/>
              <a:t>bytearray</a:t>
            </a:r>
            <a:r>
              <a:rPr lang="ru-RU" dirty="0" smtClean="0"/>
              <a:t> используется формат </a:t>
            </a:r>
            <a:r>
              <a:rPr lang="ru-RU" b="1" i="1" dirty="0" smtClean="0"/>
              <a:t>\</a:t>
            </a:r>
            <a:r>
              <a:rPr lang="ru-RU" b="1" i="1" dirty="0" err="1" smtClean="0"/>
              <a:t>x</a:t>
            </a:r>
            <a:r>
              <a:rPr lang="ru-RU" b="1" i="1" dirty="0" smtClean="0"/>
              <a:t> </a:t>
            </a:r>
            <a:r>
              <a:rPr lang="ru-RU" b="1" i="1" dirty="0" err="1" smtClean="0"/>
              <a:t>xx</a:t>
            </a:r>
            <a:r>
              <a:rPr lang="ru-RU" b="1" i="1" dirty="0" smtClean="0"/>
              <a:t> </a:t>
            </a:r>
            <a:r>
              <a:rPr lang="ru-RU" dirty="0" smtClean="0"/>
              <a:t>для непечатаемых байтов и их эквиваленты ASCII для печатаемых (за исключением распространенных управляющих последовательностей вроде </a:t>
            </a:r>
            <a:r>
              <a:rPr lang="ru-RU" b="1" i="1" dirty="0" smtClean="0"/>
              <a:t>\</a:t>
            </a:r>
            <a:r>
              <a:rPr lang="ru-RU" b="1" i="1" dirty="0" err="1" smtClean="0"/>
              <a:t>n</a:t>
            </a:r>
            <a:r>
              <a:rPr lang="ru-RU" b="1" i="1" dirty="0" smtClean="0"/>
              <a:t> </a:t>
            </a:r>
            <a:r>
              <a:rPr lang="ru-RU" dirty="0" smtClean="0"/>
              <a:t>вместо </a:t>
            </a:r>
            <a:r>
              <a:rPr lang="ru-RU" b="1" i="1" dirty="0" smtClean="0"/>
              <a:t>\x0a</a:t>
            </a:r>
            <a:r>
              <a:rPr lang="ru-RU" dirty="0" smtClean="0"/>
              <a:t>). 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 smtClean="0"/>
              <a:t>Библиотеки для работы с бинарными данными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928992" cy="5544616"/>
          </a:xfrm>
        </p:spPr>
        <p:txBody>
          <a:bodyPr/>
          <a:lstStyle/>
          <a:p>
            <a:r>
              <a:rPr lang="ru-RU" dirty="0" smtClean="0"/>
              <a:t>Стандартная библиотека содержит модуль </a:t>
            </a:r>
            <a:r>
              <a:rPr lang="ru-RU" b="1" i="1" dirty="0" err="1" smtClean="0"/>
              <a:t>struct</a:t>
            </a:r>
            <a:r>
              <a:rPr lang="ru-RU" dirty="0" smtClean="0"/>
              <a:t>, который обрабатывает данные аналогично структурам в С/С++. </a:t>
            </a:r>
          </a:p>
          <a:p>
            <a:r>
              <a:rPr lang="ru-RU" dirty="0" smtClean="0"/>
              <a:t>С помощью этого модуля можно преобразовать бинарные данные в структуры данных </a:t>
            </a:r>
            <a:r>
              <a:rPr lang="ru-RU" dirty="0" err="1" smtClean="0"/>
              <a:t>Python</a:t>
            </a:r>
            <a:r>
              <a:rPr lang="ru-RU" dirty="0" smtClean="0"/>
              <a:t> и наоборот.</a:t>
            </a:r>
          </a:p>
          <a:p>
            <a:r>
              <a:rPr lang="ru-RU" dirty="0" smtClean="0"/>
              <a:t>Другие библиотеки для работы с бинарными данными</a:t>
            </a:r>
          </a:p>
          <a:p>
            <a:pPr lvl="1"/>
            <a:r>
              <a:rPr lang="en-US" sz="3200" dirty="0" err="1" smtClean="0"/>
              <a:t>bitstring</a:t>
            </a:r>
            <a:r>
              <a:rPr lang="en-US" sz="3200" dirty="0" smtClean="0"/>
              <a:t> </a:t>
            </a:r>
            <a:r>
              <a:rPr lang="ru-RU" sz="3200" dirty="0" smtClean="0"/>
              <a:t>	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2"/>
              </a:rPr>
              <a:t>http://bit.ly/py-bitstring</a:t>
            </a:r>
            <a:r>
              <a:rPr lang="en-US" sz="3200" dirty="0" smtClean="0"/>
              <a:t>);</a:t>
            </a:r>
          </a:p>
          <a:p>
            <a:pPr lvl="1"/>
            <a:r>
              <a:rPr lang="en-US" sz="3200" dirty="0" smtClean="0"/>
              <a:t>construct </a:t>
            </a:r>
            <a:r>
              <a:rPr lang="ru-RU" sz="3200" dirty="0" smtClean="0"/>
              <a:t>	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3"/>
              </a:rPr>
              <a:t>http://bit.ly/py-construct</a:t>
            </a:r>
            <a:r>
              <a:rPr lang="en-US" sz="3200" dirty="0" smtClean="0"/>
              <a:t>);</a:t>
            </a:r>
          </a:p>
          <a:p>
            <a:pPr lvl="1"/>
            <a:r>
              <a:rPr lang="en-US" sz="3200" dirty="0" smtClean="0"/>
              <a:t></a:t>
            </a:r>
            <a:r>
              <a:rPr lang="en-US" sz="3200" dirty="0" err="1" smtClean="0"/>
              <a:t>hachoir</a:t>
            </a:r>
            <a:r>
              <a:rPr lang="en-US" sz="3200" dirty="0" smtClean="0"/>
              <a:t> </a:t>
            </a:r>
            <a:r>
              <a:rPr lang="ru-RU" sz="3200" dirty="0" smtClean="0"/>
              <a:t>	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4"/>
              </a:rPr>
              <a:t>http://bit.ly/hachoir-pkg</a:t>
            </a:r>
            <a:r>
              <a:rPr lang="en-US" sz="3200" dirty="0" smtClean="0"/>
              <a:t>);</a:t>
            </a:r>
          </a:p>
          <a:p>
            <a:pPr lvl="1"/>
            <a:r>
              <a:rPr lang="en-US" sz="3200" dirty="0" smtClean="0"/>
              <a:t></a:t>
            </a:r>
            <a:r>
              <a:rPr lang="en-US" sz="3200" dirty="0" err="1" smtClean="0"/>
              <a:t>binio</a:t>
            </a:r>
            <a:r>
              <a:rPr lang="en-US" sz="3200" dirty="0" smtClean="0"/>
              <a:t> </a:t>
            </a:r>
            <a:r>
              <a:rPr lang="ru-RU" sz="3200" dirty="0" smtClean="0"/>
              <a:t>		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5"/>
              </a:rPr>
              <a:t>http://spika.net/py/binio/</a:t>
            </a:r>
            <a:r>
              <a:rPr lang="en-US" sz="3200" dirty="0" smtClean="0"/>
              <a:t>).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Запятая в конце списка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6192688"/>
          </a:xfrm>
        </p:spPr>
        <p:txBody>
          <a:bodyPr>
            <a:noAutofit/>
          </a:bodyPr>
          <a:lstStyle/>
          <a:p>
            <a:r>
              <a:rPr lang="ru-RU" sz="2600" dirty="0" smtClean="0"/>
              <a:t>Запятая помогает устранить определенный тип ошибок. Иногда бывает проще писать списки на нескольких строках. Но, затем потребуется переупорядочить предметы. Если написали</a:t>
            </a:r>
          </a:p>
          <a:p>
            <a:pPr>
              <a:buNone/>
            </a:pPr>
            <a:r>
              <a:rPr lang="en-US" sz="2600" b="1" i="1" dirty="0" smtClean="0"/>
              <a:t>L1 = [</a:t>
            </a:r>
          </a:p>
          <a:p>
            <a:pPr>
              <a:buNone/>
            </a:pPr>
            <a:r>
              <a:rPr lang="en-US" sz="2600" b="1" i="1" dirty="0" smtClean="0"/>
              <a:t>        1,</a:t>
            </a:r>
          </a:p>
          <a:p>
            <a:pPr>
              <a:buNone/>
            </a:pPr>
            <a:r>
              <a:rPr lang="en-US" sz="2600" b="1" i="1" dirty="0" smtClean="0"/>
              <a:t>        2,</a:t>
            </a:r>
          </a:p>
          <a:p>
            <a:pPr>
              <a:buNone/>
            </a:pPr>
            <a:r>
              <a:rPr lang="en-US" sz="2600" b="1" i="1" dirty="0" smtClean="0"/>
              <a:t>        3,</a:t>
            </a:r>
          </a:p>
          <a:p>
            <a:pPr>
              <a:buNone/>
            </a:pPr>
            <a:r>
              <a:rPr lang="en-US" sz="2600" b="1" i="1" dirty="0" smtClean="0"/>
              <a:t>        4,</a:t>
            </a:r>
          </a:p>
          <a:p>
            <a:pPr>
              <a:buNone/>
            </a:pPr>
            <a:r>
              <a:rPr lang="en-US" sz="2600" b="1" i="1" dirty="0" smtClean="0"/>
              <a:t>        </a:t>
            </a:r>
            <a:r>
              <a:rPr lang="en-US" sz="2600" b="1" i="1" dirty="0" smtClean="0">
                <a:solidFill>
                  <a:srgbClr val="FF0000"/>
                </a:solidFill>
              </a:rPr>
              <a:t>5</a:t>
            </a:r>
          </a:p>
          <a:p>
            <a:pPr>
              <a:buNone/>
            </a:pPr>
            <a:r>
              <a:rPr lang="en-US" sz="2600" b="1" i="1" dirty="0" smtClean="0"/>
              <a:t>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и хотите перетасовать строки…</a:t>
            </a:r>
            <a:endParaRPr lang="en-US" sz="26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i="1" dirty="0" smtClean="0"/>
              <a:t>L1 = [</a:t>
            </a:r>
          </a:p>
          <a:p>
            <a:pPr>
              <a:buNone/>
            </a:pPr>
            <a:r>
              <a:rPr lang="en-US" sz="2600" b="1" i="1" dirty="0" smtClean="0"/>
              <a:t>        1,</a:t>
            </a:r>
          </a:p>
          <a:p>
            <a:pPr>
              <a:buNone/>
            </a:pPr>
            <a:r>
              <a:rPr lang="en-US" sz="2600" b="1" i="1" dirty="0" smtClean="0"/>
              <a:t>        2,</a:t>
            </a:r>
          </a:p>
          <a:p>
            <a:pPr>
              <a:buNone/>
            </a:pPr>
            <a:r>
              <a:rPr lang="en-US" sz="2600" b="1" i="1" dirty="0" smtClean="0"/>
              <a:t>        3,</a:t>
            </a:r>
          </a:p>
          <a:p>
            <a:pPr>
              <a:buNone/>
            </a:pPr>
            <a:r>
              <a:rPr lang="en-US" sz="2600" b="1" i="1" dirty="0" smtClean="0"/>
              <a:t>        </a:t>
            </a:r>
            <a:r>
              <a:rPr lang="en-US" sz="2600" b="1" i="1" dirty="0" smtClean="0">
                <a:solidFill>
                  <a:srgbClr val="FF0000"/>
                </a:solidFill>
              </a:rPr>
              <a:t>5</a:t>
            </a:r>
          </a:p>
          <a:p>
            <a:pPr>
              <a:buNone/>
            </a:pPr>
            <a:r>
              <a:rPr lang="en-US" sz="2600" b="1" i="1" dirty="0" smtClean="0"/>
              <a:t>        4,</a:t>
            </a:r>
          </a:p>
          <a:p>
            <a:pPr>
              <a:buNone/>
            </a:pPr>
            <a:r>
              <a:rPr lang="en-US" sz="2600" b="1" i="1" dirty="0" smtClean="0"/>
              <a:t>]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то получите ошибку</a:t>
            </a:r>
            <a:endParaRPr lang="ru-RU" sz="2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228184" y="1916832"/>
            <a:ext cx="1152128" cy="267765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= [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1,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2,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3,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4,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ru-RU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7092280" y="42210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08104" y="4941168"/>
            <a:ext cx="280831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 более оптимально</a:t>
            </a:r>
            <a:endParaRPr lang="ru-RU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типы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</a:t>
            </a:r>
            <a:r>
              <a:rPr lang="ru-RU" b="1" i="1" dirty="0" smtClean="0"/>
              <a:t>о</a:t>
            </a:r>
            <a:r>
              <a:rPr lang="en-US" b="1" i="1" dirty="0" smtClean="0"/>
              <a:t>n</a:t>
            </a:r>
            <a:r>
              <a:rPr lang="ru-RU" b="1" i="1" dirty="0" smtClean="0"/>
              <a:t>е</a:t>
            </a:r>
            <a:r>
              <a:rPr lang="en-US" b="1" i="1" dirty="0" smtClean="0"/>
              <a:t>T</a:t>
            </a:r>
            <a:r>
              <a:rPr lang="ru-RU" b="1" i="1" dirty="0" err="1" smtClean="0"/>
              <a:t>уре</a:t>
            </a:r>
            <a:r>
              <a:rPr lang="ru-RU" b="1" i="1" dirty="0" smtClean="0"/>
              <a:t> </a:t>
            </a:r>
            <a:r>
              <a:rPr lang="ru-RU" dirty="0" smtClean="0"/>
              <a:t>– объект со значением </a:t>
            </a:r>
            <a:r>
              <a:rPr lang="en-US" b="1" i="1" dirty="0" smtClean="0">
                <a:solidFill>
                  <a:srgbClr val="FF0000"/>
                </a:solidFill>
              </a:rPr>
              <a:t>None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3200" b="1" i="1" dirty="0" err="1" smtClean="0"/>
              <a:t>NotImplemented</a:t>
            </a:r>
            <a:r>
              <a:rPr lang="en-US" sz="3200" b="1" i="1" dirty="0" smtClean="0"/>
              <a:t> – </a:t>
            </a:r>
            <a:r>
              <a:rPr lang="ru-RU" sz="3200" dirty="0" smtClean="0"/>
              <a:t>объект этого типа возвращается при сравнении несравнимых объектов.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sz="3200" b="1" i="1" dirty="0" smtClean="0"/>
              <a:t>Ellipsis (…)</a:t>
            </a:r>
            <a:r>
              <a:rPr lang="ru-RU" sz="3200" b="1" i="1" dirty="0" smtClean="0"/>
              <a:t> – </a:t>
            </a:r>
            <a:r>
              <a:rPr lang="ru-RU" sz="3200" dirty="0" smtClean="0"/>
              <a:t>это объект, который может появляться в </a:t>
            </a:r>
            <a:r>
              <a:rPr lang="ru-RU" sz="3200" smtClean="0"/>
              <a:t>нотации среза многомерного массива (например при использовании библиотеки </a:t>
            </a:r>
            <a:r>
              <a:rPr lang="en-US" sz="3200" smtClean="0"/>
              <a:t>NumPy)</a:t>
            </a:r>
            <a:r>
              <a:rPr lang="ru-RU" sz="3200" smtClean="0"/>
              <a:t>.</a:t>
            </a:r>
            <a:endParaRPr lang="en-US" sz="3200" dirty="0" smtClean="0"/>
          </a:p>
          <a:p>
            <a:pPr marL="342900" lvl="1" indent="-342900">
              <a:buNone/>
            </a:pPr>
            <a:r>
              <a:rPr lang="en-US" sz="3200" b="1" i="1" dirty="0" smtClean="0"/>
              <a:t>a[5,:,:,1] </a:t>
            </a:r>
            <a:r>
              <a:rPr lang="ru-RU" sz="3200" dirty="0" smtClean="0"/>
              <a:t>эквивалентен </a:t>
            </a:r>
            <a:r>
              <a:rPr lang="en-US" sz="3200" b="1" i="1" dirty="0" smtClean="0"/>
              <a:t>a[5,...,1] </a:t>
            </a:r>
            <a:endParaRPr lang="ru-RU" sz="3200" b="1" i="1" dirty="0" smtClean="0"/>
          </a:p>
          <a:p>
            <a:pPr marL="342900" lvl="1" indent="-342900">
              <a:buNone/>
            </a:pPr>
            <a:r>
              <a:rPr lang="ru-RU" sz="3200" dirty="0" smtClean="0"/>
              <a:t>См. также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marL="342900" lvl="1" indent="-342900">
              <a:buNone/>
            </a:pPr>
            <a:r>
              <a:rPr lang="en-US" sz="3200" smtClean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</a:t>
            </a:r>
            <a:r>
              <a:rPr lang="en-US" sz="3200" smtClean="0">
                <a:hlinkClick r:id="rId2"/>
              </a:rPr>
              <a:t>rupython.com/python-ellipsis-706.html</a:t>
            </a:r>
            <a:r>
              <a:rPr lang="ru-RU" sz="3200" smtClean="0"/>
              <a:t> </a:t>
            </a:r>
          </a:p>
          <a:p>
            <a:pPr marL="342900" lvl="1" indent="-342900">
              <a:buNone/>
            </a:pPr>
            <a:r>
              <a:rPr lang="en-US" sz="3200" smtClean="0">
                <a:hlinkClick r:id="rId3"/>
              </a:rPr>
              <a:t>https://habr.com/ru/post/123821/</a:t>
            </a:r>
            <a:r>
              <a:rPr lang="ru-RU" sz="3200" smtClean="0"/>
              <a:t>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9919" y="1628800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 dirty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Функция </a:t>
            </a:r>
            <a:r>
              <a:rPr lang="ru-RU" sz="4000" b="1" i="1" dirty="0" err="1" smtClean="0"/>
              <a:t>list</a:t>
            </a:r>
            <a:r>
              <a:rPr lang="ru-RU" sz="4000" b="1" i="1" dirty="0" smtClean="0"/>
              <a:t>() </a:t>
            </a:r>
            <a:r>
              <a:rPr lang="ru-RU" sz="4000" dirty="0" smtClean="0"/>
              <a:t>преобразует другие типы данных в списки. </a:t>
            </a:r>
            <a:endParaRPr lang="en-US" sz="4000" dirty="0" smtClean="0"/>
          </a:p>
          <a:p>
            <a:pPr>
              <a:buNone/>
            </a:pPr>
            <a:r>
              <a:rPr lang="ru-RU" sz="4000" b="1" dirty="0" smtClean="0"/>
              <a:t>Пример</a:t>
            </a:r>
            <a:r>
              <a:rPr lang="en-US" sz="4000" b="1" dirty="0" smtClean="0"/>
              <a:t>: </a:t>
            </a:r>
            <a:r>
              <a:rPr lang="ru-RU" sz="4000" dirty="0" smtClean="0"/>
              <a:t>Разбиваем строку</a:t>
            </a:r>
          </a:p>
          <a:p>
            <a:pPr>
              <a:buNone/>
            </a:pPr>
            <a:r>
              <a:rPr lang="en-US" sz="4000" b="1" i="1" dirty="0" smtClean="0"/>
              <a:t>list("</a:t>
            </a:r>
            <a:r>
              <a:rPr lang="ru-RU" sz="4000" b="1" i="1" dirty="0" smtClean="0"/>
              <a:t>кот</a:t>
            </a:r>
            <a:r>
              <a:rPr lang="en-US" sz="4000" b="1" i="1" dirty="0" smtClean="0"/>
              <a:t>")</a:t>
            </a:r>
            <a:r>
              <a:rPr lang="ru-RU" sz="4000" b="1" i="1" dirty="0" smtClean="0"/>
              <a:t> </a:t>
            </a:r>
            <a:r>
              <a:rPr lang="en-US" sz="4000" b="1" i="1" dirty="0" smtClean="0"/>
              <a:t>				</a:t>
            </a:r>
            <a:r>
              <a:rPr lang="en-US" sz="4000" b="1" i="1" dirty="0" smtClean="0">
                <a:solidFill>
                  <a:srgbClr val="00B050"/>
                </a:solidFill>
              </a:rPr>
              <a:t># ['</a:t>
            </a:r>
            <a:r>
              <a:rPr lang="ru-RU" sz="4000" b="1" i="1" dirty="0" smtClean="0">
                <a:solidFill>
                  <a:srgbClr val="00B050"/>
                </a:solidFill>
              </a:rPr>
              <a:t>к</a:t>
            </a:r>
            <a:r>
              <a:rPr lang="en-US" sz="4000" b="1" i="1" dirty="0" smtClean="0">
                <a:solidFill>
                  <a:srgbClr val="00B050"/>
                </a:solidFill>
              </a:rPr>
              <a:t>', '</a:t>
            </a:r>
            <a:r>
              <a:rPr lang="ru-RU" sz="4000" b="1" i="1" dirty="0" smtClean="0">
                <a:solidFill>
                  <a:srgbClr val="00B050"/>
                </a:solidFill>
              </a:rPr>
              <a:t>о</a:t>
            </a:r>
            <a:r>
              <a:rPr lang="en-US" sz="4000" b="1" i="1" dirty="0" smtClean="0">
                <a:solidFill>
                  <a:srgbClr val="00B050"/>
                </a:solidFill>
              </a:rPr>
              <a:t>', '</a:t>
            </a:r>
            <a:r>
              <a:rPr lang="ru-RU" sz="4000" b="1" i="1" dirty="0" smtClean="0">
                <a:solidFill>
                  <a:srgbClr val="00B050"/>
                </a:solidFill>
              </a:rPr>
              <a:t>т</a:t>
            </a:r>
            <a:r>
              <a:rPr lang="en-US" sz="4000" b="1" i="1" dirty="0" smtClean="0">
                <a:solidFill>
                  <a:srgbClr val="00B050"/>
                </a:solidFill>
              </a:rPr>
              <a:t>']</a:t>
            </a:r>
          </a:p>
          <a:p>
            <a:pPr>
              <a:buNone/>
            </a:pPr>
            <a:r>
              <a:rPr lang="en-US" sz="4000" b="1" i="1" dirty="0" err="1" smtClean="0"/>
              <a:t>mylist</a:t>
            </a:r>
            <a:r>
              <a:rPr lang="en-US" sz="4000" b="1" i="1" dirty="0" smtClean="0"/>
              <a:t> = list("one", "two") </a:t>
            </a:r>
            <a:r>
              <a:rPr lang="en-US" sz="4000" b="1" i="1" dirty="0" smtClean="0">
                <a:solidFill>
                  <a:srgbClr val="FF0000"/>
                </a:solidFill>
              </a:rPr>
              <a:t># </a:t>
            </a:r>
            <a:r>
              <a:rPr lang="ru-RU" sz="4000" b="1" i="1" dirty="0" smtClean="0">
                <a:solidFill>
                  <a:srgbClr val="FF0000"/>
                </a:solidFill>
              </a:rPr>
              <a:t>ОШИБКА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ru-RU" sz="4000" dirty="0" smtClean="0"/>
              <a:t>Преобразование кортежа в список</a:t>
            </a:r>
          </a:p>
          <a:p>
            <a:pPr>
              <a:buNone/>
            </a:pPr>
            <a:r>
              <a:rPr lang="en-US" sz="4000" b="1" i="1" dirty="0" err="1" smtClean="0"/>
              <a:t>my_tuple</a:t>
            </a:r>
            <a:r>
              <a:rPr lang="en-US" sz="4000" b="1" i="1" dirty="0" smtClean="0"/>
              <a:t> = (</a:t>
            </a:r>
            <a:r>
              <a:rPr lang="ru-RU" sz="4000" b="1" i="1" dirty="0" smtClean="0"/>
              <a:t>"раз"</a:t>
            </a:r>
            <a:r>
              <a:rPr lang="en-US" sz="4000" b="1" i="1" dirty="0" smtClean="0"/>
              <a:t>, </a:t>
            </a:r>
            <a:r>
              <a:rPr lang="ru-RU" sz="4000" b="1" i="1" dirty="0" smtClean="0"/>
              <a:t>"два"</a:t>
            </a:r>
            <a:r>
              <a:rPr lang="en-US" sz="4000" b="1" i="1" dirty="0" smtClean="0"/>
              <a:t>, </a:t>
            </a:r>
            <a:r>
              <a:rPr lang="ru-RU" sz="4000" b="1" i="1" dirty="0" smtClean="0"/>
              <a:t>"три"</a:t>
            </a:r>
            <a:r>
              <a:rPr lang="en-US" sz="4000" b="1" i="1" dirty="0" smtClean="0"/>
              <a:t>)</a:t>
            </a:r>
          </a:p>
          <a:p>
            <a:pPr>
              <a:buNone/>
            </a:pPr>
            <a:r>
              <a:rPr lang="en-US" sz="4000" b="1" i="1" dirty="0" smtClean="0"/>
              <a:t>list(</a:t>
            </a:r>
            <a:r>
              <a:rPr lang="en-US" sz="4000" b="1" i="1" dirty="0" err="1" smtClean="0"/>
              <a:t>my_tuple</a:t>
            </a:r>
            <a:r>
              <a:rPr lang="en-US" sz="4000" b="1" i="1" dirty="0" smtClean="0"/>
              <a:t>)	</a:t>
            </a:r>
            <a:r>
              <a:rPr lang="en-US" sz="4000" b="1" i="1" dirty="0" smtClean="0">
                <a:solidFill>
                  <a:srgbClr val="00B050"/>
                </a:solidFill>
              </a:rPr>
              <a:t># </a:t>
            </a:r>
            <a:r>
              <a:rPr lang="ru-RU" sz="4000" b="1" i="1" dirty="0" smtClean="0">
                <a:solidFill>
                  <a:srgbClr val="00B050"/>
                </a:solidFill>
              </a:rPr>
              <a:t>['раз', 'два', 'три']</a:t>
            </a:r>
            <a:endParaRPr lang="en-US" sz="40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40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элементов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400" dirty="0" smtClean="0"/>
              <a:t>Получение одного элемента списка</a:t>
            </a:r>
            <a:r>
              <a:rPr lang="en-US" sz="3400" dirty="0" smtClean="0"/>
              <a:t>:</a:t>
            </a:r>
          </a:p>
          <a:p>
            <a:pPr>
              <a:buNone/>
            </a:pPr>
            <a:r>
              <a:rPr lang="en-US" sz="3400" b="1" i="1" dirty="0" err="1" smtClean="0"/>
              <a:t>list_names</a:t>
            </a:r>
            <a:r>
              <a:rPr lang="en-US" sz="3400" b="1" i="1" dirty="0" smtClean="0"/>
              <a:t> = ["</a:t>
            </a:r>
            <a:r>
              <a:rPr lang="ru-RU" sz="3400" b="1" i="1" dirty="0" smtClean="0"/>
              <a:t>Юля</a:t>
            </a:r>
            <a:r>
              <a:rPr lang="en-US" sz="3400" b="1" i="1" dirty="0" smtClean="0"/>
              <a:t>", "</a:t>
            </a:r>
            <a:r>
              <a:rPr lang="ru-RU" sz="3400" b="1" i="1" dirty="0" smtClean="0"/>
              <a:t>Яна</a:t>
            </a:r>
            <a:r>
              <a:rPr lang="en-US" sz="3400" b="1" i="1" dirty="0" smtClean="0"/>
              <a:t>", "</a:t>
            </a:r>
            <a:r>
              <a:rPr lang="ru-RU" sz="3400" b="1" i="1" dirty="0" smtClean="0"/>
              <a:t>Лена</a:t>
            </a:r>
            <a:r>
              <a:rPr lang="en-US" sz="3400" b="1" i="1" dirty="0" smtClean="0"/>
              <a:t>"]</a:t>
            </a:r>
            <a:endParaRPr lang="ru-RU" sz="3400" b="1" i="1" dirty="0" smtClean="0"/>
          </a:p>
          <a:p>
            <a:pPr>
              <a:buNone/>
            </a:pPr>
            <a:r>
              <a:rPr lang="en-US" sz="3400" b="1" i="1" dirty="0" err="1" smtClean="0"/>
              <a:t>list_names</a:t>
            </a:r>
            <a:r>
              <a:rPr lang="en-US" sz="3400" b="1" i="1" dirty="0" smtClean="0"/>
              <a:t>[0</a:t>
            </a:r>
            <a:r>
              <a:rPr lang="en-US" sz="3400" b="1" i="1" smtClean="0"/>
              <a:t>] </a:t>
            </a:r>
            <a:r>
              <a:rPr lang="ru-RU" sz="3400" b="1" i="1" smtClean="0"/>
              <a:t> </a:t>
            </a:r>
            <a:r>
              <a:rPr lang="en-US" sz="3400" b="1" i="1" smtClean="0"/>
              <a:t>				</a:t>
            </a:r>
            <a:r>
              <a:rPr lang="en-US" sz="3400" b="1" i="1" smtClean="0">
                <a:solidFill>
                  <a:srgbClr val="00B050"/>
                </a:solidFill>
              </a:rPr>
              <a:t># </a:t>
            </a:r>
            <a:r>
              <a:rPr lang="en-US" sz="3400" b="1" i="1" dirty="0" smtClean="0">
                <a:solidFill>
                  <a:srgbClr val="00B050"/>
                </a:solidFill>
              </a:rPr>
              <a:t>'</a:t>
            </a:r>
            <a:r>
              <a:rPr lang="ru-RU" sz="3400" b="1" i="1" dirty="0" smtClean="0">
                <a:solidFill>
                  <a:srgbClr val="00B050"/>
                </a:solidFill>
              </a:rPr>
              <a:t>Юля</a:t>
            </a:r>
            <a:r>
              <a:rPr lang="en-US" sz="3400" b="1" i="1" dirty="0" smtClean="0">
                <a:solidFill>
                  <a:srgbClr val="00B050"/>
                </a:solidFill>
              </a:rPr>
              <a:t>'</a:t>
            </a:r>
          </a:p>
          <a:p>
            <a:pPr>
              <a:buNone/>
            </a:pPr>
            <a:r>
              <a:rPr lang="en-US" sz="3400" b="1" i="1" dirty="0" err="1" smtClean="0"/>
              <a:t>list_names</a:t>
            </a:r>
            <a:r>
              <a:rPr lang="ru-RU" sz="3400" b="1" i="1" dirty="0" smtClean="0"/>
              <a:t>[-1</a:t>
            </a:r>
            <a:r>
              <a:rPr lang="ru-RU" sz="3400" b="1" i="1" smtClean="0"/>
              <a:t>]</a:t>
            </a:r>
            <a:r>
              <a:rPr lang="en-US" sz="3400" b="1" i="1" smtClean="0"/>
              <a:t> </a:t>
            </a:r>
            <a:r>
              <a:rPr lang="en-US" sz="3400" b="1" i="1" smtClean="0">
                <a:solidFill>
                  <a:srgbClr val="00B050"/>
                </a:solidFill>
              </a:rPr>
              <a:t> 			</a:t>
            </a:r>
            <a:r>
              <a:rPr lang="en-US" sz="3400" b="1" smtClean="0">
                <a:solidFill>
                  <a:srgbClr val="00B050"/>
                </a:solidFill>
              </a:rPr>
              <a:t>#</a:t>
            </a:r>
            <a:r>
              <a:rPr lang="en-US" sz="3400" b="1" i="1" smtClean="0">
                <a:solidFill>
                  <a:srgbClr val="00B050"/>
                </a:solidFill>
              </a:rPr>
              <a:t> </a:t>
            </a:r>
            <a:r>
              <a:rPr lang="en-US" sz="3400" b="1" i="1" dirty="0" smtClean="0">
                <a:solidFill>
                  <a:srgbClr val="00B050"/>
                </a:solidFill>
              </a:rPr>
              <a:t>"</a:t>
            </a:r>
            <a:r>
              <a:rPr lang="ru-RU" sz="3400" b="1" i="1" dirty="0" smtClean="0">
                <a:solidFill>
                  <a:srgbClr val="00B050"/>
                </a:solidFill>
              </a:rPr>
              <a:t>Лена</a:t>
            </a:r>
            <a:r>
              <a:rPr lang="en-US" sz="3400" b="1" i="1" dirty="0" smtClean="0">
                <a:solidFill>
                  <a:srgbClr val="00B050"/>
                </a:solidFill>
              </a:rPr>
              <a:t>"</a:t>
            </a:r>
          </a:p>
          <a:p>
            <a:pPr>
              <a:buNone/>
            </a:pPr>
            <a:r>
              <a:rPr lang="en-US" sz="3400" b="1" i="1" dirty="0" err="1" smtClean="0"/>
              <a:t>list_names</a:t>
            </a:r>
            <a:r>
              <a:rPr lang="en-US" sz="3400" b="1" i="1" dirty="0" smtClean="0"/>
              <a:t>[</a:t>
            </a:r>
            <a:r>
              <a:rPr lang="ru-RU" sz="3400" b="1" i="1" dirty="0" smtClean="0"/>
              <a:t>3</a:t>
            </a:r>
            <a:r>
              <a:rPr lang="en-US" sz="3400" b="1" i="1" smtClean="0"/>
              <a:t>] 				</a:t>
            </a:r>
            <a:r>
              <a:rPr lang="en-US" sz="3400" b="1" i="1" smtClean="0">
                <a:solidFill>
                  <a:srgbClr val="FF0000"/>
                </a:solidFill>
              </a:rPr>
              <a:t># </a:t>
            </a:r>
            <a:r>
              <a:rPr lang="ru-RU" sz="3400" b="1" i="1" dirty="0" smtClean="0">
                <a:solidFill>
                  <a:srgbClr val="FF0000"/>
                </a:solidFill>
              </a:rPr>
              <a:t>ОШИБКА</a:t>
            </a:r>
          </a:p>
          <a:p>
            <a:r>
              <a:rPr lang="ru-RU" sz="3400" dirty="0" smtClean="0"/>
              <a:t>Изменение элемента списка</a:t>
            </a:r>
            <a:r>
              <a:rPr lang="en-US" sz="3400" dirty="0" smtClean="0"/>
              <a:t>:</a:t>
            </a:r>
          </a:p>
          <a:p>
            <a:pPr>
              <a:buNone/>
            </a:pPr>
            <a:r>
              <a:rPr lang="en-US" sz="3400" b="1" i="1" dirty="0" err="1" smtClean="0"/>
              <a:t>list_names</a:t>
            </a:r>
            <a:r>
              <a:rPr lang="en-US" sz="3400" b="1" i="1" dirty="0" smtClean="0"/>
              <a:t>[0] = "</a:t>
            </a:r>
            <a:r>
              <a:rPr lang="ru-RU" sz="3400" b="1" i="1" dirty="0" smtClean="0"/>
              <a:t>Таня"</a:t>
            </a:r>
            <a:endParaRPr lang="en-US" sz="3400" b="1" i="1" dirty="0" smtClean="0"/>
          </a:p>
          <a:p>
            <a:pPr>
              <a:buNone/>
            </a:pPr>
            <a:endParaRPr lang="ru-RU" sz="34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Копирование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630932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Копирование списков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i="1" dirty="0" err="1" smtClean="0"/>
              <a:t>list_names</a:t>
            </a:r>
            <a:r>
              <a:rPr lang="en-US" b="1" i="1" dirty="0" smtClean="0"/>
              <a:t> = ["</a:t>
            </a:r>
            <a:r>
              <a:rPr lang="ru-RU" b="1" i="1" dirty="0" smtClean="0"/>
              <a:t>Юля</a:t>
            </a:r>
            <a:r>
              <a:rPr lang="en-US" b="1" i="1" dirty="0" smtClean="0"/>
              <a:t>", "</a:t>
            </a:r>
            <a:r>
              <a:rPr lang="ru-RU" b="1" i="1" dirty="0" smtClean="0"/>
              <a:t>Яна</a:t>
            </a:r>
            <a:r>
              <a:rPr lang="en-US" b="1" i="1" dirty="0" smtClean="0"/>
              <a:t>", "</a:t>
            </a:r>
            <a:r>
              <a:rPr lang="ru-RU" b="1" i="1" dirty="0" smtClean="0"/>
              <a:t>Лена</a:t>
            </a:r>
            <a:r>
              <a:rPr lang="en-US" b="1" i="1" dirty="0" smtClean="0"/>
              <a:t>"]</a:t>
            </a: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l_names</a:t>
            </a:r>
            <a:r>
              <a:rPr lang="en-US" b="1" i="1" dirty="0" smtClean="0">
                <a:solidFill>
                  <a:srgbClr val="FF0000"/>
                </a:solidFill>
              </a:rPr>
              <a:t> = </a:t>
            </a:r>
            <a:r>
              <a:rPr lang="en-US" b="1" i="1" dirty="0" err="1" smtClean="0">
                <a:solidFill>
                  <a:srgbClr val="FF0000"/>
                </a:solidFill>
              </a:rPr>
              <a:t>list_names</a:t>
            </a:r>
            <a:r>
              <a:rPr lang="en-US" b="1" i="1" dirty="0" smtClean="0">
                <a:solidFill>
                  <a:srgbClr val="FF0000"/>
                </a:solidFill>
              </a:rPr>
              <a:t>  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это будет ссылка!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l_names</a:t>
            </a:r>
            <a:r>
              <a:rPr lang="en-US" b="1" i="1" dirty="0" smtClean="0"/>
              <a:t>[1] = "</a:t>
            </a:r>
            <a:r>
              <a:rPr lang="ru-RU" b="1" i="1" dirty="0" smtClean="0"/>
              <a:t>Женя"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изменит оба списка!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list_names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['Юля', 'Женя', 'Лена']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l_names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['Юля', 'Женя', 'Лена']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>
                <a:solidFill>
                  <a:srgbClr val="FF0000"/>
                </a:solidFill>
              </a:rPr>
              <a:t>l_names</a:t>
            </a:r>
            <a:r>
              <a:rPr lang="en-US" b="1" i="1" dirty="0" smtClean="0">
                <a:solidFill>
                  <a:srgbClr val="FF0000"/>
                </a:solidFill>
              </a:rPr>
              <a:t> = </a:t>
            </a:r>
            <a:r>
              <a:rPr lang="en-US" b="1" i="1" dirty="0" err="1" smtClean="0">
                <a:solidFill>
                  <a:srgbClr val="FF0000"/>
                </a:solidFill>
              </a:rPr>
              <a:t>list_names.copy</a:t>
            </a:r>
            <a:r>
              <a:rPr lang="en-US" b="1" i="1" dirty="0" smtClean="0">
                <a:solidFill>
                  <a:srgbClr val="FF0000"/>
                </a:solidFill>
              </a:rPr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копия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l_names</a:t>
            </a:r>
            <a:r>
              <a:rPr lang="en-US" b="1" i="1" dirty="0" smtClean="0"/>
              <a:t>[1] = "</a:t>
            </a:r>
            <a:r>
              <a:rPr lang="ru-RU" b="1" i="1" dirty="0" smtClean="0"/>
              <a:t>Женя"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изменит только </a:t>
            </a:r>
            <a:r>
              <a:rPr lang="en-US" b="1" i="1" dirty="0" err="1" smtClean="0">
                <a:solidFill>
                  <a:srgbClr val="00B050"/>
                </a:solidFill>
              </a:rPr>
              <a:t>l_names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list_names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['Юля', 'Яна', 'Лена']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l_names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['Юля', 'Женя', 'Лена']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Альтернативно</a:t>
            </a:r>
            <a:r>
              <a:rPr lang="en-US" dirty="0" smtClean="0"/>
              <a:t> </a:t>
            </a:r>
            <a:r>
              <a:rPr lang="ru-RU" dirty="0" smtClean="0"/>
              <a:t>копирование выполняется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c = list(</a:t>
            </a:r>
            <a:r>
              <a:rPr lang="en-US" b="1" i="1" dirty="0" err="1" smtClean="0"/>
              <a:t>list_names</a:t>
            </a:r>
            <a:r>
              <a:rPr lang="en-US" b="1" i="1" dirty="0" smtClean="0"/>
              <a:t> 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 = </a:t>
            </a:r>
            <a:r>
              <a:rPr lang="en-US" b="1" i="1" dirty="0" err="1" smtClean="0"/>
              <a:t>list_names</a:t>
            </a:r>
            <a:r>
              <a:rPr lang="en-US" b="1" i="1" dirty="0" smtClean="0"/>
              <a:t>[:]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Повторение списка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my_list</a:t>
            </a:r>
            <a:r>
              <a:rPr lang="en-US" b="1" i="1" dirty="0" smtClean="0"/>
              <a:t> = [1, 2, 3] * 2 </a:t>
            </a:r>
            <a:r>
              <a:rPr lang="en-US" b="1" i="1" dirty="0" smtClean="0">
                <a:solidFill>
                  <a:srgbClr val="00B050"/>
                </a:solidFill>
              </a:rPr>
              <a:t># [1, 2, 3, 1, 2, 3]</a:t>
            </a:r>
            <a:endParaRPr lang="en-US" b="1" i="1" dirty="0" smtClean="0"/>
          </a:p>
          <a:p>
            <a:pPr>
              <a:lnSpc>
                <a:spcPct val="90000"/>
              </a:lnSpc>
              <a:buNone/>
            </a:pPr>
            <a:endParaRPr lang="en-US" b="1" i="1" dirty="0" smtClean="0"/>
          </a:p>
          <a:p>
            <a:pPr>
              <a:lnSpc>
                <a:spcPct val="90000"/>
              </a:lnSpc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ru-RU" b="1" i="1" dirty="0" smtClean="0"/>
          </a:p>
          <a:p>
            <a:pPr>
              <a:lnSpc>
                <a:spcPct val="90000"/>
              </a:lnSpc>
              <a:buNone/>
            </a:pP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548680"/>
            <a:ext cx="8928992" cy="6192688"/>
          </a:xfrm>
        </p:spPr>
        <p:txBody>
          <a:bodyPr>
            <a:normAutofit/>
          </a:bodyPr>
          <a:lstStyle/>
          <a:p>
            <a:r>
              <a:rPr lang="ru-RU" dirty="0" smtClean="0"/>
              <a:t>Списки могут содержать элементы различных типов, включая другие списки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i="1" dirty="0" err="1" smtClean="0"/>
              <a:t>list_a</a:t>
            </a:r>
            <a:r>
              <a:rPr lang="en-US" b="1" i="1" dirty="0" smtClean="0"/>
              <a:t> = ["</a:t>
            </a:r>
            <a:r>
              <a:rPr lang="ru-RU" b="1" i="1" dirty="0" smtClean="0"/>
              <a:t>раз", "два", "три"</a:t>
            </a:r>
            <a:r>
              <a:rPr lang="en-US" b="1" i="1" dirty="0" smtClean="0"/>
              <a:t>]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list_b</a:t>
            </a:r>
            <a:r>
              <a:rPr lang="en-US" b="1" i="1" dirty="0" smtClean="0"/>
              <a:t> = ["0", "1", "2", "3"]</a:t>
            </a:r>
          </a:p>
          <a:p>
            <a:pPr>
              <a:buNone/>
            </a:pPr>
            <a:r>
              <a:rPr lang="en-US" b="1" i="1" dirty="0" err="1" smtClean="0"/>
              <a:t>list_c</a:t>
            </a:r>
            <a:r>
              <a:rPr lang="en-US" b="1" i="1" dirty="0" smtClean="0"/>
              <a:t> = ["one", "two", "three", "four"]</a:t>
            </a:r>
          </a:p>
          <a:p>
            <a:r>
              <a:rPr lang="ru-RU" dirty="0" smtClean="0"/>
              <a:t>Вложенный список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i="1" dirty="0" err="1" smtClean="0"/>
              <a:t>lst</a:t>
            </a:r>
            <a:r>
              <a:rPr lang="en-US" b="1" i="1" dirty="0" smtClean="0"/>
              <a:t> =[</a:t>
            </a:r>
            <a:r>
              <a:rPr lang="en-US" b="1" i="1" dirty="0" err="1" smtClean="0"/>
              <a:t>list_a</a:t>
            </a:r>
            <a:r>
              <a:rPr lang="en-US" b="1" i="1" dirty="0" smtClean="0"/>
              <a:t>, </a:t>
            </a:r>
            <a:r>
              <a:rPr lang="en-US" b="1" i="1" dirty="0" err="1" smtClean="0"/>
              <a:t>list_b</a:t>
            </a:r>
            <a:r>
              <a:rPr lang="en-US" b="1" i="1" dirty="0" smtClean="0"/>
              <a:t>, "</a:t>
            </a:r>
            <a:r>
              <a:rPr lang="ru-RU" b="1" i="1" dirty="0" smtClean="0"/>
              <a:t>список", </a:t>
            </a:r>
            <a:r>
              <a:rPr lang="en-US" b="1" i="1" dirty="0" err="1" smtClean="0"/>
              <a:t>list_c</a:t>
            </a:r>
            <a:r>
              <a:rPr lang="en-US" b="1" i="1" dirty="0" smtClean="0"/>
              <a:t>, [0, 1, 2]</a:t>
            </a:r>
            <a:r>
              <a:rPr lang="ru-RU" b="1" i="1" dirty="0" smtClean="0"/>
              <a:t>, 7</a:t>
            </a:r>
            <a:r>
              <a:rPr lang="en-US" b="1" i="1" dirty="0" smtClean="0"/>
              <a:t>]</a:t>
            </a:r>
          </a:p>
          <a:p>
            <a:pPr>
              <a:buNone/>
            </a:pPr>
            <a:r>
              <a:rPr lang="ru-RU" b="1" i="1" dirty="0" smtClean="0"/>
              <a:t>Его элементы</a:t>
            </a:r>
            <a:r>
              <a:rPr lang="en-US" b="1" i="1" dirty="0" smtClean="0"/>
              <a:t>:</a:t>
            </a:r>
          </a:p>
          <a:p>
            <a:pPr>
              <a:buNone/>
            </a:pPr>
            <a:r>
              <a:rPr lang="en-US" b="1" i="1" dirty="0" err="1" smtClean="0"/>
              <a:t>lst</a:t>
            </a:r>
            <a:r>
              <a:rPr lang="en-US" b="1" i="1" dirty="0" smtClean="0"/>
              <a:t>[0</a:t>
            </a:r>
            <a:r>
              <a:rPr lang="en-US" b="1" i="1" smtClean="0"/>
              <a:t>] 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['раз', 'два', 'три'] 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lst</a:t>
            </a:r>
            <a:r>
              <a:rPr lang="en-US" b="1" i="1" dirty="0" smtClean="0"/>
              <a:t>[0][2</a:t>
            </a:r>
            <a:r>
              <a:rPr lang="en-US" b="1" i="1" smtClean="0"/>
              <a:t>] 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  <a:r>
              <a:rPr lang="ru-RU" b="1" i="1" dirty="0" smtClean="0">
                <a:solidFill>
                  <a:srgbClr val="00B050"/>
                </a:solidFill>
              </a:rPr>
              <a:t>три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</a:p>
          <a:p>
            <a:pPr>
              <a:buNone/>
            </a:pPr>
            <a:r>
              <a:rPr lang="en-US" b="1" i="1" dirty="0" err="1" smtClean="0"/>
              <a:t>lst</a:t>
            </a:r>
            <a:r>
              <a:rPr lang="en-US" b="1" i="1" dirty="0" smtClean="0"/>
              <a:t>[4][0</a:t>
            </a:r>
            <a:r>
              <a:rPr lang="en-US" b="1" i="1" smtClean="0"/>
              <a:t>] 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0</a:t>
            </a:r>
          </a:p>
          <a:p>
            <a:pPr>
              <a:buNone/>
            </a:pPr>
            <a:r>
              <a:rPr lang="en-US" b="1" i="1" dirty="0" err="1" smtClean="0"/>
              <a:t>lst</a:t>
            </a:r>
            <a:r>
              <a:rPr lang="en-US" b="1" i="1" dirty="0" smtClean="0"/>
              <a:t>[2][2</a:t>
            </a:r>
            <a:r>
              <a:rPr lang="en-US" b="1" i="1" smtClean="0"/>
              <a:t>] 		</a:t>
            </a:r>
            <a:r>
              <a:rPr lang="en-US" b="1" i="1" smtClean="0">
                <a:solidFill>
                  <a:srgbClr val="00B050"/>
                </a:solidFill>
              </a:rPr>
              <a:t># 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  <a:r>
              <a:rPr lang="ru-RU" b="1" i="1" dirty="0" smtClean="0">
                <a:solidFill>
                  <a:srgbClr val="00B050"/>
                </a:solidFill>
              </a:rPr>
              <a:t>и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lst</a:t>
            </a:r>
            <a:r>
              <a:rPr lang="en-US" b="1" i="1" dirty="0" smtClean="0"/>
              <a:t>[5][2</a:t>
            </a:r>
            <a:r>
              <a:rPr lang="en-US" b="1" i="1" smtClean="0"/>
              <a:t>]  		</a:t>
            </a:r>
            <a:r>
              <a:rPr lang="en-US" b="1" i="1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ОШИБКА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8747</TotalTime>
  <Words>2644</Words>
  <Application>Microsoft Office PowerPoint</Application>
  <PresentationFormat>Экран (4:3)</PresentationFormat>
  <Paragraphs>608</Paragraphs>
  <Slides>51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Слайд 1</vt:lpstr>
      <vt:lpstr>Слайд 2</vt:lpstr>
      <vt:lpstr>1. Списки и кортежи</vt:lpstr>
      <vt:lpstr>Создание списков</vt:lpstr>
      <vt:lpstr>Запятая в конце списка</vt:lpstr>
      <vt:lpstr>Функция list()</vt:lpstr>
      <vt:lpstr>Получение элементов списков</vt:lpstr>
      <vt:lpstr>Копирование списков</vt:lpstr>
      <vt:lpstr>Вложенные списки</vt:lpstr>
      <vt:lpstr>Повторение вложенных списков</vt:lpstr>
      <vt:lpstr>Бесконечно вложенный список</vt:lpstr>
      <vt:lpstr>Операции со списками</vt:lpstr>
      <vt:lpstr>Методы списков</vt:lpstr>
      <vt:lpstr>Примеры</vt:lpstr>
      <vt:lpstr>Примеры</vt:lpstr>
      <vt:lpstr>Примеры сортировки</vt:lpstr>
      <vt:lpstr>Удаление элементов из списка</vt:lpstr>
      <vt:lpstr>Кортежи (Tuples)</vt:lpstr>
      <vt:lpstr>Изменение кортежей</vt:lpstr>
      <vt:lpstr>Распаковка кортежа</vt:lpstr>
      <vt:lpstr>Методы кортежей</vt:lpstr>
      <vt:lpstr>Особенности кортежей</vt:lpstr>
      <vt:lpstr>Словари (Dictionary)</vt:lpstr>
      <vt:lpstr>Создание словаря</vt:lpstr>
      <vt:lpstr>Словари из списков и кортежей</vt:lpstr>
      <vt:lpstr>Бесконечно вложенный словарь</vt:lpstr>
      <vt:lpstr>Методы словарей-1</vt:lpstr>
      <vt:lpstr>Методы словарей-2</vt:lpstr>
      <vt:lpstr>Примеры</vt:lpstr>
      <vt:lpstr>Примеры</vt:lpstr>
      <vt:lpstr>Примеры</vt:lpstr>
      <vt:lpstr>Функция defaultdict</vt:lpstr>
      <vt:lpstr>Множества (Set)</vt:lpstr>
      <vt:lpstr>Пересечение, объединение и разница множеств.  Графическое представление</vt:lpstr>
      <vt:lpstr>Комбинации и операторы</vt:lpstr>
      <vt:lpstr>Комбинации и операторы</vt:lpstr>
      <vt:lpstr>Свойства множеств</vt:lpstr>
      <vt:lpstr>Свойства множеств</vt:lpstr>
      <vt:lpstr>Свойства множеств</vt:lpstr>
      <vt:lpstr>Отношения между множествами</vt:lpstr>
      <vt:lpstr>Действия над множествами</vt:lpstr>
      <vt:lpstr>Тип frozenset</vt:lpstr>
      <vt:lpstr>Обход</vt:lpstr>
      <vt:lpstr>Бинарные типы данных</vt:lpstr>
      <vt:lpstr>Тип bytes – неизменяемая последовательность байтов</vt:lpstr>
      <vt:lpstr>Представление значений типа bytes</vt:lpstr>
      <vt:lpstr>Применение типа bytes</vt:lpstr>
      <vt:lpstr>bytearray – изменяемая последовательность байтов</vt:lpstr>
      <vt:lpstr>Библиотеки для работы с бинарными данными</vt:lpstr>
      <vt:lpstr>Прочие типы данных</vt:lpstr>
      <vt:lpstr>Слайд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1478</cp:revision>
  <dcterms:created xsi:type="dcterms:W3CDTF">2017-12-16T12:39:37Z</dcterms:created>
  <dcterms:modified xsi:type="dcterms:W3CDTF">2021-11-04T22:28:41Z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