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drawings/drawing2.xml" ContentType="application/vnd.openxmlformats-officedocument.drawingml.chartshapes+xml"/>
  <Override PartName="/ppt/charts/chart3.xml" ContentType="application/vnd.openxmlformats-officedocument.drawingml.chart+xml"/>
  <Override PartName="/ppt/drawings/drawing3.xml" ContentType="application/vnd.openxmlformats-officedocument.drawingml.chartshapes+xml"/>
  <Override PartName="/ppt/charts/chart4.xml" ContentType="application/vnd.openxmlformats-officedocument.drawingml.chart+xml"/>
  <Override PartName="/ppt/drawings/drawing4.xml" ContentType="application/vnd.openxmlformats-officedocument.drawingml.chartshapes+xml"/>
  <Override PartName="/ppt/charts/chart5.xml" ContentType="application/vnd.openxmlformats-officedocument.drawingml.chart+xml"/>
  <Override PartName="/ppt/drawings/drawing5.xml" ContentType="application/vnd.openxmlformats-officedocument.drawingml.chartshapes+xml"/>
  <Override PartName="/ppt/charts/chart6.xml" ContentType="application/vnd.openxmlformats-officedocument.drawingml.chart+xml"/>
  <Override PartName="/ppt/theme/themeOverride1.xml" ContentType="application/vnd.openxmlformats-officedocument.themeOverride+xml"/>
  <Override PartName="/ppt/drawings/drawing6.xml" ContentType="application/vnd.openxmlformats-officedocument.drawingml.chartshapes+xml"/>
  <Override PartName="/ppt/charts/chart7.xml" ContentType="application/vnd.openxmlformats-officedocument.drawingml.chart+xml"/>
  <Override PartName="/ppt/theme/themeOverride2.xml" ContentType="application/vnd.openxmlformats-officedocument.themeOverride+xml"/>
  <Override PartName="/ppt/drawings/drawing7.xml" ContentType="application/vnd.openxmlformats-officedocument.drawingml.chartshapes+xml"/>
  <Override PartName="/ppt/charts/chart8.xml" ContentType="application/vnd.openxmlformats-officedocument.drawingml.chart+xml"/>
  <Override PartName="/ppt/theme/themeOverride3.xml" ContentType="application/vnd.openxmlformats-officedocument.themeOverride+xml"/>
  <Override PartName="/ppt/drawings/drawing8.xml" ContentType="application/vnd.openxmlformats-officedocument.drawingml.chartshapes+xml"/>
  <Override PartName="/ppt/charts/chart9.xml" ContentType="application/vnd.openxmlformats-officedocument.drawingml.chart+xml"/>
  <Override PartName="/ppt/drawings/drawing9.xml" ContentType="application/vnd.openxmlformats-officedocument.drawingml.chartshapes+xml"/>
  <Override PartName="/ppt/charts/chart10.xml" ContentType="application/vnd.openxmlformats-officedocument.drawingml.chart+xml"/>
  <Override PartName="/ppt/drawings/drawing10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8" r:id="rId4"/>
    <p:sldId id="289" r:id="rId5"/>
    <p:sldId id="290" r:id="rId6"/>
    <p:sldId id="291" r:id="rId7"/>
    <p:sldId id="292" r:id="rId8"/>
    <p:sldId id="293" r:id="rId9"/>
    <p:sldId id="295" r:id="rId10"/>
    <p:sldId id="294" r:id="rId11"/>
    <p:sldId id="296" r:id="rId12"/>
    <p:sldId id="297" r:id="rId13"/>
    <p:sldId id="298" r:id="rId14"/>
    <p:sldId id="306" r:id="rId15"/>
    <p:sldId id="299" r:id="rId16"/>
    <p:sldId id="300" r:id="rId17"/>
    <p:sldId id="301" r:id="rId18"/>
    <p:sldId id="302" r:id="rId19"/>
    <p:sldId id="303" r:id="rId20"/>
    <p:sldId id="304" r:id="rId21"/>
    <p:sldId id="287" r:id="rId2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600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oleObject" Target="file:///C:\Users\DSP\Dropbox\P@H@N%20vs.%20DSP\&#1055;&#1091;&#1073;&#1083;&#1080;&#1082;&#1072;&#1094;&#1080;&#1080;\&#1052;&#1077;&#1090;&#1086;&#1076;&#1080;&#1095;&#1082;&#1072;%20&#1052;&#1042;&#1052;\&#1056;&#1080;&#1089;&#1091;&#1085;&#1082;&#1080;\DSP\illustr.xlsx" TargetMode="External"/></Relationships>
</file>

<file path=ppt/charts/_rels/chart10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0.xml"/><Relationship Id="rId1" Type="http://schemas.openxmlformats.org/officeDocument/2006/relationships/oleObject" Target="file:///C:\Users\DSP\Dropbox\P@H@N%20vs.%20DSP\&#1055;&#1091;&#1073;&#1083;&#1080;&#1082;&#1072;&#1094;&#1080;&#1080;\&#1052;&#1077;&#1090;&#1086;&#1076;&#1080;&#1095;&#1082;&#1072;%20&#1052;&#1042;&#1052;\&#1056;&#1080;&#1089;&#1091;&#1085;&#1082;&#1080;\DSP\illustr3.xlsx" TargetMode="Externa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2.xml"/><Relationship Id="rId1" Type="http://schemas.openxmlformats.org/officeDocument/2006/relationships/oleObject" Target="file:///C:\Users\DSP\Dropbox\P@H@N%20vs.%20DSP\&#1055;&#1091;&#1073;&#1083;&#1080;&#1082;&#1072;&#1094;&#1080;&#1080;\&#1052;&#1077;&#1090;&#1086;&#1076;&#1080;&#1095;&#1082;&#1072;%20&#1052;&#1042;&#1052;\&#1056;&#1080;&#1089;&#1091;&#1085;&#1082;&#1080;\DSP\illustr.xlsx" TargetMode="External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3.xml"/><Relationship Id="rId1" Type="http://schemas.openxmlformats.org/officeDocument/2006/relationships/oleObject" Target="file:///C:\Users\DSP\Dropbox\P@H@N%20vs.%20DSP\&#1055;&#1091;&#1073;&#1083;&#1080;&#1082;&#1072;&#1094;&#1080;&#1080;\&#1052;&#1077;&#1090;&#1086;&#1076;&#1080;&#1095;&#1082;&#1072;%20&#1052;&#1042;&#1052;\&#1056;&#1080;&#1089;&#1091;&#1085;&#1082;&#1080;\DSP\illustr3.xlsx" TargetMode="External"/></Relationships>
</file>

<file path=ppt/charts/_rels/chart4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4.xml"/><Relationship Id="rId1" Type="http://schemas.openxmlformats.org/officeDocument/2006/relationships/oleObject" Target="file:///C:\Users\DSP\Dropbox\P@H@N%20vs.%20DSP\&#1055;&#1091;&#1073;&#1083;&#1080;&#1082;&#1072;&#1094;&#1080;&#1080;\&#1052;&#1077;&#1090;&#1086;&#1076;&#1080;&#1095;&#1082;&#1072;%20&#1052;&#1042;&#1052;\&#1056;&#1080;&#1089;&#1091;&#1085;&#1082;&#1080;\DSP\illustr3.xlsx" TargetMode="External"/></Relationships>
</file>

<file path=ppt/charts/_rels/chart5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5.xml"/><Relationship Id="rId1" Type="http://schemas.openxmlformats.org/officeDocument/2006/relationships/oleObject" Target="file:///C:\Users\DSP\Dropbox\P@H@N%20vs.%20DSP\&#1055;&#1091;&#1073;&#1083;&#1080;&#1082;&#1072;&#1094;&#1080;&#1080;\&#1052;&#1077;&#1090;&#1086;&#1076;&#1080;&#1095;&#1082;&#1072;%20&#1052;&#1042;&#1052;\&#1056;&#1080;&#1089;&#1091;&#1085;&#1082;&#1080;\DSP\illustr3.xlsx" TargetMode="Externa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chartUserShapes" Target="../drawings/drawing6.xml"/><Relationship Id="rId2" Type="http://schemas.openxmlformats.org/officeDocument/2006/relationships/package" Target="../embeddings/Microsoft_Excel_Worksheet.xlsx"/><Relationship Id="rId1" Type="http://schemas.openxmlformats.org/officeDocument/2006/relationships/themeOverride" Target="../theme/themeOverride1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chartUserShapes" Target="../drawings/drawing7.xml"/><Relationship Id="rId2" Type="http://schemas.openxmlformats.org/officeDocument/2006/relationships/package" Target="../embeddings/Microsoft_Excel_Worksheet1.xlsx"/><Relationship Id="rId1" Type="http://schemas.openxmlformats.org/officeDocument/2006/relationships/themeOverride" Target="../theme/themeOverride2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chartUserShapes" Target="../drawings/drawing8.xml"/><Relationship Id="rId2" Type="http://schemas.openxmlformats.org/officeDocument/2006/relationships/package" Target="../embeddings/Microsoft_Excel_Worksheet2.xlsx"/><Relationship Id="rId1" Type="http://schemas.openxmlformats.org/officeDocument/2006/relationships/themeOverride" Target="../theme/themeOverride3.xml"/></Relationships>
</file>

<file path=ppt/charts/_rels/chart9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9.xml"/><Relationship Id="rId1" Type="http://schemas.openxmlformats.org/officeDocument/2006/relationships/oleObject" Target="file:///C:\Users\DSP\Dropbox\P@H@N%20vs.%20DSP\&#1055;&#1091;&#1073;&#1083;&#1080;&#1082;&#1072;&#1094;&#1080;&#1080;\&#1052;&#1077;&#1090;&#1086;&#1076;&#1080;&#1095;&#1082;&#1072;%20&#1052;&#1042;&#1052;\&#1056;&#1080;&#1089;&#1091;&#1085;&#1082;&#1080;\DSP\illustr3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7.6525336091003107E-2"/>
          <c:y val="3.5593220338983052E-2"/>
          <c:w val="0.89865563598759046"/>
          <c:h val="0.87796610169491529"/>
        </c:manualLayout>
      </c:layout>
      <c:lineChart>
        <c:grouping val="standard"/>
        <c:varyColors val="0"/>
        <c:ser>
          <c:idx val="0"/>
          <c:order val="0"/>
          <c:spPr>
            <a:ln w="38100">
              <a:solidFill>
                <a:srgbClr val="000000"/>
              </a:solidFill>
              <a:prstDash val="solid"/>
            </a:ln>
          </c:spPr>
          <c:marker>
            <c:symbol val="none"/>
          </c:marker>
          <c:cat>
            <c:numRef>
              <c:f>Лист1!$A$2:$A$26</c:f>
              <c:numCache>
                <c:formatCode>General</c:formatCode>
                <c:ptCount val="25"/>
                <c:pt idx="0">
                  <c:v>1</c:v>
                </c:pt>
                <c:pt idx="1">
                  <c:v>1.25</c:v>
                </c:pt>
                <c:pt idx="2">
                  <c:v>1.5</c:v>
                </c:pt>
                <c:pt idx="3">
                  <c:v>1.75</c:v>
                </c:pt>
                <c:pt idx="4">
                  <c:v>2</c:v>
                </c:pt>
                <c:pt idx="5">
                  <c:v>2.25</c:v>
                </c:pt>
                <c:pt idx="6">
                  <c:v>2.5</c:v>
                </c:pt>
                <c:pt idx="7">
                  <c:v>2.75</c:v>
                </c:pt>
                <c:pt idx="8">
                  <c:v>3</c:v>
                </c:pt>
                <c:pt idx="9">
                  <c:v>3.25</c:v>
                </c:pt>
                <c:pt idx="10">
                  <c:v>3.5</c:v>
                </c:pt>
                <c:pt idx="11">
                  <c:v>3.75</c:v>
                </c:pt>
                <c:pt idx="12">
                  <c:v>4</c:v>
                </c:pt>
                <c:pt idx="13">
                  <c:v>4.25</c:v>
                </c:pt>
                <c:pt idx="14">
                  <c:v>4.5</c:v>
                </c:pt>
                <c:pt idx="15">
                  <c:v>4.75</c:v>
                </c:pt>
                <c:pt idx="16">
                  <c:v>5</c:v>
                </c:pt>
                <c:pt idx="17">
                  <c:v>5.25</c:v>
                </c:pt>
                <c:pt idx="18">
                  <c:v>5.5</c:v>
                </c:pt>
                <c:pt idx="19">
                  <c:v>5.75</c:v>
                </c:pt>
                <c:pt idx="20">
                  <c:v>6</c:v>
                </c:pt>
                <c:pt idx="21">
                  <c:v>6.25</c:v>
                </c:pt>
                <c:pt idx="22">
                  <c:v>6.5</c:v>
                </c:pt>
                <c:pt idx="23">
                  <c:v>6.75</c:v>
                </c:pt>
                <c:pt idx="24">
                  <c:v>7</c:v>
                </c:pt>
              </c:numCache>
            </c:numRef>
          </c:cat>
          <c:val>
            <c:numRef>
              <c:f>Лист1!$B$2:$B$26</c:f>
              <c:numCache>
                <c:formatCode>General</c:formatCode>
                <c:ptCount val="25"/>
                <c:pt idx="0">
                  <c:v>-1</c:v>
                </c:pt>
                <c:pt idx="1">
                  <c:v>-0.70308998699194358</c:v>
                </c:pt>
                <c:pt idx="2">
                  <c:v>-0.49057540761098539</c:v>
                </c:pt>
                <c:pt idx="3">
                  <c:v>-0.32839052274227698</c:v>
                </c:pt>
                <c:pt idx="4">
                  <c:v>-0.1989700043360188</c:v>
                </c:pt>
                <c:pt idx="5">
                  <c:v>-9.2261926333081945E-2</c:v>
                </c:pt>
                <c:pt idx="6">
                  <c:v>-2.0599913279624182E-3</c:v>
                </c:pt>
                <c:pt idx="7">
                  <c:v>7.5696330193898986E-2</c:v>
                </c:pt>
                <c:pt idx="8">
                  <c:v>0.14378792138632912</c:v>
                </c:pt>
                <c:pt idx="9">
                  <c:v>0.20419105328656662</c:v>
                </c:pt>
                <c:pt idx="10">
                  <c:v>0.25835375863598997</c:v>
                </c:pt>
                <c:pt idx="11">
                  <c:v>0.30736460106105218</c:v>
                </c:pt>
                <c:pt idx="12">
                  <c:v>0.3520599913279624</c:v>
                </c:pt>
                <c:pt idx="13">
                  <c:v>0.39309481240325267</c:v>
                </c:pt>
                <c:pt idx="14">
                  <c:v>0.43099029155312152</c:v>
                </c:pt>
                <c:pt idx="15">
                  <c:v>0.4661672938353929</c:v>
                </c:pt>
                <c:pt idx="16">
                  <c:v>0.49897000433601885</c:v>
                </c:pt>
                <c:pt idx="17">
                  <c:v>0.52968311292976644</c:v>
                </c:pt>
                <c:pt idx="18">
                  <c:v>0.55854450767606201</c:v>
                </c:pt>
                <c:pt idx="19">
                  <c:v>0.58575480121136958</c:v>
                </c:pt>
                <c:pt idx="20">
                  <c:v>0.611484583716977</c:v>
                </c:pt>
                <c:pt idx="21">
                  <c:v>0.63588001734407518</c:v>
                </c:pt>
                <c:pt idx="22">
                  <c:v>0.65906720279670172</c:v>
                </c:pt>
                <c:pt idx="23">
                  <c:v>0.68115562468287683</c:v>
                </c:pt>
                <c:pt idx="24">
                  <c:v>0.70224089715711391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8B17-4D59-93D0-F7D1C02FD79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32940928"/>
        <c:axId val="132942848"/>
      </c:lineChart>
      <c:catAx>
        <c:axId val="132940928"/>
        <c:scaling>
          <c:orientation val="minMax"/>
        </c:scaling>
        <c:delete val="1"/>
        <c:axPos val="b"/>
        <c:majorGridlines>
          <c:spPr>
            <a:ln w="3175">
              <a:solidFill>
                <a:srgbClr val="000000"/>
              </a:solidFill>
              <a:prstDash val="sysDash"/>
            </a:ln>
          </c:spPr>
        </c:majorGridlines>
        <c:title>
          <c:tx>
            <c:rich>
              <a:bodyPr/>
              <a:lstStyle/>
              <a:p>
                <a:pPr>
                  <a:defRPr sz="1200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/>
                  <a:t>x</a:t>
                </a:r>
              </a:p>
            </c:rich>
          </c:tx>
          <c:layout>
            <c:manualLayout>
              <c:xMode val="edge"/>
              <c:yMode val="edge"/>
              <c:x val="0.51809720785935887"/>
              <c:y val="0.93220338983050843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cross"/>
        <c:minorTickMark val="none"/>
        <c:tickLblPos val="nextTo"/>
        <c:crossAx val="132942848"/>
        <c:crosses val="autoZero"/>
        <c:auto val="0"/>
        <c:lblAlgn val="ctr"/>
        <c:lblOffset val="100"/>
        <c:tickLblSkip val="1"/>
        <c:tickMarkSkip val="1"/>
        <c:noMultiLvlLbl val="0"/>
      </c:catAx>
      <c:valAx>
        <c:axId val="132942848"/>
        <c:scaling>
          <c:orientation val="minMax"/>
          <c:min val="-1"/>
        </c:scaling>
        <c:delete val="0"/>
        <c:axPos val="l"/>
        <c:majorGridlines>
          <c:spPr>
            <a:ln w="3175">
              <a:solidFill>
                <a:srgbClr val="000000"/>
              </a:solidFill>
              <a:prstDash val="sysDash"/>
            </a:ln>
          </c:spPr>
        </c:majorGridlines>
        <c:title>
          <c:tx>
            <c:rich>
              <a:bodyPr/>
              <a:lstStyle/>
              <a:p>
                <a:pPr>
                  <a:defRPr sz="1200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/>
                  <a:t>f(x)</a:t>
                </a:r>
              </a:p>
            </c:rich>
          </c:tx>
          <c:layout>
            <c:manualLayout>
              <c:xMode val="edge"/>
              <c:yMode val="edge"/>
              <c:x val="1.1375387797311272E-2"/>
              <c:y val="0.44915254237288138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cross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000" b="0" i="0" u="none" strike="noStrike" baseline="0">
                <a:noFill/>
                <a:latin typeface="Arial"/>
                <a:ea typeface="Arial"/>
                <a:cs typeface="Arial"/>
              </a:defRPr>
            </a:pPr>
            <a:endParaRPr lang="ru-RU"/>
          </a:p>
        </c:txPr>
        <c:crossAx val="132940928"/>
        <c:crosses val="autoZero"/>
        <c:crossBetween val="midCat"/>
      </c:valAx>
      <c:spPr>
        <a:noFill/>
        <a:ln w="25400">
          <a:noFill/>
        </a:ln>
      </c:spPr>
    </c:plotArea>
    <c:plotVisOnly val="1"/>
    <c:dispBlanksAs val="gap"/>
    <c:showDLblsOverMax val="0"/>
  </c:chart>
  <c:spPr>
    <a:noFill/>
    <a:ln w="9525">
      <a:noFill/>
    </a:ln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ru-RU"/>
    </a:p>
  </c:txPr>
  <c:externalData r:id="rId1">
    <c:autoUpdate val="0"/>
  </c:externalData>
  <c:userShapes r:id="rId2"/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1.301517753089565E-2"/>
          <c:y val="0"/>
          <c:w val="0.9793174767321613"/>
          <c:h val="0.96610169491525422"/>
        </c:manualLayout>
      </c:layout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ymbol val="diamond"/>
            <c:size val="5"/>
            <c:spPr>
              <a:noFill/>
              <a:ln w="9525">
                <a:noFill/>
              </a:ln>
            </c:spPr>
          </c:marker>
          <c:xVal>
            <c:strRef>
              <c:f>Лист1!$F$1</c:f>
              <c:strCache>
                <c:ptCount val="1"/>
                <c:pt idx="0">
                  <c:v>x1</c:v>
                </c:pt>
              </c:strCache>
            </c:strRef>
          </c:xVal>
          <c:yVal>
            <c:numRef>
              <c:f>Лист1!$F$1</c:f>
              <c:numCache>
                <c:formatCode>General</c:formatCode>
                <c:ptCount val="1"/>
                <c:pt idx="0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A71F-465A-9A70-89822C66D9F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4378880"/>
        <c:axId val="34380800"/>
      </c:scatterChart>
      <c:valAx>
        <c:axId val="34378880"/>
        <c:scaling>
          <c:orientation val="minMax"/>
        </c:scaling>
        <c:delete val="0"/>
        <c:axPos val="b"/>
        <c:majorTickMark val="none"/>
        <c:minorTickMark val="none"/>
        <c:tickLblPos val="none"/>
        <c:spPr>
          <a:ln w="12700">
            <a:solidFill>
              <a:srgbClr val="000000"/>
            </a:solidFill>
            <a:prstDash val="solid"/>
          </a:ln>
        </c:spPr>
        <c:crossAx val="34380800"/>
        <c:crossesAt val="0.4"/>
        <c:crossBetween val="midCat"/>
      </c:valAx>
      <c:valAx>
        <c:axId val="3438080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one"/>
        <c:spPr>
          <a:ln w="12700">
            <a:solidFill>
              <a:srgbClr val="000000"/>
            </a:solidFill>
            <a:prstDash val="solid"/>
          </a:ln>
        </c:spPr>
        <c:crossAx val="34378880"/>
        <c:crosses val="autoZero"/>
        <c:crossBetween val="midCat"/>
      </c:valAx>
      <c:spPr>
        <a:noFill/>
        <a:ln w="25400">
          <a:noFill/>
        </a:ln>
      </c:spPr>
    </c:plotArea>
    <c:plotVisOnly val="1"/>
    <c:dispBlanksAs val="gap"/>
    <c:showDLblsOverMax val="0"/>
  </c:chart>
  <c:spPr>
    <a:noFill/>
    <a:ln w="9525">
      <a:noFill/>
    </a:ln>
  </c:spPr>
  <c:txPr>
    <a:bodyPr/>
    <a:lstStyle/>
    <a:p>
      <a:pPr>
        <a:defRPr sz="1600" b="0" i="0" u="none" strike="noStrike" baseline="0">
          <a:solidFill>
            <a:srgbClr val="000000"/>
          </a:solidFill>
          <a:latin typeface="Times New Roman"/>
          <a:ea typeface="Times New Roman"/>
          <a:cs typeface="Times New Roman"/>
        </a:defRPr>
      </a:pPr>
      <a:endParaRPr lang="ru-RU"/>
    </a:p>
  </c:txPr>
  <c:externalData r:id="rId1">
    <c:autoUpdate val="0"/>
  </c:externalData>
  <c:userShapes r:id="rId2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7.2388831437435366E-2"/>
          <c:y val="3.5593220338983052E-2"/>
          <c:w val="0.9027921406411582"/>
          <c:h val="0.79661016949152541"/>
        </c:manualLayout>
      </c:layout>
      <c:lineChart>
        <c:grouping val="standard"/>
        <c:varyColors val="0"/>
        <c:ser>
          <c:idx val="0"/>
          <c:order val="0"/>
          <c:tx>
            <c:strRef>
              <c:f>Лист1!$C$1</c:f>
              <c:strCache>
                <c:ptCount val="1"/>
                <c:pt idx="0">
                  <c:v>f1(x)=lg(x)</c:v>
                </c:pt>
              </c:strCache>
            </c:strRef>
          </c:tx>
          <c:spPr>
            <a:ln w="38100">
              <a:solidFill>
                <a:srgbClr val="000000"/>
              </a:solidFill>
              <a:prstDash val="solid"/>
            </a:ln>
          </c:spPr>
          <c:marker>
            <c:symbol val="none"/>
          </c:marker>
          <c:cat>
            <c:numRef>
              <c:f>Лист1!$A$2:$A$24</c:f>
              <c:numCache>
                <c:formatCode>General</c:formatCode>
                <c:ptCount val="23"/>
                <c:pt idx="0">
                  <c:v>1</c:v>
                </c:pt>
                <c:pt idx="1">
                  <c:v>1.25</c:v>
                </c:pt>
                <c:pt idx="2">
                  <c:v>1.5</c:v>
                </c:pt>
                <c:pt idx="3">
                  <c:v>1.75</c:v>
                </c:pt>
                <c:pt idx="4">
                  <c:v>2</c:v>
                </c:pt>
                <c:pt idx="5">
                  <c:v>2.25</c:v>
                </c:pt>
                <c:pt idx="6">
                  <c:v>2.5</c:v>
                </c:pt>
                <c:pt idx="7">
                  <c:v>2.75</c:v>
                </c:pt>
                <c:pt idx="8">
                  <c:v>3</c:v>
                </c:pt>
                <c:pt idx="9">
                  <c:v>3.25</c:v>
                </c:pt>
                <c:pt idx="10">
                  <c:v>3.5</c:v>
                </c:pt>
                <c:pt idx="11">
                  <c:v>3.75</c:v>
                </c:pt>
                <c:pt idx="12">
                  <c:v>4</c:v>
                </c:pt>
                <c:pt idx="13">
                  <c:v>4.25</c:v>
                </c:pt>
                <c:pt idx="14">
                  <c:v>4.5</c:v>
                </c:pt>
                <c:pt idx="15">
                  <c:v>4.75</c:v>
                </c:pt>
                <c:pt idx="16">
                  <c:v>5</c:v>
                </c:pt>
                <c:pt idx="17">
                  <c:v>5.25</c:v>
                </c:pt>
                <c:pt idx="18">
                  <c:v>5.5</c:v>
                </c:pt>
                <c:pt idx="19">
                  <c:v>5.75</c:v>
                </c:pt>
                <c:pt idx="20">
                  <c:v>6</c:v>
                </c:pt>
                <c:pt idx="21">
                  <c:v>6.25</c:v>
                </c:pt>
                <c:pt idx="22">
                  <c:v>6.5</c:v>
                </c:pt>
              </c:numCache>
            </c:numRef>
          </c:cat>
          <c:val>
            <c:numRef>
              <c:f>Лист1!$C$2:$C$24</c:f>
              <c:numCache>
                <c:formatCode>General</c:formatCode>
                <c:ptCount val="23"/>
                <c:pt idx="0">
                  <c:v>0</c:v>
                </c:pt>
                <c:pt idx="1">
                  <c:v>9.691001300805642E-2</c:v>
                </c:pt>
                <c:pt idx="2">
                  <c:v>0.17609125905568124</c:v>
                </c:pt>
                <c:pt idx="3">
                  <c:v>0.24303804868629444</c:v>
                </c:pt>
                <c:pt idx="4">
                  <c:v>0.3010299956639812</c:v>
                </c:pt>
                <c:pt idx="5">
                  <c:v>0.35218251811136247</c:v>
                </c:pt>
                <c:pt idx="6">
                  <c:v>0.3979400086720376</c:v>
                </c:pt>
                <c:pt idx="7">
                  <c:v>0.43933269383026263</c:v>
                </c:pt>
                <c:pt idx="8">
                  <c:v>0.47712125471966244</c:v>
                </c:pt>
                <c:pt idx="9">
                  <c:v>0.51188336097887432</c:v>
                </c:pt>
                <c:pt idx="10">
                  <c:v>0.54406804435027567</c:v>
                </c:pt>
                <c:pt idx="11">
                  <c:v>0.57403126772771884</c:v>
                </c:pt>
                <c:pt idx="12">
                  <c:v>0.6020599913279624</c:v>
                </c:pt>
                <c:pt idx="13">
                  <c:v>0.62838893005031149</c:v>
                </c:pt>
                <c:pt idx="14">
                  <c:v>0.65321251377534373</c:v>
                </c:pt>
                <c:pt idx="15">
                  <c:v>0.67669360962486658</c:v>
                </c:pt>
                <c:pt idx="16">
                  <c:v>0.69897000433601886</c:v>
                </c:pt>
                <c:pt idx="17">
                  <c:v>0.72015930340595691</c:v>
                </c:pt>
                <c:pt idx="18">
                  <c:v>0.74036268949424389</c:v>
                </c:pt>
                <c:pt idx="19">
                  <c:v>0.75966784468963044</c:v>
                </c:pt>
                <c:pt idx="20">
                  <c:v>0.77815125038364363</c:v>
                </c:pt>
                <c:pt idx="21">
                  <c:v>0.79588001734407521</c:v>
                </c:pt>
                <c:pt idx="22">
                  <c:v>0.81291335664285558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147A-411E-8D13-9583777062AB}"/>
            </c:ext>
          </c:extLst>
        </c:ser>
        <c:ser>
          <c:idx val="1"/>
          <c:order val="1"/>
          <c:tx>
            <c:strRef>
              <c:f>Лист1!$D$1</c:f>
              <c:strCache>
                <c:ptCount val="1"/>
                <c:pt idx="0">
                  <c:v>f2(x)=1/x</c:v>
                </c:pt>
              </c:strCache>
            </c:strRef>
          </c:tx>
          <c:spPr>
            <a:ln w="38100">
              <a:solidFill>
                <a:srgbClr val="000000"/>
              </a:solidFill>
              <a:prstDash val="lgDash"/>
            </a:ln>
          </c:spPr>
          <c:marker>
            <c:symbol val="none"/>
          </c:marker>
          <c:cat>
            <c:numRef>
              <c:f>Лист1!$A$2:$A$24</c:f>
              <c:numCache>
                <c:formatCode>General</c:formatCode>
                <c:ptCount val="23"/>
                <c:pt idx="0">
                  <c:v>1</c:v>
                </c:pt>
                <c:pt idx="1">
                  <c:v>1.25</c:v>
                </c:pt>
                <c:pt idx="2">
                  <c:v>1.5</c:v>
                </c:pt>
                <c:pt idx="3">
                  <c:v>1.75</c:v>
                </c:pt>
                <c:pt idx="4">
                  <c:v>2</c:v>
                </c:pt>
                <c:pt idx="5">
                  <c:v>2.25</c:v>
                </c:pt>
                <c:pt idx="6">
                  <c:v>2.5</c:v>
                </c:pt>
                <c:pt idx="7">
                  <c:v>2.75</c:v>
                </c:pt>
                <c:pt idx="8">
                  <c:v>3</c:v>
                </c:pt>
                <c:pt idx="9">
                  <c:v>3.25</c:v>
                </c:pt>
                <c:pt idx="10">
                  <c:v>3.5</c:v>
                </c:pt>
                <c:pt idx="11">
                  <c:v>3.75</c:v>
                </c:pt>
                <c:pt idx="12">
                  <c:v>4</c:v>
                </c:pt>
                <c:pt idx="13">
                  <c:v>4.25</c:v>
                </c:pt>
                <c:pt idx="14">
                  <c:v>4.5</c:v>
                </c:pt>
                <c:pt idx="15">
                  <c:v>4.75</c:v>
                </c:pt>
                <c:pt idx="16">
                  <c:v>5</c:v>
                </c:pt>
                <c:pt idx="17">
                  <c:v>5.25</c:v>
                </c:pt>
                <c:pt idx="18">
                  <c:v>5.5</c:v>
                </c:pt>
                <c:pt idx="19">
                  <c:v>5.75</c:v>
                </c:pt>
                <c:pt idx="20">
                  <c:v>6</c:v>
                </c:pt>
                <c:pt idx="21">
                  <c:v>6.25</c:v>
                </c:pt>
                <c:pt idx="22">
                  <c:v>6.5</c:v>
                </c:pt>
              </c:numCache>
            </c:numRef>
          </c:cat>
          <c:val>
            <c:numRef>
              <c:f>Лист1!$D$2:$D$24</c:f>
              <c:numCache>
                <c:formatCode>General</c:formatCode>
                <c:ptCount val="23"/>
                <c:pt idx="0">
                  <c:v>1</c:v>
                </c:pt>
                <c:pt idx="1">
                  <c:v>0.8</c:v>
                </c:pt>
                <c:pt idx="2">
                  <c:v>0.66666666666666663</c:v>
                </c:pt>
                <c:pt idx="3">
                  <c:v>0.5714285714285714</c:v>
                </c:pt>
                <c:pt idx="4">
                  <c:v>0.5</c:v>
                </c:pt>
                <c:pt idx="5">
                  <c:v>0.44444444444444442</c:v>
                </c:pt>
                <c:pt idx="6">
                  <c:v>0.4</c:v>
                </c:pt>
                <c:pt idx="7">
                  <c:v>0.36363636363636365</c:v>
                </c:pt>
                <c:pt idx="8">
                  <c:v>0.33333333333333331</c:v>
                </c:pt>
                <c:pt idx="9">
                  <c:v>0.30769230769230771</c:v>
                </c:pt>
                <c:pt idx="10">
                  <c:v>0.2857142857142857</c:v>
                </c:pt>
                <c:pt idx="11">
                  <c:v>0.26666666666666666</c:v>
                </c:pt>
                <c:pt idx="12">
                  <c:v>0.25</c:v>
                </c:pt>
                <c:pt idx="13">
                  <c:v>0.23529411764705882</c:v>
                </c:pt>
                <c:pt idx="14">
                  <c:v>0.22222222222222221</c:v>
                </c:pt>
                <c:pt idx="15">
                  <c:v>0.21052631578947367</c:v>
                </c:pt>
                <c:pt idx="16">
                  <c:v>0.2</c:v>
                </c:pt>
                <c:pt idx="17">
                  <c:v>0.19047619047619047</c:v>
                </c:pt>
                <c:pt idx="18">
                  <c:v>0.18181818181818182</c:v>
                </c:pt>
                <c:pt idx="19">
                  <c:v>0.17391304347826086</c:v>
                </c:pt>
                <c:pt idx="20">
                  <c:v>0.16666666666666666</c:v>
                </c:pt>
                <c:pt idx="21">
                  <c:v>0.16</c:v>
                </c:pt>
                <c:pt idx="22">
                  <c:v>0.15384615384615385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1-147A-411E-8D13-9583777062A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99303808"/>
        <c:axId val="99305728"/>
      </c:lineChart>
      <c:catAx>
        <c:axId val="99303808"/>
        <c:scaling>
          <c:orientation val="minMax"/>
        </c:scaling>
        <c:delete val="0"/>
        <c:axPos val="b"/>
        <c:majorGridlines>
          <c:spPr>
            <a:ln w="3175">
              <a:solidFill>
                <a:srgbClr val="000000"/>
              </a:solidFill>
              <a:prstDash val="sysDash"/>
            </a:ln>
          </c:spPr>
        </c:majorGridlines>
        <c:title>
          <c:tx>
            <c:rich>
              <a:bodyPr/>
              <a:lstStyle/>
              <a:p>
                <a:pPr>
                  <a:defRPr sz="1200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/>
                  <a:t>x</a:t>
                </a:r>
              </a:p>
            </c:rich>
          </c:tx>
          <c:layout>
            <c:manualLayout>
              <c:xMode val="edge"/>
              <c:yMode val="edge"/>
              <c:x val="0.516028955532575"/>
              <c:y val="0.88474576271186445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cross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000" b="0" i="0" u="none" strike="noStrike" baseline="0">
                <a:noFill/>
                <a:latin typeface="Arial"/>
                <a:ea typeface="Arial"/>
                <a:cs typeface="Arial"/>
              </a:defRPr>
            </a:pPr>
            <a:endParaRPr lang="ru-RU"/>
          </a:p>
        </c:txPr>
        <c:crossAx val="99305728"/>
        <c:crosses val="autoZero"/>
        <c:auto val="0"/>
        <c:lblAlgn val="ctr"/>
        <c:lblOffset val="100"/>
        <c:tickLblSkip val="1"/>
        <c:tickMarkSkip val="1"/>
        <c:noMultiLvlLbl val="0"/>
      </c:catAx>
      <c:valAx>
        <c:axId val="99305728"/>
        <c:scaling>
          <c:orientation val="minMax"/>
          <c:max val="1"/>
        </c:scaling>
        <c:delete val="0"/>
        <c:axPos val="l"/>
        <c:majorGridlines>
          <c:spPr>
            <a:ln w="3175">
              <a:solidFill>
                <a:srgbClr val="000000"/>
              </a:solidFill>
              <a:prstDash val="sysDash"/>
            </a:ln>
          </c:spPr>
        </c:majorGridlines>
        <c:title>
          <c:tx>
            <c:rich>
              <a:bodyPr/>
              <a:lstStyle/>
              <a:p>
                <a:pPr>
                  <a:defRPr sz="1200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/>
                  <a:t>f(x)</a:t>
                </a:r>
              </a:p>
            </c:rich>
          </c:tx>
          <c:layout>
            <c:manualLayout>
              <c:xMode val="edge"/>
              <c:yMode val="edge"/>
              <c:x val="1.1375387797311272E-2"/>
              <c:y val="0.40847457627118644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cross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000" b="0" i="0" u="none" strike="noStrike" baseline="0">
                <a:noFill/>
                <a:latin typeface="Arial"/>
                <a:ea typeface="Arial"/>
                <a:cs typeface="Arial"/>
              </a:defRPr>
            </a:pPr>
            <a:endParaRPr lang="ru-RU"/>
          </a:p>
        </c:txPr>
        <c:crossAx val="99303808"/>
        <c:crosses val="autoZero"/>
        <c:crossBetween val="midCat"/>
      </c:valAx>
      <c:spPr>
        <a:noFill/>
        <a:ln w="25400">
          <a:noFill/>
        </a:ln>
      </c:spPr>
    </c:plotArea>
    <c:plotVisOnly val="1"/>
    <c:dispBlanksAs val="gap"/>
    <c:showDLblsOverMax val="0"/>
  </c:chart>
  <c:spPr>
    <a:noFill/>
    <a:ln w="9525">
      <a:noFill/>
    </a:ln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ru-RU"/>
    </a:p>
  </c:txPr>
  <c:externalData r:id="rId1">
    <c:autoUpdate val="0"/>
  </c:externalData>
  <c:userShapes r:id="rId2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1.0341261633919338E-2"/>
          <c:y val="1.6949152542372881E-2"/>
          <c:w val="0.9793174767321613"/>
          <c:h val="0.96610169491525422"/>
        </c:manualLayout>
      </c:layout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ymbol val="diamond"/>
            <c:size val="5"/>
            <c:spPr>
              <a:noFill/>
              <a:ln w="9525">
                <a:noFill/>
              </a:ln>
            </c:spPr>
          </c:marker>
          <c:xVal>
            <c:strRef>
              <c:f>Лист1!$F$1</c:f>
              <c:strCache>
                <c:ptCount val="1"/>
                <c:pt idx="0">
                  <c:v>x1</c:v>
                </c:pt>
              </c:strCache>
            </c:strRef>
          </c:xVal>
          <c:yVal>
            <c:numRef>
              <c:f>Лист1!$F$1</c:f>
              <c:numCache>
                <c:formatCode>General</c:formatCode>
                <c:ptCount val="1"/>
                <c:pt idx="0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DAB8-40CF-8074-B403E27AD83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114112"/>
        <c:axId val="3116032"/>
      </c:scatterChart>
      <c:valAx>
        <c:axId val="3114112"/>
        <c:scaling>
          <c:orientation val="minMax"/>
        </c:scaling>
        <c:delete val="0"/>
        <c:axPos val="b"/>
        <c:majorTickMark val="none"/>
        <c:minorTickMark val="none"/>
        <c:tickLblPos val="none"/>
        <c:spPr>
          <a:ln w="12700">
            <a:solidFill>
              <a:srgbClr val="000000"/>
            </a:solidFill>
            <a:prstDash val="solid"/>
          </a:ln>
        </c:spPr>
        <c:crossAx val="3116032"/>
        <c:crossesAt val="0.4"/>
        <c:crossBetween val="midCat"/>
      </c:valAx>
      <c:valAx>
        <c:axId val="311603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one"/>
        <c:spPr>
          <a:ln w="12700">
            <a:solidFill>
              <a:srgbClr val="000000"/>
            </a:solidFill>
            <a:prstDash val="solid"/>
          </a:ln>
        </c:spPr>
        <c:crossAx val="3114112"/>
        <c:crosses val="autoZero"/>
        <c:crossBetween val="midCat"/>
      </c:valAx>
      <c:spPr>
        <a:noFill/>
        <a:ln w="25400">
          <a:noFill/>
        </a:ln>
      </c:spPr>
    </c:plotArea>
    <c:plotVisOnly val="1"/>
    <c:dispBlanksAs val="gap"/>
    <c:showDLblsOverMax val="0"/>
  </c:chart>
  <c:spPr>
    <a:noFill/>
    <a:ln w="9525">
      <a:noFill/>
    </a:ln>
  </c:spPr>
  <c:txPr>
    <a:bodyPr/>
    <a:lstStyle/>
    <a:p>
      <a:pPr>
        <a:defRPr sz="2000" b="0" i="0" u="none" strike="noStrike" baseline="0">
          <a:solidFill>
            <a:srgbClr val="000000"/>
          </a:solidFill>
          <a:latin typeface="Times New Roman"/>
          <a:ea typeface="Times New Roman"/>
          <a:cs typeface="Times New Roman"/>
        </a:defRPr>
      </a:pPr>
      <a:endParaRPr lang="ru-RU"/>
    </a:p>
  </c:txPr>
  <c:externalData r:id="rId1">
    <c:autoUpdate val="0"/>
  </c:externalData>
  <c:userShapes r:id="rId2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1.0341261633919338E-2"/>
          <c:y val="1.6949152542372881E-2"/>
          <c:w val="0.9793174767321613"/>
          <c:h val="0.96610169491525422"/>
        </c:manualLayout>
      </c:layout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ymbol val="diamond"/>
            <c:size val="5"/>
            <c:spPr>
              <a:noFill/>
              <a:ln w="9525">
                <a:noFill/>
              </a:ln>
            </c:spPr>
          </c:marker>
          <c:xVal>
            <c:strRef>
              <c:f>Лист1!$F$1</c:f>
              <c:strCache>
                <c:ptCount val="1"/>
                <c:pt idx="0">
                  <c:v>x1</c:v>
                </c:pt>
              </c:strCache>
            </c:strRef>
          </c:xVal>
          <c:yVal>
            <c:numRef>
              <c:f>Лист1!$F$1</c:f>
              <c:numCache>
                <c:formatCode>General</c:formatCode>
                <c:ptCount val="1"/>
                <c:pt idx="0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3A9F-4E3A-87BB-836635AA27A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114112"/>
        <c:axId val="3116032"/>
      </c:scatterChart>
      <c:valAx>
        <c:axId val="3114112"/>
        <c:scaling>
          <c:orientation val="minMax"/>
        </c:scaling>
        <c:delete val="0"/>
        <c:axPos val="b"/>
        <c:majorTickMark val="none"/>
        <c:minorTickMark val="none"/>
        <c:tickLblPos val="none"/>
        <c:spPr>
          <a:ln w="12700">
            <a:solidFill>
              <a:srgbClr val="000000"/>
            </a:solidFill>
            <a:prstDash val="solid"/>
          </a:ln>
        </c:spPr>
        <c:crossAx val="3116032"/>
        <c:crossesAt val="0.4"/>
        <c:crossBetween val="midCat"/>
      </c:valAx>
      <c:valAx>
        <c:axId val="311603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one"/>
        <c:spPr>
          <a:ln w="12700">
            <a:solidFill>
              <a:srgbClr val="000000"/>
            </a:solidFill>
            <a:prstDash val="solid"/>
          </a:ln>
        </c:spPr>
        <c:crossAx val="3114112"/>
        <c:crosses val="autoZero"/>
        <c:crossBetween val="midCat"/>
      </c:valAx>
      <c:spPr>
        <a:noFill/>
        <a:ln w="25400">
          <a:noFill/>
        </a:ln>
      </c:spPr>
    </c:plotArea>
    <c:plotVisOnly val="1"/>
    <c:dispBlanksAs val="gap"/>
    <c:showDLblsOverMax val="0"/>
  </c:chart>
  <c:spPr>
    <a:noFill/>
    <a:ln w="9525">
      <a:noFill/>
    </a:ln>
  </c:spPr>
  <c:txPr>
    <a:bodyPr/>
    <a:lstStyle/>
    <a:p>
      <a:pPr>
        <a:defRPr sz="2000" b="0" i="0" u="none" strike="noStrike" baseline="0">
          <a:solidFill>
            <a:srgbClr val="000000"/>
          </a:solidFill>
          <a:latin typeface="Times New Roman"/>
          <a:ea typeface="Times New Roman"/>
          <a:cs typeface="Times New Roman"/>
        </a:defRPr>
      </a:pPr>
      <a:endParaRPr lang="ru-RU"/>
    </a:p>
  </c:txPr>
  <c:externalData r:id="rId1">
    <c:autoUpdate val="0"/>
  </c:externalData>
  <c:userShapes r:id="rId2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1.0341261633919338E-2"/>
          <c:y val="1.6949152542372881E-2"/>
          <c:w val="0.9793174767321613"/>
          <c:h val="0.96610169491525422"/>
        </c:manualLayout>
      </c:layout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ymbol val="diamond"/>
            <c:size val="5"/>
            <c:spPr>
              <a:noFill/>
              <a:ln w="9525">
                <a:noFill/>
              </a:ln>
            </c:spPr>
          </c:marker>
          <c:xVal>
            <c:strRef>
              <c:f>Лист1!$F$1</c:f>
              <c:strCache>
                <c:ptCount val="1"/>
                <c:pt idx="0">
                  <c:v>x1</c:v>
                </c:pt>
              </c:strCache>
            </c:strRef>
          </c:xVal>
          <c:yVal>
            <c:numRef>
              <c:f>Лист1!$F$1</c:f>
              <c:numCache>
                <c:formatCode>General</c:formatCode>
                <c:ptCount val="1"/>
                <c:pt idx="0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3A9F-4E3A-87BB-836635AA27A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114112"/>
        <c:axId val="3116032"/>
      </c:scatterChart>
      <c:valAx>
        <c:axId val="3114112"/>
        <c:scaling>
          <c:orientation val="minMax"/>
        </c:scaling>
        <c:delete val="0"/>
        <c:axPos val="b"/>
        <c:majorTickMark val="none"/>
        <c:minorTickMark val="none"/>
        <c:tickLblPos val="none"/>
        <c:spPr>
          <a:ln w="12700">
            <a:solidFill>
              <a:srgbClr val="000000"/>
            </a:solidFill>
            <a:prstDash val="solid"/>
          </a:ln>
        </c:spPr>
        <c:crossAx val="3116032"/>
        <c:crossesAt val="0.4"/>
        <c:crossBetween val="midCat"/>
      </c:valAx>
      <c:valAx>
        <c:axId val="311603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one"/>
        <c:spPr>
          <a:ln w="12700">
            <a:solidFill>
              <a:srgbClr val="000000"/>
            </a:solidFill>
            <a:prstDash val="solid"/>
          </a:ln>
        </c:spPr>
        <c:crossAx val="3114112"/>
        <c:crosses val="autoZero"/>
        <c:crossBetween val="midCat"/>
      </c:valAx>
      <c:spPr>
        <a:noFill/>
        <a:ln w="25400">
          <a:noFill/>
        </a:ln>
      </c:spPr>
    </c:plotArea>
    <c:plotVisOnly val="1"/>
    <c:dispBlanksAs val="gap"/>
    <c:showDLblsOverMax val="0"/>
  </c:chart>
  <c:spPr>
    <a:noFill/>
    <a:ln w="9525">
      <a:noFill/>
    </a:ln>
  </c:spPr>
  <c:txPr>
    <a:bodyPr/>
    <a:lstStyle/>
    <a:p>
      <a:pPr>
        <a:defRPr sz="2000" b="0" i="0" u="none" strike="noStrike" baseline="0">
          <a:solidFill>
            <a:srgbClr val="000000"/>
          </a:solidFill>
          <a:latin typeface="Times New Roman"/>
          <a:ea typeface="Times New Roman"/>
          <a:cs typeface="Times New Roman"/>
        </a:defRPr>
      </a:pPr>
      <a:endParaRPr lang="ru-RU"/>
    </a:p>
  </c:txPr>
  <c:externalData r:id="rId1">
    <c:autoUpdate val="0"/>
  </c:externalData>
  <c:userShapes r:id="rId2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1.0341261633919338E-2"/>
          <c:y val="1.6949152542372881E-2"/>
          <c:w val="0.9793174767321613"/>
          <c:h val="0.96610169491525422"/>
        </c:manualLayout>
      </c:layout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ymbol val="diamond"/>
            <c:size val="5"/>
            <c:spPr>
              <a:noFill/>
              <a:ln w="9525">
                <a:noFill/>
              </a:ln>
            </c:spPr>
          </c:marker>
          <c:xVal>
            <c:strRef>
              <c:f>Лист1!$F$1</c:f>
              <c:strCache>
                <c:ptCount val="1"/>
                <c:pt idx="0">
                  <c:v>x1</c:v>
                </c:pt>
              </c:strCache>
            </c:strRef>
          </c:xVal>
          <c:yVal>
            <c:numRef>
              <c:f>Лист1!$F$1</c:f>
              <c:numCache>
                <c:formatCode>General</c:formatCode>
                <c:ptCount val="1"/>
                <c:pt idx="0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077C-4C4E-8686-AD9235E34BA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049344"/>
        <c:axId val="3080192"/>
      </c:scatterChart>
      <c:valAx>
        <c:axId val="3049344"/>
        <c:scaling>
          <c:orientation val="minMax"/>
        </c:scaling>
        <c:delete val="0"/>
        <c:axPos val="b"/>
        <c:majorTickMark val="none"/>
        <c:minorTickMark val="none"/>
        <c:tickLblPos val="none"/>
        <c:spPr>
          <a:ln w="12700">
            <a:solidFill>
              <a:srgbClr val="000000"/>
            </a:solidFill>
            <a:prstDash val="solid"/>
          </a:ln>
        </c:spPr>
        <c:crossAx val="3080192"/>
        <c:crossesAt val="0.4"/>
        <c:crossBetween val="midCat"/>
      </c:valAx>
      <c:valAx>
        <c:axId val="308019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one"/>
        <c:spPr>
          <a:ln w="12700">
            <a:solidFill>
              <a:srgbClr val="000000"/>
            </a:solidFill>
            <a:prstDash val="solid"/>
          </a:ln>
        </c:spPr>
        <c:crossAx val="3049344"/>
        <c:crosses val="autoZero"/>
        <c:crossBetween val="midCat"/>
      </c:valAx>
      <c:spPr>
        <a:noFill/>
        <a:ln w="25400">
          <a:noFill/>
        </a:ln>
      </c:spPr>
    </c:plotArea>
    <c:plotVisOnly val="1"/>
    <c:dispBlanksAs val="gap"/>
    <c:showDLblsOverMax val="0"/>
  </c:chart>
  <c:spPr>
    <a:noFill/>
    <a:ln w="9525">
      <a:noFill/>
    </a:ln>
  </c:spPr>
  <c:txPr>
    <a:bodyPr/>
    <a:lstStyle/>
    <a:p>
      <a:pPr>
        <a:defRPr sz="1600" b="0" i="0" u="none" strike="noStrike" baseline="0">
          <a:solidFill>
            <a:srgbClr val="000000"/>
          </a:solidFill>
          <a:latin typeface="Times New Roman"/>
          <a:ea typeface="Times New Roman"/>
          <a:cs typeface="Times New Roman"/>
        </a:defRPr>
      </a:pPr>
      <a:endParaRPr lang="ru-RU"/>
    </a:p>
  </c:txPr>
  <c:externalData r:id="rId2">
    <c:autoUpdate val="0"/>
  </c:externalData>
  <c:userShapes r:id="rId3"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1.0341261633919338E-2"/>
          <c:y val="1.6949152542372881E-2"/>
          <c:w val="0.9793174767321613"/>
          <c:h val="0.96610169491525422"/>
        </c:manualLayout>
      </c:layout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ymbol val="diamond"/>
            <c:size val="5"/>
            <c:spPr>
              <a:noFill/>
              <a:ln w="9525">
                <a:noFill/>
              </a:ln>
            </c:spPr>
          </c:marker>
          <c:xVal>
            <c:strRef>
              <c:f>Лист1!$F$1</c:f>
              <c:strCache>
                <c:ptCount val="1"/>
                <c:pt idx="0">
                  <c:v>x1</c:v>
                </c:pt>
              </c:strCache>
            </c:strRef>
          </c:xVal>
          <c:yVal>
            <c:numRef>
              <c:f>Лист1!$F$1</c:f>
              <c:numCache>
                <c:formatCode>General</c:formatCode>
                <c:ptCount val="1"/>
                <c:pt idx="0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077C-4C4E-8686-AD9235E34BA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049344"/>
        <c:axId val="3080192"/>
      </c:scatterChart>
      <c:valAx>
        <c:axId val="3049344"/>
        <c:scaling>
          <c:orientation val="minMax"/>
        </c:scaling>
        <c:delete val="0"/>
        <c:axPos val="b"/>
        <c:majorTickMark val="none"/>
        <c:minorTickMark val="none"/>
        <c:tickLblPos val="none"/>
        <c:spPr>
          <a:ln w="12700">
            <a:solidFill>
              <a:srgbClr val="000000"/>
            </a:solidFill>
            <a:prstDash val="solid"/>
          </a:ln>
        </c:spPr>
        <c:crossAx val="3080192"/>
        <c:crossesAt val="0.4"/>
        <c:crossBetween val="midCat"/>
      </c:valAx>
      <c:valAx>
        <c:axId val="308019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one"/>
        <c:spPr>
          <a:ln w="12700">
            <a:solidFill>
              <a:srgbClr val="000000"/>
            </a:solidFill>
            <a:prstDash val="solid"/>
          </a:ln>
        </c:spPr>
        <c:crossAx val="3049344"/>
        <c:crosses val="autoZero"/>
        <c:crossBetween val="midCat"/>
      </c:valAx>
      <c:spPr>
        <a:noFill/>
        <a:ln w="25400">
          <a:noFill/>
        </a:ln>
      </c:spPr>
    </c:plotArea>
    <c:plotVisOnly val="1"/>
    <c:dispBlanksAs val="gap"/>
    <c:showDLblsOverMax val="0"/>
  </c:chart>
  <c:spPr>
    <a:noFill/>
    <a:ln w="9525">
      <a:noFill/>
    </a:ln>
  </c:spPr>
  <c:txPr>
    <a:bodyPr/>
    <a:lstStyle/>
    <a:p>
      <a:pPr>
        <a:defRPr sz="1600" b="0" i="0" u="none" strike="noStrike" baseline="0">
          <a:solidFill>
            <a:srgbClr val="000000"/>
          </a:solidFill>
          <a:latin typeface="Times New Roman"/>
          <a:ea typeface="Times New Roman"/>
          <a:cs typeface="Times New Roman"/>
        </a:defRPr>
      </a:pPr>
      <a:endParaRPr lang="ru-RU"/>
    </a:p>
  </c:txPr>
  <c:externalData r:id="rId2">
    <c:autoUpdate val="0"/>
  </c:externalData>
  <c:userShapes r:id="rId3"/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7.6261212290305719E-3"/>
          <c:y val="1.2499084556815119E-2"/>
          <c:w val="0.9793174767321613"/>
          <c:h val="0.96610169491525422"/>
        </c:manualLayout>
      </c:layout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ymbol val="diamond"/>
            <c:size val="5"/>
            <c:spPr>
              <a:noFill/>
              <a:ln w="9525">
                <a:noFill/>
              </a:ln>
            </c:spPr>
          </c:marker>
          <c:xVal>
            <c:strRef>
              <c:f>Лист1!$F$1</c:f>
              <c:strCache>
                <c:ptCount val="1"/>
                <c:pt idx="0">
                  <c:v>x1</c:v>
                </c:pt>
              </c:strCache>
            </c:strRef>
          </c:xVal>
          <c:yVal>
            <c:numRef>
              <c:f>Лист1!$F$1</c:f>
              <c:numCache>
                <c:formatCode>General</c:formatCode>
                <c:ptCount val="1"/>
                <c:pt idx="0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077C-4C4E-8686-AD9235E34BA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049344"/>
        <c:axId val="3080192"/>
      </c:scatterChart>
      <c:valAx>
        <c:axId val="3049344"/>
        <c:scaling>
          <c:orientation val="minMax"/>
        </c:scaling>
        <c:delete val="0"/>
        <c:axPos val="b"/>
        <c:majorTickMark val="none"/>
        <c:minorTickMark val="none"/>
        <c:tickLblPos val="none"/>
        <c:spPr>
          <a:ln w="12700">
            <a:solidFill>
              <a:srgbClr val="000000"/>
            </a:solidFill>
            <a:prstDash val="solid"/>
          </a:ln>
        </c:spPr>
        <c:crossAx val="3080192"/>
        <c:crossesAt val="0.4"/>
        <c:crossBetween val="midCat"/>
      </c:valAx>
      <c:valAx>
        <c:axId val="308019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one"/>
        <c:spPr>
          <a:ln w="12700">
            <a:solidFill>
              <a:srgbClr val="000000"/>
            </a:solidFill>
            <a:prstDash val="solid"/>
          </a:ln>
        </c:spPr>
        <c:crossAx val="3049344"/>
        <c:crosses val="autoZero"/>
        <c:crossBetween val="midCat"/>
      </c:valAx>
      <c:spPr>
        <a:noFill/>
        <a:ln w="25400">
          <a:noFill/>
        </a:ln>
      </c:spPr>
    </c:plotArea>
    <c:plotVisOnly val="1"/>
    <c:dispBlanksAs val="gap"/>
    <c:showDLblsOverMax val="0"/>
  </c:chart>
  <c:spPr>
    <a:noFill/>
    <a:ln w="9525">
      <a:noFill/>
    </a:ln>
  </c:spPr>
  <c:txPr>
    <a:bodyPr/>
    <a:lstStyle/>
    <a:p>
      <a:pPr>
        <a:defRPr sz="1600" b="0" i="0" u="none" strike="noStrike" baseline="0">
          <a:solidFill>
            <a:srgbClr val="000000"/>
          </a:solidFill>
          <a:latin typeface="Times New Roman"/>
          <a:ea typeface="Times New Roman"/>
          <a:cs typeface="Times New Roman"/>
        </a:defRPr>
      </a:pPr>
      <a:endParaRPr lang="ru-RU"/>
    </a:p>
  </c:txPr>
  <c:externalData r:id="rId2">
    <c:autoUpdate val="0"/>
  </c:externalData>
  <c:userShapes r:id="rId3"/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1.0341261633919338E-2"/>
          <c:y val="1.6949152542372881E-2"/>
          <c:w val="0.9793174767321613"/>
          <c:h val="0.96610169491525422"/>
        </c:manualLayout>
      </c:layout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ymbol val="diamond"/>
            <c:size val="5"/>
            <c:spPr>
              <a:noFill/>
              <a:ln w="9525">
                <a:noFill/>
              </a:ln>
            </c:spPr>
          </c:marker>
          <c:xVal>
            <c:strRef>
              <c:f>Лист1!$F$1</c:f>
              <c:strCache>
                <c:ptCount val="1"/>
                <c:pt idx="0">
                  <c:v>x1</c:v>
                </c:pt>
              </c:strCache>
            </c:strRef>
          </c:xVal>
          <c:yVal>
            <c:numRef>
              <c:f>Лист1!$F$1</c:f>
              <c:numCache>
                <c:formatCode>General</c:formatCode>
                <c:ptCount val="1"/>
                <c:pt idx="0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B0A2-44AD-A05E-F8AD94F0416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4378880"/>
        <c:axId val="34380800"/>
      </c:scatterChart>
      <c:valAx>
        <c:axId val="34378880"/>
        <c:scaling>
          <c:orientation val="minMax"/>
        </c:scaling>
        <c:delete val="0"/>
        <c:axPos val="b"/>
        <c:majorTickMark val="none"/>
        <c:minorTickMark val="none"/>
        <c:tickLblPos val="none"/>
        <c:spPr>
          <a:ln w="12700">
            <a:solidFill>
              <a:srgbClr val="000000"/>
            </a:solidFill>
            <a:prstDash val="solid"/>
          </a:ln>
        </c:spPr>
        <c:crossAx val="34380800"/>
        <c:crossesAt val="0.4"/>
        <c:crossBetween val="midCat"/>
      </c:valAx>
      <c:valAx>
        <c:axId val="3438080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one"/>
        <c:spPr>
          <a:ln w="12700">
            <a:solidFill>
              <a:srgbClr val="000000"/>
            </a:solidFill>
            <a:prstDash val="solid"/>
          </a:ln>
        </c:spPr>
        <c:crossAx val="34378880"/>
        <c:crosses val="autoZero"/>
        <c:crossBetween val="midCat"/>
      </c:valAx>
      <c:spPr>
        <a:noFill/>
        <a:ln w="25400">
          <a:noFill/>
        </a:ln>
      </c:spPr>
    </c:plotArea>
    <c:plotVisOnly val="1"/>
    <c:dispBlanksAs val="gap"/>
    <c:showDLblsOverMax val="0"/>
  </c:chart>
  <c:spPr>
    <a:noFill/>
    <a:ln w="9525">
      <a:noFill/>
    </a:ln>
  </c:spPr>
  <c:txPr>
    <a:bodyPr/>
    <a:lstStyle/>
    <a:p>
      <a:pPr>
        <a:defRPr sz="2000" b="0" i="0" u="none" strike="noStrike" baseline="0">
          <a:solidFill>
            <a:srgbClr val="000000"/>
          </a:solidFill>
          <a:latin typeface="Times New Roman"/>
          <a:ea typeface="Times New Roman"/>
          <a:cs typeface="Times New Roman"/>
        </a:defRPr>
      </a:pPr>
      <a:endParaRPr lang="ru-RU"/>
    </a:p>
  </c:txPr>
  <c:externalData r:id="rId1">
    <c:autoUpdate val="0"/>
  </c:externalData>
  <c:userShapes r:id="rId2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0.29675</cdr:x>
      <cdr:y>0.414</cdr:y>
    </cdr:from>
    <cdr:to>
      <cdr:x>0.31025</cdr:x>
      <cdr:y>0.43675</cdr:y>
    </cdr:to>
    <cdr:sp macro="" textlink="">
      <cdr:nvSpPr>
        <cdr:cNvPr id="1025" name="Oval 1"/>
        <cdr:cNvSpPr>
          <a:spLocks xmlns:a="http://schemas.openxmlformats.org/drawingml/2006/main" noChangeAspect="1" noChangeArrowheads="1"/>
        </cdr:cNvSpPr>
      </cdr:nvSpPr>
      <cdr:spPr bwMode="auto">
        <a:xfrm xmlns:a="http://schemas.openxmlformats.org/drawingml/2006/main">
          <a:off x="2733268" y="2326577"/>
          <a:ext cx="124344" cy="127849"/>
        </a:xfrm>
        <a:prstGeom xmlns:a="http://schemas.openxmlformats.org/drawingml/2006/main" prst="ellipse">
          <a:avLst/>
        </a:prstGeom>
        <a:solidFill xmlns:a="http://schemas.openxmlformats.org/drawingml/2006/main">
          <a:srgbClr xmlns:mc="http://schemas.openxmlformats.org/markup-compatibility/2006" xmlns:a14="http://schemas.microsoft.com/office/drawing/2010/main" val="000000" mc:Ignorable="a14" a14:legacySpreadsheetColorIndex="8"/>
        </a:solidFill>
        <a:ln xmlns:a="http://schemas.openxmlformats.org/drawingml/2006/main" w="9525">
          <a:solidFill>
            <a:srgbClr xmlns:mc="http://schemas.openxmlformats.org/markup-compatibility/2006" xmlns:a14="http://schemas.microsoft.com/office/drawing/2010/main" val="000000" mc:Ignorable="a14" a14:legacySpreadsheetColorIndex="64"/>
          </a:solidFill>
          <a:round/>
          <a:headEnd/>
          <a:tailEnd/>
        </a:ln>
      </cdr:spPr>
    </cdr:sp>
  </cdr:relSizeAnchor>
</c:userShapes>
</file>

<file path=ppt/drawings/drawing10.xml><?xml version="1.0" encoding="utf-8"?>
<c:userShapes xmlns:c="http://schemas.openxmlformats.org/drawingml/2006/chart">
  <cdr:relSizeAnchor xmlns:cdr="http://schemas.openxmlformats.org/drawingml/2006/chartDrawing">
    <cdr:from>
      <cdr:x>0.00875</cdr:x>
      <cdr:y>0.0125</cdr:y>
    </cdr:from>
    <cdr:to>
      <cdr:x>0.009</cdr:x>
      <cdr:y>0.043</cdr:y>
    </cdr:to>
    <cdr:sp macro="" textlink="">
      <cdr:nvSpPr>
        <cdr:cNvPr id="9217" name="Line 1"/>
        <cdr:cNvSpPr>
          <a:spLocks xmlns:a="http://schemas.openxmlformats.org/drawingml/2006/main" noChangeShapeType="1"/>
        </cdr:cNvSpPr>
      </cdr:nvSpPr>
      <cdr:spPr bwMode="auto">
        <a:xfrm xmlns:a="http://schemas.openxmlformats.org/drawingml/2006/main" flipH="1" flipV="1">
          <a:off x="80593" y="70247"/>
          <a:ext cx="2303" cy="171402"/>
        </a:xfrm>
        <a:prstGeom xmlns:a="http://schemas.openxmlformats.org/drawingml/2006/main" prst="line">
          <a:avLst/>
        </a:prstGeom>
        <a:noFill xmlns:a="http://schemas.openxmlformats.org/drawingml/2006/main"/>
        <a:ln xmlns:a="http://schemas.openxmlformats.org/drawingml/2006/main" w="0">
          <a:solidFill>
            <a:srgbClr xmlns:mc="http://schemas.openxmlformats.org/markup-compatibility/2006" xmlns:a14="http://schemas.microsoft.com/office/drawing/2010/main" val="000000" mc:Ignorable="a14" a14:legacySpreadsheetColorIndex="64"/>
          </a:solidFill>
          <a:round/>
          <a:headEnd/>
          <a:tailEnd type="triangle" w="lg" len="lg"/>
        </a:ln>
        <a:extLst xmlns:a="http://schemas.openxmlformats.org/drawingml/2006/main">
          <a:ext uri="{909E8E84-426E-40DD-AFC4-6F175D3DCCD1}">
            <a14:hiddenFill xmlns:a14="http://schemas.microsoft.com/office/drawing/2010/main">
              <a:noFill/>
            </a14:hiddenFill>
          </a:ext>
        </a:extLst>
      </cdr:spPr>
      <cdr:txBody>
        <a:bodyPr xmlns:a="http://schemas.openxmlformats.org/drawingml/2006/main"/>
        <a:lstStyle xmlns:a="http://schemas.openxmlformats.org/drawingml/2006/main"/>
        <a:p xmlns:a="http://schemas.openxmlformats.org/drawingml/2006/main">
          <a:endParaRPr lang="ru-RU"/>
        </a:p>
      </cdr:txBody>
    </cdr:sp>
  </cdr:relSizeAnchor>
  <cdr:relSizeAnchor xmlns:cdr="http://schemas.openxmlformats.org/drawingml/2006/chartDrawing">
    <cdr:from>
      <cdr:x>0.9845</cdr:x>
      <cdr:y>0.5975</cdr:y>
    </cdr:from>
    <cdr:to>
      <cdr:x>0.99325</cdr:x>
      <cdr:y>0.5985</cdr:y>
    </cdr:to>
    <cdr:sp macro="" textlink="">
      <cdr:nvSpPr>
        <cdr:cNvPr id="9218" name="Line 2"/>
        <cdr:cNvSpPr>
          <a:spLocks xmlns:a="http://schemas.openxmlformats.org/drawingml/2006/main" noChangeShapeType="1"/>
        </cdr:cNvSpPr>
      </cdr:nvSpPr>
      <cdr:spPr bwMode="auto">
        <a:xfrm xmlns:a="http://schemas.openxmlformats.org/drawingml/2006/main">
          <a:off x="9067910" y="3357801"/>
          <a:ext cx="80593" cy="5619"/>
        </a:xfrm>
        <a:prstGeom xmlns:a="http://schemas.openxmlformats.org/drawingml/2006/main" prst="line">
          <a:avLst/>
        </a:prstGeom>
        <a:noFill xmlns:a="http://schemas.openxmlformats.org/drawingml/2006/main"/>
        <a:ln xmlns:a="http://schemas.openxmlformats.org/drawingml/2006/main" w="9525">
          <a:solidFill>
            <a:srgbClr xmlns:mc="http://schemas.openxmlformats.org/markup-compatibility/2006" xmlns:a14="http://schemas.microsoft.com/office/drawing/2010/main" val="000000" mc:Ignorable="a14" a14:legacySpreadsheetColorIndex="64"/>
          </a:solidFill>
          <a:round/>
          <a:headEnd/>
          <a:tailEnd type="triangle" w="lg" len="lg"/>
        </a:ln>
        <a:extLst xmlns:a="http://schemas.openxmlformats.org/drawingml/2006/main">
          <a:ext uri="{909E8E84-426E-40DD-AFC4-6F175D3DCCD1}">
            <a14:hiddenFill xmlns:a14="http://schemas.microsoft.com/office/drawing/2010/main">
              <a:noFill/>
            </a14:hiddenFill>
          </a:ext>
        </a:extLst>
      </cdr:spPr>
      <cdr:txBody>
        <a:bodyPr xmlns:a="http://schemas.openxmlformats.org/drawingml/2006/main"/>
        <a:lstStyle xmlns:a="http://schemas.openxmlformats.org/drawingml/2006/main"/>
        <a:p xmlns:a="http://schemas.openxmlformats.org/drawingml/2006/main">
          <a:endParaRPr lang="ru-RU"/>
        </a:p>
      </cdr:txBody>
    </cdr:sp>
  </cdr:relSizeAnchor>
  <cdr:relSizeAnchor xmlns:cdr="http://schemas.openxmlformats.org/drawingml/2006/chartDrawing">
    <cdr:from>
      <cdr:x>0.85425</cdr:x>
      <cdr:y>0.15425</cdr:y>
    </cdr:from>
    <cdr:to>
      <cdr:x>0.85425</cdr:x>
      <cdr:y>0.61</cdr:y>
    </cdr:to>
    <cdr:sp macro="" textlink="">
      <cdr:nvSpPr>
        <cdr:cNvPr id="9221" name="Line 5"/>
        <cdr:cNvSpPr>
          <a:spLocks xmlns:a="http://schemas.openxmlformats.org/drawingml/2006/main" noChangeShapeType="1"/>
        </cdr:cNvSpPr>
      </cdr:nvSpPr>
      <cdr:spPr bwMode="auto">
        <a:xfrm xmlns:a="http://schemas.openxmlformats.org/drawingml/2006/main">
          <a:off x="7868219" y="866846"/>
          <a:ext cx="0" cy="2561202"/>
        </a:xfrm>
        <a:prstGeom xmlns:a="http://schemas.openxmlformats.org/drawingml/2006/main" prst="line">
          <a:avLst/>
        </a:prstGeom>
        <a:noFill xmlns:a="http://schemas.openxmlformats.org/drawingml/2006/main"/>
        <a:ln xmlns:a="http://schemas.openxmlformats.org/drawingml/2006/main" w="12700">
          <a:solidFill>
            <a:srgbClr xmlns:mc="http://schemas.openxmlformats.org/markup-compatibility/2006" xmlns:a14="http://schemas.microsoft.com/office/drawing/2010/main" val="000000" mc:Ignorable="a14" a14:legacySpreadsheetColorIndex="64"/>
          </a:solidFill>
          <a:prstDash val="dash"/>
          <a:round/>
          <a:headEnd/>
          <a:tailEnd/>
        </a:ln>
        <a:extLst xmlns:a="http://schemas.openxmlformats.org/drawingml/2006/main">
          <a:ext uri="{909E8E84-426E-40DD-AFC4-6F175D3DCCD1}">
            <a14:hiddenFill xmlns:a14="http://schemas.microsoft.com/office/drawing/2010/main">
              <a:noFill/>
            </a14:hiddenFill>
          </a:ext>
        </a:extLst>
      </cdr:spPr>
      <cdr:txBody>
        <a:bodyPr xmlns:a="http://schemas.openxmlformats.org/drawingml/2006/main"/>
        <a:lstStyle xmlns:a="http://schemas.openxmlformats.org/drawingml/2006/main"/>
        <a:p xmlns:a="http://schemas.openxmlformats.org/drawingml/2006/main">
          <a:endParaRPr lang="ru-RU"/>
        </a:p>
      </cdr:txBody>
    </cdr:sp>
  </cdr:relSizeAnchor>
  <cdr:relSizeAnchor xmlns:cdr="http://schemas.openxmlformats.org/drawingml/2006/chartDrawing">
    <cdr:from>
      <cdr:x>0.8465</cdr:x>
      <cdr:y>0.15425</cdr:y>
    </cdr:from>
    <cdr:to>
      <cdr:x>0.86125</cdr:x>
      <cdr:y>0.1745</cdr:y>
    </cdr:to>
    <cdr:sp macro="" textlink="">
      <cdr:nvSpPr>
        <cdr:cNvPr id="9228" name="Oval 12"/>
        <cdr:cNvSpPr>
          <a:spLocks xmlns:a="http://schemas.openxmlformats.org/drawingml/2006/main" noChangeAspect="1" noChangeArrowheads="1"/>
        </cdr:cNvSpPr>
      </cdr:nvSpPr>
      <cdr:spPr bwMode="auto">
        <a:xfrm xmlns:a="http://schemas.openxmlformats.org/drawingml/2006/main">
          <a:off x="7796836" y="866846"/>
          <a:ext cx="135858" cy="113800"/>
        </a:xfrm>
        <a:prstGeom xmlns:a="http://schemas.openxmlformats.org/drawingml/2006/main" prst="ellipse">
          <a:avLst/>
        </a:prstGeom>
        <a:solidFill xmlns:a="http://schemas.openxmlformats.org/drawingml/2006/main">
          <a:srgbClr xmlns:mc="http://schemas.openxmlformats.org/markup-compatibility/2006" xmlns:a14="http://schemas.microsoft.com/office/drawing/2010/main" val="000000" mc:Ignorable="a14" a14:legacySpreadsheetColorIndex="8"/>
        </a:solidFill>
        <a:ln xmlns:a="http://schemas.openxmlformats.org/drawingml/2006/main" w="9525">
          <a:solidFill>
            <a:srgbClr xmlns:mc="http://schemas.openxmlformats.org/markup-compatibility/2006" xmlns:a14="http://schemas.microsoft.com/office/drawing/2010/main" val="000000" mc:Ignorable="a14" a14:legacySpreadsheetColorIndex="64"/>
          </a:solidFill>
          <a:round/>
          <a:headEnd/>
          <a:tailEnd/>
        </a:ln>
      </cdr:spPr>
      <cdr:txBody>
        <a:bodyPr xmlns:a="http://schemas.openxmlformats.org/drawingml/2006/main"/>
        <a:lstStyle xmlns:a="http://schemas.openxmlformats.org/drawingml/2006/main"/>
        <a:p xmlns:a="http://schemas.openxmlformats.org/drawingml/2006/main">
          <a:endParaRPr lang="ru-RU"/>
        </a:p>
      </cdr:txBody>
    </cdr:sp>
  </cdr:relSizeAnchor>
  <cdr:relSizeAnchor xmlns:cdr="http://schemas.openxmlformats.org/drawingml/2006/chartDrawing">
    <cdr:from>
      <cdr:x>0.117</cdr:x>
      <cdr:y>0.70875</cdr:y>
    </cdr:from>
    <cdr:to>
      <cdr:x>0.25033</cdr:x>
      <cdr:y>0.80817</cdr:y>
    </cdr:to>
    <cdr:sp macro="" textlink="">
      <cdr:nvSpPr>
        <cdr:cNvPr id="9229" name="Text Box 13"/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555686" y="2051553"/>
          <a:ext cx="633250" cy="287771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noFill/>
        </a:ln>
        <a:extLst xmlns:a="http://schemas.openxmlformats.org/drawingml/2006/main">
          <a:ext uri="{909E8E84-426E-40DD-AFC4-6F175D3DCCD1}">
            <a14:hiddenFill xmlns:a14="http://schemas.microsoft.com/office/drawing/2010/main">
              <a:solidFill>
                <a:srgbClr xmlns:mc="http://schemas.openxmlformats.org/markup-compatibility/2006" val="FFFFFF" mc:Ignorable="a14" a14:legacySpreadsheetColorIndex="9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xmlns:mc="http://schemas.openxmlformats.org/markup-compatibility/2006" val="000000" mc:Ignorable="a14" a14:legacySpreadsheetColorIndex="64"/>
              </a:solidFill>
              <a:miter lim="800000"/>
              <a:headEnd/>
              <a:tailEnd/>
            </a14:hiddenLine>
          </a:ext>
        </a:extLst>
      </cdr:spPr>
      <cdr:txBody>
        <a:bodyPr xmlns:a="http://schemas.openxmlformats.org/drawingml/2006/main" wrap="none" lIns="36576" tIns="41148" rIns="0" bIns="0" anchor="t" upright="1">
          <a:spAutoFit/>
        </a:bodyPr>
        <a:lstStyle xmlns:a="http://schemas.openxmlformats.org/drawingml/2006/main"/>
        <a:p xmlns:a="http://schemas.openxmlformats.org/drawingml/2006/main">
          <a:pPr algn="l" rtl="0">
            <a:defRPr sz="1000"/>
          </a:pPr>
          <a:r>
            <a:rPr lang="ru-RU" sz="1600" b="0" i="1" u="none" strike="noStrike" baseline="0">
              <a:solidFill>
                <a:srgbClr val="000000"/>
              </a:solidFill>
              <a:latin typeface="Times New Roman"/>
              <a:cs typeface="Times New Roman"/>
            </a:rPr>
            <a:t>y </a:t>
          </a:r>
          <a:r>
            <a:rPr lang="ru-RU" sz="1600" b="0" i="0" u="none" strike="noStrike" baseline="0">
              <a:solidFill>
                <a:srgbClr val="000000"/>
              </a:solidFill>
              <a:latin typeface="Times New Roman"/>
              <a:cs typeface="Times New Roman"/>
            </a:rPr>
            <a:t>= </a:t>
          </a:r>
          <a:r>
            <a:rPr lang="ru-RU" sz="1600" b="0" i="1" u="none" strike="noStrike" baseline="0">
              <a:solidFill>
                <a:srgbClr val="000000"/>
              </a:solidFill>
              <a:latin typeface="Times New Roman"/>
              <a:cs typeface="Times New Roman"/>
            </a:rPr>
            <a:t>f</a:t>
          </a:r>
          <a:r>
            <a:rPr lang="ru-RU" sz="1600" b="0" i="0" u="none" strike="noStrike" baseline="0">
              <a:solidFill>
                <a:srgbClr val="000000"/>
              </a:solidFill>
              <a:latin typeface="Times New Roman"/>
              <a:cs typeface="Times New Roman"/>
            </a:rPr>
            <a:t>(</a:t>
          </a:r>
          <a:r>
            <a:rPr lang="ru-RU" sz="1600" b="0" i="1" u="none" strike="noStrike" baseline="0">
              <a:solidFill>
                <a:srgbClr val="000000"/>
              </a:solidFill>
              <a:latin typeface="Times New Roman"/>
              <a:cs typeface="Times New Roman"/>
            </a:rPr>
            <a:t>x</a:t>
          </a:r>
          <a:r>
            <a:rPr lang="ru-RU" sz="1600" b="0" i="0" u="none" strike="noStrike" baseline="0">
              <a:solidFill>
                <a:srgbClr val="000000"/>
              </a:solidFill>
              <a:latin typeface="Times New Roman"/>
              <a:cs typeface="Times New Roman"/>
            </a:rPr>
            <a:t>)</a:t>
          </a:r>
          <a:endParaRPr lang="ru-RU" sz="1600"/>
        </a:p>
      </cdr:txBody>
    </cdr:sp>
  </cdr:relSizeAnchor>
  <cdr:relSizeAnchor xmlns:cdr="http://schemas.openxmlformats.org/drawingml/2006/chartDrawing">
    <cdr:from>
      <cdr:x>0.973</cdr:x>
      <cdr:y>0.60925</cdr:y>
    </cdr:from>
    <cdr:to>
      <cdr:x>0.98863</cdr:x>
      <cdr:y>0.66829</cdr:y>
    </cdr:to>
    <cdr:sp macro="" textlink="">
      <cdr:nvSpPr>
        <cdr:cNvPr id="9233" name="Text Box 17"/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8961987" y="3418030"/>
          <a:ext cx="143950" cy="331245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noFill/>
        </a:ln>
        <a:extLst xmlns:a="http://schemas.openxmlformats.org/drawingml/2006/main">
          <a:ext uri="{909E8E84-426E-40DD-AFC4-6F175D3DCCD1}">
            <a14:hiddenFill xmlns:a14="http://schemas.microsoft.com/office/drawing/2010/main">
              <a:solidFill>
                <a:srgbClr xmlns:mc="http://schemas.openxmlformats.org/markup-compatibility/2006" val="FFFFFF" mc:Ignorable="a14" a14:legacySpreadsheetColorIndex="9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xmlns:mc="http://schemas.openxmlformats.org/markup-compatibility/2006" val="000000" mc:Ignorable="a14" a14:legacySpreadsheetColorIndex="64"/>
              </a:solidFill>
              <a:miter lim="800000"/>
              <a:headEnd/>
              <a:tailEnd/>
            </a14:hiddenLine>
          </a:ext>
        </a:extLst>
      </cdr:spPr>
      <cdr:txBody>
        <a:bodyPr xmlns:a="http://schemas.openxmlformats.org/drawingml/2006/main" wrap="none" lIns="36576" tIns="36576" rIns="0" bIns="0" anchor="t" upright="1">
          <a:spAutoFit/>
        </a:bodyPr>
        <a:lstStyle xmlns:a="http://schemas.openxmlformats.org/drawingml/2006/main"/>
        <a:p xmlns:a="http://schemas.openxmlformats.org/drawingml/2006/main">
          <a:pPr algn="l" rtl="0">
            <a:defRPr sz="1000"/>
          </a:pPr>
          <a:r>
            <a:rPr lang="ru-RU" sz="1880" b="0" i="1" u="none" strike="noStrike" baseline="0">
              <a:solidFill>
                <a:srgbClr val="000000"/>
              </a:solidFill>
              <a:latin typeface="Times New Roman"/>
              <a:cs typeface="Times New Roman"/>
            </a:rPr>
            <a:t>x</a:t>
          </a:r>
          <a:endParaRPr lang="ru-RU"/>
        </a:p>
      </cdr:txBody>
    </cdr:sp>
  </cdr:relSizeAnchor>
  <cdr:relSizeAnchor xmlns:cdr="http://schemas.openxmlformats.org/drawingml/2006/chartDrawing">
    <cdr:from>
      <cdr:x>0.017</cdr:x>
      <cdr:y>0</cdr:y>
    </cdr:from>
    <cdr:to>
      <cdr:x>0.03263</cdr:x>
      <cdr:y>0.05904</cdr:y>
    </cdr:to>
    <cdr:sp macro="" textlink="">
      <cdr:nvSpPr>
        <cdr:cNvPr id="9234" name="Text Box 18"/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156581" y="0"/>
          <a:ext cx="143950" cy="331245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noFill/>
        </a:ln>
        <a:extLst xmlns:a="http://schemas.openxmlformats.org/drawingml/2006/main">
          <a:ext uri="{909E8E84-426E-40DD-AFC4-6F175D3DCCD1}">
            <a14:hiddenFill xmlns:a14="http://schemas.microsoft.com/office/drawing/2010/main">
              <a:solidFill>
                <a:srgbClr xmlns:mc="http://schemas.openxmlformats.org/markup-compatibility/2006" val="FFFFFF" mc:Ignorable="a14" a14:legacySpreadsheetColorIndex="9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xmlns:mc="http://schemas.openxmlformats.org/markup-compatibility/2006" val="000000" mc:Ignorable="a14" a14:legacySpreadsheetColorIndex="64"/>
              </a:solidFill>
              <a:miter lim="800000"/>
              <a:headEnd/>
              <a:tailEnd/>
            </a14:hiddenLine>
          </a:ext>
        </a:extLst>
      </cdr:spPr>
      <cdr:txBody>
        <a:bodyPr xmlns:a="http://schemas.openxmlformats.org/drawingml/2006/main" wrap="none" lIns="36576" tIns="36576" rIns="0" bIns="0" anchor="t" upright="1">
          <a:spAutoFit/>
        </a:bodyPr>
        <a:lstStyle xmlns:a="http://schemas.openxmlformats.org/drawingml/2006/main"/>
        <a:p xmlns:a="http://schemas.openxmlformats.org/drawingml/2006/main">
          <a:pPr algn="l" rtl="0">
            <a:defRPr sz="1000"/>
          </a:pPr>
          <a:r>
            <a:rPr lang="ru-RU" sz="1880" b="0" i="1" u="none" strike="noStrike" baseline="0">
              <a:solidFill>
                <a:srgbClr val="000000"/>
              </a:solidFill>
              <a:latin typeface="Times New Roman"/>
              <a:cs typeface="Times New Roman"/>
            </a:rPr>
            <a:t>y</a:t>
          </a:r>
          <a:endParaRPr lang="ru-RU"/>
        </a:p>
      </cdr:txBody>
    </cdr:sp>
  </cdr:relSizeAnchor>
  <cdr:relSizeAnchor xmlns:cdr="http://schemas.openxmlformats.org/drawingml/2006/chartDrawing">
    <cdr:from>
      <cdr:x>0.075</cdr:x>
      <cdr:y>0.0585</cdr:y>
    </cdr:from>
    <cdr:to>
      <cdr:x>0.922</cdr:x>
      <cdr:y>0.701</cdr:y>
    </cdr:to>
    <cdr:sp macro="" textlink="">
      <cdr:nvSpPr>
        <cdr:cNvPr id="9235" name="Freeform 19"/>
        <cdr:cNvSpPr>
          <a:spLocks xmlns:a="http://schemas.openxmlformats.org/drawingml/2006/main"/>
        </cdr:cNvSpPr>
      </cdr:nvSpPr>
      <cdr:spPr bwMode="auto">
        <a:xfrm xmlns:a="http://schemas.openxmlformats.org/drawingml/2006/main">
          <a:off x="690801" y="328755"/>
          <a:ext cx="7801441" cy="3610690"/>
        </a:xfrm>
        <a:custGeom xmlns:a="http://schemas.openxmlformats.org/drawingml/2006/main">
          <a:avLst/>
          <a:gdLst>
            <a:gd name="T0" fmla="*/ 0 w 7754130"/>
            <a:gd name="T1" fmla="*/ 3620202 h 3620202"/>
            <a:gd name="T2" fmla="*/ 2706343 w 7754130"/>
            <a:gd name="T3" fmla="*/ 3381455 h 3620202"/>
            <a:gd name="T4" fmla="*/ 5199828 w 7754130"/>
            <a:gd name="T5" fmla="*/ 2300404 h 3620202"/>
            <a:gd name="T6" fmla="*/ 7754130 w 7754130"/>
            <a:gd name="T7" fmla="*/ 0 h 3620202"/>
          </a:gdLst>
          <a:ahLst/>
          <a:cxnLst>
            <a:cxn ang="0">
              <a:pos x="T0" y="T1"/>
            </a:cxn>
            <a:cxn ang="0">
              <a:pos x="T2" y="T3"/>
            </a:cxn>
            <a:cxn ang="0">
              <a:pos x="T4" y="T5"/>
            </a:cxn>
            <a:cxn ang="0">
              <a:pos x="T6" y="T7"/>
            </a:cxn>
          </a:cxnLst>
          <a:rect l="0" t="0" r="r" b="b"/>
          <a:pathLst>
            <a:path w="7754130" h="3620202">
              <a:moveTo>
                <a:pt x="0" y="3620202"/>
              </a:moveTo>
              <a:cubicBezTo>
                <a:pt x="451057" y="3582101"/>
                <a:pt x="1839705" y="3601421"/>
                <a:pt x="2706343" y="3381455"/>
              </a:cubicBezTo>
              <a:cubicBezTo>
                <a:pt x="3569602" y="3183270"/>
                <a:pt x="4358530" y="2863979"/>
                <a:pt x="5199828" y="2300404"/>
              </a:cubicBezTo>
              <a:cubicBezTo>
                <a:pt x="6041126" y="1736827"/>
                <a:pt x="7221984" y="479251"/>
                <a:pt x="7754130" y="0"/>
              </a:cubicBezTo>
            </a:path>
          </a:pathLst>
        </a:custGeom>
        <a:noFill xmlns:a="http://schemas.openxmlformats.org/drawingml/2006/main"/>
        <a:ln xmlns:a="http://schemas.openxmlformats.org/drawingml/2006/main" w="28575" cap="flat" cmpd="sng">
          <a:solidFill>
            <a:srgbClr xmlns:mc="http://schemas.openxmlformats.org/markup-compatibility/2006" xmlns:a14="http://schemas.microsoft.com/office/drawing/2010/main" val="000000" mc:Ignorable="a14" a14:legacySpreadsheetColorIndex="64"/>
          </a:solidFill>
          <a:prstDash val="solid"/>
          <a:round/>
          <a:headEnd type="none" w="med" len="med"/>
          <a:tailEnd type="none" w="med" len="med"/>
        </a:ln>
        <a:extLst xmlns:a="http://schemas.openxmlformats.org/drawingml/2006/main">
          <a:ext uri="{909E8E84-426E-40DD-AFC4-6F175D3DCCD1}">
            <a14:hiddenFill xmlns:a14="http://schemas.microsoft.com/office/drawing/2010/main">
              <a:solidFill>
                <a:srgbClr xmlns:mc="http://schemas.openxmlformats.org/markup-compatibility/2006" val="FFFFFF" mc:Ignorable="a14" a14:legacySpreadsheetColorIndex="9"/>
              </a:solidFill>
            </a14:hiddenFill>
          </a:ext>
        </a:extLst>
      </cdr:spPr>
      <cdr:txBody>
        <a:bodyPr xmlns:a="http://schemas.openxmlformats.org/drawingml/2006/main"/>
        <a:lstStyle xmlns:a="http://schemas.openxmlformats.org/drawingml/2006/main"/>
        <a:p xmlns:a="http://schemas.openxmlformats.org/drawingml/2006/main">
          <a:endParaRPr lang="ru-RU"/>
        </a:p>
      </cdr:txBody>
    </cdr:sp>
  </cdr:relSizeAnchor>
  <cdr:relSizeAnchor xmlns:cdr="http://schemas.openxmlformats.org/drawingml/2006/chartDrawing">
    <cdr:from>
      <cdr:x>0.583</cdr:x>
      <cdr:y>0.0855</cdr:y>
    </cdr:from>
    <cdr:to>
      <cdr:x>0.90425</cdr:x>
      <cdr:y>0.5975</cdr:y>
    </cdr:to>
    <cdr:sp macro="" textlink="">
      <cdr:nvSpPr>
        <cdr:cNvPr id="9236" name="Line 20"/>
        <cdr:cNvSpPr>
          <a:spLocks xmlns:a="http://schemas.openxmlformats.org/drawingml/2006/main" noChangeShapeType="1"/>
        </cdr:cNvSpPr>
      </cdr:nvSpPr>
      <cdr:spPr bwMode="auto">
        <a:xfrm xmlns:a="http://schemas.openxmlformats.org/drawingml/2006/main" flipH="1">
          <a:off x="5369824" y="480489"/>
          <a:ext cx="2958929" cy="2877312"/>
        </a:xfrm>
        <a:prstGeom xmlns:a="http://schemas.openxmlformats.org/drawingml/2006/main" prst="line">
          <a:avLst/>
        </a:prstGeom>
        <a:noFill xmlns:a="http://schemas.openxmlformats.org/drawingml/2006/main"/>
        <a:ln xmlns:a="http://schemas.openxmlformats.org/drawingml/2006/main" w="9525">
          <a:solidFill>
            <a:srgbClr xmlns:mc="http://schemas.openxmlformats.org/markup-compatibility/2006" xmlns:a14="http://schemas.microsoft.com/office/drawing/2010/main" val="000000" mc:Ignorable="a14" a14:legacySpreadsheetColorIndex="64"/>
          </a:solidFill>
          <a:round/>
          <a:headEnd/>
          <a:tailEnd/>
        </a:ln>
        <a:extLst xmlns:a="http://schemas.openxmlformats.org/drawingml/2006/main">
          <a:ext uri="{909E8E84-426E-40DD-AFC4-6F175D3DCCD1}">
            <a14:hiddenFill xmlns:a14="http://schemas.microsoft.com/office/drawing/2010/main">
              <a:noFill/>
            </a14:hiddenFill>
          </a:ext>
        </a:extLst>
      </cdr:spPr>
      <cdr:txBody>
        <a:bodyPr xmlns:a="http://schemas.openxmlformats.org/drawingml/2006/main"/>
        <a:lstStyle xmlns:a="http://schemas.openxmlformats.org/drawingml/2006/main"/>
        <a:p xmlns:a="http://schemas.openxmlformats.org/drawingml/2006/main">
          <a:endParaRPr lang="ru-RU"/>
        </a:p>
      </cdr:txBody>
    </cdr:sp>
  </cdr:relSizeAnchor>
  <cdr:relSizeAnchor xmlns:cdr="http://schemas.openxmlformats.org/drawingml/2006/chartDrawing">
    <cdr:from>
      <cdr:x>0.583</cdr:x>
      <cdr:y>0.528</cdr:y>
    </cdr:from>
    <cdr:to>
      <cdr:x>0.583</cdr:x>
      <cdr:y>0.60925</cdr:y>
    </cdr:to>
    <cdr:sp macro="" textlink="">
      <cdr:nvSpPr>
        <cdr:cNvPr id="9237" name="Line 21"/>
        <cdr:cNvSpPr>
          <a:spLocks xmlns:a="http://schemas.openxmlformats.org/drawingml/2006/main" noChangeShapeType="1"/>
        </cdr:cNvSpPr>
      </cdr:nvSpPr>
      <cdr:spPr bwMode="auto">
        <a:xfrm xmlns:a="http://schemas.openxmlformats.org/drawingml/2006/main">
          <a:off x="5369824" y="2967228"/>
          <a:ext cx="0" cy="456605"/>
        </a:xfrm>
        <a:prstGeom xmlns:a="http://schemas.openxmlformats.org/drawingml/2006/main" prst="line">
          <a:avLst/>
        </a:prstGeom>
        <a:noFill xmlns:a="http://schemas.openxmlformats.org/drawingml/2006/main"/>
        <a:ln xmlns:a="http://schemas.openxmlformats.org/drawingml/2006/main" w="12700">
          <a:solidFill>
            <a:srgbClr xmlns:mc="http://schemas.openxmlformats.org/markup-compatibility/2006" xmlns:a14="http://schemas.microsoft.com/office/drawing/2010/main" val="000000" mc:Ignorable="a14" a14:legacySpreadsheetColorIndex="64"/>
          </a:solidFill>
          <a:prstDash val="dash"/>
          <a:round/>
          <a:headEnd/>
          <a:tailEnd/>
        </a:ln>
        <a:extLst xmlns:a="http://schemas.openxmlformats.org/drawingml/2006/main">
          <a:ext uri="{909E8E84-426E-40DD-AFC4-6F175D3DCCD1}">
            <a14:hiddenFill xmlns:a14="http://schemas.microsoft.com/office/drawing/2010/main">
              <a:noFill/>
            </a14:hiddenFill>
          </a:ext>
        </a:extLst>
      </cdr:spPr>
      <cdr:txBody>
        <a:bodyPr xmlns:a="http://schemas.openxmlformats.org/drawingml/2006/main"/>
        <a:lstStyle xmlns:a="http://schemas.openxmlformats.org/drawingml/2006/main"/>
        <a:p xmlns:a="http://schemas.openxmlformats.org/drawingml/2006/main">
          <a:endParaRPr lang="ru-RU"/>
        </a:p>
      </cdr:txBody>
    </cdr:sp>
  </cdr:relSizeAnchor>
  <cdr:relSizeAnchor xmlns:cdr="http://schemas.openxmlformats.org/drawingml/2006/chartDrawing">
    <cdr:from>
      <cdr:x>0.57525</cdr:x>
      <cdr:y>0.51825</cdr:y>
    </cdr:from>
    <cdr:to>
      <cdr:x>0.59</cdr:x>
      <cdr:y>0.53875</cdr:y>
    </cdr:to>
    <cdr:sp macro="" textlink="">
      <cdr:nvSpPr>
        <cdr:cNvPr id="9238" name="Oval 22"/>
        <cdr:cNvSpPr>
          <a:spLocks xmlns:a="http://schemas.openxmlformats.org/drawingml/2006/main" noChangeAspect="1" noChangeArrowheads="1"/>
        </cdr:cNvSpPr>
      </cdr:nvSpPr>
      <cdr:spPr bwMode="auto">
        <a:xfrm xmlns:a="http://schemas.openxmlformats.org/drawingml/2006/main">
          <a:off x="5298441" y="2912435"/>
          <a:ext cx="135857" cy="115205"/>
        </a:xfrm>
        <a:prstGeom xmlns:a="http://schemas.openxmlformats.org/drawingml/2006/main" prst="ellipse">
          <a:avLst/>
        </a:prstGeom>
        <a:solidFill xmlns:a="http://schemas.openxmlformats.org/drawingml/2006/main">
          <a:srgbClr xmlns:mc="http://schemas.openxmlformats.org/markup-compatibility/2006" xmlns:a14="http://schemas.microsoft.com/office/drawing/2010/main" val="000000" mc:Ignorable="a14" a14:legacySpreadsheetColorIndex="8"/>
        </a:solidFill>
        <a:ln xmlns:a="http://schemas.openxmlformats.org/drawingml/2006/main" w="9525">
          <a:solidFill>
            <a:srgbClr xmlns:mc="http://schemas.openxmlformats.org/markup-compatibility/2006" xmlns:a14="http://schemas.microsoft.com/office/drawing/2010/main" val="000000" mc:Ignorable="a14" a14:legacySpreadsheetColorIndex="64"/>
          </a:solidFill>
          <a:round/>
          <a:headEnd/>
          <a:tailEnd/>
        </a:ln>
      </cdr:spPr>
      <cdr:txBody>
        <a:bodyPr xmlns:a="http://schemas.openxmlformats.org/drawingml/2006/main"/>
        <a:lstStyle xmlns:a="http://schemas.openxmlformats.org/drawingml/2006/main"/>
        <a:p xmlns:a="http://schemas.openxmlformats.org/drawingml/2006/main">
          <a:endParaRPr lang="ru-RU"/>
        </a:p>
      </cdr:txBody>
    </cdr:sp>
  </cdr:relSizeAnchor>
  <cdr:relSizeAnchor xmlns:cdr="http://schemas.openxmlformats.org/drawingml/2006/chartDrawing">
    <cdr:from>
      <cdr:x>0.5125</cdr:x>
      <cdr:y>0.528</cdr:y>
    </cdr:from>
    <cdr:to>
      <cdr:x>0.583</cdr:x>
      <cdr:y>0.5975</cdr:y>
    </cdr:to>
    <cdr:sp macro="" textlink="">
      <cdr:nvSpPr>
        <cdr:cNvPr id="9239" name="Line 23"/>
        <cdr:cNvSpPr>
          <a:spLocks xmlns:a="http://schemas.openxmlformats.org/drawingml/2006/main" noChangeShapeType="1"/>
        </cdr:cNvSpPr>
      </cdr:nvSpPr>
      <cdr:spPr bwMode="auto">
        <a:xfrm xmlns:a="http://schemas.openxmlformats.org/drawingml/2006/main" flipH="1">
          <a:off x="4720471" y="2967228"/>
          <a:ext cx="649353" cy="390573"/>
        </a:xfrm>
        <a:prstGeom xmlns:a="http://schemas.openxmlformats.org/drawingml/2006/main" prst="line">
          <a:avLst/>
        </a:prstGeom>
        <a:noFill xmlns:a="http://schemas.openxmlformats.org/drawingml/2006/main"/>
        <a:ln xmlns:a="http://schemas.openxmlformats.org/drawingml/2006/main" w="9525">
          <a:solidFill>
            <a:srgbClr xmlns:mc="http://schemas.openxmlformats.org/markup-compatibility/2006" xmlns:a14="http://schemas.microsoft.com/office/drawing/2010/main" val="000000" mc:Ignorable="a14" a14:legacySpreadsheetColorIndex="64"/>
          </a:solidFill>
          <a:round/>
          <a:headEnd/>
          <a:tailEnd/>
        </a:ln>
        <a:extLst xmlns:a="http://schemas.openxmlformats.org/drawingml/2006/main">
          <a:ext uri="{909E8E84-426E-40DD-AFC4-6F175D3DCCD1}">
            <a14:hiddenFill xmlns:a14="http://schemas.microsoft.com/office/drawing/2010/main">
              <a:noFill/>
            </a14:hiddenFill>
          </a:ext>
        </a:extLst>
      </cdr:spPr>
      <cdr:txBody>
        <a:bodyPr xmlns:a="http://schemas.openxmlformats.org/drawingml/2006/main"/>
        <a:lstStyle xmlns:a="http://schemas.openxmlformats.org/drawingml/2006/main"/>
        <a:p xmlns:a="http://schemas.openxmlformats.org/drawingml/2006/main">
          <a:endParaRPr lang="ru-RU"/>
        </a:p>
      </cdr:txBody>
    </cdr:sp>
  </cdr:relSizeAnchor>
  <cdr:relSizeAnchor xmlns:cdr="http://schemas.openxmlformats.org/drawingml/2006/chartDrawing">
    <cdr:from>
      <cdr:x>0.81425</cdr:x>
      <cdr:y>0.60925</cdr:y>
    </cdr:from>
    <cdr:to>
      <cdr:x>0.89695</cdr:x>
      <cdr:y>0.70867</cdr:y>
    </cdr:to>
    <cdr:sp macro="" textlink="">
      <cdr:nvSpPr>
        <cdr:cNvPr id="9240" name="Text Box 24"/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3867244" y="1763539"/>
          <a:ext cx="392800" cy="287771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noFill/>
        </a:ln>
        <a:extLst xmlns:a="http://schemas.openxmlformats.org/drawingml/2006/main">
          <a:ext uri="{909E8E84-426E-40DD-AFC4-6F175D3DCCD1}">
            <a14:hiddenFill xmlns:a14="http://schemas.microsoft.com/office/drawing/2010/main">
              <a:solidFill>
                <a:srgbClr xmlns:mc="http://schemas.openxmlformats.org/markup-compatibility/2006" val="FFFFFF" mc:Ignorable="a14" a14:legacySpreadsheetColorIndex="9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xmlns:mc="http://schemas.openxmlformats.org/markup-compatibility/2006" val="000000" mc:Ignorable="a14" a14:legacySpreadsheetColorIndex="64"/>
              </a:solidFill>
              <a:miter lim="800000"/>
              <a:headEnd/>
              <a:tailEnd/>
            </a14:hiddenLine>
          </a:ext>
        </a:extLst>
      </cdr:spPr>
      <cdr:txBody>
        <a:bodyPr xmlns:a="http://schemas.openxmlformats.org/drawingml/2006/main" wrap="none" lIns="36576" tIns="41148" rIns="0" bIns="0" anchor="t" upright="1">
          <a:spAutoFit/>
        </a:bodyPr>
        <a:lstStyle xmlns:a="http://schemas.openxmlformats.org/drawingml/2006/main"/>
        <a:p xmlns:a="http://schemas.openxmlformats.org/drawingml/2006/main">
          <a:pPr algn="l" rtl="0">
            <a:defRPr sz="1000"/>
          </a:pPr>
          <a:r>
            <a:rPr lang="ru-RU" sz="1600" b="0" i="1" u="none" strike="noStrike" baseline="0">
              <a:solidFill>
                <a:srgbClr val="000000"/>
              </a:solidFill>
              <a:latin typeface="Times New Roman"/>
              <a:cs typeface="Times New Roman"/>
            </a:rPr>
            <a:t>x</a:t>
          </a:r>
          <a:r>
            <a:rPr lang="ru-RU" sz="1600" b="0" i="0" u="none" strike="noStrike" baseline="30000">
              <a:solidFill>
                <a:srgbClr val="000000"/>
              </a:solidFill>
              <a:latin typeface="Times New Roman"/>
              <a:cs typeface="Times New Roman"/>
            </a:rPr>
            <a:t>(</a:t>
          </a:r>
          <a:r>
            <a:rPr lang="ru-RU" sz="1600" b="0" i="1" u="none" strike="noStrike" baseline="30000">
              <a:solidFill>
                <a:srgbClr val="000000"/>
              </a:solidFill>
              <a:latin typeface="Times New Roman"/>
              <a:cs typeface="Times New Roman"/>
            </a:rPr>
            <a:t>k</a:t>
          </a:r>
          <a:r>
            <a:rPr lang="ru-RU" sz="1600" b="0" i="0" u="none" strike="noStrike" baseline="30000">
              <a:solidFill>
                <a:srgbClr val="000000"/>
              </a:solidFill>
              <a:latin typeface="Times New Roman"/>
              <a:cs typeface="Times New Roman"/>
            </a:rPr>
            <a:t>-1)</a:t>
          </a:r>
          <a:endParaRPr lang="ru-RU" sz="1600"/>
        </a:p>
      </cdr:txBody>
    </cdr:sp>
  </cdr:relSizeAnchor>
  <cdr:relSizeAnchor xmlns:cdr="http://schemas.openxmlformats.org/drawingml/2006/chartDrawing">
    <cdr:from>
      <cdr:x>0.55275</cdr:x>
      <cdr:y>0.60925</cdr:y>
    </cdr:from>
    <cdr:to>
      <cdr:x>0.58972</cdr:x>
      <cdr:y>0.67246</cdr:y>
    </cdr:to>
    <cdr:sp macro="" textlink="">
      <cdr:nvSpPr>
        <cdr:cNvPr id="9241" name="Text Box 25"/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5091201" y="3418030"/>
          <a:ext cx="340542" cy="354649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noFill/>
        </a:ln>
        <a:extLst xmlns:a="http://schemas.openxmlformats.org/drawingml/2006/main">
          <a:ext uri="{909E8E84-426E-40DD-AFC4-6F175D3DCCD1}">
            <a14:hiddenFill xmlns:a14="http://schemas.microsoft.com/office/drawing/2010/main">
              <a:solidFill>
                <a:srgbClr xmlns:mc="http://schemas.openxmlformats.org/markup-compatibility/2006" val="FFFFFF" mc:Ignorable="a14" a14:legacySpreadsheetColorIndex="9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xmlns:mc="http://schemas.openxmlformats.org/markup-compatibility/2006" val="000000" mc:Ignorable="a14" a14:legacySpreadsheetColorIndex="64"/>
              </a:solidFill>
              <a:miter lim="800000"/>
              <a:headEnd/>
              <a:tailEnd/>
            </a14:hiddenLine>
          </a:ext>
        </a:extLst>
      </cdr:spPr>
      <cdr:txBody>
        <a:bodyPr xmlns:a="http://schemas.openxmlformats.org/drawingml/2006/main" wrap="none" lIns="36576" tIns="41148" rIns="0" bIns="0" anchor="t" upright="1">
          <a:spAutoFit/>
        </a:bodyPr>
        <a:lstStyle xmlns:a="http://schemas.openxmlformats.org/drawingml/2006/main"/>
        <a:p xmlns:a="http://schemas.openxmlformats.org/drawingml/2006/main">
          <a:pPr algn="l" rtl="0">
            <a:defRPr sz="1000"/>
          </a:pPr>
          <a:r>
            <a:rPr lang="ru-RU" sz="2000" b="0" i="1" u="none" strike="noStrike" baseline="0">
              <a:solidFill>
                <a:srgbClr val="000000"/>
              </a:solidFill>
              <a:latin typeface="Times New Roman"/>
              <a:cs typeface="Times New Roman"/>
            </a:rPr>
            <a:t>x</a:t>
          </a:r>
          <a:r>
            <a:rPr lang="ru-RU" sz="2000" b="0" i="0" u="none" strike="noStrike" baseline="30000">
              <a:solidFill>
                <a:srgbClr val="000000"/>
              </a:solidFill>
              <a:latin typeface="Times New Roman"/>
              <a:cs typeface="Times New Roman"/>
            </a:rPr>
            <a:t>(</a:t>
          </a:r>
          <a:r>
            <a:rPr lang="ru-RU" sz="2000" b="0" i="1" u="none" strike="noStrike" baseline="30000">
              <a:solidFill>
                <a:srgbClr val="000000"/>
              </a:solidFill>
              <a:latin typeface="Times New Roman"/>
              <a:cs typeface="Times New Roman"/>
            </a:rPr>
            <a:t>k</a:t>
          </a:r>
          <a:r>
            <a:rPr lang="ru-RU" sz="2000" b="0" i="0" u="none" strike="noStrike" baseline="30000">
              <a:solidFill>
                <a:srgbClr val="000000"/>
              </a:solidFill>
              <a:latin typeface="Times New Roman"/>
              <a:cs typeface="Times New Roman"/>
            </a:rPr>
            <a:t>)</a:t>
          </a:r>
          <a:endParaRPr lang="ru-RU"/>
        </a:p>
      </cdr:txBody>
    </cdr:sp>
  </cdr:relSizeAnchor>
  <cdr:relSizeAnchor xmlns:cdr="http://schemas.openxmlformats.org/drawingml/2006/chartDrawing">
    <cdr:from>
      <cdr:x>0.71193</cdr:x>
      <cdr:y>0.0855</cdr:y>
    </cdr:from>
    <cdr:to>
      <cdr:x>0.8525</cdr:x>
      <cdr:y>0.19901</cdr:y>
    </cdr:to>
    <cdr:sp macro="" textlink="">
      <cdr:nvSpPr>
        <cdr:cNvPr id="9242" name="Text Box 26"/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3381303" y="247488"/>
          <a:ext cx="667607" cy="328575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noFill/>
        </a:ln>
        <a:extLst xmlns:a="http://schemas.openxmlformats.org/drawingml/2006/main">
          <a:ext uri="{909E8E84-426E-40DD-AFC4-6F175D3DCCD1}">
            <a14:hiddenFill xmlns:a14="http://schemas.microsoft.com/office/drawing/2010/main">
              <a:solidFill>
                <a:srgbClr xmlns:mc="http://schemas.openxmlformats.org/markup-compatibility/2006" val="FFFFFF" mc:Ignorable="a14" a14:legacySpreadsheetColorIndex="9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xmlns:mc="http://schemas.openxmlformats.org/markup-compatibility/2006" val="000000" mc:Ignorable="a14" a14:legacySpreadsheetColorIndex="64"/>
              </a:solidFill>
              <a:miter lim="800000"/>
              <a:headEnd/>
              <a:tailEnd/>
            </a14:hiddenLine>
          </a:ext>
        </a:extLst>
      </cdr:spPr>
      <cdr:txBody>
        <a:bodyPr xmlns:a="http://schemas.openxmlformats.org/drawingml/2006/main" vertOverflow="clip" wrap="square" lIns="45720" tIns="41148" rIns="45720" bIns="0" anchor="t" upright="1"/>
        <a:lstStyle xmlns:a="http://schemas.openxmlformats.org/drawingml/2006/main"/>
        <a:p xmlns:a="http://schemas.openxmlformats.org/drawingml/2006/main">
          <a:pPr algn="ctr" rtl="0">
            <a:defRPr sz="1000"/>
          </a:pPr>
          <a:r>
            <a:rPr lang="ru-RU" sz="1600" b="0" i="1" u="none" strike="noStrike" baseline="0" dirty="0">
              <a:solidFill>
                <a:srgbClr val="000000"/>
              </a:solidFill>
              <a:latin typeface="Times New Roman"/>
              <a:cs typeface="Times New Roman"/>
            </a:rPr>
            <a:t>f</a:t>
          </a:r>
          <a:r>
            <a:rPr lang="ru-RU" sz="1600" b="0" i="0" u="none" strike="noStrike" baseline="0" dirty="0">
              <a:solidFill>
                <a:srgbClr val="000000"/>
              </a:solidFill>
              <a:latin typeface="Times New Roman"/>
              <a:cs typeface="Times New Roman"/>
            </a:rPr>
            <a:t>(</a:t>
          </a:r>
          <a:r>
            <a:rPr lang="ru-RU" sz="1600" b="0" i="1" u="none" strike="noStrike" baseline="0" dirty="0">
              <a:solidFill>
                <a:srgbClr val="000000"/>
              </a:solidFill>
              <a:latin typeface="Times New Roman"/>
              <a:cs typeface="Times New Roman"/>
            </a:rPr>
            <a:t>x</a:t>
          </a:r>
          <a:r>
            <a:rPr lang="ru-RU" sz="1600" b="0" i="0" u="none" strike="noStrike" baseline="30000" dirty="0">
              <a:solidFill>
                <a:srgbClr val="000000"/>
              </a:solidFill>
              <a:latin typeface="Times New Roman"/>
              <a:cs typeface="Times New Roman"/>
            </a:rPr>
            <a:t>(</a:t>
          </a:r>
          <a:r>
            <a:rPr lang="ru-RU" sz="1600" b="0" i="1" u="none" strike="noStrike" baseline="30000" dirty="0">
              <a:solidFill>
                <a:srgbClr val="000000"/>
              </a:solidFill>
              <a:latin typeface="Times New Roman"/>
              <a:cs typeface="Times New Roman"/>
            </a:rPr>
            <a:t>k</a:t>
          </a:r>
          <a:r>
            <a:rPr lang="ru-RU" sz="1600" b="0" i="0" u="none" strike="noStrike" baseline="30000" dirty="0">
              <a:solidFill>
                <a:srgbClr val="000000"/>
              </a:solidFill>
              <a:latin typeface="Times New Roman"/>
              <a:cs typeface="Times New Roman"/>
            </a:rPr>
            <a:t>-1)</a:t>
          </a:r>
          <a:r>
            <a:rPr lang="ru-RU" sz="1600" b="0" i="0" u="none" strike="noStrike" baseline="0" dirty="0">
              <a:solidFill>
                <a:srgbClr val="000000"/>
              </a:solidFill>
              <a:latin typeface="Times New Roman"/>
              <a:cs typeface="Times New Roman"/>
            </a:rPr>
            <a:t>)</a:t>
          </a:r>
          <a:endParaRPr lang="ru-RU" sz="1600" dirty="0"/>
        </a:p>
      </cdr:txBody>
    </cdr:sp>
  </cdr:relSizeAnchor>
  <cdr:relSizeAnchor xmlns:cdr="http://schemas.openxmlformats.org/drawingml/2006/chartDrawing">
    <cdr:from>
      <cdr:x>0.47625</cdr:x>
      <cdr:y>0.60925</cdr:y>
    </cdr:from>
    <cdr:to>
      <cdr:x>0.5657</cdr:x>
      <cdr:y>0.70867</cdr:y>
    </cdr:to>
    <cdr:sp macro="" textlink="">
      <cdr:nvSpPr>
        <cdr:cNvPr id="9243" name="Text Box 27"/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2261928" y="1763539"/>
          <a:ext cx="424860" cy="287771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noFill/>
        </a:ln>
        <a:extLst xmlns:a="http://schemas.openxmlformats.org/drawingml/2006/main">
          <a:ext uri="{909E8E84-426E-40DD-AFC4-6F175D3DCCD1}">
            <a14:hiddenFill xmlns:a14="http://schemas.microsoft.com/office/drawing/2010/main">
              <a:solidFill>
                <a:srgbClr xmlns:mc="http://schemas.openxmlformats.org/markup-compatibility/2006" val="FFFFFF" mc:Ignorable="a14" a14:legacySpreadsheetColorIndex="9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xmlns:mc="http://schemas.openxmlformats.org/markup-compatibility/2006" val="000000" mc:Ignorable="a14" a14:legacySpreadsheetColorIndex="64"/>
              </a:solidFill>
              <a:miter lim="800000"/>
              <a:headEnd/>
              <a:tailEnd/>
            </a14:hiddenLine>
          </a:ext>
        </a:extLst>
      </cdr:spPr>
      <cdr:txBody>
        <a:bodyPr xmlns:a="http://schemas.openxmlformats.org/drawingml/2006/main" wrap="none" lIns="36576" tIns="41148" rIns="0" bIns="0" anchor="t" upright="1">
          <a:spAutoFit/>
        </a:bodyPr>
        <a:lstStyle xmlns:a="http://schemas.openxmlformats.org/drawingml/2006/main"/>
        <a:p xmlns:a="http://schemas.openxmlformats.org/drawingml/2006/main">
          <a:pPr algn="l" rtl="0">
            <a:defRPr sz="1000"/>
          </a:pPr>
          <a:r>
            <a:rPr lang="ru-RU" sz="1600" b="0" i="1" u="none" strike="noStrike" baseline="0">
              <a:solidFill>
                <a:srgbClr val="000000"/>
              </a:solidFill>
              <a:latin typeface="Times New Roman"/>
              <a:cs typeface="Times New Roman"/>
            </a:rPr>
            <a:t>x</a:t>
          </a:r>
          <a:r>
            <a:rPr lang="ru-RU" sz="1600" b="0" i="0" u="none" strike="noStrike" baseline="30000">
              <a:solidFill>
                <a:srgbClr val="000000"/>
              </a:solidFill>
              <a:latin typeface="Times New Roman"/>
              <a:cs typeface="Times New Roman"/>
            </a:rPr>
            <a:t>(</a:t>
          </a:r>
          <a:r>
            <a:rPr lang="ru-RU" sz="1600" b="0" i="1" u="none" strike="noStrike" baseline="30000">
              <a:solidFill>
                <a:srgbClr val="000000"/>
              </a:solidFill>
              <a:latin typeface="Times New Roman"/>
              <a:cs typeface="Times New Roman"/>
            </a:rPr>
            <a:t>k</a:t>
          </a:r>
          <a:r>
            <a:rPr lang="ru-RU" sz="1600" b="0" i="0" u="none" strike="noStrike" baseline="30000">
              <a:solidFill>
                <a:srgbClr val="000000"/>
              </a:solidFill>
              <a:latin typeface="Times New Roman"/>
              <a:cs typeface="Times New Roman"/>
            </a:rPr>
            <a:t>+1)</a:t>
          </a:r>
          <a:endParaRPr lang="ru-RU" sz="1600"/>
        </a:p>
      </cdr:txBody>
    </cdr:sp>
  </cdr:relSizeAnchor>
  <cdr:relSizeAnchor xmlns:cdr="http://schemas.openxmlformats.org/drawingml/2006/chartDrawing">
    <cdr:from>
      <cdr:x>0.83975</cdr:x>
      <cdr:y>0.5675</cdr:y>
    </cdr:from>
    <cdr:to>
      <cdr:x>0.85425</cdr:x>
      <cdr:y>0.5965</cdr:y>
    </cdr:to>
    <cdr:sp macro="" textlink="">
      <cdr:nvSpPr>
        <cdr:cNvPr id="9244" name="Freeform 28"/>
        <cdr:cNvSpPr>
          <a:spLocks xmlns:a="http://schemas.openxmlformats.org/drawingml/2006/main"/>
        </cdr:cNvSpPr>
      </cdr:nvSpPr>
      <cdr:spPr bwMode="auto">
        <a:xfrm xmlns:a="http://schemas.openxmlformats.org/drawingml/2006/main">
          <a:off x="7734664" y="3189208"/>
          <a:ext cx="133555" cy="162973"/>
        </a:xfrm>
        <a:custGeom xmlns:a="http://schemas.openxmlformats.org/drawingml/2006/main">
          <a:avLst/>
          <a:gdLst>
            <a:gd name="T0" fmla="*/ 0 w 131769"/>
            <a:gd name="T1" fmla="*/ 162250 h 162250"/>
            <a:gd name="T2" fmla="*/ 0 w 131769"/>
            <a:gd name="T3" fmla="*/ 0 h 162250"/>
            <a:gd name="T4" fmla="*/ 131769 w 131769"/>
            <a:gd name="T5" fmla="*/ 0 h 162250"/>
          </a:gdLst>
          <a:ahLst/>
          <a:cxnLst>
            <a:cxn ang="0">
              <a:pos x="T0" y="T1"/>
            </a:cxn>
            <a:cxn ang="0">
              <a:pos x="T2" y="T3"/>
            </a:cxn>
            <a:cxn ang="0">
              <a:pos x="T4" y="T5"/>
            </a:cxn>
          </a:cxnLst>
          <a:rect l="0" t="0" r="r" b="b"/>
          <a:pathLst>
            <a:path w="131769" h="162250">
              <a:moveTo>
                <a:pt x="0" y="162250"/>
              </a:moveTo>
              <a:lnTo>
                <a:pt x="0" y="0"/>
              </a:lnTo>
              <a:lnTo>
                <a:pt x="131769" y="0"/>
              </a:lnTo>
            </a:path>
          </a:pathLst>
        </a:custGeom>
        <a:noFill xmlns:a="http://schemas.openxmlformats.org/drawingml/2006/main"/>
        <a:ln xmlns:a="http://schemas.openxmlformats.org/drawingml/2006/main" w="9525">
          <a:solidFill>
            <a:srgbClr xmlns:mc="http://schemas.openxmlformats.org/markup-compatibility/2006" xmlns:a14="http://schemas.microsoft.com/office/drawing/2010/main" val="000000" mc:Ignorable="a14" a14:legacySpreadsheetColorIndex="64"/>
          </a:solidFill>
          <a:round/>
          <a:headEnd/>
          <a:tailEnd/>
        </a:ln>
        <a:extLst xmlns:a="http://schemas.openxmlformats.org/drawingml/2006/main">
          <a:ext uri="{909E8E84-426E-40DD-AFC4-6F175D3DCCD1}">
            <a14:hiddenFill xmlns:a14="http://schemas.microsoft.com/office/drawing/2010/main">
              <a:solidFill>
                <a:srgbClr xmlns:mc="http://schemas.openxmlformats.org/markup-compatibility/2006" val="FFFFFF" mc:Ignorable="a14" a14:legacySpreadsheetColorIndex="9"/>
              </a:solidFill>
            </a14:hiddenFill>
          </a:ext>
        </a:extLst>
      </cdr:spPr>
      <cdr:txBody>
        <a:bodyPr xmlns:a="http://schemas.openxmlformats.org/drawingml/2006/main"/>
        <a:lstStyle xmlns:a="http://schemas.openxmlformats.org/drawingml/2006/main"/>
        <a:p xmlns:a="http://schemas.openxmlformats.org/drawingml/2006/main">
          <a:endParaRPr lang="ru-RU"/>
        </a:p>
      </cdr:txBody>
    </cdr:sp>
  </cdr:relSizeAnchor>
  <cdr:relSizeAnchor xmlns:cdr="http://schemas.openxmlformats.org/drawingml/2006/chartDrawing">
    <cdr:from>
      <cdr:x>0.5685</cdr:x>
      <cdr:y>0.5675</cdr:y>
    </cdr:from>
    <cdr:to>
      <cdr:x>0.58225</cdr:x>
      <cdr:y>0.59575</cdr:y>
    </cdr:to>
    <cdr:sp macro="" textlink="">
      <cdr:nvSpPr>
        <cdr:cNvPr id="9245" name="Freeform 29"/>
        <cdr:cNvSpPr>
          <a:spLocks xmlns:a="http://schemas.openxmlformats.org/drawingml/2006/main"/>
        </cdr:cNvSpPr>
      </cdr:nvSpPr>
      <cdr:spPr bwMode="auto">
        <a:xfrm xmlns:a="http://schemas.openxmlformats.org/drawingml/2006/main">
          <a:off x="5236269" y="3189208"/>
          <a:ext cx="126647" cy="158758"/>
        </a:xfrm>
        <a:custGeom xmlns:a="http://schemas.openxmlformats.org/drawingml/2006/main">
          <a:avLst/>
          <a:gdLst>
            <a:gd name="T0" fmla="*/ 0 w 131769"/>
            <a:gd name="T1" fmla="*/ 162250 h 162250"/>
            <a:gd name="T2" fmla="*/ 0 w 131769"/>
            <a:gd name="T3" fmla="*/ 0 h 162250"/>
            <a:gd name="T4" fmla="*/ 131769 w 131769"/>
            <a:gd name="T5" fmla="*/ 0 h 162250"/>
          </a:gdLst>
          <a:ahLst/>
          <a:cxnLst>
            <a:cxn ang="0">
              <a:pos x="T0" y="T1"/>
            </a:cxn>
            <a:cxn ang="0">
              <a:pos x="T2" y="T3"/>
            </a:cxn>
            <a:cxn ang="0">
              <a:pos x="T4" y="T5"/>
            </a:cxn>
          </a:cxnLst>
          <a:rect l="0" t="0" r="r" b="b"/>
          <a:pathLst>
            <a:path w="131769" h="162250">
              <a:moveTo>
                <a:pt x="0" y="162250"/>
              </a:moveTo>
              <a:lnTo>
                <a:pt x="0" y="0"/>
              </a:lnTo>
              <a:lnTo>
                <a:pt x="131769" y="0"/>
              </a:lnTo>
            </a:path>
          </a:pathLst>
        </a:custGeom>
        <a:noFill xmlns:a="http://schemas.openxmlformats.org/drawingml/2006/main"/>
        <a:ln xmlns:a="http://schemas.openxmlformats.org/drawingml/2006/main" w="9525">
          <a:solidFill>
            <a:srgbClr xmlns:mc="http://schemas.openxmlformats.org/markup-compatibility/2006" xmlns:a14="http://schemas.microsoft.com/office/drawing/2010/main" val="000000" mc:Ignorable="a14" a14:legacySpreadsheetColorIndex="64"/>
          </a:solidFill>
          <a:round/>
          <a:headEnd/>
          <a:tailEnd/>
        </a:ln>
        <a:extLst xmlns:a="http://schemas.openxmlformats.org/drawingml/2006/main">
          <a:ext uri="{909E8E84-426E-40DD-AFC4-6F175D3DCCD1}">
            <a14:hiddenFill xmlns:a14="http://schemas.microsoft.com/office/drawing/2010/main">
              <a:solidFill>
                <a:srgbClr xmlns:mc="http://schemas.openxmlformats.org/markup-compatibility/2006" val="FFFFFF" mc:Ignorable="a14" a14:legacySpreadsheetColorIndex="9"/>
              </a:solidFill>
            </a14:hiddenFill>
          </a:ext>
        </a:extLst>
      </cdr:spPr>
      <cdr:txBody>
        <a:bodyPr xmlns:a="http://schemas.openxmlformats.org/drawingml/2006/main"/>
        <a:lstStyle xmlns:a="http://schemas.openxmlformats.org/drawingml/2006/main"/>
        <a:p xmlns:a="http://schemas.openxmlformats.org/drawingml/2006/main">
          <a:endParaRPr lang="ru-RU"/>
        </a:p>
      </cdr:txBody>
    </cdr:sp>
  </cdr:relSizeAnchor>
  <cdr:relSizeAnchor xmlns:cdr="http://schemas.openxmlformats.org/drawingml/2006/chartDrawing">
    <cdr:from>
      <cdr:x>0.60175</cdr:x>
      <cdr:y>0.5695</cdr:y>
    </cdr:from>
    <cdr:to>
      <cdr:x>0.6125</cdr:x>
      <cdr:y>0.59475</cdr:y>
    </cdr:to>
    <cdr:sp macro="" textlink="">
      <cdr:nvSpPr>
        <cdr:cNvPr id="9246" name="Freeform 30"/>
        <cdr:cNvSpPr>
          <a:spLocks xmlns:a="http://schemas.openxmlformats.org/drawingml/2006/main"/>
        </cdr:cNvSpPr>
      </cdr:nvSpPr>
      <cdr:spPr bwMode="auto">
        <a:xfrm xmlns:a="http://schemas.openxmlformats.org/drawingml/2006/main">
          <a:off x="5542524" y="3200448"/>
          <a:ext cx="99014" cy="141898"/>
        </a:xfrm>
        <a:custGeom xmlns:a="http://schemas.openxmlformats.org/drawingml/2006/main">
          <a:avLst/>
          <a:gdLst>
            <a:gd name="T0" fmla="*/ 0 w 94604"/>
            <a:gd name="T1" fmla="*/ 0 h 141969"/>
            <a:gd name="T2" fmla="*/ 81089 w 94604"/>
            <a:gd name="T3" fmla="*/ 50703 h 141969"/>
            <a:gd name="T4" fmla="*/ 81089 w 94604"/>
            <a:gd name="T5" fmla="*/ 141969 h 141969"/>
          </a:gdLst>
          <a:ahLst/>
          <a:cxnLst>
            <a:cxn ang="0">
              <a:pos x="T0" y="T1"/>
            </a:cxn>
            <a:cxn ang="0">
              <a:pos x="T2" y="T3"/>
            </a:cxn>
            <a:cxn ang="0">
              <a:pos x="T4" y="T5"/>
            </a:cxn>
          </a:cxnLst>
          <a:rect l="0" t="0" r="r" b="b"/>
          <a:pathLst>
            <a:path w="94604" h="141969">
              <a:moveTo>
                <a:pt x="0" y="0"/>
              </a:moveTo>
              <a:cubicBezTo>
                <a:pt x="33787" y="13521"/>
                <a:pt x="67574" y="27042"/>
                <a:pt x="81089" y="50703"/>
              </a:cubicBezTo>
              <a:cubicBezTo>
                <a:pt x="94604" y="74364"/>
                <a:pt x="87846" y="108166"/>
                <a:pt x="81089" y="141969"/>
              </a:cubicBezTo>
            </a:path>
          </a:pathLst>
        </a:custGeom>
        <a:noFill xmlns:a="http://schemas.openxmlformats.org/drawingml/2006/main"/>
        <a:ln xmlns:a="http://schemas.openxmlformats.org/drawingml/2006/main" w="9525">
          <a:solidFill>
            <a:srgbClr xmlns:mc="http://schemas.openxmlformats.org/markup-compatibility/2006" xmlns:a14="http://schemas.microsoft.com/office/drawing/2010/main" val="000000" mc:Ignorable="a14" a14:legacySpreadsheetColorIndex="64"/>
          </a:solidFill>
          <a:round/>
          <a:headEnd/>
          <a:tailEnd/>
        </a:ln>
        <a:extLst xmlns:a="http://schemas.openxmlformats.org/drawingml/2006/main">
          <a:ext uri="{909E8E84-426E-40DD-AFC4-6F175D3DCCD1}">
            <a14:hiddenFill xmlns:a14="http://schemas.microsoft.com/office/drawing/2010/main">
              <a:solidFill>
                <a:srgbClr xmlns:mc="http://schemas.openxmlformats.org/markup-compatibility/2006" val="FFFFFF" mc:Ignorable="a14" a14:legacySpreadsheetColorIndex="9"/>
              </a:solidFill>
            </a14:hiddenFill>
          </a:ext>
        </a:extLst>
      </cdr:spPr>
      <cdr:txBody>
        <a:bodyPr xmlns:a="http://schemas.openxmlformats.org/drawingml/2006/main"/>
        <a:lstStyle xmlns:a="http://schemas.openxmlformats.org/drawingml/2006/main"/>
        <a:p xmlns:a="http://schemas.openxmlformats.org/drawingml/2006/main">
          <a:endParaRPr lang="ru-RU"/>
        </a:p>
      </cdr:txBody>
    </cdr:sp>
  </cdr:relSizeAnchor>
  <cdr:relSizeAnchor xmlns:cdr="http://schemas.openxmlformats.org/drawingml/2006/chartDrawing">
    <cdr:from>
      <cdr:x>0.53525</cdr:x>
      <cdr:y>0.57825</cdr:y>
    </cdr:from>
    <cdr:to>
      <cdr:x>0.54</cdr:x>
      <cdr:y>0.59475</cdr:y>
    </cdr:to>
    <cdr:sp macro="" textlink="">
      <cdr:nvSpPr>
        <cdr:cNvPr id="9248" name="Freeform 32"/>
        <cdr:cNvSpPr>
          <a:spLocks xmlns:a="http://schemas.openxmlformats.org/drawingml/2006/main"/>
        </cdr:cNvSpPr>
      </cdr:nvSpPr>
      <cdr:spPr bwMode="auto">
        <a:xfrm xmlns:a="http://schemas.openxmlformats.org/drawingml/2006/main">
          <a:off x="4930014" y="3249620"/>
          <a:ext cx="43751" cy="92726"/>
        </a:xfrm>
        <a:custGeom xmlns:a="http://schemas.openxmlformats.org/drawingml/2006/main">
          <a:avLst/>
          <a:gdLst>
            <a:gd name="T0" fmla="*/ 0 w 40544"/>
            <a:gd name="T1" fmla="*/ 0 h 91266"/>
            <a:gd name="T2" fmla="*/ 40544 w 40544"/>
            <a:gd name="T3" fmla="*/ 40563 h 91266"/>
            <a:gd name="T4" fmla="*/ 0 w 40544"/>
            <a:gd name="T5" fmla="*/ 91266 h 91266"/>
          </a:gdLst>
          <a:ahLst/>
          <a:cxnLst>
            <a:cxn ang="0">
              <a:pos x="T0" y="T1"/>
            </a:cxn>
            <a:cxn ang="0">
              <a:pos x="T2" y="T3"/>
            </a:cxn>
            <a:cxn ang="0">
              <a:pos x="T4" y="T5"/>
            </a:cxn>
          </a:cxnLst>
          <a:rect l="0" t="0" r="r" b="b"/>
          <a:pathLst>
            <a:path w="40544" h="91266">
              <a:moveTo>
                <a:pt x="0" y="0"/>
              </a:moveTo>
              <a:cubicBezTo>
                <a:pt x="20272" y="12676"/>
                <a:pt x="40544" y="25352"/>
                <a:pt x="40544" y="40563"/>
              </a:cubicBezTo>
              <a:cubicBezTo>
                <a:pt x="40544" y="55774"/>
                <a:pt x="10136" y="86196"/>
                <a:pt x="0" y="91266"/>
              </a:cubicBezTo>
            </a:path>
          </a:pathLst>
        </a:custGeom>
        <a:noFill xmlns:a="http://schemas.openxmlformats.org/drawingml/2006/main"/>
        <a:ln xmlns:a="http://schemas.openxmlformats.org/drawingml/2006/main" w="9525">
          <a:solidFill>
            <a:srgbClr xmlns:mc="http://schemas.openxmlformats.org/markup-compatibility/2006" xmlns:a14="http://schemas.microsoft.com/office/drawing/2010/main" val="000000" mc:Ignorable="a14" a14:legacySpreadsheetColorIndex="64"/>
          </a:solidFill>
          <a:round/>
          <a:headEnd/>
          <a:tailEnd/>
        </a:ln>
        <a:extLst xmlns:a="http://schemas.openxmlformats.org/drawingml/2006/main">
          <a:ext uri="{909E8E84-426E-40DD-AFC4-6F175D3DCCD1}">
            <a14:hiddenFill xmlns:a14="http://schemas.microsoft.com/office/drawing/2010/main">
              <a:solidFill>
                <a:srgbClr xmlns:mc="http://schemas.openxmlformats.org/markup-compatibility/2006" val="FFFFFF" mc:Ignorable="a14" a14:legacySpreadsheetColorIndex="9"/>
              </a:solidFill>
            </a14:hiddenFill>
          </a:ext>
        </a:extLst>
      </cdr:spPr>
      <cdr:txBody>
        <a:bodyPr xmlns:a="http://schemas.openxmlformats.org/drawingml/2006/main"/>
        <a:lstStyle xmlns:a="http://schemas.openxmlformats.org/drawingml/2006/main"/>
        <a:p xmlns:a="http://schemas.openxmlformats.org/drawingml/2006/main">
          <a:endParaRPr lang="ru-RU"/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0.31175</cdr:x>
      <cdr:y>0.505</cdr:y>
    </cdr:from>
    <cdr:to>
      <cdr:x>0.32525</cdr:x>
      <cdr:y>0.5265</cdr:y>
    </cdr:to>
    <cdr:sp macro="" textlink="">
      <cdr:nvSpPr>
        <cdr:cNvPr id="2049" name="Oval 1"/>
        <cdr:cNvSpPr>
          <a:spLocks xmlns:a="http://schemas.openxmlformats.org/drawingml/2006/main" noChangeAspect="1" noChangeArrowheads="1"/>
        </cdr:cNvSpPr>
      </cdr:nvSpPr>
      <cdr:spPr bwMode="auto">
        <a:xfrm xmlns:a="http://schemas.openxmlformats.org/drawingml/2006/main">
          <a:off x="2871428" y="2837974"/>
          <a:ext cx="124344" cy="120824"/>
        </a:xfrm>
        <a:prstGeom xmlns:a="http://schemas.openxmlformats.org/drawingml/2006/main" prst="ellipse">
          <a:avLst/>
        </a:prstGeom>
        <a:solidFill xmlns:a="http://schemas.openxmlformats.org/drawingml/2006/main">
          <a:srgbClr xmlns:mc="http://schemas.openxmlformats.org/markup-compatibility/2006" xmlns:a14="http://schemas.microsoft.com/office/drawing/2010/main" val="000000" mc:Ignorable="a14" a14:legacySpreadsheetColorIndex="8"/>
        </a:solidFill>
        <a:ln xmlns:a="http://schemas.openxmlformats.org/drawingml/2006/main" w="9525">
          <a:solidFill>
            <a:srgbClr xmlns:mc="http://schemas.openxmlformats.org/markup-compatibility/2006" xmlns:a14="http://schemas.microsoft.com/office/drawing/2010/main" val="000000" mc:Ignorable="a14" a14:legacySpreadsheetColorIndex="64"/>
          </a:solidFill>
          <a:round/>
          <a:headEnd/>
          <a:tailEnd/>
        </a:ln>
      </cdr:spPr>
    </cdr: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0.00978</cdr:x>
      <cdr:y>0.01335</cdr:y>
    </cdr:from>
    <cdr:to>
      <cdr:x>0.00978</cdr:x>
      <cdr:y>0.04385</cdr:y>
    </cdr:to>
    <cdr:sp macro="" textlink="">
      <cdr:nvSpPr>
        <cdr:cNvPr id="3074" name="Line 2"/>
        <cdr:cNvSpPr>
          <a:spLocks xmlns:a="http://schemas.openxmlformats.org/drawingml/2006/main" noChangeShapeType="1"/>
        </cdr:cNvSpPr>
      </cdr:nvSpPr>
      <cdr:spPr bwMode="auto">
        <a:xfrm xmlns:a="http://schemas.openxmlformats.org/drawingml/2006/main" flipH="1" flipV="1">
          <a:off x="90120" y="74933"/>
          <a:ext cx="0" cy="171217"/>
        </a:xfrm>
        <a:prstGeom xmlns:a="http://schemas.openxmlformats.org/drawingml/2006/main" prst="line">
          <a:avLst/>
        </a:prstGeom>
        <a:noFill xmlns:a="http://schemas.openxmlformats.org/drawingml/2006/main"/>
        <a:ln xmlns:a="http://schemas.openxmlformats.org/drawingml/2006/main" w="0">
          <a:solidFill>
            <a:srgbClr xmlns:mc="http://schemas.openxmlformats.org/markup-compatibility/2006" xmlns:a14="http://schemas.microsoft.com/office/drawing/2010/main" val="000000" mc:Ignorable="a14" a14:legacySpreadsheetColorIndex="64"/>
          </a:solidFill>
          <a:round/>
          <a:headEnd/>
          <a:tailEnd type="triangle" w="lg" len="lg"/>
        </a:ln>
        <a:extLst xmlns:a="http://schemas.openxmlformats.org/drawingml/2006/main">
          <a:ext uri="{909E8E84-426E-40DD-AFC4-6F175D3DCCD1}">
            <a14:hiddenFill xmlns:a14="http://schemas.microsoft.com/office/drawing/2010/main">
              <a:noFill/>
            </a14:hiddenFill>
          </a:ext>
        </a:extLst>
      </cdr:spPr>
      <cdr:txBody>
        <a:bodyPr xmlns:a="http://schemas.openxmlformats.org/drawingml/2006/main"/>
        <a:lstStyle xmlns:a="http://schemas.openxmlformats.org/drawingml/2006/main"/>
        <a:p xmlns:a="http://schemas.openxmlformats.org/drawingml/2006/main">
          <a:endParaRPr lang="ru-RU"/>
        </a:p>
      </cdr:txBody>
    </cdr:sp>
  </cdr:relSizeAnchor>
  <cdr:relSizeAnchor xmlns:cdr="http://schemas.openxmlformats.org/drawingml/2006/chartDrawing">
    <cdr:from>
      <cdr:x>0.9845</cdr:x>
      <cdr:y>0.5975</cdr:y>
    </cdr:from>
    <cdr:to>
      <cdr:x>0.99325</cdr:x>
      <cdr:y>0.5985</cdr:y>
    </cdr:to>
    <cdr:sp macro="" textlink="">
      <cdr:nvSpPr>
        <cdr:cNvPr id="3075" name="Line 3"/>
        <cdr:cNvSpPr>
          <a:spLocks xmlns:a="http://schemas.openxmlformats.org/drawingml/2006/main" noChangeShapeType="1"/>
        </cdr:cNvSpPr>
      </cdr:nvSpPr>
      <cdr:spPr bwMode="auto">
        <a:xfrm xmlns:a="http://schemas.openxmlformats.org/drawingml/2006/main">
          <a:off x="9067910" y="3357801"/>
          <a:ext cx="80593" cy="5619"/>
        </a:xfrm>
        <a:prstGeom xmlns:a="http://schemas.openxmlformats.org/drawingml/2006/main" prst="line">
          <a:avLst/>
        </a:prstGeom>
        <a:noFill xmlns:a="http://schemas.openxmlformats.org/drawingml/2006/main"/>
        <a:ln xmlns:a="http://schemas.openxmlformats.org/drawingml/2006/main" w="9525">
          <a:solidFill>
            <a:srgbClr xmlns:mc="http://schemas.openxmlformats.org/markup-compatibility/2006" xmlns:a14="http://schemas.microsoft.com/office/drawing/2010/main" val="000000" mc:Ignorable="a14" a14:legacySpreadsheetColorIndex="64"/>
          </a:solidFill>
          <a:round/>
          <a:headEnd/>
          <a:tailEnd type="triangle" w="lg" len="lg"/>
        </a:ln>
        <a:extLst xmlns:a="http://schemas.openxmlformats.org/drawingml/2006/main">
          <a:ext uri="{909E8E84-426E-40DD-AFC4-6F175D3DCCD1}">
            <a14:hiddenFill xmlns:a14="http://schemas.microsoft.com/office/drawing/2010/main">
              <a:noFill/>
            </a14:hiddenFill>
          </a:ext>
        </a:extLst>
      </cdr:spPr>
      <cdr:txBody>
        <a:bodyPr xmlns:a="http://schemas.openxmlformats.org/drawingml/2006/main"/>
        <a:lstStyle xmlns:a="http://schemas.openxmlformats.org/drawingml/2006/main"/>
        <a:p xmlns:a="http://schemas.openxmlformats.org/drawingml/2006/main">
          <a:endParaRPr lang="ru-RU"/>
        </a:p>
      </cdr:txBody>
    </cdr:sp>
  </cdr:relSizeAnchor>
  <cdr:relSizeAnchor xmlns:cdr="http://schemas.openxmlformats.org/drawingml/2006/chartDrawing">
    <cdr:from>
      <cdr:x>0.07675</cdr:x>
      <cdr:y>0.12225</cdr:y>
    </cdr:from>
    <cdr:to>
      <cdr:x>0.9465</cdr:x>
      <cdr:y>0.81875</cdr:y>
    </cdr:to>
    <cdr:sp macro="" textlink="">
      <cdr:nvSpPr>
        <cdr:cNvPr id="3076" name="Freeform 4"/>
        <cdr:cNvSpPr>
          <a:spLocks xmlns:a="http://schemas.openxmlformats.org/drawingml/2006/main"/>
        </cdr:cNvSpPr>
      </cdr:nvSpPr>
      <cdr:spPr bwMode="auto">
        <a:xfrm xmlns:a="http://schemas.openxmlformats.org/drawingml/2006/main">
          <a:off x="706919" y="687014"/>
          <a:ext cx="8010985" cy="3914156"/>
        </a:xfrm>
        <a:custGeom xmlns:a="http://schemas.openxmlformats.org/drawingml/2006/main">
          <a:avLst/>
          <a:gdLst>
            <a:gd name="T0" fmla="*/ 0 w 7950200"/>
            <a:gd name="T1" fmla="*/ 0 h 3934788"/>
            <a:gd name="T2" fmla="*/ 1295400 w 7950200"/>
            <a:gd name="T3" fmla="*/ 1713537 h 3934788"/>
            <a:gd name="T4" fmla="*/ 3479800 w 7950200"/>
            <a:gd name="T5" fmla="*/ 1802387 h 3934788"/>
            <a:gd name="T6" fmla="*/ 5410200 w 7950200"/>
            <a:gd name="T7" fmla="*/ 3185909 h 3934788"/>
            <a:gd name="T8" fmla="*/ 7950200 w 7950200"/>
            <a:gd name="T9" fmla="*/ 3934788 h 3934788"/>
          </a:gdLst>
          <a:ahLst/>
          <a:cxnLst>
            <a:cxn ang="0">
              <a:pos x="T0" y="T1"/>
            </a:cxn>
            <a:cxn ang="0">
              <a:pos x="T2" y="T3"/>
            </a:cxn>
            <a:cxn ang="0">
              <a:pos x="T4" y="T5"/>
            </a:cxn>
            <a:cxn ang="0">
              <a:pos x="T6" y="T7"/>
            </a:cxn>
            <a:cxn ang="0">
              <a:pos x="T8" y="T9"/>
            </a:cxn>
          </a:cxnLst>
          <a:rect l="0" t="0" r="r" b="b"/>
          <a:pathLst>
            <a:path w="7950200" h="3934788">
              <a:moveTo>
                <a:pt x="0" y="0"/>
              </a:moveTo>
              <a:cubicBezTo>
                <a:pt x="357716" y="706569"/>
                <a:pt x="715433" y="1413139"/>
                <a:pt x="1295400" y="1713537"/>
              </a:cubicBezTo>
              <a:cubicBezTo>
                <a:pt x="1875367" y="2013935"/>
                <a:pt x="2794000" y="1556992"/>
                <a:pt x="3479800" y="1802387"/>
              </a:cubicBezTo>
              <a:cubicBezTo>
                <a:pt x="4165600" y="2047782"/>
                <a:pt x="4665133" y="2830509"/>
                <a:pt x="5410200" y="3185909"/>
              </a:cubicBezTo>
              <a:cubicBezTo>
                <a:pt x="6155267" y="3541309"/>
                <a:pt x="7526867" y="3812090"/>
                <a:pt x="7950200" y="3934788"/>
              </a:cubicBezTo>
            </a:path>
          </a:pathLst>
        </a:custGeom>
        <a:noFill xmlns:a="http://schemas.openxmlformats.org/drawingml/2006/main"/>
        <a:ln xmlns:a="http://schemas.openxmlformats.org/drawingml/2006/main" w="28575" cap="flat" cmpd="sng">
          <a:solidFill>
            <a:srgbClr xmlns:mc="http://schemas.openxmlformats.org/markup-compatibility/2006" xmlns:a14="http://schemas.microsoft.com/office/drawing/2010/main" val="000000" mc:Ignorable="a14" a14:legacySpreadsheetColorIndex="64"/>
          </a:solidFill>
          <a:prstDash val="solid"/>
          <a:round/>
          <a:headEnd type="none" w="med" len="med"/>
          <a:tailEnd type="none" w="med" len="med"/>
        </a:ln>
        <a:extLst xmlns:a="http://schemas.openxmlformats.org/drawingml/2006/main">
          <a:ext uri="{909E8E84-426E-40DD-AFC4-6F175D3DCCD1}">
            <a14:hiddenFill xmlns:a14="http://schemas.microsoft.com/office/drawing/2010/main">
              <a:solidFill>
                <a:srgbClr xmlns:mc="http://schemas.openxmlformats.org/markup-compatibility/2006" val="FFFFFF" mc:Ignorable="a14" a14:legacySpreadsheetColorIndex="9"/>
              </a:solidFill>
            </a14:hiddenFill>
          </a:ext>
        </a:extLst>
      </cdr:spPr>
      <cdr:txBody>
        <a:bodyPr xmlns:a="http://schemas.openxmlformats.org/drawingml/2006/main"/>
        <a:lstStyle xmlns:a="http://schemas.openxmlformats.org/drawingml/2006/main"/>
        <a:p xmlns:a="http://schemas.openxmlformats.org/drawingml/2006/main">
          <a:endParaRPr lang="ru-RU"/>
        </a:p>
      </cdr:txBody>
    </cdr:sp>
  </cdr:relSizeAnchor>
  <cdr:relSizeAnchor xmlns:cdr="http://schemas.openxmlformats.org/drawingml/2006/chartDrawing">
    <cdr:from>
      <cdr:x>0.13175</cdr:x>
      <cdr:y>0.2845</cdr:y>
    </cdr:from>
    <cdr:to>
      <cdr:x>0.13175</cdr:x>
      <cdr:y>0.60825</cdr:y>
    </cdr:to>
    <cdr:sp macro="" textlink="">
      <cdr:nvSpPr>
        <cdr:cNvPr id="3077" name="Line 5"/>
        <cdr:cNvSpPr>
          <a:spLocks xmlns:a="http://schemas.openxmlformats.org/drawingml/2006/main" noChangeShapeType="1"/>
        </cdr:cNvSpPr>
      </cdr:nvSpPr>
      <cdr:spPr bwMode="auto">
        <a:xfrm xmlns:a="http://schemas.openxmlformats.org/drawingml/2006/main" flipH="1">
          <a:off x="1213506" y="1598819"/>
          <a:ext cx="0" cy="1819394"/>
        </a:xfrm>
        <a:prstGeom xmlns:a="http://schemas.openxmlformats.org/drawingml/2006/main" prst="line">
          <a:avLst/>
        </a:prstGeom>
        <a:noFill xmlns:a="http://schemas.openxmlformats.org/drawingml/2006/main"/>
        <a:ln xmlns:a="http://schemas.openxmlformats.org/drawingml/2006/main" w="12700">
          <a:solidFill>
            <a:srgbClr xmlns:mc="http://schemas.openxmlformats.org/markup-compatibility/2006" xmlns:a14="http://schemas.microsoft.com/office/drawing/2010/main" val="000000" mc:Ignorable="a14" a14:legacySpreadsheetColorIndex="64"/>
          </a:solidFill>
          <a:prstDash val="dash"/>
          <a:round/>
          <a:headEnd/>
          <a:tailEnd/>
        </a:ln>
        <a:extLst xmlns:a="http://schemas.openxmlformats.org/drawingml/2006/main">
          <a:ext uri="{909E8E84-426E-40DD-AFC4-6F175D3DCCD1}">
            <a14:hiddenFill xmlns:a14="http://schemas.microsoft.com/office/drawing/2010/main">
              <a:noFill/>
            </a14:hiddenFill>
          </a:ext>
        </a:extLst>
      </cdr:spPr>
      <cdr:txBody>
        <a:bodyPr xmlns:a="http://schemas.openxmlformats.org/drawingml/2006/main"/>
        <a:lstStyle xmlns:a="http://schemas.openxmlformats.org/drawingml/2006/main"/>
        <a:p xmlns:a="http://schemas.openxmlformats.org/drawingml/2006/main">
          <a:endParaRPr lang="ru-RU"/>
        </a:p>
      </cdr:txBody>
    </cdr:sp>
  </cdr:relSizeAnchor>
  <cdr:relSizeAnchor xmlns:cdr="http://schemas.openxmlformats.org/drawingml/2006/chartDrawing">
    <cdr:from>
      <cdr:x>0.869</cdr:x>
      <cdr:y>0.584</cdr:y>
    </cdr:from>
    <cdr:to>
      <cdr:x>0.869</cdr:x>
      <cdr:y>0.78975</cdr:y>
    </cdr:to>
    <cdr:sp macro="" textlink="">
      <cdr:nvSpPr>
        <cdr:cNvPr id="3078" name="Line 6"/>
        <cdr:cNvSpPr>
          <a:spLocks xmlns:a="http://schemas.openxmlformats.org/drawingml/2006/main" noChangeShapeType="1"/>
        </cdr:cNvSpPr>
      </cdr:nvSpPr>
      <cdr:spPr bwMode="auto">
        <a:xfrm xmlns:a="http://schemas.openxmlformats.org/drawingml/2006/main" flipH="1">
          <a:off x="8004077" y="3281934"/>
          <a:ext cx="0" cy="1156264"/>
        </a:xfrm>
        <a:prstGeom xmlns:a="http://schemas.openxmlformats.org/drawingml/2006/main" prst="line">
          <a:avLst/>
        </a:prstGeom>
        <a:noFill xmlns:a="http://schemas.openxmlformats.org/drawingml/2006/main"/>
        <a:ln xmlns:a="http://schemas.openxmlformats.org/drawingml/2006/main" w="12700">
          <a:solidFill>
            <a:srgbClr xmlns:mc="http://schemas.openxmlformats.org/markup-compatibility/2006" xmlns:a14="http://schemas.microsoft.com/office/drawing/2010/main" val="000000" mc:Ignorable="a14" a14:legacySpreadsheetColorIndex="64"/>
          </a:solidFill>
          <a:prstDash val="dash"/>
          <a:round/>
          <a:headEnd/>
          <a:tailEnd/>
        </a:ln>
        <a:extLst xmlns:a="http://schemas.openxmlformats.org/drawingml/2006/main">
          <a:ext uri="{909E8E84-426E-40DD-AFC4-6F175D3DCCD1}">
            <a14:hiddenFill xmlns:a14="http://schemas.microsoft.com/office/drawing/2010/main">
              <a:noFill/>
            </a14:hiddenFill>
          </a:ext>
        </a:extLst>
      </cdr:spPr>
      <cdr:txBody>
        <a:bodyPr xmlns:a="http://schemas.openxmlformats.org/drawingml/2006/main"/>
        <a:lstStyle xmlns:a="http://schemas.openxmlformats.org/drawingml/2006/main"/>
        <a:p xmlns:a="http://schemas.openxmlformats.org/drawingml/2006/main">
          <a:endParaRPr lang="ru-RU"/>
        </a:p>
      </cdr:txBody>
    </cdr:sp>
  </cdr:relSizeAnchor>
  <cdr:relSizeAnchor xmlns:cdr="http://schemas.openxmlformats.org/drawingml/2006/chartDrawing">
    <cdr:from>
      <cdr:x>0.13175</cdr:x>
      <cdr:y>0.59275</cdr:y>
    </cdr:from>
    <cdr:to>
      <cdr:x>0.14968</cdr:x>
      <cdr:y>0.65596</cdr:y>
    </cdr:to>
    <cdr:sp macro="" textlink="">
      <cdr:nvSpPr>
        <cdr:cNvPr id="3079" name="Text Box 7"/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1213506" y="3325461"/>
          <a:ext cx="165173" cy="354649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noFill/>
        </a:ln>
        <a:extLst xmlns:a="http://schemas.openxmlformats.org/drawingml/2006/main">
          <a:ext uri="{909E8E84-426E-40DD-AFC4-6F175D3DCCD1}">
            <a14:hiddenFill xmlns:a14="http://schemas.microsoft.com/office/drawing/2010/main">
              <a:solidFill>
                <a:srgbClr xmlns:mc="http://schemas.openxmlformats.org/markup-compatibility/2006" val="FFFFFF" mc:Ignorable="a14" a14:legacySpreadsheetColorIndex="9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xmlns:mc="http://schemas.openxmlformats.org/markup-compatibility/2006" val="000000" mc:Ignorable="a14" a14:legacySpreadsheetColorIndex="64"/>
              </a:solidFill>
              <a:miter lim="800000"/>
              <a:headEnd/>
              <a:tailEnd/>
            </a14:hiddenLine>
          </a:ext>
        </a:extLst>
      </cdr:spPr>
      <cdr:txBody>
        <a:bodyPr xmlns:a="http://schemas.openxmlformats.org/drawingml/2006/main" wrap="none" lIns="36576" tIns="41148" rIns="0" bIns="0" anchor="t" upright="1">
          <a:spAutoFit/>
        </a:bodyPr>
        <a:lstStyle xmlns:a="http://schemas.openxmlformats.org/drawingml/2006/main"/>
        <a:p xmlns:a="http://schemas.openxmlformats.org/drawingml/2006/main">
          <a:pPr algn="l" rtl="0">
            <a:defRPr sz="1000"/>
          </a:pPr>
          <a:r>
            <a:rPr lang="ru-RU" sz="2000" b="0" i="1" u="none" strike="noStrike" baseline="0">
              <a:solidFill>
                <a:srgbClr val="000000"/>
              </a:solidFill>
              <a:latin typeface="Times New Roman"/>
              <a:cs typeface="Times New Roman"/>
            </a:rPr>
            <a:t>a</a:t>
          </a:r>
          <a:endParaRPr lang="ru-RU"/>
        </a:p>
      </cdr:txBody>
    </cdr:sp>
  </cdr:relSizeAnchor>
  <cdr:relSizeAnchor xmlns:cdr="http://schemas.openxmlformats.org/drawingml/2006/chartDrawing">
    <cdr:from>
      <cdr:x>0.875</cdr:x>
      <cdr:y>0.5965</cdr:y>
    </cdr:from>
    <cdr:to>
      <cdr:x>0.8921</cdr:x>
      <cdr:y>0.65554</cdr:y>
    </cdr:to>
    <cdr:sp macro="" textlink="">
      <cdr:nvSpPr>
        <cdr:cNvPr id="3080" name="Text Box 8"/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8059341" y="3346499"/>
          <a:ext cx="157479" cy="331245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noFill/>
        </a:ln>
        <a:extLst xmlns:a="http://schemas.openxmlformats.org/drawingml/2006/main">
          <a:ext uri="{909E8E84-426E-40DD-AFC4-6F175D3DCCD1}">
            <a14:hiddenFill xmlns:a14="http://schemas.microsoft.com/office/drawing/2010/main">
              <a:solidFill>
                <a:srgbClr xmlns:mc="http://schemas.openxmlformats.org/markup-compatibility/2006" val="FFFFFF" mc:Ignorable="a14" a14:legacySpreadsheetColorIndex="9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xmlns:mc="http://schemas.openxmlformats.org/markup-compatibility/2006" val="000000" mc:Ignorable="a14" a14:legacySpreadsheetColorIndex="64"/>
              </a:solidFill>
              <a:miter lim="800000"/>
              <a:headEnd/>
              <a:tailEnd/>
            </a14:hiddenLine>
          </a:ext>
        </a:extLst>
      </cdr:spPr>
      <cdr:txBody>
        <a:bodyPr xmlns:a="http://schemas.openxmlformats.org/drawingml/2006/main" wrap="none" lIns="36576" tIns="36576" rIns="0" bIns="0" anchor="t" upright="1">
          <a:spAutoFit/>
        </a:bodyPr>
        <a:lstStyle xmlns:a="http://schemas.openxmlformats.org/drawingml/2006/main"/>
        <a:p xmlns:a="http://schemas.openxmlformats.org/drawingml/2006/main">
          <a:pPr algn="l" rtl="0">
            <a:defRPr sz="1000"/>
          </a:pPr>
          <a:r>
            <a:rPr lang="ru-RU" sz="1880" b="0" i="1" u="none" strike="noStrike" baseline="0">
              <a:solidFill>
                <a:srgbClr val="000000"/>
              </a:solidFill>
              <a:latin typeface="Times New Roman"/>
              <a:cs typeface="Times New Roman"/>
            </a:rPr>
            <a:t>b</a:t>
          </a:r>
          <a:endParaRPr lang="ru-RU"/>
        </a:p>
      </cdr:txBody>
    </cdr:sp>
  </cdr:relSizeAnchor>
  <cdr:relSizeAnchor xmlns:cdr="http://schemas.openxmlformats.org/drawingml/2006/chartDrawing">
    <cdr:from>
      <cdr:x>0.497</cdr:x>
      <cdr:y>0.47875</cdr:y>
    </cdr:from>
    <cdr:to>
      <cdr:x>0.498</cdr:x>
      <cdr:y>0.60925</cdr:y>
    </cdr:to>
    <cdr:sp macro="" textlink="">
      <cdr:nvSpPr>
        <cdr:cNvPr id="3081" name="Line 9"/>
        <cdr:cNvSpPr>
          <a:spLocks xmlns:a="http://schemas.openxmlformats.org/drawingml/2006/main" noChangeShapeType="1"/>
        </cdr:cNvSpPr>
      </cdr:nvSpPr>
      <cdr:spPr bwMode="auto">
        <a:xfrm xmlns:a="http://schemas.openxmlformats.org/drawingml/2006/main" flipH="1">
          <a:off x="4577705" y="2690455"/>
          <a:ext cx="9211" cy="733378"/>
        </a:xfrm>
        <a:prstGeom xmlns:a="http://schemas.openxmlformats.org/drawingml/2006/main" prst="line">
          <a:avLst/>
        </a:prstGeom>
        <a:noFill xmlns:a="http://schemas.openxmlformats.org/drawingml/2006/main"/>
        <a:ln xmlns:a="http://schemas.openxmlformats.org/drawingml/2006/main" w="12700">
          <a:solidFill>
            <a:srgbClr xmlns:mc="http://schemas.openxmlformats.org/markup-compatibility/2006" xmlns:a14="http://schemas.microsoft.com/office/drawing/2010/main" val="000000" mc:Ignorable="a14" a14:legacySpreadsheetColorIndex="64"/>
          </a:solidFill>
          <a:prstDash val="dash"/>
          <a:round/>
          <a:headEnd/>
          <a:tailEnd/>
        </a:ln>
        <a:extLst xmlns:a="http://schemas.openxmlformats.org/drawingml/2006/main">
          <a:ext uri="{909E8E84-426E-40DD-AFC4-6F175D3DCCD1}">
            <a14:hiddenFill xmlns:a14="http://schemas.microsoft.com/office/drawing/2010/main">
              <a:noFill/>
            </a14:hiddenFill>
          </a:ext>
        </a:extLst>
      </cdr:spPr>
      <cdr:txBody>
        <a:bodyPr xmlns:a="http://schemas.openxmlformats.org/drawingml/2006/main"/>
        <a:lstStyle xmlns:a="http://schemas.openxmlformats.org/drawingml/2006/main"/>
        <a:p xmlns:a="http://schemas.openxmlformats.org/drawingml/2006/main">
          <a:endParaRPr lang="ru-RU"/>
        </a:p>
      </cdr:txBody>
    </cdr:sp>
  </cdr:relSizeAnchor>
  <cdr:relSizeAnchor xmlns:cdr="http://schemas.openxmlformats.org/drawingml/2006/chartDrawing">
    <cdr:from>
      <cdr:x>0.48225</cdr:x>
      <cdr:y>0.59275</cdr:y>
    </cdr:from>
    <cdr:to>
      <cdr:x>0.50018</cdr:x>
      <cdr:y>0.65491</cdr:y>
    </cdr:to>
    <cdr:sp macro="" textlink="">
      <cdr:nvSpPr>
        <cdr:cNvPr id="3082" name="Text Box 10"/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4441848" y="3331107"/>
          <a:ext cx="165173" cy="349326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noFill/>
        </a:ln>
        <a:extLst xmlns:a="http://schemas.openxmlformats.org/drawingml/2006/main">
          <a:ext uri="{909E8E84-426E-40DD-AFC4-6F175D3DCCD1}">
            <a14:hiddenFill xmlns:a14="http://schemas.microsoft.com/office/drawing/2010/main">
              <a:solidFill>
                <a:srgbClr xmlns:mc="http://schemas.openxmlformats.org/markup-compatibility/2006" val="FFFFFF" mc:Ignorable="a14" a14:legacySpreadsheetColorIndex="9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xmlns:mc="http://schemas.openxmlformats.org/markup-compatibility/2006" val="000000" mc:Ignorable="a14" a14:legacySpreadsheetColorIndex="64"/>
              </a:solidFill>
              <a:miter lim="800000"/>
              <a:headEnd/>
              <a:tailEnd/>
            </a14:hiddenLine>
          </a:ext>
        </a:extLst>
      </cdr:spPr>
      <cdr:txBody>
        <a:bodyPr xmlns:a="http://schemas.openxmlformats.org/drawingml/2006/main" wrap="none" lIns="36576" tIns="41148" rIns="0" bIns="0" anchor="t" upright="1">
          <a:spAutoFit/>
        </a:bodyPr>
        <a:lstStyle xmlns:a="http://schemas.openxmlformats.org/drawingml/2006/main"/>
        <a:p xmlns:a="http://schemas.openxmlformats.org/drawingml/2006/main">
          <a:pPr algn="l" rtl="0">
            <a:defRPr sz="1000"/>
          </a:pPr>
          <a:r>
            <a:rPr lang="en-US" sz="2000" b="0" i="1" u="none" strike="noStrike" baseline="0" dirty="0">
              <a:solidFill>
                <a:srgbClr val="000000"/>
              </a:solidFill>
              <a:latin typeface="Times New Roman"/>
              <a:cs typeface="Times New Roman"/>
            </a:rPr>
            <a:t>d</a:t>
          </a:r>
          <a:endParaRPr lang="ru-RU" dirty="0"/>
        </a:p>
      </cdr:txBody>
    </cdr:sp>
  </cdr:relSizeAnchor>
  <cdr:relSizeAnchor xmlns:cdr="http://schemas.openxmlformats.org/drawingml/2006/chartDrawing">
    <cdr:from>
      <cdr:x>0.12475</cdr:x>
      <cdr:y>0.276</cdr:y>
    </cdr:from>
    <cdr:to>
      <cdr:x>0.1385</cdr:x>
      <cdr:y>0.298</cdr:y>
    </cdr:to>
    <cdr:sp macro="" textlink="">
      <cdr:nvSpPr>
        <cdr:cNvPr id="3084" name="Oval 12"/>
        <cdr:cNvSpPr>
          <a:spLocks xmlns:a="http://schemas.openxmlformats.org/drawingml/2006/main" noChangeAspect="1" noChangeArrowheads="1"/>
        </cdr:cNvSpPr>
      </cdr:nvSpPr>
      <cdr:spPr bwMode="auto">
        <a:xfrm xmlns:a="http://schemas.openxmlformats.org/drawingml/2006/main">
          <a:off x="1149032" y="1551051"/>
          <a:ext cx="126646" cy="123635"/>
        </a:xfrm>
        <a:prstGeom xmlns:a="http://schemas.openxmlformats.org/drawingml/2006/main" prst="ellipse">
          <a:avLst/>
        </a:prstGeom>
        <a:solidFill xmlns:a="http://schemas.openxmlformats.org/drawingml/2006/main">
          <a:srgbClr xmlns:mc="http://schemas.openxmlformats.org/markup-compatibility/2006" xmlns:a14="http://schemas.microsoft.com/office/drawing/2010/main" val="000000" mc:Ignorable="a14" a14:legacySpreadsheetColorIndex="8"/>
        </a:solidFill>
        <a:ln xmlns:a="http://schemas.openxmlformats.org/drawingml/2006/main" w="9525">
          <a:solidFill>
            <a:srgbClr xmlns:mc="http://schemas.openxmlformats.org/markup-compatibility/2006" xmlns:a14="http://schemas.microsoft.com/office/drawing/2010/main" val="000000" mc:Ignorable="a14" a14:legacySpreadsheetColorIndex="64"/>
          </a:solidFill>
          <a:round/>
          <a:headEnd/>
          <a:tailEnd/>
        </a:ln>
      </cdr:spPr>
      <cdr:txBody>
        <a:bodyPr xmlns:a="http://schemas.openxmlformats.org/drawingml/2006/main"/>
        <a:lstStyle xmlns:a="http://schemas.openxmlformats.org/drawingml/2006/main"/>
        <a:p xmlns:a="http://schemas.openxmlformats.org/drawingml/2006/main">
          <a:endParaRPr lang="ru-RU"/>
        </a:p>
      </cdr:txBody>
    </cdr:sp>
  </cdr:relSizeAnchor>
  <cdr:relSizeAnchor xmlns:cdr="http://schemas.openxmlformats.org/drawingml/2006/chartDrawing">
    <cdr:from>
      <cdr:x>0.49</cdr:x>
      <cdr:y>0.46725</cdr:y>
    </cdr:from>
    <cdr:to>
      <cdr:x>0.50375</cdr:x>
      <cdr:y>0.48925</cdr:y>
    </cdr:to>
    <cdr:sp macro="" textlink="">
      <cdr:nvSpPr>
        <cdr:cNvPr id="3085" name="Oval 13"/>
        <cdr:cNvSpPr>
          <a:spLocks xmlns:a="http://schemas.openxmlformats.org/drawingml/2006/main" noChangeAspect="1" noChangeArrowheads="1"/>
        </cdr:cNvSpPr>
      </cdr:nvSpPr>
      <cdr:spPr bwMode="auto">
        <a:xfrm xmlns:a="http://schemas.openxmlformats.org/drawingml/2006/main">
          <a:off x="4513231" y="2625828"/>
          <a:ext cx="126647" cy="123635"/>
        </a:xfrm>
        <a:prstGeom xmlns:a="http://schemas.openxmlformats.org/drawingml/2006/main" prst="ellipse">
          <a:avLst/>
        </a:prstGeom>
        <a:solidFill xmlns:a="http://schemas.openxmlformats.org/drawingml/2006/main">
          <a:srgbClr xmlns:mc="http://schemas.openxmlformats.org/markup-compatibility/2006" xmlns:a14="http://schemas.microsoft.com/office/drawing/2010/main" val="000000" mc:Ignorable="a14" a14:legacySpreadsheetColorIndex="8"/>
        </a:solidFill>
        <a:ln xmlns:a="http://schemas.openxmlformats.org/drawingml/2006/main" w="9525">
          <a:solidFill>
            <a:srgbClr xmlns:mc="http://schemas.openxmlformats.org/markup-compatibility/2006" xmlns:a14="http://schemas.microsoft.com/office/drawing/2010/main" val="000000" mc:Ignorable="a14" a14:legacySpreadsheetColorIndex="64"/>
          </a:solidFill>
          <a:round/>
          <a:headEnd/>
          <a:tailEnd/>
        </a:ln>
      </cdr:spPr>
      <cdr:txBody>
        <a:bodyPr xmlns:a="http://schemas.openxmlformats.org/drawingml/2006/main"/>
        <a:lstStyle xmlns:a="http://schemas.openxmlformats.org/drawingml/2006/main"/>
        <a:p xmlns:a="http://schemas.openxmlformats.org/drawingml/2006/main">
          <a:endParaRPr lang="ru-RU"/>
        </a:p>
      </cdr:txBody>
    </cdr:sp>
  </cdr:relSizeAnchor>
  <cdr:relSizeAnchor xmlns:cdr="http://schemas.openxmlformats.org/drawingml/2006/chartDrawing">
    <cdr:from>
      <cdr:x>0.86125</cdr:x>
      <cdr:y>0.77825</cdr:y>
    </cdr:from>
    <cdr:to>
      <cdr:x>0.876</cdr:x>
      <cdr:y>0.7995</cdr:y>
    </cdr:to>
    <cdr:sp macro="" textlink="">
      <cdr:nvSpPr>
        <cdr:cNvPr id="3086" name="Oval 14"/>
        <cdr:cNvSpPr>
          <a:spLocks xmlns:a="http://schemas.openxmlformats.org/drawingml/2006/main" noChangeAspect="1" noChangeArrowheads="1"/>
        </cdr:cNvSpPr>
      </cdr:nvSpPr>
      <cdr:spPr bwMode="auto">
        <a:xfrm xmlns:a="http://schemas.openxmlformats.org/drawingml/2006/main">
          <a:off x="7932694" y="4373570"/>
          <a:ext cx="135857" cy="119420"/>
        </a:xfrm>
        <a:prstGeom xmlns:a="http://schemas.openxmlformats.org/drawingml/2006/main" prst="ellipse">
          <a:avLst/>
        </a:prstGeom>
        <a:solidFill xmlns:a="http://schemas.openxmlformats.org/drawingml/2006/main">
          <a:srgbClr xmlns:mc="http://schemas.openxmlformats.org/markup-compatibility/2006" xmlns:a14="http://schemas.microsoft.com/office/drawing/2010/main" val="000000" mc:Ignorable="a14" a14:legacySpreadsheetColorIndex="8"/>
        </a:solidFill>
        <a:ln xmlns:a="http://schemas.openxmlformats.org/drawingml/2006/main" w="9525">
          <a:solidFill>
            <a:srgbClr xmlns:mc="http://schemas.openxmlformats.org/markup-compatibility/2006" xmlns:a14="http://schemas.microsoft.com/office/drawing/2010/main" val="000000" mc:Ignorable="a14" a14:legacySpreadsheetColorIndex="64"/>
          </a:solidFill>
          <a:round/>
          <a:headEnd/>
          <a:tailEnd/>
        </a:ln>
      </cdr:spPr>
      <cdr:txBody>
        <a:bodyPr xmlns:a="http://schemas.openxmlformats.org/drawingml/2006/main"/>
        <a:lstStyle xmlns:a="http://schemas.openxmlformats.org/drawingml/2006/main"/>
        <a:p xmlns:a="http://schemas.openxmlformats.org/drawingml/2006/main">
          <a:endParaRPr lang="ru-RU"/>
        </a:p>
      </cdr:txBody>
    </cdr:sp>
  </cdr:relSizeAnchor>
  <cdr:relSizeAnchor xmlns:cdr="http://schemas.openxmlformats.org/drawingml/2006/chartDrawing">
    <cdr:from>
      <cdr:x>0.05225</cdr:x>
      <cdr:y>0.071</cdr:y>
    </cdr:from>
    <cdr:to>
      <cdr:x>0.13688</cdr:x>
      <cdr:y>0.13421</cdr:y>
    </cdr:to>
    <cdr:sp macro="" textlink="">
      <cdr:nvSpPr>
        <cdr:cNvPr id="3087" name="Text Box 15"/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481258" y="398326"/>
          <a:ext cx="779509" cy="354649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noFill/>
        </a:ln>
        <a:extLst xmlns:a="http://schemas.openxmlformats.org/drawingml/2006/main">
          <a:ext uri="{909E8E84-426E-40DD-AFC4-6F175D3DCCD1}">
            <a14:hiddenFill xmlns:a14="http://schemas.microsoft.com/office/drawing/2010/main">
              <a:solidFill>
                <a:srgbClr xmlns:mc="http://schemas.openxmlformats.org/markup-compatibility/2006" val="FFFFFF" mc:Ignorable="a14" a14:legacySpreadsheetColorIndex="9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xmlns:mc="http://schemas.openxmlformats.org/markup-compatibility/2006" val="000000" mc:Ignorable="a14" a14:legacySpreadsheetColorIndex="64"/>
              </a:solidFill>
              <a:miter lim="800000"/>
              <a:headEnd/>
              <a:tailEnd/>
            </a14:hiddenLine>
          </a:ext>
        </a:extLst>
      </cdr:spPr>
      <cdr:txBody>
        <a:bodyPr xmlns:a="http://schemas.openxmlformats.org/drawingml/2006/main" wrap="none" lIns="36576" tIns="41148" rIns="0" bIns="0" anchor="t" upright="1">
          <a:spAutoFit/>
        </a:bodyPr>
        <a:lstStyle xmlns:a="http://schemas.openxmlformats.org/drawingml/2006/main"/>
        <a:p xmlns:a="http://schemas.openxmlformats.org/drawingml/2006/main">
          <a:pPr algn="l" rtl="0">
            <a:defRPr sz="1000"/>
          </a:pPr>
          <a:r>
            <a:rPr lang="ru-RU" sz="2000" b="0" i="1" u="none" strike="noStrike" baseline="0">
              <a:solidFill>
                <a:srgbClr val="000000"/>
              </a:solidFill>
              <a:latin typeface="Times New Roman"/>
              <a:cs typeface="Times New Roman"/>
            </a:rPr>
            <a:t>y </a:t>
          </a:r>
          <a:r>
            <a:rPr lang="ru-RU" sz="2000" b="0" i="0" u="none" strike="noStrike" baseline="0">
              <a:solidFill>
                <a:srgbClr val="000000"/>
              </a:solidFill>
              <a:latin typeface="Times New Roman"/>
              <a:cs typeface="Times New Roman"/>
            </a:rPr>
            <a:t>= </a:t>
          </a:r>
          <a:r>
            <a:rPr lang="ru-RU" sz="2000" b="0" i="1" u="none" strike="noStrike" baseline="0">
              <a:solidFill>
                <a:srgbClr val="000000"/>
              </a:solidFill>
              <a:latin typeface="Times New Roman"/>
              <a:cs typeface="Times New Roman"/>
            </a:rPr>
            <a:t>f</a:t>
          </a:r>
          <a:r>
            <a:rPr lang="ru-RU" sz="2000" b="0" i="0" u="none" strike="noStrike" baseline="0">
              <a:solidFill>
                <a:srgbClr val="000000"/>
              </a:solidFill>
              <a:latin typeface="Times New Roman"/>
              <a:cs typeface="Times New Roman"/>
            </a:rPr>
            <a:t>(</a:t>
          </a:r>
          <a:r>
            <a:rPr lang="ru-RU" sz="2000" b="0" i="1" u="none" strike="noStrike" baseline="0">
              <a:solidFill>
                <a:srgbClr val="000000"/>
              </a:solidFill>
              <a:latin typeface="Times New Roman"/>
              <a:cs typeface="Times New Roman"/>
            </a:rPr>
            <a:t>x</a:t>
          </a:r>
          <a:r>
            <a:rPr lang="ru-RU" sz="2000" b="0" i="0" u="none" strike="noStrike" baseline="0">
              <a:solidFill>
                <a:srgbClr val="000000"/>
              </a:solidFill>
              <a:latin typeface="Times New Roman"/>
              <a:cs typeface="Times New Roman"/>
            </a:rPr>
            <a:t>)</a:t>
          </a:r>
          <a:endParaRPr lang="ru-RU"/>
        </a:p>
      </cdr:txBody>
    </cdr:sp>
  </cdr:relSizeAnchor>
  <cdr:relSizeAnchor xmlns:cdr="http://schemas.openxmlformats.org/drawingml/2006/chartDrawing">
    <cdr:from>
      <cdr:x>0.13375</cdr:x>
      <cdr:y>0.217</cdr:y>
    </cdr:from>
    <cdr:to>
      <cdr:x>0.204</cdr:x>
      <cdr:y>0.29325</cdr:y>
    </cdr:to>
    <cdr:sp macro="" textlink="">
      <cdr:nvSpPr>
        <cdr:cNvPr id="3088" name="Text Box 16"/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1231928" y="1219486"/>
          <a:ext cx="647050" cy="428506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noFill/>
        </a:ln>
        <a:extLst xmlns:a="http://schemas.openxmlformats.org/drawingml/2006/main">
          <a:ext uri="{909E8E84-426E-40DD-AFC4-6F175D3DCCD1}">
            <a14:hiddenFill xmlns:a14="http://schemas.microsoft.com/office/drawing/2010/main">
              <a:solidFill>
                <a:srgbClr xmlns:mc="http://schemas.openxmlformats.org/markup-compatibility/2006" val="FFFFFF" mc:Ignorable="a14" a14:legacySpreadsheetColorIndex="9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xmlns:mc="http://schemas.openxmlformats.org/markup-compatibility/2006" val="000000" mc:Ignorable="a14" a14:legacySpreadsheetColorIndex="64"/>
              </a:solidFill>
              <a:miter lim="800000"/>
              <a:headEnd/>
              <a:tailEnd/>
            </a14:hiddenLine>
          </a:ext>
        </a:extLst>
      </cdr:spPr>
      <cdr:txBody>
        <a:bodyPr xmlns:a="http://schemas.openxmlformats.org/drawingml/2006/main" vertOverflow="clip" wrap="square" lIns="45720" tIns="41148" rIns="45720" bIns="0" anchor="t" upright="1"/>
        <a:lstStyle xmlns:a="http://schemas.openxmlformats.org/drawingml/2006/main"/>
        <a:p xmlns:a="http://schemas.openxmlformats.org/drawingml/2006/main">
          <a:pPr algn="ctr" rtl="0">
            <a:defRPr sz="1000"/>
          </a:pPr>
          <a:r>
            <a:rPr lang="ru-RU" sz="2000" b="0" i="1" u="none" strike="noStrike" baseline="0">
              <a:solidFill>
                <a:srgbClr val="000000"/>
              </a:solidFill>
              <a:latin typeface="Times New Roman"/>
              <a:cs typeface="Times New Roman"/>
            </a:rPr>
            <a:t>f</a:t>
          </a:r>
          <a:r>
            <a:rPr lang="ru-RU" sz="2000" b="0" i="0" u="none" strike="noStrike" baseline="0">
              <a:solidFill>
                <a:srgbClr val="000000"/>
              </a:solidFill>
              <a:latin typeface="Times New Roman"/>
              <a:cs typeface="Times New Roman"/>
            </a:rPr>
            <a:t>(</a:t>
          </a:r>
          <a:r>
            <a:rPr lang="ru-RU" sz="2000" b="0" i="1" u="none" strike="noStrike" baseline="0">
              <a:solidFill>
                <a:srgbClr val="000000"/>
              </a:solidFill>
              <a:latin typeface="Times New Roman"/>
              <a:cs typeface="Times New Roman"/>
            </a:rPr>
            <a:t>a</a:t>
          </a:r>
          <a:r>
            <a:rPr lang="ru-RU" sz="2000" b="0" i="0" u="none" strike="noStrike" baseline="0">
              <a:solidFill>
                <a:srgbClr val="000000"/>
              </a:solidFill>
              <a:latin typeface="Times New Roman"/>
              <a:cs typeface="Times New Roman"/>
            </a:rPr>
            <a:t>)</a:t>
          </a:r>
          <a:endParaRPr lang="ru-RU"/>
        </a:p>
      </cdr:txBody>
    </cdr:sp>
  </cdr:relSizeAnchor>
  <cdr:relSizeAnchor xmlns:cdr="http://schemas.openxmlformats.org/drawingml/2006/chartDrawing">
    <cdr:from>
      <cdr:x>0.827</cdr:x>
      <cdr:y>0.7995</cdr:y>
    </cdr:from>
    <cdr:to>
      <cdr:x>0.9035</cdr:x>
      <cdr:y>0.8775</cdr:y>
    </cdr:to>
    <cdr:sp macro="" textlink="">
      <cdr:nvSpPr>
        <cdr:cNvPr id="3089" name="Text Box 17"/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7617228" y="4492990"/>
          <a:ext cx="704617" cy="438341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noFill/>
        </a:ln>
        <a:extLst xmlns:a="http://schemas.openxmlformats.org/drawingml/2006/main">
          <a:ext uri="{909E8E84-426E-40DD-AFC4-6F175D3DCCD1}">
            <a14:hiddenFill xmlns:a14="http://schemas.microsoft.com/office/drawing/2010/main">
              <a:solidFill>
                <a:srgbClr xmlns:mc="http://schemas.openxmlformats.org/markup-compatibility/2006" val="FFFFFF" mc:Ignorable="a14" a14:legacySpreadsheetColorIndex="9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xmlns:mc="http://schemas.openxmlformats.org/markup-compatibility/2006" val="000000" mc:Ignorable="a14" a14:legacySpreadsheetColorIndex="64"/>
              </a:solidFill>
              <a:miter lim="800000"/>
              <a:headEnd/>
              <a:tailEnd/>
            </a14:hiddenLine>
          </a:ext>
        </a:extLst>
      </cdr:spPr>
      <cdr:txBody>
        <a:bodyPr xmlns:a="http://schemas.openxmlformats.org/drawingml/2006/main" vertOverflow="clip" wrap="square" lIns="45720" tIns="41148" rIns="45720" bIns="0" anchor="t" upright="1"/>
        <a:lstStyle xmlns:a="http://schemas.openxmlformats.org/drawingml/2006/main"/>
        <a:p xmlns:a="http://schemas.openxmlformats.org/drawingml/2006/main">
          <a:pPr algn="ctr" rtl="0">
            <a:defRPr sz="1000"/>
          </a:pPr>
          <a:r>
            <a:rPr lang="ru-RU" sz="2000" b="0" i="1" u="none" strike="noStrike" baseline="0">
              <a:solidFill>
                <a:srgbClr val="000000"/>
              </a:solidFill>
              <a:latin typeface="Times New Roman"/>
              <a:cs typeface="Times New Roman"/>
            </a:rPr>
            <a:t>f</a:t>
          </a:r>
          <a:r>
            <a:rPr lang="ru-RU" sz="2000" b="0" i="0" u="none" strike="noStrike" baseline="0">
              <a:solidFill>
                <a:srgbClr val="000000"/>
              </a:solidFill>
              <a:latin typeface="Times New Roman"/>
              <a:cs typeface="Times New Roman"/>
            </a:rPr>
            <a:t>(</a:t>
          </a:r>
          <a:r>
            <a:rPr lang="ru-RU" sz="2000" b="0" i="1" u="none" strike="noStrike" baseline="0">
              <a:solidFill>
                <a:srgbClr val="000000"/>
              </a:solidFill>
              <a:latin typeface="Times New Roman"/>
              <a:cs typeface="Times New Roman"/>
            </a:rPr>
            <a:t>b</a:t>
          </a:r>
          <a:r>
            <a:rPr lang="ru-RU" sz="2000" b="0" i="0" u="none" strike="noStrike" baseline="0">
              <a:solidFill>
                <a:srgbClr val="000000"/>
              </a:solidFill>
              <a:latin typeface="Times New Roman"/>
              <a:cs typeface="Times New Roman"/>
            </a:rPr>
            <a:t>)</a:t>
          </a:r>
          <a:endParaRPr lang="ru-RU"/>
        </a:p>
      </cdr:txBody>
    </cdr:sp>
  </cdr:relSizeAnchor>
  <cdr:relSizeAnchor xmlns:cdr="http://schemas.openxmlformats.org/drawingml/2006/chartDrawing">
    <cdr:from>
      <cdr:x>0.48225</cdr:x>
      <cdr:y>0.39275</cdr:y>
    </cdr:from>
    <cdr:to>
      <cdr:x>0.5495</cdr:x>
      <cdr:y>0.45875</cdr:y>
    </cdr:to>
    <cdr:sp macro="" textlink="">
      <cdr:nvSpPr>
        <cdr:cNvPr id="3090" name="Text Box 18"/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4441848" y="2207157"/>
          <a:ext cx="619418" cy="370903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noFill/>
        </a:ln>
        <a:extLst xmlns:a="http://schemas.openxmlformats.org/drawingml/2006/main">
          <a:ext uri="{909E8E84-426E-40DD-AFC4-6F175D3DCCD1}">
            <a14:hiddenFill xmlns:a14="http://schemas.microsoft.com/office/drawing/2010/main">
              <a:solidFill>
                <a:srgbClr xmlns:mc="http://schemas.openxmlformats.org/markup-compatibility/2006" val="FFFFFF" mc:Ignorable="a14" a14:legacySpreadsheetColorIndex="9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xmlns:mc="http://schemas.openxmlformats.org/markup-compatibility/2006" val="000000" mc:Ignorable="a14" a14:legacySpreadsheetColorIndex="64"/>
              </a:solidFill>
              <a:miter lim="800000"/>
              <a:headEnd/>
              <a:tailEnd/>
            </a14:hiddenLine>
          </a:ext>
        </a:extLst>
      </cdr:spPr>
      <cdr:txBody>
        <a:bodyPr xmlns:a="http://schemas.openxmlformats.org/drawingml/2006/main" vertOverflow="clip" wrap="square" lIns="45720" tIns="36576" rIns="45720" bIns="0" anchor="t" upright="1"/>
        <a:lstStyle xmlns:a="http://schemas.openxmlformats.org/drawingml/2006/main"/>
        <a:p xmlns:a="http://schemas.openxmlformats.org/drawingml/2006/main">
          <a:pPr algn="ctr" rtl="0">
            <a:defRPr sz="1000"/>
          </a:pPr>
          <a:r>
            <a:rPr lang="ru-RU" sz="1880" b="0" i="1" u="none" strike="noStrike" baseline="0" dirty="0">
              <a:solidFill>
                <a:srgbClr val="000000"/>
              </a:solidFill>
              <a:latin typeface="Times New Roman"/>
              <a:cs typeface="Times New Roman"/>
            </a:rPr>
            <a:t>f</a:t>
          </a:r>
          <a:r>
            <a:rPr lang="ru-RU" sz="1880" b="0" i="0" u="none" strike="noStrike" baseline="0" dirty="0">
              <a:solidFill>
                <a:srgbClr val="000000"/>
              </a:solidFill>
              <a:latin typeface="Times New Roman"/>
              <a:cs typeface="Times New Roman"/>
            </a:rPr>
            <a:t>(</a:t>
          </a:r>
          <a:r>
            <a:rPr lang="en-US" sz="2000" b="0" i="1" u="none" strike="noStrike" baseline="0" dirty="0">
              <a:solidFill>
                <a:srgbClr val="000000"/>
              </a:solidFill>
              <a:latin typeface="Times New Roman"/>
              <a:cs typeface="Times New Roman"/>
            </a:rPr>
            <a:t>d</a:t>
          </a:r>
          <a:r>
            <a:rPr lang="ru-RU" sz="1880" b="0" i="0" u="none" strike="noStrike" baseline="0" dirty="0">
              <a:solidFill>
                <a:srgbClr val="000000"/>
              </a:solidFill>
              <a:latin typeface="Times New Roman"/>
              <a:cs typeface="Times New Roman"/>
            </a:rPr>
            <a:t>)</a:t>
          </a:r>
          <a:endParaRPr lang="ru-RU" dirty="0"/>
        </a:p>
      </cdr:txBody>
    </cdr:sp>
  </cdr:relSizeAnchor>
  <cdr:relSizeAnchor xmlns:cdr="http://schemas.openxmlformats.org/drawingml/2006/chartDrawing">
    <cdr:from>
      <cdr:x>0.973</cdr:x>
      <cdr:y>0.60925</cdr:y>
    </cdr:from>
    <cdr:to>
      <cdr:x>0.98863</cdr:x>
      <cdr:y>0.66829</cdr:y>
    </cdr:to>
    <cdr:sp macro="" textlink="">
      <cdr:nvSpPr>
        <cdr:cNvPr id="3093" name="Text Box 21"/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8961987" y="3418030"/>
          <a:ext cx="143950" cy="331245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noFill/>
        </a:ln>
        <a:extLst xmlns:a="http://schemas.openxmlformats.org/drawingml/2006/main">
          <a:ext uri="{909E8E84-426E-40DD-AFC4-6F175D3DCCD1}">
            <a14:hiddenFill xmlns:a14="http://schemas.microsoft.com/office/drawing/2010/main">
              <a:solidFill>
                <a:srgbClr xmlns:mc="http://schemas.openxmlformats.org/markup-compatibility/2006" val="FFFFFF" mc:Ignorable="a14" a14:legacySpreadsheetColorIndex="9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xmlns:mc="http://schemas.openxmlformats.org/markup-compatibility/2006" val="000000" mc:Ignorable="a14" a14:legacySpreadsheetColorIndex="64"/>
              </a:solidFill>
              <a:miter lim="800000"/>
              <a:headEnd/>
              <a:tailEnd/>
            </a14:hiddenLine>
          </a:ext>
        </a:extLst>
      </cdr:spPr>
      <cdr:txBody>
        <a:bodyPr xmlns:a="http://schemas.openxmlformats.org/drawingml/2006/main" wrap="none" lIns="36576" tIns="36576" rIns="0" bIns="0" anchor="t" upright="1">
          <a:spAutoFit/>
        </a:bodyPr>
        <a:lstStyle xmlns:a="http://schemas.openxmlformats.org/drawingml/2006/main"/>
        <a:p xmlns:a="http://schemas.openxmlformats.org/drawingml/2006/main">
          <a:pPr algn="l" rtl="0">
            <a:defRPr sz="1000"/>
          </a:pPr>
          <a:r>
            <a:rPr lang="ru-RU" sz="1880" b="0" i="1" u="none" strike="noStrike" baseline="0">
              <a:solidFill>
                <a:srgbClr val="000000"/>
              </a:solidFill>
              <a:latin typeface="Times New Roman"/>
              <a:cs typeface="Times New Roman"/>
            </a:rPr>
            <a:t>x</a:t>
          </a:r>
          <a:endParaRPr lang="ru-RU"/>
        </a:p>
      </cdr:txBody>
    </cdr:sp>
  </cdr:relSizeAnchor>
  <cdr:relSizeAnchor xmlns:cdr="http://schemas.openxmlformats.org/drawingml/2006/chartDrawing">
    <cdr:from>
      <cdr:x>0.01625</cdr:x>
      <cdr:y>0</cdr:y>
    </cdr:from>
    <cdr:to>
      <cdr:x>0.03188</cdr:x>
      <cdr:y>0.05904</cdr:y>
    </cdr:to>
    <cdr:sp macro="" textlink="">
      <cdr:nvSpPr>
        <cdr:cNvPr id="3094" name="Text Box 22"/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149673" y="0"/>
          <a:ext cx="143950" cy="331245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noFill/>
        </a:ln>
        <a:extLst xmlns:a="http://schemas.openxmlformats.org/drawingml/2006/main">
          <a:ext uri="{909E8E84-426E-40DD-AFC4-6F175D3DCCD1}">
            <a14:hiddenFill xmlns:a14="http://schemas.microsoft.com/office/drawing/2010/main">
              <a:solidFill>
                <a:srgbClr xmlns:mc="http://schemas.openxmlformats.org/markup-compatibility/2006" val="FFFFFF" mc:Ignorable="a14" a14:legacySpreadsheetColorIndex="9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xmlns:mc="http://schemas.openxmlformats.org/markup-compatibility/2006" val="000000" mc:Ignorable="a14" a14:legacySpreadsheetColorIndex="64"/>
              </a:solidFill>
              <a:miter lim="800000"/>
              <a:headEnd/>
              <a:tailEnd/>
            </a14:hiddenLine>
          </a:ext>
        </a:extLst>
      </cdr:spPr>
      <cdr:txBody>
        <a:bodyPr xmlns:a="http://schemas.openxmlformats.org/drawingml/2006/main" wrap="none" lIns="36576" tIns="36576" rIns="0" bIns="0" anchor="t" upright="1">
          <a:spAutoFit/>
        </a:bodyPr>
        <a:lstStyle xmlns:a="http://schemas.openxmlformats.org/drawingml/2006/main"/>
        <a:p xmlns:a="http://schemas.openxmlformats.org/drawingml/2006/main">
          <a:pPr algn="l" rtl="0">
            <a:defRPr sz="1000"/>
          </a:pPr>
          <a:r>
            <a:rPr lang="ru-RU" sz="1880" b="0" i="1" u="none" strike="noStrike" baseline="0">
              <a:solidFill>
                <a:srgbClr val="000000"/>
              </a:solidFill>
              <a:latin typeface="Times New Roman"/>
              <a:cs typeface="Times New Roman"/>
            </a:rPr>
            <a:t>y</a:t>
          </a:r>
          <a:endParaRPr lang="ru-RU"/>
        </a:p>
      </cdr:txBody>
    </cdr:sp>
  </cdr:relSizeAnchor>
  <cdr:relSizeAnchor xmlns:cdr="http://schemas.openxmlformats.org/drawingml/2006/chartDrawing">
    <cdr:from>
      <cdr:x>0.13311</cdr:x>
      <cdr:y>0.59662</cdr:y>
    </cdr:from>
    <cdr:to>
      <cdr:x>0.49835</cdr:x>
      <cdr:y>0.63273</cdr:y>
    </cdr:to>
    <cdr:sp macro="" textlink="">
      <cdr:nvSpPr>
        <cdr:cNvPr id="3" name="Полилиния 2"/>
        <cdr:cNvSpPr/>
      </cdr:nvSpPr>
      <cdr:spPr bwMode="auto">
        <a:xfrm xmlns:a="http://schemas.openxmlformats.org/drawingml/2006/main">
          <a:off x="1226090" y="3349254"/>
          <a:ext cx="3364149" cy="202673"/>
        </a:xfrm>
        <a:custGeom xmlns:a="http://schemas.openxmlformats.org/drawingml/2006/main">
          <a:avLst/>
          <a:gdLst>
            <a:gd name="connsiteX0" fmla="*/ 0 w 3364149"/>
            <a:gd name="connsiteY0" fmla="*/ 0 h 202673"/>
            <a:gd name="connsiteX1" fmla="*/ 1702341 w 3364149"/>
            <a:gd name="connsiteY1" fmla="*/ 202660 h 202673"/>
            <a:gd name="connsiteX2" fmla="*/ 3364149 w 3364149"/>
            <a:gd name="connsiteY2" fmla="*/ 10133 h 202673"/>
          </a:gdLst>
          <a:ahLst/>
          <a:cxnLst>
            <a:cxn ang="0">
              <a:pos x="connsiteX0" y="connsiteY0"/>
            </a:cxn>
            <a:cxn ang="0">
              <a:pos x="connsiteX1" y="connsiteY1"/>
            </a:cxn>
            <a:cxn ang="0">
              <a:pos x="connsiteX2" y="connsiteY2"/>
            </a:cxn>
          </a:cxnLst>
          <a:rect l="l" t="t" r="r" b="b"/>
          <a:pathLst>
            <a:path w="3364149" h="202673">
              <a:moveTo>
                <a:pt x="0" y="0"/>
              </a:moveTo>
              <a:cubicBezTo>
                <a:pt x="570825" y="100485"/>
                <a:pt x="1141650" y="200971"/>
                <a:pt x="1702341" y="202660"/>
              </a:cubicBezTo>
              <a:cubicBezTo>
                <a:pt x="2263032" y="204349"/>
                <a:pt x="3105758" y="52354"/>
                <a:pt x="3364149" y="10133"/>
              </a:cubicBezTo>
            </a:path>
          </a:pathLst>
        </a:custGeom>
        <a:noFill xmlns:a="http://schemas.openxmlformats.org/drawingml/2006/main"/>
        <a:ln xmlns:a="http://schemas.openxmlformats.org/drawingml/2006/main" w="12700" cap="flat" cmpd="sng" algn="ctr">
          <a:solidFill>
            <a:srgbClr xmlns:mc="http://schemas.openxmlformats.org/markup-compatibility/2006" xmlns:a14="http://schemas.microsoft.com/office/drawing/2010/main" val="000000" mc:Ignorable="a14" a14:legacySpreadsheetColorIndex="64"/>
          </a:solidFill>
          <a:prstDash val="solid"/>
          <a:round/>
          <a:headEnd type="none" w="med" len="med"/>
          <a:tailEnd type="triangle" w="med" len="med"/>
        </a:ln>
        <a:effectLst xmlns:a="http://schemas.openxmlformats.org/drawingml/2006/main"/>
        <a:extLst xmlns:a="http://schemas.openxmlformats.org/drawingml/2006/main"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cdr:spPr>
      <cdr:txBody>
        <a:bodyPr xmlns:a="http://schemas.openxmlformats.org/drawingml/2006/main" vertOverflow="clip" wrap="square" lIns="18288" tIns="0" rIns="0" bIns="0" upright="1"/>
        <a:lstStyle xmlns:a="http://schemas.openxmlformats.org/drawingml/2006/main"/>
        <a:p xmlns:a="http://schemas.openxmlformats.org/drawingml/2006/main">
          <a:endParaRPr lang="ru-RU"/>
        </a:p>
      </cdr:txBody>
    </cdr:sp>
  </cdr:relSizeAnchor>
  <cdr:relSizeAnchor xmlns:cdr="http://schemas.openxmlformats.org/drawingml/2006/chartDrawing">
    <cdr:from>
      <cdr:x>0.67199</cdr:x>
      <cdr:y>0.68351</cdr:y>
    </cdr:from>
    <cdr:to>
      <cdr:x>0.68567</cdr:x>
      <cdr:y>0.70595</cdr:y>
    </cdr:to>
    <cdr:sp macro="" textlink="">
      <cdr:nvSpPr>
        <cdr:cNvPr id="22" name="Oval 14"/>
        <cdr:cNvSpPr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6189663" y="3836987"/>
          <a:ext cx="126000" cy="126000"/>
        </a:xfrm>
        <a:prstGeom xmlns:a="http://schemas.openxmlformats.org/drawingml/2006/main" prst="ellipse">
          <a:avLst/>
        </a:prstGeom>
        <a:solidFill xmlns:a="http://schemas.openxmlformats.org/drawingml/2006/main">
          <a:srgbClr xmlns:mc="http://schemas.openxmlformats.org/markup-compatibility/2006" xmlns:a14="http://schemas.microsoft.com/office/drawing/2010/main" val="000000" mc:Ignorable="a14" a14:legacySpreadsheetColorIndex="8"/>
        </a:solidFill>
        <a:ln xmlns:a="http://schemas.openxmlformats.org/drawingml/2006/main" w="9525">
          <a:solidFill>
            <a:srgbClr xmlns:mc="http://schemas.openxmlformats.org/markup-compatibility/2006" xmlns:a14="http://schemas.microsoft.com/office/drawing/2010/main" val="000000" mc:Ignorable="a14" a14:legacySpreadsheetColorIndex="64"/>
          </a:solidFill>
          <a:round/>
          <a:headEnd/>
          <a:tailEnd/>
        </a:ln>
      </cdr:spPr>
      <cdr:txBody>
        <a:bodyPr xmlns:a="http://schemas.openxmlformats.org/drawingml/2006/main"/>
        <a:lstStyle xmlns:a="http://schemas.openxmlformats.org/drawingml/2006/main"/>
        <a:p xmlns:a="http://schemas.openxmlformats.org/drawingml/2006/main">
          <a:endParaRPr lang="ru-RU"/>
        </a:p>
      </cdr:txBody>
    </cdr:sp>
  </cdr:relSizeAnchor>
  <cdr:relSizeAnchor xmlns:cdr="http://schemas.openxmlformats.org/drawingml/2006/chartDrawing">
    <cdr:from>
      <cdr:x>0.6792</cdr:x>
      <cdr:y>0.58425</cdr:y>
    </cdr:from>
    <cdr:to>
      <cdr:x>0.67941</cdr:x>
      <cdr:y>0.69991</cdr:y>
    </cdr:to>
    <cdr:sp macro="" textlink="">
      <cdr:nvSpPr>
        <cdr:cNvPr id="23" name="Line 9"/>
        <cdr:cNvSpPr>
          <a:spLocks xmlns:a="http://schemas.openxmlformats.org/drawingml/2006/main" noChangeShapeType="1"/>
        </cdr:cNvSpPr>
      </cdr:nvSpPr>
      <cdr:spPr bwMode="auto">
        <a:xfrm xmlns:a="http://schemas.openxmlformats.org/drawingml/2006/main">
          <a:off x="6256021" y="3279776"/>
          <a:ext cx="1903" cy="649288"/>
        </a:xfrm>
        <a:prstGeom xmlns:a="http://schemas.openxmlformats.org/drawingml/2006/main" prst="line">
          <a:avLst/>
        </a:prstGeom>
        <a:noFill xmlns:a="http://schemas.openxmlformats.org/drawingml/2006/main"/>
        <a:ln xmlns:a="http://schemas.openxmlformats.org/drawingml/2006/main" w="12700">
          <a:solidFill>
            <a:srgbClr xmlns:mc="http://schemas.openxmlformats.org/markup-compatibility/2006" xmlns:a14="http://schemas.microsoft.com/office/drawing/2010/main" val="000000" mc:Ignorable="a14" a14:legacySpreadsheetColorIndex="64"/>
          </a:solidFill>
          <a:prstDash val="dash"/>
          <a:round/>
          <a:headEnd/>
          <a:tailEnd/>
        </a:ln>
        <a:extLst xmlns:a="http://schemas.openxmlformats.org/drawingml/2006/main">
          <a:ext uri="{909E8E84-426E-40DD-AFC4-6F175D3DCCD1}">
            <a14:hiddenFill xmlns:a14="http://schemas.microsoft.com/office/drawing/2010/main">
              <a:noFill/>
            </a14:hiddenFill>
          </a:ext>
        </a:extLst>
      </cdr:spPr>
      <cdr:txBody>
        <a:bodyPr xmlns:a="http://schemas.openxmlformats.org/drawingml/2006/main"/>
        <a:lstStyle xmlns:a="http://schemas.openxmlformats.org/drawingml/2006/main"/>
        <a:p xmlns:a="http://schemas.openxmlformats.org/drawingml/2006/main">
          <a:endParaRPr lang="ru-RU"/>
        </a:p>
      </cdr:txBody>
    </cdr:sp>
  </cdr:relSizeAnchor>
  <cdr:relSizeAnchor xmlns:cdr="http://schemas.openxmlformats.org/drawingml/2006/chartDrawing">
    <cdr:from>
      <cdr:x>0.67995</cdr:x>
      <cdr:y>0.59613</cdr:y>
    </cdr:from>
    <cdr:to>
      <cdr:x>0.86968</cdr:x>
      <cdr:y>0.63223</cdr:y>
    </cdr:to>
    <cdr:sp macro="" textlink="">
      <cdr:nvSpPr>
        <cdr:cNvPr id="24" name="Полилиния 23"/>
        <cdr:cNvSpPr/>
      </cdr:nvSpPr>
      <cdr:spPr bwMode="auto">
        <a:xfrm xmlns:a="http://schemas.openxmlformats.org/drawingml/2006/main" flipH="1">
          <a:off x="6262923" y="3346450"/>
          <a:ext cx="1747602" cy="202673"/>
        </a:xfrm>
        <a:custGeom xmlns:a="http://schemas.openxmlformats.org/drawingml/2006/main">
          <a:avLst/>
          <a:gdLst>
            <a:gd name="connsiteX0" fmla="*/ 0 w 3364149"/>
            <a:gd name="connsiteY0" fmla="*/ 0 h 202673"/>
            <a:gd name="connsiteX1" fmla="*/ 1702341 w 3364149"/>
            <a:gd name="connsiteY1" fmla="*/ 202660 h 202673"/>
            <a:gd name="connsiteX2" fmla="*/ 3364149 w 3364149"/>
            <a:gd name="connsiteY2" fmla="*/ 10133 h 202673"/>
          </a:gdLst>
          <a:ahLst/>
          <a:cxnLst>
            <a:cxn ang="0">
              <a:pos x="connsiteX0" y="connsiteY0"/>
            </a:cxn>
            <a:cxn ang="0">
              <a:pos x="connsiteX1" y="connsiteY1"/>
            </a:cxn>
            <a:cxn ang="0">
              <a:pos x="connsiteX2" y="connsiteY2"/>
            </a:cxn>
          </a:cxnLst>
          <a:rect l="l" t="t" r="r" b="b"/>
          <a:pathLst>
            <a:path w="3364149" h="202673">
              <a:moveTo>
                <a:pt x="0" y="0"/>
              </a:moveTo>
              <a:cubicBezTo>
                <a:pt x="570825" y="100485"/>
                <a:pt x="1141650" y="200971"/>
                <a:pt x="1702341" y="202660"/>
              </a:cubicBezTo>
              <a:cubicBezTo>
                <a:pt x="2263032" y="204349"/>
                <a:pt x="3105758" y="52354"/>
                <a:pt x="3364149" y="10133"/>
              </a:cubicBezTo>
            </a:path>
          </a:pathLst>
        </a:custGeom>
        <a:noFill xmlns:a="http://schemas.openxmlformats.org/drawingml/2006/main"/>
        <a:ln xmlns:a="http://schemas.openxmlformats.org/drawingml/2006/main" w="12700" cap="flat" cmpd="sng" algn="ctr">
          <a:solidFill>
            <a:srgbClr xmlns:mc="http://schemas.openxmlformats.org/markup-compatibility/2006" xmlns:a14="http://schemas.microsoft.com/office/drawing/2010/main" val="000000" mc:Ignorable="a14" a14:legacySpreadsheetColorIndex="64"/>
          </a:solidFill>
          <a:prstDash val="solid"/>
          <a:round/>
          <a:headEnd type="none" w="med" len="med"/>
          <a:tailEnd type="triangle" w="med" len="med"/>
        </a:ln>
        <a:effectLst xmlns:a="http://schemas.openxmlformats.org/drawingml/2006/main"/>
        <a:extLst xmlns:a="http://schemas.openxmlformats.org/drawingml/2006/main"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cdr:spPr>
      <cdr:txBody>
        <a:bodyPr xmlns:a="http://schemas.openxmlformats.org/drawingml/2006/main" wrap="square" lIns="18288" tIns="0" rIns="0" bIns="0" upright="1"/>
        <a:lstStyle xmlns:a="http://schemas.openxmlformats.org/drawingml/2006/main"/>
        <a:p xmlns:a="http://schemas.openxmlformats.org/drawingml/2006/main">
          <a:endParaRPr lang="ru-RU"/>
        </a:p>
      </cdr:txBody>
    </cdr:sp>
  </cdr:relSizeAnchor>
</c:userShapes>
</file>

<file path=ppt/drawings/drawing4.xml><?xml version="1.0" encoding="utf-8"?>
<c:userShapes xmlns:c="http://schemas.openxmlformats.org/drawingml/2006/chart">
  <cdr:relSizeAnchor xmlns:cdr="http://schemas.openxmlformats.org/drawingml/2006/chartDrawing">
    <cdr:from>
      <cdr:x>0.00978</cdr:x>
      <cdr:y>0.01335</cdr:y>
    </cdr:from>
    <cdr:to>
      <cdr:x>0.00978</cdr:x>
      <cdr:y>0.04385</cdr:y>
    </cdr:to>
    <cdr:sp macro="" textlink="">
      <cdr:nvSpPr>
        <cdr:cNvPr id="3074" name="Line 2"/>
        <cdr:cNvSpPr>
          <a:spLocks xmlns:a="http://schemas.openxmlformats.org/drawingml/2006/main" noChangeShapeType="1"/>
        </cdr:cNvSpPr>
      </cdr:nvSpPr>
      <cdr:spPr bwMode="auto">
        <a:xfrm xmlns:a="http://schemas.openxmlformats.org/drawingml/2006/main" flipH="1" flipV="1">
          <a:off x="90120" y="74933"/>
          <a:ext cx="0" cy="171217"/>
        </a:xfrm>
        <a:prstGeom xmlns:a="http://schemas.openxmlformats.org/drawingml/2006/main" prst="line">
          <a:avLst/>
        </a:prstGeom>
        <a:noFill xmlns:a="http://schemas.openxmlformats.org/drawingml/2006/main"/>
        <a:ln xmlns:a="http://schemas.openxmlformats.org/drawingml/2006/main" w="0">
          <a:solidFill>
            <a:srgbClr xmlns:mc="http://schemas.openxmlformats.org/markup-compatibility/2006" xmlns:a14="http://schemas.microsoft.com/office/drawing/2010/main" val="000000" mc:Ignorable="a14" a14:legacySpreadsheetColorIndex="64"/>
          </a:solidFill>
          <a:round/>
          <a:headEnd/>
          <a:tailEnd type="triangle" w="lg" len="lg"/>
        </a:ln>
        <a:extLst xmlns:a="http://schemas.openxmlformats.org/drawingml/2006/main">
          <a:ext uri="{909E8E84-426E-40DD-AFC4-6F175D3DCCD1}">
            <a14:hiddenFill xmlns:a14="http://schemas.microsoft.com/office/drawing/2010/main">
              <a:noFill/>
            </a14:hiddenFill>
          </a:ext>
        </a:extLst>
      </cdr:spPr>
      <cdr:txBody>
        <a:bodyPr xmlns:a="http://schemas.openxmlformats.org/drawingml/2006/main"/>
        <a:lstStyle xmlns:a="http://schemas.openxmlformats.org/drawingml/2006/main"/>
        <a:p xmlns:a="http://schemas.openxmlformats.org/drawingml/2006/main">
          <a:endParaRPr lang="ru-RU"/>
        </a:p>
      </cdr:txBody>
    </cdr:sp>
  </cdr:relSizeAnchor>
  <cdr:relSizeAnchor xmlns:cdr="http://schemas.openxmlformats.org/drawingml/2006/chartDrawing">
    <cdr:from>
      <cdr:x>0.9845</cdr:x>
      <cdr:y>0.5975</cdr:y>
    </cdr:from>
    <cdr:to>
      <cdr:x>0.99325</cdr:x>
      <cdr:y>0.5985</cdr:y>
    </cdr:to>
    <cdr:sp macro="" textlink="">
      <cdr:nvSpPr>
        <cdr:cNvPr id="3075" name="Line 3"/>
        <cdr:cNvSpPr>
          <a:spLocks xmlns:a="http://schemas.openxmlformats.org/drawingml/2006/main" noChangeShapeType="1"/>
        </cdr:cNvSpPr>
      </cdr:nvSpPr>
      <cdr:spPr bwMode="auto">
        <a:xfrm xmlns:a="http://schemas.openxmlformats.org/drawingml/2006/main">
          <a:off x="9067910" y="3357801"/>
          <a:ext cx="80593" cy="5619"/>
        </a:xfrm>
        <a:prstGeom xmlns:a="http://schemas.openxmlformats.org/drawingml/2006/main" prst="line">
          <a:avLst/>
        </a:prstGeom>
        <a:noFill xmlns:a="http://schemas.openxmlformats.org/drawingml/2006/main"/>
        <a:ln xmlns:a="http://schemas.openxmlformats.org/drawingml/2006/main" w="9525">
          <a:solidFill>
            <a:srgbClr xmlns:mc="http://schemas.openxmlformats.org/markup-compatibility/2006" xmlns:a14="http://schemas.microsoft.com/office/drawing/2010/main" val="000000" mc:Ignorable="a14" a14:legacySpreadsheetColorIndex="64"/>
          </a:solidFill>
          <a:round/>
          <a:headEnd/>
          <a:tailEnd type="triangle" w="lg" len="lg"/>
        </a:ln>
        <a:extLst xmlns:a="http://schemas.openxmlformats.org/drawingml/2006/main">
          <a:ext uri="{909E8E84-426E-40DD-AFC4-6F175D3DCCD1}">
            <a14:hiddenFill xmlns:a14="http://schemas.microsoft.com/office/drawing/2010/main">
              <a:noFill/>
            </a14:hiddenFill>
          </a:ext>
        </a:extLst>
      </cdr:spPr>
      <cdr:txBody>
        <a:bodyPr xmlns:a="http://schemas.openxmlformats.org/drawingml/2006/main"/>
        <a:lstStyle xmlns:a="http://schemas.openxmlformats.org/drawingml/2006/main"/>
        <a:p xmlns:a="http://schemas.openxmlformats.org/drawingml/2006/main">
          <a:endParaRPr lang="ru-RU"/>
        </a:p>
      </cdr:txBody>
    </cdr:sp>
  </cdr:relSizeAnchor>
  <cdr:relSizeAnchor xmlns:cdr="http://schemas.openxmlformats.org/drawingml/2006/chartDrawing">
    <cdr:from>
      <cdr:x>0.07675</cdr:x>
      <cdr:y>0.12225</cdr:y>
    </cdr:from>
    <cdr:to>
      <cdr:x>0.9465</cdr:x>
      <cdr:y>0.81875</cdr:y>
    </cdr:to>
    <cdr:sp macro="" textlink="">
      <cdr:nvSpPr>
        <cdr:cNvPr id="3076" name="Freeform 4"/>
        <cdr:cNvSpPr>
          <a:spLocks xmlns:a="http://schemas.openxmlformats.org/drawingml/2006/main"/>
        </cdr:cNvSpPr>
      </cdr:nvSpPr>
      <cdr:spPr bwMode="auto">
        <a:xfrm xmlns:a="http://schemas.openxmlformats.org/drawingml/2006/main">
          <a:off x="706919" y="687014"/>
          <a:ext cx="8010985" cy="3914156"/>
        </a:xfrm>
        <a:custGeom xmlns:a="http://schemas.openxmlformats.org/drawingml/2006/main">
          <a:avLst/>
          <a:gdLst>
            <a:gd name="T0" fmla="*/ 0 w 7950200"/>
            <a:gd name="T1" fmla="*/ 0 h 3934788"/>
            <a:gd name="T2" fmla="*/ 1295400 w 7950200"/>
            <a:gd name="T3" fmla="*/ 1713537 h 3934788"/>
            <a:gd name="T4" fmla="*/ 3479800 w 7950200"/>
            <a:gd name="T5" fmla="*/ 1802387 h 3934788"/>
            <a:gd name="T6" fmla="*/ 5410200 w 7950200"/>
            <a:gd name="T7" fmla="*/ 3185909 h 3934788"/>
            <a:gd name="T8" fmla="*/ 7950200 w 7950200"/>
            <a:gd name="T9" fmla="*/ 3934788 h 3934788"/>
          </a:gdLst>
          <a:ahLst/>
          <a:cxnLst>
            <a:cxn ang="0">
              <a:pos x="T0" y="T1"/>
            </a:cxn>
            <a:cxn ang="0">
              <a:pos x="T2" y="T3"/>
            </a:cxn>
            <a:cxn ang="0">
              <a:pos x="T4" y="T5"/>
            </a:cxn>
            <a:cxn ang="0">
              <a:pos x="T6" y="T7"/>
            </a:cxn>
            <a:cxn ang="0">
              <a:pos x="T8" y="T9"/>
            </a:cxn>
          </a:cxnLst>
          <a:rect l="0" t="0" r="r" b="b"/>
          <a:pathLst>
            <a:path w="7950200" h="3934788">
              <a:moveTo>
                <a:pt x="0" y="0"/>
              </a:moveTo>
              <a:cubicBezTo>
                <a:pt x="357716" y="706569"/>
                <a:pt x="715433" y="1413139"/>
                <a:pt x="1295400" y="1713537"/>
              </a:cubicBezTo>
              <a:cubicBezTo>
                <a:pt x="1875367" y="2013935"/>
                <a:pt x="2794000" y="1556992"/>
                <a:pt x="3479800" y="1802387"/>
              </a:cubicBezTo>
              <a:cubicBezTo>
                <a:pt x="4165600" y="2047782"/>
                <a:pt x="4665133" y="2830509"/>
                <a:pt x="5410200" y="3185909"/>
              </a:cubicBezTo>
              <a:cubicBezTo>
                <a:pt x="6155267" y="3541309"/>
                <a:pt x="7526867" y="3812090"/>
                <a:pt x="7950200" y="3934788"/>
              </a:cubicBezTo>
            </a:path>
          </a:pathLst>
        </a:custGeom>
        <a:noFill xmlns:a="http://schemas.openxmlformats.org/drawingml/2006/main"/>
        <a:ln xmlns:a="http://schemas.openxmlformats.org/drawingml/2006/main" w="28575" cap="flat" cmpd="sng">
          <a:solidFill>
            <a:srgbClr xmlns:mc="http://schemas.openxmlformats.org/markup-compatibility/2006" xmlns:a14="http://schemas.microsoft.com/office/drawing/2010/main" val="000000" mc:Ignorable="a14" a14:legacySpreadsheetColorIndex="64"/>
          </a:solidFill>
          <a:prstDash val="solid"/>
          <a:round/>
          <a:headEnd type="none" w="med" len="med"/>
          <a:tailEnd type="none" w="med" len="med"/>
        </a:ln>
        <a:extLst xmlns:a="http://schemas.openxmlformats.org/drawingml/2006/main">
          <a:ext uri="{909E8E84-426E-40DD-AFC4-6F175D3DCCD1}">
            <a14:hiddenFill xmlns:a14="http://schemas.microsoft.com/office/drawing/2010/main">
              <a:solidFill>
                <a:srgbClr xmlns:mc="http://schemas.openxmlformats.org/markup-compatibility/2006" val="FFFFFF" mc:Ignorable="a14" a14:legacySpreadsheetColorIndex="9"/>
              </a:solidFill>
            </a14:hiddenFill>
          </a:ext>
        </a:extLst>
      </cdr:spPr>
      <cdr:txBody>
        <a:bodyPr xmlns:a="http://schemas.openxmlformats.org/drawingml/2006/main"/>
        <a:lstStyle xmlns:a="http://schemas.openxmlformats.org/drawingml/2006/main"/>
        <a:p xmlns:a="http://schemas.openxmlformats.org/drawingml/2006/main">
          <a:endParaRPr lang="ru-RU"/>
        </a:p>
      </cdr:txBody>
    </cdr:sp>
  </cdr:relSizeAnchor>
  <cdr:relSizeAnchor xmlns:cdr="http://schemas.openxmlformats.org/drawingml/2006/chartDrawing">
    <cdr:from>
      <cdr:x>0.13175</cdr:x>
      <cdr:y>0.2845</cdr:y>
    </cdr:from>
    <cdr:to>
      <cdr:x>0.13175</cdr:x>
      <cdr:y>0.60825</cdr:y>
    </cdr:to>
    <cdr:sp macro="" textlink="">
      <cdr:nvSpPr>
        <cdr:cNvPr id="3077" name="Line 5"/>
        <cdr:cNvSpPr>
          <a:spLocks xmlns:a="http://schemas.openxmlformats.org/drawingml/2006/main" noChangeShapeType="1"/>
        </cdr:cNvSpPr>
      </cdr:nvSpPr>
      <cdr:spPr bwMode="auto">
        <a:xfrm xmlns:a="http://schemas.openxmlformats.org/drawingml/2006/main" flipH="1">
          <a:off x="1213506" y="1598819"/>
          <a:ext cx="0" cy="1819394"/>
        </a:xfrm>
        <a:prstGeom xmlns:a="http://schemas.openxmlformats.org/drawingml/2006/main" prst="line">
          <a:avLst/>
        </a:prstGeom>
        <a:noFill xmlns:a="http://schemas.openxmlformats.org/drawingml/2006/main"/>
        <a:ln xmlns:a="http://schemas.openxmlformats.org/drawingml/2006/main" w="12700">
          <a:solidFill>
            <a:srgbClr xmlns:mc="http://schemas.openxmlformats.org/markup-compatibility/2006" xmlns:a14="http://schemas.microsoft.com/office/drawing/2010/main" val="000000" mc:Ignorable="a14" a14:legacySpreadsheetColorIndex="64"/>
          </a:solidFill>
          <a:prstDash val="dash"/>
          <a:round/>
          <a:headEnd/>
          <a:tailEnd/>
        </a:ln>
        <a:extLst xmlns:a="http://schemas.openxmlformats.org/drawingml/2006/main">
          <a:ext uri="{909E8E84-426E-40DD-AFC4-6F175D3DCCD1}">
            <a14:hiddenFill xmlns:a14="http://schemas.microsoft.com/office/drawing/2010/main">
              <a:noFill/>
            </a14:hiddenFill>
          </a:ext>
        </a:extLst>
      </cdr:spPr>
      <cdr:txBody>
        <a:bodyPr xmlns:a="http://schemas.openxmlformats.org/drawingml/2006/main"/>
        <a:lstStyle xmlns:a="http://schemas.openxmlformats.org/drawingml/2006/main"/>
        <a:p xmlns:a="http://schemas.openxmlformats.org/drawingml/2006/main">
          <a:endParaRPr lang="ru-RU"/>
        </a:p>
      </cdr:txBody>
    </cdr:sp>
  </cdr:relSizeAnchor>
  <cdr:relSizeAnchor xmlns:cdr="http://schemas.openxmlformats.org/drawingml/2006/chartDrawing">
    <cdr:from>
      <cdr:x>0.869</cdr:x>
      <cdr:y>0.584</cdr:y>
    </cdr:from>
    <cdr:to>
      <cdr:x>0.869</cdr:x>
      <cdr:y>0.78975</cdr:y>
    </cdr:to>
    <cdr:sp macro="" textlink="">
      <cdr:nvSpPr>
        <cdr:cNvPr id="3078" name="Line 6"/>
        <cdr:cNvSpPr>
          <a:spLocks xmlns:a="http://schemas.openxmlformats.org/drawingml/2006/main" noChangeShapeType="1"/>
        </cdr:cNvSpPr>
      </cdr:nvSpPr>
      <cdr:spPr bwMode="auto">
        <a:xfrm xmlns:a="http://schemas.openxmlformats.org/drawingml/2006/main" flipH="1">
          <a:off x="8004077" y="3281934"/>
          <a:ext cx="0" cy="1156264"/>
        </a:xfrm>
        <a:prstGeom xmlns:a="http://schemas.openxmlformats.org/drawingml/2006/main" prst="line">
          <a:avLst/>
        </a:prstGeom>
        <a:noFill xmlns:a="http://schemas.openxmlformats.org/drawingml/2006/main"/>
        <a:ln xmlns:a="http://schemas.openxmlformats.org/drawingml/2006/main" w="12700">
          <a:solidFill>
            <a:srgbClr xmlns:mc="http://schemas.openxmlformats.org/markup-compatibility/2006" xmlns:a14="http://schemas.microsoft.com/office/drawing/2010/main" val="000000" mc:Ignorable="a14" a14:legacySpreadsheetColorIndex="64"/>
          </a:solidFill>
          <a:prstDash val="dash"/>
          <a:round/>
          <a:headEnd/>
          <a:tailEnd/>
        </a:ln>
        <a:extLst xmlns:a="http://schemas.openxmlformats.org/drawingml/2006/main">
          <a:ext uri="{909E8E84-426E-40DD-AFC4-6F175D3DCCD1}">
            <a14:hiddenFill xmlns:a14="http://schemas.microsoft.com/office/drawing/2010/main">
              <a:noFill/>
            </a14:hiddenFill>
          </a:ext>
        </a:extLst>
      </cdr:spPr>
      <cdr:txBody>
        <a:bodyPr xmlns:a="http://schemas.openxmlformats.org/drawingml/2006/main"/>
        <a:lstStyle xmlns:a="http://schemas.openxmlformats.org/drawingml/2006/main"/>
        <a:p xmlns:a="http://schemas.openxmlformats.org/drawingml/2006/main">
          <a:endParaRPr lang="ru-RU"/>
        </a:p>
      </cdr:txBody>
    </cdr:sp>
  </cdr:relSizeAnchor>
  <cdr:relSizeAnchor xmlns:cdr="http://schemas.openxmlformats.org/drawingml/2006/chartDrawing">
    <cdr:from>
      <cdr:x>0.13175</cdr:x>
      <cdr:y>0.59275</cdr:y>
    </cdr:from>
    <cdr:to>
      <cdr:x>0.14968</cdr:x>
      <cdr:y>0.65596</cdr:y>
    </cdr:to>
    <cdr:sp macro="" textlink="">
      <cdr:nvSpPr>
        <cdr:cNvPr id="3079" name="Text Box 7"/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1213506" y="3325461"/>
          <a:ext cx="165173" cy="354649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noFill/>
        </a:ln>
        <a:extLst xmlns:a="http://schemas.openxmlformats.org/drawingml/2006/main">
          <a:ext uri="{909E8E84-426E-40DD-AFC4-6F175D3DCCD1}">
            <a14:hiddenFill xmlns:a14="http://schemas.microsoft.com/office/drawing/2010/main">
              <a:solidFill>
                <a:srgbClr xmlns:mc="http://schemas.openxmlformats.org/markup-compatibility/2006" val="FFFFFF" mc:Ignorable="a14" a14:legacySpreadsheetColorIndex="9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xmlns:mc="http://schemas.openxmlformats.org/markup-compatibility/2006" val="000000" mc:Ignorable="a14" a14:legacySpreadsheetColorIndex="64"/>
              </a:solidFill>
              <a:miter lim="800000"/>
              <a:headEnd/>
              <a:tailEnd/>
            </a14:hiddenLine>
          </a:ext>
        </a:extLst>
      </cdr:spPr>
      <cdr:txBody>
        <a:bodyPr xmlns:a="http://schemas.openxmlformats.org/drawingml/2006/main" wrap="none" lIns="36576" tIns="41148" rIns="0" bIns="0" anchor="t" upright="1">
          <a:spAutoFit/>
        </a:bodyPr>
        <a:lstStyle xmlns:a="http://schemas.openxmlformats.org/drawingml/2006/main"/>
        <a:p xmlns:a="http://schemas.openxmlformats.org/drawingml/2006/main">
          <a:pPr algn="l" rtl="0">
            <a:defRPr sz="1000"/>
          </a:pPr>
          <a:r>
            <a:rPr lang="ru-RU" sz="2000" b="0" i="1" u="none" strike="noStrike" baseline="0">
              <a:solidFill>
                <a:srgbClr val="000000"/>
              </a:solidFill>
              <a:latin typeface="Times New Roman"/>
              <a:cs typeface="Times New Roman"/>
            </a:rPr>
            <a:t>a</a:t>
          </a:r>
          <a:endParaRPr lang="ru-RU"/>
        </a:p>
      </cdr:txBody>
    </cdr:sp>
  </cdr:relSizeAnchor>
  <cdr:relSizeAnchor xmlns:cdr="http://schemas.openxmlformats.org/drawingml/2006/chartDrawing">
    <cdr:from>
      <cdr:x>0.875</cdr:x>
      <cdr:y>0.5965</cdr:y>
    </cdr:from>
    <cdr:to>
      <cdr:x>0.8921</cdr:x>
      <cdr:y>0.65554</cdr:y>
    </cdr:to>
    <cdr:sp macro="" textlink="">
      <cdr:nvSpPr>
        <cdr:cNvPr id="3080" name="Text Box 8"/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8059341" y="3346499"/>
          <a:ext cx="157479" cy="331245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noFill/>
        </a:ln>
        <a:extLst xmlns:a="http://schemas.openxmlformats.org/drawingml/2006/main">
          <a:ext uri="{909E8E84-426E-40DD-AFC4-6F175D3DCCD1}">
            <a14:hiddenFill xmlns:a14="http://schemas.microsoft.com/office/drawing/2010/main">
              <a:solidFill>
                <a:srgbClr xmlns:mc="http://schemas.openxmlformats.org/markup-compatibility/2006" val="FFFFFF" mc:Ignorable="a14" a14:legacySpreadsheetColorIndex="9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xmlns:mc="http://schemas.openxmlformats.org/markup-compatibility/2006" val="000000" mc:Ignorable="a14" a14:legacySpreadsheetColorIndex="64"/>
              </a:solidFill>
              <a:miter lim="800000"/>
              <a:headEnd/>
              <a:tailEnd/>
            </a14:hiddenLine>
          </a:ext>
        </a:extLst>
      </cdr:spPr>
      <cdr:txBody>
        <a:bodyPr xmlns:a="http://schemas.openxmlformats.org/drawingml/2006/main" wrap="none" lIns="36576" tIns="36576" rIns="0" bIns="0" anchor="t" upright="1">
          <a:spAutoFit/>
        </a:bodyPr>
        <a:lstStyle xmlns:a="http://schemas.openxmlformats.org/drawingml/2006/main"/>
        <a:p xmlns:a="http://schemas.openxmlformats.org/drawingml/2006/main">
          <a:pPr algn="l" rtl="0">
            <a:defRPr sz="1000"/>
          </a:pPr>
          <a:r>
            <a:rPr lang="ru-RU" sz="1880" b="0" i="1" u="none" strike="noStrike" baseline="0">
              <a:solidFill>
                <a:srgbClr val="000000"/>
              </a:solidFill>
              <a:latin typeface="Times New Roman"/>
              <a:cs typeface="Times New Roman"/>
            </a:rPr>
            <a:t>b</a:t>
          </a:r>
          <a:endParaRPr lang="ru-RU"/>
        </a:p>
      </cdr:txBody>
    </cdr:sp>
  </cdr:relSizeAnchor>
  <cdr:relSizeAnchor xmlns:cdr="http://schemas.openxmlformats.org/drawingml/2006/chartDrawing">
    <cdr:from>
      <cdr:x>0.497</cdr:x>
      <cdr:y>0.47875</cdr:y>
    </cdr:from>
    <cdr:to>
      <cdr:x>0.498</cdr:x>
      <cdr:y>0.60925</cdr:y>
    </cdr:to>
    <cdr:sp macro="" textlink="">
      <cdr:nvSpPr>
        <cdr:cNvPr id="3081" name="Line 9"/>
        <cdr:cNvSpPr>
          <a:spLocks xmlns:a="http://schemas.openxmlformats.org/drawingml/2006/main" noChangeShapeType="1"/>
        </cdr:cNvSpPr>
      </cdr:nvSpPr>
      <cdr:spPr bwMode="auto">
        <a:xfrm xmlns:a="http://schemas.openxmlformats.org/drawingml/2006/main" flipH="1">
          <a:off x="4577705" y="2690455"/>
          <a:ext cx="9211" cy="733378"/>
        </a:xfrm>
        <a:prstGeom xmlns:a="http://schemas.openxmlformats.org/drawingml/2006/main" prst="line">
          <a:avLst/>
        </a:prstGeom>
        <a:noFill xmlns:a="http://schemas.openxmlformats.org/drawingml/2006/main"/>
        <a:ln xmlns:a="http://schemas.openxmlformats.org/drawingml/2006/main" w="12700">
          <a:solidFill>
            <a:srgbClr xmlns:mc="http://schemas.openxmlformats.org/markup-compatibility/2006" xmlns:a14="http://schemas.microsoft.com/office/drawing/2010/main" val="000000" mc:Ignorable="a14" a14:legacySpreadsheetColorIndex="64"/>
          </a:solidFill>
          <a:prstDash val="dash"/>
          <a:round/>
          <a:headEnd/>
          <a:tailEnd/>
        </a:ln>
        <a:extLst xmlns:a="http://schemas.openxmlformats.org/drawingml/2006/main">
          <a:ext uri="{909E8E84-426E-40DD-AFC4-6F175D3DCCD1}">
            <a14:hiddenFill xmlns:a14="http://schemas.microsoft.com/office/drawing/2010/main">
              <a:noFill/>
            </a14:hiddenFill>
          </a:ext>
        </a:extLst>
      </cdr:spPr>
      <cdr:txBody>
        <a:bodyPr xmlns:a="http://schemas.openxmlformats.org/drawingml/2006/main"/>
        <a:lstStyle xmlns:a="http://schemas.openxmlformats.org/drawingml/2006/main"/>
        <a:p xmlns:a="http://schemas.openxmlformats.org/drawingml/2006/main">
          <a:endParaRPr lang="ru-RU"/>
        </a:p>
      </cdr:txBody>
    </cdr:sp>
  </cdr:relSizeAnchor>
  <cdr:relSizeAnchor xmlns:cdr="http://schemas.openxmlformats.org/drawingml/2006/chartDrawing">
    <cdr:from>
      <cdr:x>0.48225</cdr:x>
      <cdr:y>0.59275</cdr:y>
    </cdr:from>
    <cdr:to>
      <cdr:x>0.51812</cdr:x>
      <cdr:y>0.71707</cdr:y>
    </cdr:to>
    <cdr:sp macro="" textlink="">
      <cdr:nvSpPr>
        <cdr:cNvPr id="3082" name="Text Box 10"/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2220924" y="1665553"/>
          <a:ext cx="165173" cy="349326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noFill/>
        </a:ln>
        <a:extLst xmlns:a="http://schemas.openxmlformats.org/drawingml/2006/main">
          <a:ext uri="{909E8E84-426E-40DD-AFC4-6F175D3DCCD1}">
            <a14:hiddenFill xmlns:a14="http://schemas.microsoft.com/office/drawing/2010/main">
              <a:solidFill>
                <a:srgbClr xmlns:mc="http://schemas.openxmlformats.org/markup-compatibility/2006" val="FFFFFF" mc:Ignorable="a14" a14:legacySpreadsheetColorIndex="9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xmlns:mc="http://schemas.openxmlformats.org/markup-compatibility/2006" val="000000" mc:Ignorable="a14" a14:legacySpreadsheetColorIndex="64"/>
              </a:solidFill>
              <a:miter lim="800000"/>
              <a:headEnd/>
              <a:tailEnd/>
            </a14:hiddenLine>
          </a:ext>
        </a:extLst>
      </cdr:spPr>
      <cdr:txBody>
        <a:bodyPr xmlns:a="http://schemas.openxmlformats.org/drawingml/2006/main" wrap="none" lIns="36576" tIns="41148" rIns="0" bIns="0" anchor="t" upright="1">
          <a:spAutoFit/>
        </a:bodyPr>
        <a:lstStyle xmlns:a="http://schemas.openxmlformats.org/drawingml/2006/main"/>
        <a:p xmlns:a="http://schemas.openxmlformats.org/drawingml/2006/main">
          <a:pPr algn="l" rtl="0">
            <a:defRPr sz="1000"/>
          </a:pPr>
          <a:r>
            <a:rPr lang="en-US" sz="2000" b="0" i="1" u="none" strike="noStrike" baseline="0" dirty="0">
              <a:solidFill>
                <a:srgbClr val="000000"/>
              </a:solidFill>
              <a:latin typeface="Times New Roman"/>
              <a:cs typeface="Times New Roman"/>
            </a:rPr>
            <a:t>d</a:t>
          </a:r>
          <a:endParaRPr lang="ru-RU" dirty="0"/>
        </a:p>
      </cdr:txBody>
    </cdr:sp>
  </cdr:relSizeAnchor>
  <cdr:relSizeAnchor xmlns:cdr="http://schemas.openxmlformats.org/drawingml/2006/chartDrawing">
    <cdr:from>
      <cdr:x>0.12475</cdr:x>
      <cdr:y>0.276</cdr:y>
    </cdr:from>
    <cdr:to>
      <cdr:x>0.1385</cdr:x>
      <cdr:y>0.298</cdr:y>
    </cdr:to>
    <cdr:sp macro="" textlink="">
      <cdr:nvSpPr>
        <cdr:cNvPr id="3084" name="Oval 12"/>
        <cdr:cNvSpPr>
          <a:spLocks xmlns:a="http://schemas.openxmlformats.org/drawingml/2006/main" noChangeAspect="1" noChangeArrowheads="1"/>
        </cdr:cNvSpPr>
      </cdr:nvSpPr>
      <cdr:spPr bwMode="auto">
        <a:xfrm xmlns:a="http://schemas.openxmlformats.org/drawingml/2006/main">
          <a:off x="1149032" y="1551051"/>
          <a:ext cx="126646" cy="123635"/>
        </a:xfrm>
        <a:prstGeom xmlns:a="http://schemas.openxmlformats.org/drawingml/2006/main" prst="ellipse">
          <a:avLst/>
        </a:prstGeom>
        <a:solidFill xmlns:a="http://schemas.openxmlformats.org/drawingml/2006/main">
          <a:srgbClr xmlns:mc="http://schemas.openxmlformats.org/markup-compatibility/2006" xmlns:a14="http://schemas.microsoft.com/office/drawing/2010/main" val="000000" mc:Ignorable="a14" a14:legacySpreadsheetColorIndex="8"/>
        </a:solidFill>
        <a:ln xmlns:a="http://schemas.openxmlformats.org/drawingml/2006/main" w="9525">
          <a:solidFill>
            <a:srgbClr xmlns:mc="http://schemas.openxmlformats.org/markup-compatibility/2006" xmlns:a14="http://schemas.microsoft.com/office/drawing/2010/main" val="000000" mc:Ignorable="a14" a14:legacySpreadsheetColorIndex="64"/>
          </a:solidFill>
          <a:round/>
          <a:headEnd/>
          <a:tailEnd/>
        </a:ln>
      </cdr:spPr>
      <cdr:txBody>
        <a:bodyPr xmlns:a="http://schemas.openxmlformats.org/drawingml/2006/main"/>
        <a:lstStyle xmlns:a="http://schemas.openxmlformats.org/drawingml/2006/main"/>
        <a:p xmlns:a="http://schemas.openxmlformats.org/drawingml/2006/main">
          <a:endParaRPr lang="ru-RU"/>
        </a:p>
      </cdr:txBody>
    </cdr:sp>
  </cdr:relSizeAnchor>
  <cdr:relSizeAnchor xmlns:cdr="http://schemas.openxmlformats.org/drawingml/2006/chartDrawing">
    <cdr:from>
      <cdr:x>0.49</cdr:x>
      <cdr:y>0.46725</cdr:y>
    </cdr:from>
    <cdr:to>
      <cdr:x>0.50375</cdr:x>
      <cdr:y>0.48925</cdr:y>
    </cdr:to>
    <cdr:sp macro="" textlink="">
      <cdr:nvSpPr>
        <cdr:cNvPr id="3085" name="Oval 13"/>
        <cdr:cNvSpPr>
          <a:spLocks xmlns:a="http://schemas.openxmlformats.org/drawingml/2006/main" noChangeAspect="1" noChangeArrowheads="1"/>
        </cdr:cNvSpPr>
      </cdr:nvSpPr>
      <cdr:spPr bwMode="auto">
        <a:xfrm xmlns:a="http://schemas.openxmlformats.org/drawingml/2006/main">
          <a:off x="4513231" y="2625828"/>
          <a:ext cx="126647" cy="123635"/>
        </a:xfrm>
        <a:prstGeom xmlns:a="http://schemas.openxmlformats.org/drawingml/2006/main" prst="ellipse">
          <a:avLst/>
        </a:prstGeom>
        <a:solidFill xmlns:a="http://schemas.openxmlformats.org/drawingml/2006/main">
          <a:srgbClr xmlns:mc="http://schemas.openxmlformats.org/markup-compatibility/2006" xmlns:a14="http://schemas.microsoft.com/office/drawing/2010/main" val="000000" mc:Ignorable="a14" a14:legacySpreadsheetColorIndex="8"/>
        </a:solidFill>
        <a:ln xmlns:a="http://schemas.openxmlformats.org/drawingml/2006/main" w="9525">
          <a:solidFill>
            <a:srgbClr xmlns:mc="http://schemas.openxmlformats.org/markup-compatibility/2006" xmlns:a14="http://schemas.microsoft.com/office/drawing/2010/main" val="000000" mc:Ignorable="a14" a14:legacySpreadsheetColorIndex="64"/>
          </a:solidFill>
          <a:round/>
          <a:headEnd/>
          <a:tailEnd/>
        </a:ln>
      </cdr:spPr>
      <cdr:txBody>
        <a:bodyPr xmlns:a="http://schemas.openxmlformats.org/drawingml/2006/main"/>
        <a:lstStyle xmlns:a="http://schemas.openxmlformats.org/drawingml/2006/main"/>
        <a:p xmlns:a="http://schemas.openxmlformats.org/drawingml/2006/main">
          <a:endParaRPr lang="ru-RU"/>
        </a:p>
      </cdr:txBody>
    </cdr:sp>
  </cdr:relSizeAnchor>
  <cdr:relSizeAnchor xmlns:cdr="http://schemas.openxmlformats.org/drawingml/2006/chartDrawing">
    <cdr:from>
      <cdr:x>0.86125</cdr:x>
      <cdr:y>0.77825</cdr:y>
    </cdr:from>
    <cdr:to>
      <cdr:x>0.876</cdr:x>
      <cdr:y>0.7995</cdr:y>
    </cdr:to>
    <cdr:sp macro="" textlink="">
      <cdr:nvSpPr>
        <cdr:cNvPr id="3086" name="Oval 14"/>
        <cdr:cNvSpPr>
          <a:spLocks xmlns:a="http://schemas.openxmlformats.org/drawingml/2006/main" noChangeAspect="1" noChangeArrowheads="1"/>
        </cdr:cNvSpPr>
      </cdr:nvSpPr>
      <cdr:spPr bwMode="auto">
        <a:xfrm xmlns:a="http://schemas.openxmlformats.org/drawingml/2006/main">
          <a:off x="7932694" y="4373570"/>
          <a:ext cx="135857" cy="119420"/>
        </a:xfrm>
        <a:prstGeom xmlns:a="http://schemas.openxmlformats.org/drawingml/2006/main" prst="ellipse">
          <a:avLst/>
        </a:prstGeom>
        <a:solidFill xmlns:a="http://schemas.openxmlformats.org/drawingml/2006/main">
          <a:srgbClr xmlns:mc="http://schemas.openxmlformats.org/markup-compatibility/2006" xmlns:a14="http://schemas.microsoft.com/office/drawing/2010/main" val="000000" mc:Ignorable="a14" a14:legacySpreadsheetColorIndex="8"/>
        </a:solidFill>
        <a:ln xmlns:a="http://schemas.openxmlformats.org/drawingml/2006/main" w="9525">
          <a:solidFill>
            <a:srgbClr xmlns:mc="http://schemas.openxmlformats.org/markup-compatibility/2006" xmlns:a14="http://schemas.microsoft.com/office/drawing/2010/main" val="000000" mc:Ignorable="a14" a14:legacySpreadsheetColorIndex="64"/>
          </a:solidFill>
          <a:round/>
          <a:headEnd/>
          <a:tailEnd/>
        </a:ln>
      </cdr:spPr>
      <cdr:txBody>
        <a:bodyPr xmlns:a="http://schemas.openxmlformats.org/drawingml/2006/main"/>
        <a:lstStyle xmlns:a="http://schemas.openxmlformats.org/drawingml/2006/main"/>
        <a:p xmlns:a="http://schemas.openxmlformats.org/drawingml/2006/main">
          <a:endParaRPr lang="ru-RU"/>
        </a:p>
      </cdr:txBody>
    </cdr:sp>
  </cdr:relSizeAnchor>
  <cdr:relSizeAnchor xmlns:cdr="http://schemas.openxmlformats.org/drawingml/2006/chartDrawing">
    <cdr:from>
      <cdr:x>0.09313</cdr:x>
      <cdr:y>0.02982</cdr:y>
    </cdr:from>
    <cdr:to>
      <cdr:x>0.30599</cdr:x>
      <cdr:y>0.15414</cdr:y>
    </cdr:to>
    <cdr:sp macro="" textlink="">
      <cdr:nvSpPr>
        <cdr:cNvPr id="3087" name="Text Box 15"/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428873" y="83784"/>
          <a:ext cx="980332" cy="349326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noFill/>
        </a:ln>
        <a:extLst xmlns:a="http://schemas.openxmlformats.org/drawingml/2006/main">
          <a:ext uri="{909E8E84-426E-40DD-AFC4-6F175D3DCCD1}">
            <a14:hiddenFill xmlns:a14="http://schemas.microsoft.com/office/drawing/2010/main">
              <a:solidFill>
                <a:srgbClr xmlns:mc="http://schemas.openxmlformats.org/markup-compatibility/2006" val="FFFFFF" mc:Ignorable="a14" a14:legacySpreadsheetColorIndex="9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xmlns:mc="http://schemas.openxmlformats.org/markup-compatibility/2006" val="000000" mc:Ignorable="a14" a14:legacySpreadsheetColorIndex="64"/>
              </a:solidFill>
              <a:miter lim="800000"/>
              <a:headEnd/>
              <a:tailEnd/>
            </a14:hiddenLine>
          </a:ext>
        </a:extLst>
      </cdr:spPr>
      <cdr:txBody>
        <a:bodyPr xmlns:a="http://schemas.openxmlformats.org/drawingml/2006/main" wrap="square" lIns="36576" tIns="41148" rIns="0" bIns="0" anchor="t" upright="1">
          <a:spAutoFit/>
        </a:bodyPr>
        <a:lstStyle xmlns:a="http://schemas.openxmlformats.org/drawingml/2006/main"/>
        <a:p xmlns:a="http://schemas.openxmlformats.org/drawingml/2006/main">
          <a:pPr algn="l" rtl="0">
            <a:defRPr sz="1000"/>
          </a:pPr>
          <a:r>
            <a:rPr lang="ru-RU" sz="2000" b="0" i="1" u="none" strike="noStrike" baseline="0" dirty="0">
              <a:solidFill>
                <a:srgbClr val="000000"/>
              </a:solidFill>
              <a:latin typeface="Times New Roman"/>
              <a:cs typeface="Times New Roman"/>
            </a:rPr>
            <a:t>y </a:t>
          </a:r>
          <a:r>
            <a:rPr lang="ru-RU" sz="2000" b="0" i="0" u="none" strike="noStrike" baseline="0" dirty="0">
              <a:solidFill>
                <a:srgbClr val="000000"/>
              </a:solidFill>
              <a:latin typeface="Times New Roman"/>
              <a:cs typeface="Times New Roman"/>
            </a:rPr>
            <a:t>= </a:t>
          </a:r>
          <a:r>
            <a:rPr lang="ru-RU" sz="2000" b="0" i="1" u="none" strike="noStrike" baseline="0" dirty="0">
              <a:solidFill>
                <a:srgbClr val="000000"/>
              </a:solidFill>
              <a:latin typeface="Times New Roman"/>
              <a:cs typeface="Times New Roman"/>
            </a:rPr>
            <a:t>f</a:t>
          </a:r>
          <a:r>
            <a:rPr lang="ru-RU" sz="2000" b="0" i="0" u="none" strike="noStrike" baseline="0" dirty="0">
              <a:solidFill>
                <a:srgbClr val="000000"/>
              </a:solidFill>
              <a:latin typeface="Times New Roman"/>
              <a:cs typeface="Times New Roman"/>
            </a:rPr>
            <a:t>(</a:t>
          </a:r>
          <a:r>
            <a:rPr lang="ru-RU" sz="2000" b="0" i="1" u="none" strike="noStrike" baseline="0" dirty="0">
              <a:solidFill>
                <a:srgbClr val="000000"/>
              </a:solidFill>
              <a:latin typeface="Times New Roman"/>
              <a:cs typeface="Times New Roman"/>
            </a:rPr>
            <a:t>x</a:t>
          </a:r>
          <a:r>
            <a:rPr lang="ru-RU" sz="2000" b="0" i="0" u="none" strike="noStrike" baseline="0" dirty="0">
              <a:solidFill>
                <a:srgbClr val="000000"/>
              </a:solidFill>
              <a:latin typeface="Times New Roman"/>
              <a:cs typeface="Times New Roman"/>
            </a:rPr>
            <a:t>)</a:t>
          </a:r>
          <a:endParaRPr lang="ru-RU" dirty="0"/>
        </a:p>
      </cdr:txBody>
    </cdr:sp>
  </cdr:relSizeAnchor>
  <cdr:relSizeAnchor xmlns:cdr="http://schemas.openxmlformats.org/drawingml/2006/chartDrawing">
    <cdr:from>
      <cdr:x>0.15567</cdr:x>
      <cdr:y>0.20107</cdr:y>
    </cdr:from>
    <cdr:to>
      <cdr:x>0.2714</cdr:x>
      <cdr:y>0.31326</cdr:y>
    </cdr:to>
    <cdr:sp macro="" textlink="">
      <cdr:nvSpPr>
        <cdr:cNvPr id="3088" name="Text Box 16"/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716905" y="564969"/>
          <a:ext cx="532989" cy="315266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noFill/>
        </a:ln>
        <a:extLst xmlns:a="http://schemas.openxmlformats.org/drawingml/2006/main">
          <a:ext uri="{909E8E84-426E-40DD-AFC4-6F175D3DCCD1}">
            <a14:hiddenFill xmlns:a14="http://schemas.microsoft.com/office/drawing/2010/main">
              <a:solidFill>
                <a:srgbClr xmlns:mc="http://schemas.openxmlformats.org/markup-compatibility/2006" val="FFFFFF" mc:Ignorable="a14" a14:legacySpreadsheetColorIndex="9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xmlns:mc="http://schemas.openxmlformats.org/markup-compatibility/2006" val="000000" mc:Ignorable="a14" a14:legacySpreadsheetColorIndex="64"/>
              </a:solidFill>
              <a:miter lim="800000"/>
              <a:headEnd/>
              <a:tailEnd/>
            </a14:hiddenLine>
          </a:ext>
        </a:extLst>
      </cdr:spPr>
      <cdr:txBody>
        <a:bodyPr xmlns:a="http://schemas.openxmlformats.org/drawingml/2006/main" vertOverflow="clip" wrap="square" lIns="45720" tIns="41148" rIns="45720" bIns="0" anchor="t" upright="1"/>
        <a:lstStyle xmlns:a="http://schemas.openxmlformats.org/drawingml/2006/main"/>
        <a:p xmlns:a="http://schemas.openxmlformats.org/drawingml/2006/main">
          <a:pPr algn="ctr" rtl="0">
            <a:defRPr sz="1000"/>
          </a:pPr>
          <a:r>
            <a:rPr lang="ru-RU" sz="2000" b="0" i="1" u="none" strike="noStrike" baseline="0" dirty="0">
              <a:solidFill>
                <a:srgbClr val="000000"/>
              </a:solidFill>
              <a:latin typeface="Times New Roman"/>
              <a:cs typeface="Times New Roman"/>
            </a:rPr>
            <a:t>f</a:t>
          </a:r>
          <a:r>
            <a:rPr lang="ru-RU" sz="2000" b="0" i="0" u="none" strike="noStrike" baseline="0" dirty="0">
              <a:solidFill>
                <a:srgbClr val="000000"/>
              </a:solidFill>
              <a:latin typeface="Times New Roman"/>
              <a:cs typeface="Times New Roman"/>
            </a:rPr>
            <a:t>(</a:t>
          </a:r>
          <a:r>
            <a:rPr lang="ru-RU" sz="2000" b="0" i="1" u="none" strike="noStrike" baseline="0" dirty="0">
              <a:solidFill>
                <a:srgbClr val="000000"/>
              </a:solidFill>
              <a:latin typeface="Times New Roman"/>
              <a:cs typeface="Times New Roman"/>
            </a:rPr>
            <a:t>a</a:t>
          </a:r>
          <a:r>
            <a:rPr lang="ru-RU" sz="2000" b="0" i="0" u="none" strike="noStrike" baseline="0" dirty="0">
              <a:solidFill>
                <a:srgbClr val="000000"/>
              </a:solidFill>
              <a:latin typeface="Times New Roman"/>
              <a:cs typeface="Times New Roman"/>
            </a:rPr>
            <a:t>)</a:t>
          </a:r>
          <a:endParaRPr lang="ru-RU" dirty="0"/>
        </a:p>
      </cdr:txBody>
    </cdr:sp>
  </cdr:relSizeAnchor>
  <cdr:relSizeAnchor xmlns:cdr="http://schemas.openxmlformats.org/drawingml/2006/chartDrawing">
    <cdr:from>
      <cdr:x>0.7811</cdr:x>
      <cdr:y>0.7995</cdr:y>
    </cdr:from>
    <cdr:to>
      <cdr:x>0.9035</cdr:x>
      <cdr:y>0.91861</cdr:y>
    </cdr:to>
    <cdr:sp macro="" textlink="">
      <cdr:nvSpPr>
        <cdr:cNvPr id="3089" name="Text Box 17"/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3597225" y="2246495"/>
          <a:ext cx="563697" cy="334698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noFill/>
        </a:ln>
        <a:extLst xmlns:a="http://schemas.openxmlformats.org/drawingml/2006/main">
          <a:ext uri="{909E8E84-426E-40DD-AFC4-6F175D3DCCD1}">
            <a14:hiddenFill xmlns:a14="http://schemas.microsoft.com/office/drawing/2010/main">
              <a:solidFill>
                <a:srgbClr xmlns:mc="http://schemas.openxmlformats.org/markup-compatibility/2006" val="FFFFFF" mc:Ignorable="a14" a14:legacySpreadsheetColorIndex="9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xmlns:mc="http://schemas.openxmlformats.org/markup-compatibility/2006" val="000000" mc:Ignorable="a14" a14:legacySpreadsheetColorIndex="64"/>
              </a:solidFill>
              <a:miter lim="800000"/>
              <a:headEnd/>
              <a:tailEnd/>
            </a14:hiddenLine>
          </a:ext>
        </a:extLst>
      </cdr:spPr>
      <cdr:txBody>
        <a:bodyPr xmlns:a="http://schemas.openxmlformats.org/drawingml/2006/main" vertOverflow="clip" wrap="square" lIns="45720" tIns="41148" rIns="45720" bIns="0" anchor="t" upright="1"/>
        <a:lstStyle xmlns:a="http://schemas.openxmlformats.org/drawingml/2006/main"/>
        <a:p xmlns:a="http://schemas.openxmlformats.org/drawingml/2006/main">
          <a:pPr algn="ctr" rtl="0">
            <a:defRPr sz="1000"/>
          </a:pPr>
          <a:r>
            <a:rPr lang="ru-RU" sz="2000" b="0" i="1" u="none" strike="noStrike" baseline="0" dirty="0">
              <a:solidFill>
                <a:srgbClr val="000000"/>
              </a:solidFill>
              <a:latin typeface="Times New Roman"/>
              <a:cs typeface="Times New Roman"/>
            </a:rPr>
            <a:t>f</a:t>
          </a:r>
          <a:r>
            <a:rPr lang="ru-RU" sz="2000" b="0" i="0" u="none" strike="noStrike" baseline="0" dirty="0">
              <a:solidFill>
                <a:srgbClr val="000000"/>
              </a:solidFill>
              <a:latin typeface="Times New Roman"/>
              <a:cs typeface="Times New Roman"/>
            </a:rPr>
            <a:t>(</a:t>
          </a:r>
          <a:r>
            <a:rPr lang="ru-RU" sz="2000" b="0" i="1" u="none" strike="noStrike" baseline="0" dirty="0">
              <a:solidFill>
                <a:srgbClr val="000000"/>
              </a:solidFill>
              <a:latin typeface="Times New Roman"/>
              <a:cs typeface="Times New Roman"/>
            </a:rPr>
            <a:t>b</a:t>
          </a:r>
          <a:r>
            <a:rPr lang="ru-RU" sz="2000" b="0" i="0" u="none" strike="noStrike" baseline="0" dirty="0">
              <a:solidFill>
                <a:srgbClr val="000000"/>
              </a:solidFill>
              <a:latin typeface="Times New Roman"/>
              <a:cs typeface="Times New Roman"/>
            </a:rPr>
            <a:t>)</a:t>
          </a:r>
          <a:endParaRPr lang="ru-RU" dirty="0"/>
        </a:p>
      </cdr:txBody>
    </cdr:sp>
  </cdr:relSizeAnchor>
  <cdr:relSizeAnchor xmlns:cdr="http://schemas.openxmlformats.org/drawingml/2006/chartDrawing">
    <cdr:from>
      <cdr:x>0.48402</cdr:x>
      <cdr:y>0.32405</cdr:y>
    </cdr:from>
    <cdr:to>
      <cdr:x>0.60911</cdr:x>
      <cdr:y>0.46551</cdr:y>
    </cdr:to>
    <cdr:sp macro="" textlink="">
      <cdr:nvSpPr>
        <cdr:cNvPr id="3090" name="Text Box 18"/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2229075" y="910540"/>
          <a:ext cx="576062" cy="397485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noFill/>
        </a:ln>
        <a:extLst xmlns:a="http://schemas.openxmlformats.org/drawingml/2006/main">
          <a:ext uri="{909E8E84-426E-40DD-AFC4-6F175D3DCCD1}">
            <a14:hiddenFill xmlns:a14="http://schemas.microsoft.com/office/drawing/2010/main">
              <a:solidFill>
                <a:srgbClr xmlns:mc="http://schemas.openxmlformats.org/markup-compatibility/2006" val="FFFFFF" mc:Ignorable="a14" a14:legacySpreadsheetColorIndex="9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xmlns:mc="http://schemas.openxmlformats.org/markup-compatibility/2006" val="000000" mc:Ignorable="a14" a14:legacySpreadsheetColorIndex="64"/>
              </a:solidFill>
              <a:miter lim="800000"/>
              <a:headEnd/>
              <a:tailEnd/>
            </a14:hiddenLine>
          </a:ext>
        </a:extLst>
      </cdr:spPr>
      <cdr:txBody>
        <a:bodyPr xmlns:a="http://schemas.openxmlformats.org/drawingml/2006/main" vertOverflow="clip" wrap="square" lIns="45720" tIns="36576" rIns="45720" bIns="0" anchor="t" upright="1"/>
        <a:lstStyle xmlns:a="http://schemas.openxmlformats.org/drawingml/2006/main"/>
        <a:p xmlns:a="http://schemas.openxmlformats.org/drawingml/2006/main">
          <a:pPr algn="ctr" rtl="0">
            <a:defRPr sz="1000"/>
          </a:pPr>
          <a:r>
            <a:rPr lang="ru-RU" sz="1880" b="0" i="1" u="none" strike="noStrike" baseline="0" dirty="0">
              <a:solidFill>
                <a:srgbClr val="000000"/>
              </a:solidFill>
              <a:latin typeface="Times New Roman"/>
              <a:cs typeface="Times New Roman"/>
            </a:rPr>
            <a:t>f</a:t>
          </a:r>
          <a:r>
            <a:rPr lang="ru-RU" sz="1880" b="0" i="0" u="none" strike="noStrike" baseline="0" dirty="0">
              <a:solidFill>
                <a:srgbClr val="000000"/>
              </a:solidFill>
              <a:latin typeface="Times New Roman"/>
              <a:cs typeface="Times New Roman"/>
            </a:rPr>
            <a:t>(</a:t>
          </a:r>
          <a:r>
            <a:rPr lang="en-US" sz="2000" b="0" i="1" u="none" strike="noStrike" baseline="0" dirty="0">
              <a:solidFill>
                <a:srgbClr val="000000"/>
              </a:solidFill>
              <a:latin typeface="Times New Roman"/>
              <a:cs typeface="Times New Roman"/>
            </a:rPr>
            <a:t>d</a:t>
          </a:r>
          <a:r>
            <a:rPr lang="ru-RU" sz="1880" b="0" i="0" u="none" strike="noStrike" baseline="0" dirty="0">
              <a:solidFill>
                <a:srgbClr val="000000"/>
              </a:solidFill>
              <a:latin typeface="Times New Roman"/>
              <a:cs typeface="Times New Roman"/>
            </a:rPr>
            <a:t>)</a:t>
          </a:r>
          <a:endParaRPr lang="ru-RU" dirty="0"/>
        </a:p>
      </cdr:txBody>
    </cdr:sp>
  </cdr:relSizeAnchor>
  <cdr:relSizeAnchor xmlns:cdr="http://schemas.openxmlformats.org/drawingml/2006/chartDrawing">
    <cdr:from>
      <cdr:x>0.973</cdr:x>
      <cdr:y>0.60925</cdr:y>
    </cdr:from>
    <cdr:to>
      <cdr:x>0.98863</cdr:x>
      <cdr:y>0.66829</cdr:y>
    </cdr:to>
    <cdr:sp macro="" textlink="">
      <cdr:nvSpPr>
        <cdr:cNvPr id="3093" name="Text Box 21"/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8961987" y="3418030"/>
          <a:ext cx="143950" cy="331245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noFill/>
        </a:ln>
        <a:extLst xmlns:a="http://schemas.openxmlformats.org/drawingml/2006/main">
          <a:ext uri="{909E8E84-426E-40DD-AFC4-6F175D3DCCD1}">
            <a14:hiddenFill xmlns:a14="http://schemas.microsoft.com/office/drawing/2010/main">
              <a:solidFill>
                <a:srgbClr xmlns:mc="http://schemas.openxmlformats.org/markup-compatibility/2006" val="FFFFFF" mc:Ignorable="a14" a14:legacySpreadsheetColorIndex="9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xmlns:mc="http://schemas.openxmlformats.org/markup-compatibility/2006" val="000000" mc:Ignorable="a14" a14:legacySpreadsheetColorIndex="64"/>
              </a:solidFill>
              <a:miter lim="800000"/>
              <a:headEnd/>
              <a:tailEnd/>
            </a14:hiddenLine>
          </a:ext>
        </a:extLst>
      </cdr:spPr>
      <cdr:txBody>
        <a:bodyPr xmlns:a="http://schemas.openxmlformats.org/drawingml/2006/main" wrap="none" lIns="36576" tIns="36576" rIns="0" bIns="0" anchor="t" upright="1">
          <a:spAutoFit/>
        </a:bodyPr>
        <a:lstStyle xmlns:a="http://schemas.openxmlformats.org/drawingml/2006/main"/>
        <a:p xmlns:a="http://schemas.openxmlformats.org/drawingml/2006/main">
          <a:pPr algn="l" rtl="0">
            <a:defRPr sz="1000"/>
          </a:pPr>
          <a:r>
            <a:rPr lang="ru-RU" sz="1880" b="0" i="1" u="none" strike="noStrike" baseline="0">
              <a:solidFill>
                <a:srgbClr val="000000"/>
              </a:solidFill>
              <a:latin typeface="Times New Roman"/>
              <a:cs typeface="Times New Roman"/>
            </a:rPr>
            <a:t>x</a:t>
          </a:r>
          <a:endParaRPr lang="ru-RU"/>
        </a:p>
      </cdr:txBody>
    </cdr:sp>
  </cdr:relSizeAnchor>
  <cdr:relSizeAnchor xmlns:cdr="http://schemas.openxmlformats.org/drawingml/2006/chartDrawing">
    <cdr:from>
      <cdr:x>0.01625</cdr:x>
      <cdr:y>0</cdr:y>
    </cdr:from>
    <cdr:to>
      <cdr:x>0.03188</cdr:x>
      <cdr:y>0.05904</cdr:y>
    </cdr:to>
    <cdr:sp macro="" textlink="">
      <cdr:nvSpPr>
        <cdr:cNvPr id="3094" name="Text Box 22"/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149673" y="0"/>
          <a:ext cx="143950" cy="331245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noFill/>
        </a:ln>
        <a:extLst xmlns:a="http://schemas.openxmlformats.org/drawingml/2006/main">
          <a:ext uri="{909E8E84-426E-40DD-AFC4-6F175D3DCCD1}">
            <a14:hiddenFill xmlns:a14="http://schemas.microsoft.com/office/drawing/2010/main">
              <a:solidFill>
                <a:srgbClr xmlns:mc="http://schemas.openxmlformats.org/markup-compatibility/2006" val="FFFFFF" mc:Ignorable="a14" a14:legacySpreadsheetColorIndex="9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xmlns:mc="http://schemas.openxmlformats.org/markup-compatibility/2006" val="000000" mc:Ignorable="a14" a14:legacySpreadsheetColorIndex="64"/>
              </a:solidFill>
              <a:miter lim="800000"/>
              <a:headEnd/>
              <a:tailEnd/>
            </a14:hiddenLine>
          </a:ext>
        </a:extLst>
      </cdr:spPr>
      <cdr:txBody>
        <a:bodyPr xmlns:a="http://schemas.openxmlformats.org/drawingml/2006/main" wrap="none" lIns="36576" tIns="36576" rIns="0" bIns="0" anchor="t" upright="1">
          <a:spAutoFit/>
        </a:bodyPr>
        <a:lstStyle xmlns:a="http://schemas.openxmlformats.org/drawingml/2006/main"/>
        <a:p xmlns:a="http://schemas.openxmlformats.org/drawingml/2006/main">
          <a:pPr algn="l" rtl="0">
            <a:defRPr sz="1000"/>
          </a:pPr>
          <a:r>
            <a:rPr lang="ru-RU" sz="1880" b="0" i="1" u="none" strike="noStrike" baseline="0">
              <a:solidFill>
                <a:srgbClr val="000000"/>
              </a:solidFill>
              <a:latin typeface="Times New Roman"/>
              <a:cs typeface="Times New Roman"/>
            </a:rPr>
            <a:t>y</a:t>
          </a:r>
          <a:endParaRPr lang="ru-RU"/>
        </a:p>
      </cdr:txBody>
    </cdr:sp>
  </cdr:relSizeAnchor>
  <cdr:relSizeAnchor xmlns:cdr="http://schemas.openxmlformats.org/drawingml/2006/chartDrawing">
    <cdr:from>
      <cdr:x>0.13311</cdr:x>
      <cdr:y>0.59662</cdr:y>
    </cdr:from>
    <cdr:to>
      <cdr:x>0.49835</cdr:x>
      <cdr:y>0.63273</cdr:y>
    </cdr:to>
    <cdr:sp macro="" textlink="">
      <cdr:nvSpPr>
        <cdr:cNvPr id="3" name="Полилиния 2"/>
        <cdr:cNvSpPr/>
      </cdr:nvSpPr>
      <cdr:spPr bwMode="auto">
        <a:xfrm xmlns:a="http://schemas.openxmlformats.org/drawingml/2006/main">
          <a:off x="1226090" y="3349254"/>
          <a:ext cx="3364149" cy="202673"/>
        </a:xfrm>
        <a:custGeom xmlns:a="http://schemas.openxmlformats.org/drawingml/2006/main">
          <a:avLst/>
          <a:gdLst>
            <a:gd name="connsiteX0" fmla="*/ 0 w 3364149"/>
            <a:gd name="connsiteY0" fmla="*/ 0 h 202673"/>
            <a:gd name="connsiteX1" fmla="*/ 1702341 w 3364149"/>
            <a:gd name="connsiteY1" fmla="*/ 202660 h 202673"/>
            <a:gd name="connsiteX2" fmla="*/ 3364149 w 3364149"/>
            <a:gd name="connsiteY2" fmla="*/ 10133 h 202673"/>
          </a:gdLst>
          <a:ahLst/>
          <a:cxnLst>
            <a:cxn ang="0">
              <a:pos x="connsiteX0" y="connsiteY0"/>
            </a:cxn>
            <a:cxn ang="0">
              <a:pos x="connsiteX1" y="connsiteY1"/>
            </a:cxn>
            <a:cxn ang="0">
              <a:pos x="connsiteX2" y="connsiteY2"/>
            </a:cxn>
          </a:cxnLst>
          <a:rect l="l" t="t" r="r" b="b"/>
          <a:pathLst>
            <a:path w="3364149" h="202673">
              <a:moveTo>
                <a:pt x="0" y="0"/>
              </a:moveTo>
              <a:cubicBezTo>
                <a:pt x="570825" y="100485"/>
                <a:pt x="1141650" y="200971"/>
                <a:pt x="1702341" y="202660"/>
              </a:cubicBezTo>
              <a:cubicBezTo>
                <a:pt x="2263032" y="204349"/>
                <a:pt x="3105758" y="52354"/>
                <a:pt x="3364149" y="10133"/>
              </a:cubicBezTo>
            </a:path>
          </a:pathLst>
        </a:custGeom>
        <a:noFill xmlns:a="http://schemas.openxmlformats.org/drawingml/2006/main"/>
        <a:ln xmlns:a="http://schemas.openxmlformats.org/drawingml/2006/main" w="12700" cap="flat" cmpd="sng" algn="ctr">
          <a:solidFill>
            <a:srgbClr xmlns:mc="http://schemas.openxmlformats.org/markup-compatibility/2006" xmlns:a14="http://schemas.microsoft.com/office/drawing/2010/main" val="000000" mc:Ignorable="a14" a14:legacySpreadsheetColorIndex="64"/>
          </a:solidFill>
          <a:prstDash val="solid"/>
          <a:round/>
          <a:headEnd type="none" w="med" len="med"/>
          <a:tailEnd type="triangle" w="med" len="med"/>
        </a:ln>
        <a:effectLst xmlns:a="http://schemas.openxmlformats.org/drawingml/2006/main"/>
        <a:extLst xmlns:a="http://schemas.openxmlformats.org/drawingml/2006/main"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cdr:spPr>
      <cdr:txBody>
        <a:bodyPr xmlns:a="http://schemas.openxmlformats.org/drawingml/2006/main" vertOverflow="clip" wrap="square" lIns="18288" tIns="0" rIns="0" bIns="0" upright="1"/>
        <a:lstStyle xmlns:a="http://schemas.openxmlformats.org/drawingml/2006/main"/>
        <a:p xmlns:a="http://schemas.openxmlformats.org/drawingml/2006/main">
          <a:endParaRPr lang="ru-RU"/>
        </a:p>
      </cdr:txBody>
    </cdr:sp>
  </cdr:relSizeAnchor>
  <cdr:relSizeAnchor xmlns:cdr="http://schemas.openxmlformats.org/drawingml/2006/chartDrawing">
    <cdr:from>
      <cdr:x>0.67199</cdr:x>
      <cdr:y>0.68351</cdr:y>
    </cdr:from>
    <cdr:to>
      <cdr:x>0.68567</cdr:x>
      <cdr:y>0.70595</cdr:y>
    </cdr:to>
    <cdr:sp macro="" textlink="">
      <cdr:nvSpPr>
        <cdr:cNvPr id="22" name="Oval 14"/>
        <cdr:cNvSpPr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6189663" y="3836987"/>
          <a:ext cx="126000" cy="126000"/>
        </a:xfrm>
        <a:prstGeom xmlns:a="http://schemas.openxmlformats.org/drawingml/2006/main" prst="ellipse">
          <a:avLst/>
        </a:prstGeom>
        <a:solidFill xmlns:a="http://schemas.openxmlformats.org/drawingml/2006/main">
          <a:srgbClr xmlns:mc="http://schemas.openxmlformats.org/markup-compatibility/2006" xmlns:a14="http://schemas.microsoft.com/office/drawing/2010/main" val="000000" mc:Ignorable="a14" a14:legacySpreadsheetColorIndex="8"/>
        </a:solidFill>
        <a:ln xmlns:a="http://schemas.openxmlformats.org/drawingml/2006/main" w="9525">
          <a:solidFill>
            <a:srgbClr xmlns:mc="http://schemas.openxmlformats.org/markup-compatibility/2006" xmlns:a14="http://schemas.microsoft.com/office/drawing/2010/main" val="000000" mc:Ignorable="a14" a14:legacySpreadsheetColorIndex="64"/>
          </a:solidFill>
          <a:round/>
          <a:headEnd/>
          <a:tailEnd/>
        </a:ln>
      </cdr:spPr>
      <cdr:txBody>
        <a:bodyPr xmlns:a="http://schemas.openxmlformats.org/drawingml/2006/main"/>
        <a:lstStyle xmlns:a="http://schemas.openxmlformats.org/drawingml/2006/main"/>
        <a:p xmlns:a="http://schemas.openxmlformats.org/drawingml/2006/main">
          <a:endParaRPr lang="ru-RU"/>
        </a:p>
      </cdr:txBody>
    </cdr:sp>
  </cdr:relSizeAnchor>
  <cdr:relSizeAnchor xmlns:cdr="http://schemas.openxmlformats.org/drawingml/2006/chartDrawing">
    <cdr:from>
      <cdr:x>0.6792</cdr:x>
      <cdr:y>0.58425</cdr:y>
    </cdr:from>
    <cdr:to>
      <cdr:x>0.67941</cdr:x>
      <cdr:y>0.69991</cdr:y>
    </cdr:to>
    <cdr:sp macro="" textlink="">
      <cdr:nvSpPr>
        <cdr:cNvPr id="23" name="Line 9"/>
        <cdr:cNvSpPr>
          <a:spLocks xmlns:a="http://schemas.openxmlformats.org/drawingml/2006/main" noChangeShapeType="1"/>
        </cdr:cNvSpPr>
      </cdr:nvSpPr>
      <cdr:spPr bwMode="auto">
        <a:xfrm xmlns:a="http://schemas.openxmlformats.org/drawingml/2006/main">
          <a:off x="6256021" y="3279776"/>
          <a:ext cx="1903" cy="649288"/>
        </a:xfrm>
        <a:prstGeom xmlns:a="http://schemas.openxmlformats.org/drawingml/2006/main" prst="line">
          <a:avLst/>
        </a:prstGeom>
        <a:noFill xmlns:a="http://schemas.openxmlformats.org/drawingml/2006/main"/>
        <a:ln xmlns:a="http://schemas.openxmlformats.org/drawingml/2006/main" w="12700">
          <a:solidFill>
            <a:srgbClr xmlns:mc="http://schemas.openxmlformats.org/markup-compatibility/2006" xmlns:a14="http://schemas.microsoft.com/office/drawing/2010/main" val="000000" mc:Ignorable="a14" a14:legacySpreadsheetColorIndex="64"/>
          </a:solidFill>
          <a:prstDash val="dash"/>
          <a:round/>
          <a:headEnd/>
          <a:tailEnd/>
        </a:ln>
        <a:extLst xmlns:a="http://schemas.openxmlformats.org/drawingml/2006/main">
          <a:ext uri="{909E8E84-426E-40DD-AFC4-6F175D3DCCD1}">
            <a14:hiddenFill xmlns:a14="http://schemas.microsoft.com/office/drawing/2010/main">
              <a:noFill/>
            </a14:hiddenFill>
          </a:ext>
        </a:extLst>
      </cdr:spPr>
      <cdr:txBody>
        <a:bodyPr xmlns:a="http://schemas.openxmlformats.org/drawingml/2006/main"/>
        <a:lstStyle xmlns:a="http://schemas.openxmlformats.org/drawingml/2006/main"/>
        <a:p xmlns:a="http://schemas.openxmlformats.org/drawingml/2006/main">
          <a:endParaRPr lang="ru-RU"/>
        </a:p>
      </cdr:txBody>
    </cdr:sp>
  </cdr:relSizeAnchor>
  <cdr:relSizeAnchor xmlns:cdr="http://schemas.openxmlformats.org/drawingml/2006/chartDrawing">
    <cdr:from>
      <cdr:x>0.67995</cdr:x>
      <cdr:y>0.59613</cdr:y>
    </cdr:from>
    <cdr:to>
      <cdr:x>0.86968</cdr:x>
      <cdr:y>0.63223</cdr:y>
    </cdr:to>
    <cdr:sp macro="" textlink="">
      <cdr:nvSpPr>
        <cdr:cNvPr id="24" name="Полилиния 23"/>
        <cdr:cNvSpPr/>
      </cdr:nvSpPr>
      <cdr:spPr bwMode="auto">
        <a:xfrm xmlns:a="http://schemas.openxmlformats.org/drawingml/2006/main" flipH="1">
          <a:off x="6262923" y="3346450"/>
          <a:ext cx="1747602" cy="202673"/>
        </a:xfrm>
        <a:custGeom xmlns:a="http://schemas.openxmlformats.org/drawingml/2006/main">
          <a:avLst/>
          <a:gdLst>
            <a:gd name="connsiteX0" fmla="*/ 0 w 3364149"/>
            <a:gd name="connsiteY0" fmla="*/ 0 h 202673"/>
            <a:gd name="connsiteX1" fmla="*/ 1702341 w 3364149"/>
            <a:gd name="connsiteY1" fmla="*/ 202660 h 202673"/>
            <a:gd name="connsiteX2" fmla="*/ 3364149 w 3364149"/>
            <a:gd name="connsiteY2" fmla="*/ 10133 h 202673"/>
          </a:gdLst>
          <a:ahLst/>
          <a:cxnLst>
            <a:cxn ang="0">
              <a:pos x="connsiteX0" y="connsiteY0"/>
            </a:cxn>
            <a:cxn ang="0">
              <a:pos x="connsiteX1" y="connsiteY1"/>
            </a:cxn>
            <a:cxn ang="0">
              <a:pos x="connsiteX2" y="connsiteY2"/>
            </a:cxn>
          </a:cxnLst>
          <a:rect l="l" t="t" r="r" b="b"/>
          <a:pathLst>
            <a:path w="3364149" h="202673">
              <a:moveTo>
                <a:pt x="0" y="0"/>
              </a:moveTo>
              <a:cubicBezTo>
                <a:pt x="570825" y="100485"/>
                <a:pt x="1141650" y="200971"/>
                <a:pt x="1702341" y="202660"/>
              </a:cubicBezTo>
              <a:cubicBezTo>
                <a:pt x="2263032" y="204349"/>
                <a:pt x="3105758" y="52354"/>
                <a:pt x="3364149" y="10133"/>
              </a:cubicBezTo>
            </a:path>
          </a:pathLst>
        </a:custGeom>
        <a:noFill xmlns:a="http://schemas.openxmlformats.org/drawingml/2006/main"/>
        <a:ln xmlns:a="http://schemas.openxmlformats.org/drawingml/2006/main" w="12700" cap="flat" cmpd="sng" algn="ctr">
          <a:solidFill>
            <a:srgbClr xmlns:mc="http://schemas.openxmlformats.org/markup-compatibility/2006" xmlns:a14="http://schemas.microsoft.com/office/drawing/2010/main" val="000000" mc:Ignorable="a14" a14:legacySpreadsheetColorIndex="64"/>
          </a:solidFill>
          <a:prstDash val="solid"/>
          <a:round/>
          <a:headEnd type="none" w="med" len="med"/>
          <a:tailEnd type="triangle" w="med" len="med"/>
        </a:ln>
        <a:effectLst xmlns:a="http://schemas.openxmlformats.org/drawingml/2006/main"/>
        <a:extLst xmlns:a="http://schemas.openxmlformats.org/drawingml/2006/main"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cdr:spPr>
      <cdr:txBody>
        <a:bodyPr xmlns:a="http://schemas.openxmlformats.org/drawingml/2006/main" wrap="square" lIns="18288" tIns="0" rIns="0" bIns="0" upright="1"/>
        <a:lstStyle xmlns:a="http://schemas.openxmlformats.org/drawingml/2006/main"/>
        <a:p xmlns:a="http://schemas.openxmlformats.org/drawingml/2006/main">
          <a:endParaRPr lang="ru-RU"/>
        </a:p>
      </cdr:txBody>
    </cdr:sp>
  </cdr:relSizeAnchor>
</c:userShapes>
</file>

<file path=ppt/drawings/drawing5.xml><?xml version="1.0" encoding="utf-8"?>
<c:userShapes xmlns:c="http://schemas.openxmlformats.org/drawingml/2006/chart">
  <cdr:relSizeAnchor xmlns:cdr="http://schemas.openxmlformats.org/drawingml/2006/chartDrawing">
    <cdr:from>
      <cdr:x>0.00978</cdr:x>
      <cdr:y>0.01335</cdr:y>
    </cdr:from>
    <cdr:to>
      <cdr:x>0.00978</cdr:x>
      <cdr:y>0.04385</cdr:y>
    </cdr:to>
    <cdr:sp macro="" textlink="">
      <cdr:nvSpPr>
        <cdr:cNvPr id="3074" name="Line 2"/>
        <cdr:cNvSpPr>
          <a:spLocks xmlns:a="http://schemas.openxmlformats.org/drawingml/2006/main" noChangeShapeType="1"/>
        </cdr:cNvSpPr>
      </cdr:nvSpPr>
      <cdr:spPr bwMode="auto">
        <a:xfrm xmlns:a="http://schemas.openxmlformats.org/drawingml/2006/main" flipH="1" flipV="1">
          <a:off x="90120" y="74933"/>
          <a:ext cx="0" cy="171217"/>
        </a:xfrm>
        <a:prstGeom xmlns:a="http://schemas.openxmlformats.org/drawingml/2006/main" prst="line">
          <a:avLst/>
        </a:prstGeom>
        <a:noFill xmlns:a="http://schemas.openxmlformats.org/drawingml/2006/main"/>
        <a:ln xmlns:a="http://schemas.openxmlformats.org/drawingml/2006/main" w="0">
          <a:solidFill>
            <a:srgbClr xmlns:mc="http://schemas.openxmlformats.org/markup-compatibility/2006" xmlns:a14="http://schemas.microsoft.com/office/drawing/2010/main" val="000000" mc:Ignorable="a14" a14:legacySpreadsheetColorIndex="64"/>
          </a:solidFill>
          <a:round/>
          <a:headEnd/>
          <a:tailEnd type="triangle" w="lg" len="lg"/>
        </a:ln>
        <a:extLst xmlns:a="http://schemas.openxmlformats.org/drawingml/2006/main">
          <a:ext uri="{909E8E84-426E-40DD-AFC4-6F175D3DCCD1}">
            <a14:hiddenFill xmlns:a14="http://schemas.microsoft.com/office/drawing/2010/main">
              <a:noFill/>
            </a14:hiddenFill>
          </a:ext>
        </a:extLst>
      </cdr:spPr>
      <cdr:txBody>
        <a:bodyPr xmlns:a="http://schemas.openxmlformats.org/drawingml/2006/main"/>
        <a:lstStyle xmlns:a="http://schemas.openxmlformats.org/drawingml/2006/main"/>
        <a:p xmlns:a="http://schemas.openxmlformats.org/drawingml/2006/main">
          <a:endParaRPr lang="ru-RU"/>
        </a:p>
      </cdr:txBody>
    </cdr:sp>
  </cdr:relSizeAnchor>
  <cdr:relSizeAnchor xmlns:cdr="http://schemas.openxmlformats.org/drawingml/2006/chartDrawing">
    <cdr:from>
      <cdr:x>0.9845</cdr:x>
      <cdr:y>0.5975</cdr:y>
    </cdr:from>
    <cdr:to>
      <cdr:x>0.99325</cdr:x>
      <cdr:y>0.5985</cdr:y>
    </cdr:to>
    <cdr:sp macro="" textlink="">
      <cdr:nvSpPr>
        <cdr:cNvPr id="3075" name="Line 3"/>
        <cdr:cNvSpPr>
          <a:spLocks xmlns:a="http://schemas.openxmlformats.org/drawingml/2006/main" noChangeShapeType="1"/>
        </cdr:cNvSpPr>
      </cdr:nvSpPr>
      <cdr:spPr bwMode="auto">
        <a:xfrm xmlns:a="http://schemas.openxmlformats.org/drawingml/2006/main">
          <a:off x="9067910" y="3357801"/>
          <a:ext cx="80593" cy="5619"/>
        </a:xfrm>
        <a:prstGeom xmlns:a="http://schemas.openxmlformats.org/drawingml/2006/main" prst="line">
          <a:avLst/>
        </a:prstGeom>
        <a:noFill xmlns:a="http://schemas.openxmlformats.org/drawingml/2006/main"/>
        <a:ln xmlns:a="http://schemas.openxmlformats.org/drawingml/2006/main" w="9525">
          <a:solidFill>
            <a:srgbClr xmlns:mc="http://schemas.openxmlformats.org/markup-compatibility/2006" xmlns:a14="http://schemas.microsoft.com/office/drawing/2010/main" val="000000" mc:Ignorable="a14" a14:legacySpreadsheetColorIndex="64"/>
          </a:solidFill>
          <a:round/>
          <a:headEnd/>
          <a:tailEnd type="triangle" w="lg" len="lg"/>
        </a:ln>
        <a:extLst xmlns:a="http://schemas.openxmlformats.org/drawingml/2006/main">
          <a:ext uri="{909E8E84-426E-40DD-AFC4-6F175D3DCCD1}">
            <a14:hiddenFill xmlns:a14="http://schemas.microsoft.com/office/drawing/2010/main">
              <a:noFill/>
            </a14:hiddenFill>
          </a:ext>
        </a:extLst>
      </cdr:spPr>
      <cdr:txBody>
        <a:bodyPr xmlns:a="http://schemas.openxmlformats.org/drawingml/2006/main"/>
        <a:lstStyle xmlns:a="http://schemas.openxmlformats.org/drawingml/2006/main"/>
        <a:p xmlns:a="http://schemas.openxmlformats.org/drawingml/2006/main">
          <a:endParaRPr lang="ru-RU"/>
        </a:p>
      </cdr:txBody>
    </cdr:sp>
  </cdr:relSizeAnchor>
  <cdr:relSizeAnchor xmlns:cdr="http://schemas.openxmlformats.org/drawingml/2006/chartDrawing">
    <cdr:from>
      <cdr:x>0.07675</cdr:x>
      <cdr:y>0.12225</cdr:y>
    </cdr:from>
    <cdr:to>
      <cdr:x>0.9465</cdr:x>
      <cdr:y>0.81875</cdr:y>
    </cdr:to>
    <cdr:sp macro="" textlink="">
      <cdr:nvSpPr>
        <cdr:cNvPr id="3076" name="Freeform 4"/>
        <cdr:cNvSpPr>
          <a:spLocks xmlns:a="http://schemas.openxmlformats.org/drawingml/2006/main"/>
        </cdr:cNvSpPr>
      </cdr:nvSpPr>
      <cdr:spPr bwMode="auto">
        <a:xfrm xmlns:a="http://schemas.openxmlformats.org/drawingml/2006/main">
          <a:off x="706919" y="687014"/>
          <a:ext cx="8010985" cy="3914156"/>
        </a:xfrm>
        <a:custGeom xmlns:a="http://schemas.openxmlformats.org/drawingml/2006/main">
          <a:avLst/>
          <a:gdLst>
            <a:gd name="T0" fmla="*/ 0 w 7950200"/>
            <a:gd name="T1" fmla="*/ 0 h 3934788"/>
            <a:gd name="T2" fmla="*/ 1295400 w 7950200"/>
            <a:gd name="T3" fmla="*/ 1713537 h 3934788"/>
            <a:gd name="T4" fmla="*/ 3479800 w 7950200"/>
            <a:gd name="T5" fmla="*/ 1802387 h 3934788"/>
            <a:gd name="T6" fmla="*/ 5410200 w 7950200"/>
            <a:gd name="T7" fmla="*/ 3185909 h 3934788"/>
            <a:gd name="T8" fmla="*/ 7950200 w 7950200"/>
            <a:gd name="T9" fmla="*/ 3934788 h 3934788"/>
          </a:gdLst>
          <a:ahLst/>
          <a:cxnLst>
            <a:cxn ang="0">
              <a:pos x="T0" y="T1"/>
            </a:cxn>
            <a:cxn ang="0">
              <a:pos x="T2" y="T3"/>
            </a:cxn>
            <a:cxn ang="0">
              <a:pos x="T4" y="T5"/>
            </a:cxn>
            <a:cxn ang="0">
              <a:pos x="T6" y="T7"/>
            </a:cxn>
            <a:cxn ang="0">
              <a:pos x="T8" y="T9"/>
            </a:cxn>
          </a:cxnLst>
          <a:rect l="0" t="0" r="r" b="b"/>
          <a:pathLst>
            <a:path w="7950200" h="3934788">
              <a:moveTo>
                <a:pt x="0" y="0"/>
              </a:moveTo>
              <a:cubicBezTo>
                <a:pt x="357716" y="706569"/>
                <a:pt x="715433" y="1413139"/>
                <a:pt x="1295400" y="1713537"/>
              </a:cubicBezTo>
              <a:cubicBezTo>
                <a:pt x="1875367" y="2013935"/>
                <a:pt x="2794000" y="1556992"/>
                <a:pt x="3479800" y="1802387"/>
              </a:cubicBezTo>
              <a:cubicBezTo>
                <a:pt x="4165600" y="2047782"/>
                <a:pt x="4665133" y="2830509"/>
                <a:pt x="5410200" y="3185909"/>
              </a:cubicBezTo>
              <a:cubicBezTo>
                <a:pt x="6155267" y="3541309"/>
                <a:pt x="7526867" y="3812090"/>
                <a:pt x="7950200" y="3934788"/>
              </a:cubicBezTo>
            </a:path>
          </a:pathLst>
        </a:custGeom>
        <a:noFill xmlns:a="http://schemas.openxmlformats.org/drawingml/2006/main"/>
        <a:ln xmlns:a="http://schemas.openxmlformats.org/drawingml/2006/main" w="28575" cap="flat" cmpd="sng">
          <a:solidFill>
            <a:srgbClr xmlns:mc="http://schemas.openxmlformats.org/markup-compatibility/2006" xmlns:a14="http://schemas.microsoft.com/office/drawing/2010/main" val="000000" mc:Ignorable="a14" a14:legacySpreadsheetColorIndex="64"/>
          </a:solidFill>
          <a:prstDash val="solid"/>
          <a:round/>
          <a:headEnd type="none" w="med" len="med"/>
          <a:tailEnd type="none" w="med" len="med"/>
        </a:ln>
        <a:extLst xmlns:a="http://schemas.openxmlformats.org/drawingml/2006/main">
          <a:ext uri="{909E8E84-426E-40DD-AFC4-6F175D3DCCD1}">
            <a14:hiddenFill xmlns:a14="http://schemas.microsoft.com/office/drawing/2010/main">
              <a:solidFill>
                <a:srgbClr xmlns:mc="http://schemas.openxmlformats.org/markup-compatibility/2006" val="FFFFFF" mc:Ignorable="a14" a14:legacySpreadsheetColorIndex="9"/>
              </a:solidFill>
            </a14:hiddenFill>
          </a:ext>
        </a:extLst>
      </cdr:spPr>
      <cdr:txBody>
        <a:bodyPr xmlns:a="http://schemas.openxmlformats.org/drawingml/2006/main"/>
        <a:lstStyle xmlns:a="http://schemas.openxmlformats.org/drawingml/2006/main"/>
        <a:p xmlns:a="http://schemas.openxmlformats.org/drawingml/2006/main">
          <a:endParaRPr lang="ru-RU"/>
        </a:p>
      </cdr:txBody>
    </cdr:sp>
  </cdr:relSizeAnchor>
  <cdr:relSizeAnchor xmlns:cdr="http://schemas.openxmlformats.org/drawingml/2006/chartDrawing">
    <cdr:from>
      <cdr:x>0.13175</cdr:x>
      <cdr:y>0.2845</cdr:y>
    </cdr:from>
    <cdr:to>
      <cdr:x>0.13175</cdr:x>
      <cdr:y>0.60825</cdr:y>
    </cdr:to>
    <cdr:sp macro="" textlink="">
      <cdr:nvSpPr>
        <cdr:cNvPr id="3077" name="Line 5"/>
        <cdr:cNvSpPr>
          <a:spLocks xmlns:a="http://schemas.openxmlformats.org/drawingml/2006/main" noChangeShapeType="1"/>
        </cdr:cNvSpPr>
      </cdr:nvSpPr>
      <cdr:spPr bwMode="auto">
        <a:xfrm xmlns:a="http://schemas.openxmlformats.org/drawingml/2006/main" flipH="1">
          <a:off x="1213506" y="1598819"/>
          <a:ext cx="0" cy="1819394"/>
        </a:xfrm>
        <a:prstGeom xmlns:a="http://schemas.openxmlformats.org/drawingml/2006/main" prst="line">
          <a:avLst/>
        </a:prstGeom>
        <a:noFill xmlns:a="http://schemas.openxmlformats.org/drawingml/2006/main"/>
        <a:ln xmlns:a="http://schemas.openxmlformats.org/drawingml/2006/main" w="12700">
          <a:solidFill>
            <a:srgbClr xmlns:mc="http://schemas.openxmlformats.org/markup-compatibility/2006" xmlns:a14="http://schemas.microsoft.com/office/drawing/2010/main" val="000000" mc:Ignorable="a14" a14:legacySpreadsheetColorIndex="64"/>
          </a:solidFill>
          <a:prstDash val="dash"/>
          <a:round/>
          <a:headEnd/>
          <a:tailEnd/>
        </a:ln>
        <a:extLst xmlns:a="http://schemas.openxmlformats.org/drawingml/2006/main">
          <a:ext uri="{909E8E84-426E-40DD-AFC4-6F175D3DCCD1}">
            <a14:hiddenFill xmlns:a14="http://schemas.microsoft.com/office/drawing/2010/main">
              <a:noFill/>
            </a14:hiddenFill>
          </a:ext>
        </a:extLst>
      </cdr:spPr>
      <cdr:txBody>
        <a:bodyPr xmlns:a="http://schemas.openxmlformats.org/drawingml/2006/main"/>
        <a:lstStyle xmlns:a="http://schemas.openxmlformats.org/drawingml/2006/main"/>
        <a:p xmlns:a="http://schemas.openxmlformats.org/drawingml/2006/main">
          <a:endParaRPr lang="ru-RU"/>
        </a:p>
      </cdr:txBody>
    </cdr:sp>
  </cdr:relSizeAnchor>
  <cdr:relSizeAnchor xmlns:cdr="http://schemas.openxmlformats.org/drawingml/2006/chartDrawing">
    <cdr:from>
      <cdr:x>0.869</cdr:x>
      <cdr:y>0.584</cdr:y>
    </cdr:from>
    <cdr:to>
      <cdr:x>0.869</cdr:x>
      <cdr:y>0.78975</cdr:y>
    </cdr:to>
    <cdr:sp macro="" textlink="">
      <cdr:nvSpPr>
        <cdr:cNvPr id="3078" name="Line 6"/>
        <cdr:cNvSpPr>
          <a:spLocks xmlns:a="http://schemas.openxmlformats.org/drawingml/2006/main" noChangeShapeType="1"/>
        </cdr:cNvSpPr>
      </cdr:nvSpPr>
      <cdr:spPr bwMode="auto">
        <a:xfrm xmlns:a="http://schemas.openxmlformats.org/drawingml/2006/main" flipH="1">
          <a:off x="8004077" y="3281934"/>
          <a:ext cx="0" cy="1156264"/>
        </a:xfrm>
        <a:prstGeom xmlns:a="http://schemas.openxmlformats.org/drawingml/2006/main" prst="line">
          <a:avLst/>
        </a:prstGeom>
        <a:noFill xmlns:a="http://schemas.openxmlformats.org/drawingml/2006/main"/>
        <a:ln xmlns:a="http://schemas.openxmlformats.org/drawingml/2006/main" w="12700">
          <a:solidFill>
            <a:srgbClr xmlns:mc="http://schemas.openxmlformats.org/markup-compatibility/2006" xmlns:a14="http://schemas.microsoft.com/office/drawing/2010/main" val="000000" mc:Ignorable="a14" a14:legacySpreadsheetColorIndex="64"/>
          </a:solidFill>
          <a:prstDash val="dash"/>
          <a:round/>
          <a:headEnd/>
          <a:tailEnd/>
        </a:ln>
        <a:extLst xmlns:a="http://schemas.openxmlformats.org/drawingml/2006/main">
          <a:ext uri="{909E8E84-426E-40DD-AFC4-6F175D3DCCD1}">
            <a14:hiddenFill xmlns:a14="http://schemas.microsoft.com/office/drawing/2010/main">
              <a:noFill/>
            </a14:hiddenFill>
          </a:ext>
        </a:extLst>
      </cdr:spPr>
      <cdr:txBody>
        <a:bodyPr xmlns:a="http://schemas.openxmlformats.org/drawingml/2006/main"/>
        <a:lstStyle xmlns:a="http://schemas.openxmlformats.org/drawingml/2006/main"/>
        <a:p xmlns:a="http://schemas.openxmlformats.org/drawingml/2006/main">
          <a:endParaRPr lang="ru-RU"/>
        </a:p>
      </cdr:txBody>
    </cdr:sp>
  </cdr:relSizeAnchor>
  <cdr:relSizeAnchor xmlns:cdr="http://schemas.openxmlformats.org/drawingml/2006/chartDrawing">
    <cdr:from>
      <cdr:x>0.13175</cdr:x>
      <cdr:y>0.59275</cdr:y>
    </cdr:from>
    <cdr:to>
      <cdr:x>0.14968</cdr:x>
      <cdr:y>0.65596</cdr:y>
    </cdr:to>
    <cdr:sp macro="" textlink="">
      <cdr:nvSpPr>
        <cdr:cNvPr id="3079" name="Text Box 7"/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1213506" y="3325461"/>
          <a:ext cx="165173" cy="354649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noFill/>
        </a:ln>
        <a:extLst xmlns:a="http://schemas.openxmlformats.org/drawingml/2006/main">
          <a:ext uri="{909E8E84-426E-40DD-AFC4-6F175D3DCCD1}">
            <a14:hiddenFill xmlns:a14="http://schemas.microsoft.com/office/drawing/2010/main">
              <a:solidFill>
                <a:srgbClr xmlns:mc="http://schemas.openxmlformats.org/markup-compatibility/2006" val="FFFFFF" mc:Ignorable="a14" a14:legacySpreadsheetColorIndex="9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xmlns:mc="http://schemas.openxmlformats.org/markup-compatibility/2006" val="000000" mc:Ignorable="a14" a14:legacySpreadsheetColorIndex="64"/>
              </a:solidFill>
              <a:miter lim="800000"/>
              <a:headEnd/>
              <a:tailEnd/>
            </a14:hiddenLine>
          </a:ext>
        </a:extLst>
      </cdr:spPr>
      <cdr:txBody>
        <a:bodyPr xmlns:a="http://schemas.openxmlformats.org/drawingml/2006/main" wrap="none" lIns="36576" tIns="41148" rIns="0" bIns="0" anchor="t" upright="1">
          <a:spAutoFit/>
        </a:bodyPr>
        <a:lstStyle xmlns:a="http://schemas.openxmlformats.org/drawingml/2006/main"/>
        <a:p xmlns:a="http://schemas.openxmlformats.org/drawingml/2006/main">
          <a:pPr algn="l" rtl="0">
            <a:defRPr sz="1000"/>
          </a:pPr>
          <a:r>
            <a:rPr lang="ru-RU" sz="2000" b="0" i="1" u="none" strike="noStrike" baseline="0">
              <a:solidFill>
                <a:srgbClr val="000000"/>
              </a:solidFill>
              <a:latin typeface="Times New Roman"/>
              <a:cs typeface="Times New Roman"/>
            </a:rPr>
            <a:t>a</a:t>
          </a:r>
          <a:endParaRPr lang="ru-RU"/>
        </a:p>
      </cdr:txBody>
    </cdr:sp>
  </cdr:relSizeAnchor>
  <cdr:relSizeAnchor xmlns:cdr="http://schemas.openxmlformats.org/drawingml/2006/chartDrawing">
    <cdr:from>
      <cdr:x>0.875</cdr:x>
      <cdr:y>0.5965</cdr:y>
    </cdr:from>
    <cdr:to>
      <cdr:x>0.8921</cdr:x>
      <cdr:y>0.65554</cdr:y>
    </cdr:to>
    <cdr:sp macro="" textlink="">
      <cdr:nvSpPr>
        <cdr:cNvPr id="3080" name="Text Box 8"/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8059341" y="3346499"/>
          <a:ext cx="157479" cy="331245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noFill/>
        </a:ln>
        <a:extLst xmlns:a="http://schemas.openxmlformats.org/drawingml/2006/main">
          <a:ext uri="{909E8E84-426E-40DD-AFC4-6F175D3DCCD1}">
            <a14:hiddenFill xmlns:a14="http://schemas.microsoft.com/office/drawing/2010/main">
              <a:solidFill>
                <a:srgbClr xmlns:mc="http://schemas.openxmlformats.org/markup-compatibility/2006" val="FFFFFF" mc:Ignorable="a14" a14:legacySpreadsheetColorIndex="9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xmlns:mc="http://schemas.openxmlformats.org/markup-compatibility/2006" val="000000" mc:Ignorable="a14" a14:legacySpreadsheetColorIndex="64"/>
              </a:solidFill>
              <a:miter lim="800000"/>
              <a:headEnd/>
              <a:tailEnd/>
            </a14:hiddenLine>
          </a:ext>
        </a:extLst>
      </cdr:spPr>
      <cdr:txBody>
        <a:bodyPr xmlns:a="http://schemas.openxmlformats.org/drawingml/2006/main" wrap="none" lIns="36576" tIns="36576" rIns="0" bIns="0" anchor="t" upright="1">
          <a:spAutoFit/>
        </a:bodyPr>
        <a:lstStyle xmlns:a="http://schemas.openxmlformats.org/drawingml/2006/main"/>
        <a:p xmlns:a="http://schemas.openxmlformats.org/drawingml/2006/main">
          <a:pPr algn="l" rtl="0">
            <a:defRPr sz="1000"/>
          </a:pPr>
          <a:r>
            <a:rPr lang="ru-RU" sz="1880" b="0" i="1" u="none" strike="noStrike" baseline="0">
              <a:solidFill>
                <a:srgbClr val="000000"/>
              </a:solidFill>
              <a:latin typeface="Times New Roman"/>
              <a:cs typeface="Times New Roman"/>
            </a:rPr>
            <a:t>b</a:t>
          </a:r>
          <a:endParaRPr lang="ru-RU"/>
        </a:p>
      </cdr:txBody>
    </cdr:sp>
  </cdr:relSizeAnchor>
  <cdr:relSizeAnchor xmlns:cdr="http://schemas.openxmlformats.org/drawingml/2006/chartDrawing">
    <cdr:from>
      <cdr:x>0.497</cdr:x>
      <cdr:y>0.47875</cdr:y>
    </cdr:from>
    <cdr:to>
      <cdr:x>0.498</cdr:x>
      <cdr:y>0.60925</cdr:y>
    </cdr:to>
    <cdr:sp macro="" textlink="">
      <cdr:nvSpPr>
        <cdr:cNvPr id="3081" name="Line 9"/>
        <cdr:cNvSpPr>
          <a:spLocks xmlns:a="http://schemas.openxmlformats.org/drawingml/2006/main" noChangeShapeType="1"/>
        </cdr:cNvSpPr>
      </cdr:nvSpPr>
      <cdr:spPr bwMode="auto">
        <a:xfrm xmlns:a="http://schemas.openxmlformats.org/drawingml/2006/main" flipH="1">
          <a:off x="4577705" y="2690455"/>
          <a:ext cx="9211" cy="733378"/>
        </a:xfrm>
        <a:prstGeom xmlns:a="http://schemas.openxmlformats.org/drawingml/2006/main" prst="line">
          <a:avLst/>
        </a:prstGeom>
        <a:noFill xmlns:a="http://schemas.openxmlformats.org/drawingml/2006/main"/>
        <a:ln xmlns:a="http://schemas.openxmlformats.org/drawingml/2006/main" w="12700">
          <a:solidFill>
            <a:srgbClr xmlns:mc="http://schemas.openxmlformats.org/markup-compatibility/2006" xmlns:a14="http://schemas.microsoft.com/office/drawing/2010/main" val="000000" mc:Ignorable="a14" a14:legacySpreadsheetColorIndex="64"/>
          </a:solidFill>
          <a:prstDash val="dash"/>
          <a:round/>
          <a:headEnd/>
          <a:tailEnd/>
        </a:ln>
        <a:extLst xmlns:a="http://schemas.openxmlformats.org/drawingml/2006/main">
          <a:ext uri="{909E8E84-426E-40DD-AFC4-6F175D3DCCD1}">
            <a14:hiddenFill xmlns:a14="http://schemas.microsoft.com/office/drawing/2010/main">
              <a:noFill/>
            </a14:hiddenFill>
          </a:ext>
        </a:extLst>
      </cdr:spPr>
      <cdr:txBody>
        <a:bodyPr xmlns:a="http://schemas.openxmlformats.org/drawingml/2006/main"/>
        <a:lstStyle xmlns:a="http://schemas.openxmlformats.org/drawingml/2006/main"/>
        <a:p xmlns:a="http://schemas.openxmlformats.org/drawingml/2006/main">
          <a:endParaRPr lang="ru-RU"/>
        </a:p>
      </cdr:txBody>
    </cdr:sp>
  </cdr:relSizeAnchor>
  <cdr:relSizeAnchor xmlns:cdr="http://schemas.openxmlformats.org/drawingml/2006/chartDrawing">
    <cdr:from>
      <cdr:x>0.48225</cdr:x>
      <cdr:y>0.59275</cdr:y>
    </cdr:from>
    <cdr:to>
      <cdr:x>0.51812</cdr:x>
      <cdr:y>0.71707</cdr:y>
    </cdr:to>
    <cdr:sp macro="" textlink="">
      <cdr:nvSpPr>
        <cdr:cNvPr id="3082" name="Text Box 10"/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2220924" y="1665553"/>
          <a:ext cx="165173" cy="349326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noFill/>
        </a:ln>
        <a:extLst xmlns:a="http://schemas.openxmlformats.org/drawingml/2006/main">
          <a:ext uri="{909E8E84-426E-40DD-AFC4-6F175D3DCCD1}">
            <a14:hiddenFill xmlns:a14="http://schemas.microsoft.com/office/drawing/2010/main">
              <a:solidFill>
                <a:srgbClr xmlns:mc="http://schemas.openxmlformats.org/markup-compatibility/2006" val="FFFFFF" mc:Ignorable="a14" a14:legacySpreadsheetColorIndex="9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xmlns:mc="http://schemas.openxmlformats.org/markup-compatibility/2006" val="000000" mc:Ignorable="a14" a14:legacySpreadsheetColorIndex="64"/>
              </a:solidFill>
              <a:miter lim="800000"/>
              <a:headEnd/>
              <a:tailEnd/>
            </a14:hiddenLine>
          </a:ext>
        </a:extLst>
      </cdr:spPr>
      <cdr:txBody>
        <a:bodyPr xmlns:a="http://schemas.openxmlformats.org/drawingml/2006/main" wrap="none" lIns="36576" tIns="41148" rIns="0" bIns="0" anchor="t" upright="1">
          <a:spAutoFit/>
        </a:bodyPr>
        <a:lstStyle xmlns:a="http://schemas.openxmlformats.org/drawingml/2006/main"/>
        <a:p xmlns:a="http://schemas.openxmlformats.org/drawingml/2006/main">
          <a:pPr algn="l" rtl="0">
            <a:defRPr sz="1000"/>
          </a:pPr>
          <a:r>
            <a:rPr lang="en-US" sz="2000" b="0" i="1" u="none" strike="noStrike" baseline="0" dirty="0">
              <a:solidFill>
                <a:srgbClr val="000000"/>
              </a:solidFill>
              <a:latin typeface="Times New Roman"/>
              <a:cs typeface="Times New Roman"/>
            </a:rPr>
            <a:t>d</a:t>
          </a:r>
          <a:endParaRPr lang="ru-RU" dirty="0"/>
        </a:p>
      </cdr:txBody>
    </cdr:sp>
  </cdr:relSizeAnchor>
  <cdr:relSizeAnchor xmlns:cdr="http://schemas.openxmlformats.org/drawingml/2006/chartDrawing">
    <cdr:from>
      <cdr:x>0.12475</cdr:x>
      <cdr:y>0.276</cdr:y>
    </cdr:from>
    <cdr:to>
      <cdr:x>0.1385</cdr:x>
      <cdr:y>0.298</cdr:y>
    </cdr:to>
    <cdr:sp macro="" textlink="">
      <cdr:nvSpPr>
        <cdr:cNvPr id="3084" name="Oval 12"/>
        <cdr:cNvSpPr>
          <a:spLocks xmlns:a="http://schemas.openxmlformats.org/drawingml/2006/main" noChangeAspect="1" noChangeArrowheads="1"/>
        </cdr:cNvSpPr>
      </cdr:nvSpPr>
      <cdr:spPr bwMode="auto">
        <a:xfrm xmlns:a="http://schemas.openxmlformats.org/drawingml/2006/main">
          <a:off x="1149032" y="1551051"/>
          <a:ext cx="126646" cy="123635"/>
        </a:xfrm>
        <a:prstGeom xmlns:a="http://schemas.openxmlformats.org/drawingml/2006/main" prst="ellipse">
          <a:avLst/>
        </a:prstGeom>
        <a:solidFill xmlns:a="http://schemas.openxmlformats.org/drawingml/2006/main">
          <a:srgbClr xmlns:mc="http://schemas.openxmlformats.org/markup-compatibility/2006" xmlns:a14="http://schemas.microsoft.com/office/drawing/2010/main" val="000000" mc:Ignorable="a14" a14:legacySpreadsheetColorIndex="8"/>
        </a:solidFill>
        <a:ln xmlns:a="http://schemas.openxmlformats.org/drawingml/2006/main" w="9525">
          <a:solidFill>
            <a:srgbClr xmlns:mc="http://schemas.openxmlformats.org/markup-compatibility/2006" xmlns:a14="http://schemas.microsoft.com/office/drawing/2010/main" val="000000" mc:Ignorable="a14" a14:legacySpreadsheetColorIndex="64"/>
          </a:solidFill>
          <a:round/>
          <a:headEnd/>
          <a:tailEnd/>
        </a:ln>
      </cdr:spPr>
      <cdr:txBody>
        <a:bodyPr xmlns:a="http://schemas.openxmlformats.org/drawingml/2006/main"/>
        <a:lstStyle xmlns:a="http://schemas.openxmlformats.org/drawingml/2006/main"/>
        <a:p xmlns:a="http://schemas.openxmlformats.org/drawingml/2006/main">
          <a:endParaRPr lang="ru-RU"/>
        </a:p>
      </cdr:txBody>
    </cdr:sp>
  </cdr:relSizeAnchor>
  <cdr:relSizeAnchor xmlns:cdr="http://schemas.openxmlformats.org/drawingml/2006/chartDrawing">
    <cdr:from>
      <cdr:x>0.49</cdr:x>
      <cdr:y>0.46725</cdr:y>
    </cdr:from>
    <cdr:to>
      <cdr:x>0.50375</cdr:x>
      <cdr:y>0.48925</cdr:y>
    </cdr:to>
    <cdr:sp macro="" textlink="">
      <cdr:nvSpPr>
        <cdr:cNvPr id="3085" name="Oval 13"/>
        <cdr:cNvSpPr>
          <a:spLocks xmlns:a="http://schemas.openxmlformats.org/drawingml/2006/main" noChangeAspect="1" noChangeArrowheads="1"/>
        </cdr:cNvSpPr>
      </cdr:nvSpPr>
      <cdr:spPr bwMode="auto">
        <a:xfrm xmlns:a="http://schemas.openxmlformats.org/drawingml/2006/main">
          <a:off x="4513231" y="2625828"/>
          <a:ext cx="126647" cy="123635"/>
        </a:xfrm>
        <a:prstGeom xmlns:a="http://schemas.openxmlformats.org/drawingml/2006/main" prst="ellipse">
          <a:avLst/>
        </a:prstGeom>
        <a:solidFill xmlns:a="http://schemas.openxmlformats.org/drawingml/2006/main">
          <a:srgbClr xmlns:mc="http://schemas.openxmlformats.org/markup-compatibility/2006" xmlns:a14="http://schemas.microsoft.com/office/drawing/2010/main" val="000000" mc:Ignorable="a14" a14:legacySpreadsheetColorIndex="8"/>
        </a:solidFill>
        <a:ln xmlns:a="http://schemas.openxmlformats.org/drawingml/2006/main" w="9525">
          <a:solidFill>
            <a:srgbClr xmlns:mc="http://schemas.openxmlformats.org/markup-compatibility/2006" xmlns:a14="http://schemas.microsoft.com/office/drawing/2010/main" val="000000" mc:Ignorable="a14" a14:legacySpreadsheetColorIndex="64"/>
          </a:solidFill>
          <a:round/>
          <a:headEnd/>
          <a:tailEnd/>
        </a:ln>
      </cdr:spPr>
      <cdr:txBody>
        <a:bodyPr xmlns:a="http://schemas.openxmlformats.org/drawingml/2006/main"/>
        <a:lstStyle xmlns:a="http://schemas.openxmlformats.org/drawingml/2006/main"/>
        <a:p xmlns:a="http://schemas.openxmlformats.org/drawingml/2006/main">
          <a:endParaRPr lang="ru-RU"/>
        </a:p>
      </cdr:txBody>
    </cdr:sp>
  </cdr:relSizeAnchor>
  <cdr:relSizeAnchor xmlns:cdr="http://schemas.openxmlformats.org/drawingml/2006/chartDrawing">
    <cdr:from>
      <cdr:x>0.86125</cdr:x>
      <cdr:y>0.77825</cdr:y>
    </cdr:from>
    <cdr:to>
      <cdr:x>0.876</cdr:x>
      <cdr:y>0.7995</cdr:y>
    </cdr:to>
    <cdr:sp macro="" textlink="">
      <cdr:nvSpPr>
        <cdr:cNvPr id="3086" name="Oval 14"/>
        <cdr:cNvSpPr>
          <a:spLocks xmlns:a="http://schemas.openxmlformats.org/drawingml/2006/main" noChangeAspect="1" noChangeArrowheads="1"/>
        </cdr:cNvSpPr>
      </cdr:nvSpPr>
      <cdr:spPr bwMode="auto">
        <a:xfrm xmlns:a="http://schemas.openxmlformats.org/drawingml/2006/main">
          <a:off x="7932694" y="4373570"/>
          <a:ext cx="135857" cy="119420"/>
        </a:xfrm>
        <a:prstGeom xmlns:a="http://schemas.openxmlformats.org/drawingml/2006/main" prst="ellipse">
          <a:avLst/>
        </a:prstGeom>
        <a:solidFill xmlns:a="http://schemas.openxmlformats.org/drawingml/2006/main">
          <a:srgbClr xmlns:mc="http://schemas.openxmlformats.org/markup-compatibility/2006" xmlns:a14="http://schemas.microsoft.com/office/drawing/2010/main" val="000000" mc:Ignorable="a14" a14:legacySpreadsheetColorIndex="8"/>
        </a:solidFill>
        <a:ln xmlns:a="http://schemas.openxmlformats.org/drawingml/2006/main" w="9525">
          <a:solidFill>
            <a:srgbClr xmlns:mc="http://schemas.openxmlformats.org/markup-compatibility/2006" xmlns:a14="http://schemas.microsoft.com/office/drawing/2010/main" val="000000" mc:Ignorable="a14" a14:legacySpreadsheetColorIndex="64"/>
          </a:solidFill>
          <a:round/>
          <a:headEnd/>
          <a:tailEnd/>
        </a:ln>
      </cdr:spPr>
      <cdr:txBody>
        <a:bodyPr xmlns:a="http://schemas.openxmlformats.org/drawingml/2006/main"/>
        <a:lstStyle xmlns:a="http://schemas.openxmlformats.org/drawingml/2006/main"/>
        <a:p xmlns:a="http://schemas.openxmlformats.org/drawingml/2006/main">
          <a:endParaRPr lang="ru-RU"/>
        </a:p>
      </cdr:txBody>
    </cdr:sp>
  </cdr:relSizeAnchor>
  <cdr:relSizeAnchor xmlns:cdr="http://schemas.openxmlformats.org/drawingml/2006/chartDrawing">
    <cdr:from>
      <cdr:x>0.09313</cdr:x>
      <cdr:y>0.02982</cdr:y>
    </cdr:from>
    <cdr:to>
      <cdr:x>0.30599</cdr:x>
      <cdr:y>0.15414</cdr:y>
    </cdr:to>
    <cdr:sp macro="" textlink="">
      <cdr:nvSpPr>
        <cdr:cNvPr id="3087" name="Text Box 15"/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428873" y="83784"/>
          <a:ext cx="980332" cy="349326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noFill/>
        </a:ln>
        <a:extLst xmlns:a="http://schemas.openxmlformats.org/drawingml/2006/main">
          <a:ext uri="{909E8E84-426E-40DD-AFC4-6F175D3DCCD1}">
            <a14:hiddenFill xmlns:a14="http://schemas.microsoft.com/office/drawing/2010/main">
              <a:solidFill>
                <a:srgbClr xmlns:mc="http://schemas.openxmlformats.org/markup-compatibility/2006" val="FFFFFF" mc:Ignorable="a14" a14:legacySpreadsheetColorIndex="9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xmlns:mc="http://schemas.openxmlformats.org/markup-compatibility/2006" val="000000" mc:Ignorable="a14" a14:legacySpreadsheetColorIndex="64"/>
              </a:solidFill>
              <a:miter lim="800000"/>
              <a:headEnd/>
              <a:tailEnd/>
            </a14:hiddenLine>
          </a:ext>
        </a:extLst>
      </cdr:spPr>
      <cdr:txBody>
        <a:bodyPr xmlns:a="http://schemas.openxmlformats.org/drawingml/2006/main" wrap="square" lIns="36576" tIns="41148" rIns="0" bIns="0" anchor="t" upright="1">
          <a:spAutoFit/>
        </a:bodyPr>
        <a:lstStyle xmlns:a="http://schemas.openxmlformats.org/drawingml/2006/main"/>
        <a:p xmlns:a="http://schemas.openxmlformats.org/drawingml/2006/main">
          <a:pPr algn="l" rtl="0">
            <a:defRPr sz="1000"/>
          </a:pPr>
          <a:r>
            <a:rPr lang="ru-RU" sz="2000" b="0" i="1" u="none" strike="noStrike" baseline="0" dirty="0">
              <a:solidFill>
                <a:srgbClr val="000000"/>
              </a:solidFill>
              <a:latin typeface="Times New Roman"/>
              <a:cs typeface="Times New Roman"/>
            </a:rPr>
            <a:t>y </a:t>
          </a:r>
          <a:r>
            <a:rPr lang="ru-RU" sz="2000" b="0" i="0" u="none" strike="noStrike" baseline="0" dirty="0">
              <a:solidFill>
                <a:srgbClr val="000000"/>
              </a:solidFill>
              <a:latin typeface="Times New Roman"/>
              <a:cs typeface="Times New Roman"/>
            </a:rPr>
            <a:t>= </a:t>
          </a:r>
          <a:r>
            <a:rPr lang="ru-RU" sz="2000" b="0" i="1" u="none" strike="noStrike" baseline="0" dirty="0">
              <a:solidFill>
                <a:srgbClr val="000000"/>
              </a:solidFill>
              <a:latin typeface="Times New Roman"/>
              <a:cs typeface="Times New Roman"/>
            </a:rPr>
            <a:t>f</a:t>
          </a:r>
          <a:r>
            <a:rPr lang="ru-RU" sz="2000" b="0" i="0" u="none" strike="noStrike" baseline="0" dirty="0">
              <a:solidFill>
                <a:srgbClr val="000000"/>
              </a:solidFill>
              <a:latin typeface="Times New Roman"/>
              <a:cs typeface="Times New Roman"/>
            </a:rPr>
            <a:t>(</a:t>
          </a:r>
          <a:r>
            <a:rPr lang="ru-RU" sz="2000" b="0" i="1" u="none" strike="noStrike" baseline="0" dirty="0">
              <a:solidFill>
                <a:srgbClr val="000000"/>
              </a:solidFill>
              <a:latin typeface="Times New Roman"/>
              <a:cs typeface="Times New Roman"/>
            </a:rPr>
            <a:t>x</a:t>
          </a:r>
          <a:r>
            <a:rPr lang="ru-RU" sz="2000" b="0" i="0" u="none" strike="noStrike" baseline="0" dirty="0">
              <a:solidFill>
                <a:srgbClr val="000000"/>
              </a:solidFill>
              <a:latin typeface="Times New Roman"/>
              <a:cs typeface="Times New Roman"/>
            </a:rPr>
            <a:t>)</a:t>
          </a:r>
          <a:endParaRPr lang="ru-RU" dirty="0"/>
        </a:p>
      </cdr:txBody>
    </cdr:sp>
  </cdr:relSizeAnchor>
  <cdr:relSizeAnchor xmlns:cdr="http://schemas.openxmlformats.org/drawingml/2006/chartDrawing">
    <cdr:from>
      <cdr:x>0.15567</cdr:x>
      <cdr:y>0.20107</cdr:y>
    </cdr:from>
    <cdr:to>
      <cdr:x>0.2714</cdr:x>
      <cdr:y>0.31326</cdr:y>
    </cdr:to>
    <cdr:sp macro="" textlink="">
      <cdr:nvSpPr>
        <cdr:cNvPr id="3088" name="Text Box 16"/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716905" y="564969"/>
          <a:ext cx="532989" cy="315266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noFill/>
        </a:ln>
        <a:extLst xmlns:a="http://schemas.openxmlformats.org/drawingml/2006/main">
          <a:ext uri="{909E8E84-426E-40DD-AFC4-6F175D3DCCD1}">
            <a14:hiddenFill xmlns:a14="http://schemas.microsoft.com/office/drawing/2010/main">
              <a:solidFill>
                <a:srgbClr xmlns:mc="http://schemas.openxmlformats.org/markup-compatibility/2006" val="FFFFFF" mc:Ignorable="a14" a14:legacySpreadsheetColorIndex="9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xmlns:mc="http://schemas.openxmlformats.org/markup-compatibility/2006" val="000000" mc:Ignorable="a14" a14:legacySpreadsheetColorIndex="64"/>
              </a:solidFill>
              <a:miter lim="800000"/>
              <a:headEnd/>
              <a:tailEnd/>
            </a14:hiddenLine>
          </a:ext>
        </a:extLst>
      </cdr:spPr>
      <cdr:txBody>
        <a:bodyPr xmlns:a="http://schemas.openxmlformats.org/drawingml/2006/main" vertOverflow="clip" wrap="square" lIns="45720" tIns="41148" rIns="45720" bIns="0" anchor="t" upright="1"/>
        <a:lstStyle xmlns:a="http://schemas.openxmlformats.org/drawingml/2006/main"/>
        <a:p xmlns:a="http://schemas.openxmlformats.org/drawingml/2006/main">
          <a:pPr algn="ctr" rtl="0">
            <a:defRPr sz="1000"/>
          </a:pPr>
          <a:r>
            <a:rPr lang="ru-RU" sz="2000" b="0" i="1" u="none" strike="noStrike" baseline="0" dirty="0">
              <a:solidFill>
                <a:srgbClr val="000000"/>
              </a:solidFill>
              <a:latin typeface="Times New Roman"/>
              <a:cs typeface="Times New Roman"/>
            </a:rPr>
            <a:t>f</a:t>
          </a:r>
          <a:r>
            <a:rPr lang="ru-RU" sz="2000" b="0" i="0" u="none" strike="noStrike" baseline="0" dirty="0">
              <a:solidFill>
                <a:srgbClr val="000000"/>
              </a:solidFill>
              <a:latin typeface="Times New Roman"/>
              <a:cs typeface="Times New Roman"/>
            </a:rPr>
            <a:t>(</a:t>
          </a:r>
          <a:r>
            <a:rPr lang="ru-RU" sz="2000" b="0" i="1" u="none" strike="noStrike" baseline="0" dirty="0">
              <a:solidFill>
                <a:srgbClr val="000000"/>
              </a:solidFill>
              <a:latin typeface="Times New Roman"/>
              <a:cs typeface="Times New Roman"/>
            </a:rPr>
            <a:t>a</a:t>
          </a:r>
          <a:r>
            <a:rPr lang="ru-RU" sz="2000" b="0" i="0" u="none" strike="noStrike" baseline="0" dirty="0">
              <a:solidFill>
                <a:srgbClr val="000000"/>
              </a:solidFill>
              <a:latin typeface="Times New Roman"/>
              <a:cs typeface="Times New Roman"/>
            </a:rPr>
            <a:t>)</a:t>
          </a:r>
          <a:endParaRPr lang="ru-RU" dirty="0"/>
        </a:p>
      </cdr:txBody>
    </cdr:sp>
  </cdr:relSizeAnchor>
  <cdr:relSizeAnchor xmlns:cdr="http://schemas.openxmlformats.org/drawingml/2006/chartDrawing">
    <cdr:from>
      <cdr:x>0.7811</cdr:x>
      <cdr:y>0.7995</cdr:y>
    </cdr:from>
    <cdr:to>
      <cdr:x>0.9035</cdr:x>
      <cdr:y>0.91861</cdr:y>
    </cdr:to>
    <cdr:sp macro="" textlink="">
      <cdr:nvSpPr>
        <cdr:cNvPr id="3089" name="Text Box 17"/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3597225" y="2246495"/>
          <a:ext cx="563697" cy="334698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noFill/>
        </a:ln>
        <a:extLst xmlns:a="http://schemas.openxmlformats.org/drawingml/2006/main">
          <a:ext uri="{909E8E84-426E-40DD-AFC4-6F175D3DCCD1}">
            <a14:hiddenFill xmlns:a14="http://schemas.microsoft.com/office/drawing/2010/main">
              <a:solidFill>
                <a:srgbClr xmlns:mc="http://schemas.openxmlformats.org/markup-compatibility/2006" val="FFFFFF" mc:Ignorable="a14" a14:legacySpreadsheetColorIndex="9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xmlns:mc="http://schemas.openxmlformats.org/markup-compatibility/2006" val="000000" mc:Ignorable="a14" a14:legacySpreadsheetColorIndex="64"/>
              </a:solidFill>
              <a:miter lim="800000"/>
              <a:headEnd/>
              <a:tailEnd/>
            </a14:hiddenLine>
          </a:ext>
        </a:extLst>
      </cdr:spPr>
      <cdr:txBody>
        <a:bodyPr xmlns:a="http://schemas.openxmlformats.org/drawingml/2006/main" vertOverflow="clip" wrap="square" lIns="45720" tIns="41148" rIns="45720" bIns="0" anchor="t" upright="1"/>
        <a:lstStyle xmlns:a="http://schemas.openxmlformats.org/drawingml/2006/main"/>
        <a:p xmlns:a="http://schemas.openxmlformats.org/drawingml/2006/main">
          <a:pPr algn="ctr" rtl="0">
            <a:defRPr sz="1000"/>
          </a:pPr>
          <a:r>
            <a:rPr lang="ru-RU" sz="2000" b="0" i="1" u="none" strike="noStrike" baseline="0" dirty="0">
              <a:solidFill>
                <a:srgbClr val="000000"/>
              </a:solidFill>
              <a:latin typeface="Times New Roman"/>
              <a:cs typeface="Times New Roman"/>
            </a:rPr>
            <a:t>f</a:t>
          </a:r>
          <a:r>
            <a:rPr lang="ru-RU" sz="2000" b="0" i="0" u="none" strike="noStrike" baseline="0" dirty="0">
              <a:solidFill>
                <a:srgbClr val="000000"/>
              </a:solidFill>
              <a:latin typeface="Times New Roman"/>
              <a:cs typeface="Times New Roman"/>
            </a:rPr>
            <a:t>(</a:t>
          </a:r>
          <a:r>
            <a:rPr lang="ru-RU" sz="2000" b="0" i="1" u="none" strike="noStrike" baseline="0" dirty="0">
              <a:solidFill>
                <a:srgbClr val="000000"/>
              </a:solidFill>
              <a:latin typeface="Times New Roman"/>
              <a:cs typeface="Times New Roman"/>
            </a:rPr>
            <a:t>b</a:t>
          </a:r>
          <a:r>
            <a:rPr lang="ru-RU" sz="2000" b="0" i="0" u="none" strike="noStrike" baseline="0" dirty="0">
              <a:solidFill>
                <a:srgbClr val="000000"/>
              </a:solidFill>
              <a:latin typeface="Times New Roman"/>
              <a:cs typeface="Times New Roman"/>
            </a:rPr>
            <a:t>)</a:t>
          </a:r>
          <a:endParaRPr lang="ru-RU" dirty="0"/>
        </a:p>
      </cdr:txBody>
    </cdr:sp>
  </cdr:relSizeAnchor>
  <cdr:relSizeAnchor xmlns:cdr="http://schemas.openxmlformats.org/drawingml/2006/chartDrawing">
    <cdr:from>
      <cdr:x>0.48402</cdr:x>
      <cdr:y>0.32405</cdr:y>
    </cdr:from>
    <cdr:to>
      <cdr:x>0.59347</cdr:x>
      <cdr:y>0.46551</cdr:y>
    </cdr:to>
    <cdr:sp macro="" textlink="">
      <cdr:nvSpPr>
        <cdr:cNvPr id="3090" name="Text Box 18"/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2229075" y="910540"/>
          <a:ext cx="504054" cy="397485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noFill/>
        </a:ln>
        <a:extLst xmlns:a="http://schemas.openxmlformats.org/drawingml/2006/main">
          <a:ext uri="{909E8E84-426E-40DD-AFC4-6F175D3DCCD1}">
            <a14:hiddenFill xmlns:a14="http://schemas.microsoft.com/office/drawing/2010/main">
              <a:solidFill>
                <a:srgbClr xmlns:mc="http://schemas.openxmlformats.org/markup-compatibility/2006" val="FFFFFF" mc:Ignorable="a14" a14:legacySpreadsheetColorIndex="9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xmlns:mc="http://schemas.openxmlformats.org/markup-compatibility/2006" val="000000" mc:Ignorable="a14" a14:legacySpreadsheetColorIndex="64"/>
              </a:solidFill>
              <a:miter lim="800000"/>
              <a:headEnd/>
              <a:tailEnd/>
            </a14:hiddenLine>
          </a:ext>
        </a:extLst>
      </cdr:spPr>
      <cdr:txBody>
        <a:bodyPr xmlns:a="http://schemas.openxmlformats.org/drawingml/2006/main" vertOverflow="clip" wrap="square" lIns="45720" tIns="36576" rIns="45720" bIns="0" anchor="t" upright="1"/>
        <a:lstStyle xmlns:a="http://schemas.openxmlformats.org/drawingml/2006/main"/>
        <a:p xmlns:a="http://schemas.openxmlformats.org/drawingml/2006/main">
          <a:pPr algn="ctr" rtl="0">
            <a:defRPr sz="1000"/>
          </a:pPr>
          <a:r>
            <a:rPr lang="ru-RU" sz="1880" b="0" i="1" u="none" strike="noStrike" baseline="0" dirty="0">
              <a:solidFill>
                <a:srgbClr val="000000"/>
              </a:solidFill>
              <a:latin typeface="Times New Roman"/>
              <a:cs typeface="Times New Roman"/>
            </a:rPr>
            <a:t>f</a:t>
          </a:r>
          <a:r>
            <a:rPr lang="ru-RU" sz="1880" b="0" i="0" u="none" strike="noStrike" baseline="0" dirty="0">
              <a:solidFill>
                <a:srgbClr val="000000"/>
              </a:solidFill>
              <a:latin typeface="Times New Roman"/>
              <a:cs typeface="Times New Roman"/>
            </a:rPr>
            <a:t>(</a:t>
          </a:r>
          <a:r>
            <a:rPr lang="en-US" sz="2000" b="0" i="1" u="none" strike="noStrike" baseline="0" dirty="0">
              <a:solidFill>
                <a:srgbClr val="000000"/>
              </a:solidFill>
              <a:latin typeface="Times New Roman"/>
              <a:cs typeface="Times New Roman"/>
            </a:rPr>
            <a:t>d</a:t>
          </a:r>
          <a:r>
            <a:rPr lang="ru-RU" sz="1880" b="0" i="0" u="none" strike="noStrike" baseline="0" dirty="0">
              <a:solidFill>
                <a:srgbClr val="000000"/>
              </a:solidFill>
              <a:latin typeface="Times New Roman"/>
              <a:cs typeface="Times New Roman"/>
            </a:rPr>
            <a:t>)</a:t>
          </a:r>
          <a:endParaRPr lang="ru-RU" dirty="0"/>
        </a:p>
      </cdr:txBody>
    </cdr:sp>
  </cdr:relSizeAnchor>
  <cdr:relSizeAnchor xmlns:cdr="http://schemas.openxmlformats.org/drawingml/2006/chartDrawing">
    <cdr:from>
      <cdr:x>0.973</cdr:x>
      <cdr:y>0.60925</cdr:y>
    </cdr:from>
    <cdr:to>
      <cdr:x>0.98863</cdr:x>
      <cdr:y>0.66829</cdr:y>
    </cdr:to>
    <cdr:sp macro="" textlink="">
      <cdr:nvSpPr>
        <cdr:cNvPr id="3093" name="Text Box 21"/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8961987" y="3418030"/>
          <a:ext cx="143950" cy="331245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noFill/>
        </a:ln>
        <a:extLst xmlns:a="http://schemas.openxmlformats.org/drawingml/2006/main">
          <a:ext uri="{909E8E84-426E-40DD-AFC4-6F175D3DCCD1}">
            <a14:hiddenFill xmlns:a14="http://schemas.microsoft.com/office/drawing/2010/main">
              <a:solidFill>
                <a:srgbClr xmlns:mc="http://schemas.openxmlformats.org/markup-compatibility/2006" val="FFFFFF" mc:Ignorable="a14" a14:legacySpreadsheetColorIndex="9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xmlns:mc="http://schemas.openxmlformats.org/markup-compatibility/2006" val="000000" mc:Ignorable="a14" a14:legacySpreadsheetColorIndex="64"/>
              </a:solidFill>
              <a:miter lim="800000"/>
              <a:headEnd/>
              <a:tailEnd/>
            </a14:hiddenLine>
          </a:ext>
        </a:extLst>
      </cdr:spPr>
      <cdr:txBody>
        <a:bodyPr xmlns:a="http://schemas.openxmlformats.org/drawingml/2006/main" wrap="none" lIns="36576" tIns="36576" rIns="0" bIns="0" anchor="t" upright="1">
          <a:spAutoFit/>
        </a:bodyPr>
        <a:lstStyle xmlns:a="http://schemas.openxmlformats.org/drawingml/2006/main"/>
        <a:p xmlns:a="http://schemas.openxmlformats.org/drawingml/2006/main">
          <a:pPr algn="l" rtl="0">
            <a:defRPr sz="1000"/>
          </a:pPr>
          <a:r>
            <a:rPr lang="ru-RU" sz="1880" b="0" i="1" u="none" strike="noStrike" baseline="0">
              <a:solidFill>
                <a:srgbClr val="000000"/>
              </a:solidFill>
              <a:latin typeface="Times New Roman"/>
              <a:cs typeface="Times New Roman"/>
            </a:rPr>
            <a:t>x</a:t>
          </a:r>
          <a:endParaRPr lang="ru-RU"/>
        </a:p>
      </cdr:txBody>
    </cdr:sp>
  </cdr:relSizeAnchor>
  <cdr:relSizeAnchor xmlns:cdr="http://schemas.openxmlformats.org/drawingml/2006/chartDrawing">
    <cdr:from>
      <cdr:x>0.01625</cdr:x>
      <cdr:y>0</cdr:y>
    </cdr:from>
    <cdr:to>
      <cdr:x>0.03188</cdr:x>
      <cdr:y>0.05904</cdr:y>
    </cdr:to>
    <cdr:sp macro="" textlink="">
      <cdr:nvSpPr>
        <cdr:cNvPr id="3094" name="Text Box 22"/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149673" y="0"/>
          <a:ext cx="143950" cy="331245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noFill/>
        </a:ln>
        <a:extLst xmlns:a="http://schemas.openxmlformats.org/drawingml/2006/main">
          <a:ext uri="{909E8E84-426E-40DD-AFC4-6F175D3DCCD1}">
            <a14:hiddenFill xmlns:a14="http://schemas.microsoft.com/office/drawing/2010/main">
              <a:solidFill>
                <a:srgbClr xmlns:mc="http://schemas.openxmlformats.org/markup-compatibility/2006" val="FFFFFF" mc:Ignorable="a14" a14:legacySpreadsheetColorIndex="9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xmlns:mc="http://schemas.openxmlformats.org/markup-compatibility/2006" val="000000" mc:Ignorable="a14" a14:legacySpreadsheetColorIndex="64"/>
              </a:solidFill>
              <a:miter lim="800000"/>
              <a:headEnd/>
              <a:tailEnd/>
            </a14:hiddenLine>
          </a:ext>
        </a:extLst>
      </cdr:spPr>
      <cdr:txBody>
        <a:bodyPr xmlns:a="http://schemas.openxmlformats.org/drawingml/2006/main" wrap="none" lIns="36576" tIns="36576" rIns="0" bIns="0" anchor="t" upright="1">
          <a:spAutoFit/>
        </a:bodyPr>
        <a:lstStyle xmlns:a="http://schemas.openxmlformats.org/drawingml/2006/main"/>
        <a:p xmlns:a="http://schemas.openxmlformats.org/drawingml/2006/main">
          <a:pPr algn="l" rtl="0">
            <a:defRPr sz="1000"/>
          </a:pPr>
          <a:r>
            <a:rPr lang="ru-RU" sz="1880" b="0" i="1" u="none" strike="noStrike" baseline="0">
              <a:solidFill>
                <a:srgbClr val="000000"/>
              </a:solidFill>
              <a:latin typeface="Times New Roman"/>
              <a:cs typeface="Times New Roman"/>
            </a:rPr>
            <a:t>y</a:t>
          </a:r>
          <a:endParaRPr lang="ru-RU"/>
        </a:p>
      </cdr:txBody>
    </cdr:sp>
  </cdr:relSizeAnchor>
  <cdr:relSizeAnchor xmlns:cdr="http://schemas.openxmlformats.org/drawingml/2006/chartDrawing">
    <cdr:from>
      <cdr:x>0.13311</cdr:x>
      <cdr:y>0.59662</cdr:y>
    </cdr:from>
    <cdr:to>
      <cdr:x>0.49835</cdr:x>
      <cdr:y>0.63273</cdr:y>
    </cdr:to>
    <cdr:sp macro="" textlink="">
      <cdr:nvSpPr>
        <cdr:cNvPr id="3" name="Полилиния 2"/>
        <cdr:cNvSpPr/>
      </cdr:nvSpPr>
      <cdr:spPr bwMode="auto">
        <a:xfrm xmlns:a="http://schemas.openxmlformats.org/drawingml/2006/main">
          <a:off x="1226090" y="3349254"/>
          <a:ext cx="3364149" cy="202673"/>
        </a:xfrm>
        <a:custGeom xmlns:a="http://schemas.openxmlformats.org/drawingml/2006/main">
          <a:avLst/>
          <a:gdLst>
            <a:gd name="connsiteX0" fmla="*/ 0 w 3364149"/>
            <a:gd name="connsiteY0" fmla="*/ 0 h 202673"/>
            <a:gd name="connsiteX1" fmla="*/ 1702341 w 3364149"/>
            <a:gd name="connsiteY1" fmla="*/ 202660 h 202673"/>
            <a:gd name="connsiteX2" fmla="*/ 3364149 w 3364149"/>
            <a:gd name="connsiteY2" fmla="*/ 10133 h 202673"/>
          </a:gdLst>
          <a:ahLst/>
          <a:cxnLst>
            <a:cxn ang="0">
              <a:pos x="connsiteX0" y="connsiteY0"/>
            </a:cxn>
            <a:cxn ang="0">
              <a:pos x="connsiteX1" y="connsiteY1"/>
            </a:cxn>
            <a:cxn ang="0">
              <a:pos x="connsiteX2" y="connsiteY2"/>
            </a:cxn>
          </a:cxnLst>
          <a:rect l="l" t="t" r="r" b="b"/>
          <a:pathLst>
            <a:path w="3364149" h="202673">
              <a:moveTo>
                <a:pt x="0" y="0"/>
              </a:moveTo>
              <a:cubicBezTo>
                <a:pt x="570825" y="100485"/>
                <a:pt x="1141650" y="200971"/>
                <a:pt x="1702341" y="202660"/>
              </a:cubicBezTo>
              <a:cubicBezTo>
                <a:pt x="2263032" y="204349"/>
                <a:pt x="3105758" y="52354"/>
                <a:pt x="3364149" y="10133"/>
              </a:cubicBezTo>
            </a:path>
          </a:pathLst>
        </a:custGeom>
        <a:noFill xmlns:a="http://schemas.openxmlformats.org/drawingml/2006/main"/>
        <a:ln xmlns:a="http://schemas.openxmlformats.org/drawingml/2006/main" w="12700" cap="flat" cmpd="sng" algn="ctr">
          <a:solidFill>
            <a:srgbClr xmlns:mc="http://schemas.openxmlformats.org/markup-compatibility/2006" xmlns:a14="http://schemas.microsoft.com/office/drawing/2010/main" val="000000" mc:Ignorable="a14" a14:legacySpreadsheetColorIndex="64"/>
          </a:solidFill>
          <a:prstDash val="solid"/>
          <a:round/>
          <a:headEnd type="none" w="med" len="med"/>
          <a:tailEnd type="triangle" w="med" len="med"/>
        </a:ln>
        <a:effectLst xmlns:a="http://schemas.openxmlformats.org/drawingml/2006/main"/>
        <a:extLst xmlns:a="http://schemas.openxmlformats.org/drawingml/2006/main"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cdr:spPr>
      <cdr:txBody>
        <a:bodyPr xmlns:a="http://schemas.openxmlformats.org/drawingml/2006/main" vertOverflow="clip" wrap="square" lIns="18288" tIns="0" rIns="0" bIns="0" upright="1"/>
        <a:lstStyle xmlns:a="http://schemas.openxmlformats.org/drawingml/2006/main"/>
        <a:p xmlns:a="http://schemas.openxmlformats.org/drawingml/2006/main">
          <a:endParaRPr lang="ru-RU"/>
        </a:p>
      </cdr:txBody>
    </cdr:sp>
  </cdr:relSizeAnchor>
  <cdr:relSizeAnchor xmlns:cdr="http://schemas.openxmlformats.org/drawingml/2006/chartDrawing">
    <cdr:from>
      <cdr:x>0.67199</cdr:x>
      <cdr:y>0.68351</cdr:y>
    </cdr:from>
    <cdr:to>
      <cdr:x>0.68567</cdr:x>
      <cdr:y>0.70595</cdr:y>
    </cdr:to>
    <cdr:sp macro="" textlink="">
      <cdr:nvSpPr>
        <cdr:cNvPr id="22" name="Oval 14"/>
        <cdr:cNvSpPr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6189663" y="3836987"/>
          <a:ext cx="126000" cy="126000"/>
        </a:xfrm>
        <a:prstGeom xmlns:a="http://schemas.openxmlformats.org/drawingml/2006/main" prst="ellipse">
          <a:avLst/>
        </a:prstGeom>
        <a:solidFill xmlns:a="http://schemas.openxmlformats.org/drawingml/2006/main">
          <a:srgbClr xmlns:mc="http://schemas.openxmlformats.org/markup-compatibility/2006" xmlns:a14="http://schemas.microsoft.com/office/drawing/2010/main" val="000000" mc:Ignorable="a14" a14:legacySpreadsheetColorIndex="8"/>
        </a:solidFill>
        <a:ln xmlns:a="http://schemas.openxmlformats.org/drawingml/2006/main" w="9525">
          <a:solidFill>
            <a:srgbClr xmlns:mc="http://schemas.openxmlformats.org/markup-compatibility/2006" xmlns:a14="http://schemas.microsoft.com/office/drawing/2010/main" val="000000" mc:Ignorable="a14" a14:legacySpreadsheetColorIndex="64"/>
          </a:solidFill>
          <a:round/>
          <a:headEnd/>
          <a:tailEnd/>
        </a:ln>
      </cdr:spPr>
      <cdr:txBody>
        <a:bodyPr xmlns:a="http://schemas.openxmlformats.org/drawingml/2006/main"/>
        <a:lstStyle xmlns:a="http://schemas.openxmlformats.org/drawingml/2006/main"/>
        <a:p xmlns:a="http://schemas.openxmlformats.org/drawingml/2006/main">
          <a:endParaRPr lang="ru-RU"/>
        </a:p>
      </cdr:txBody>
    </cdr:sp>
  </cdr:relSizeAnchor>
  <cdr:relSizeAnchor xmlns:cdr="http://schemas.openxmlformats.org/drawingml/2006/chartDrawing">
    <cdr:from>
      <cdr:x>0.6792</cdr:x>
      <cdr:y>0.58425</cdr:y>
    </cdr:from>
    <cdr:to>
      <cdr:x>0.67941</cdr:x>
      <cdr:y>0.69991</cdr:y>
    </cdr:to>
    <cdr:sp macro="" textlink="">
      <cdr:nvSpPr>
        <cdr:cNvPr id="23" name="Line 9"/>
        <cdr:cNvSpPr>
          <a:spLocks xmlns:a="http://schemas.openxmlformats.org/drawingml/2006/main" noChangeShapeType="1"/>
        </cdr:cNvSpPr>
      </cdr:nvSpPr>
      <cdr:spPr bwMode="auto">
        <a:xfrm xmlns:a="http://schemas.openxmlformats.org/drawingml/2006/main">
          <a:off x="6256021" y="3279776"/>
          <a:ext cx="1903" cy="649288"/>
        </a:xfrm>
        <a:prstGeom xmlns:a="http://schemas.openxmlformats.org/drawingml/2006/main" prst="line">
          <a:avLst/>
        </a:prstGeom>
        <a:noFill xmlns:a="http://schemas.openxmlformats.org/drawingml/2006/main"/>
        <a:ln xmlns:a="http://schemas.openxmlformats.org/drawingml/2006/main" w="12700">
          <a:solidFill>
            <a:srgbClr xmlns:mc="http://schemas.openxmlformats.org/markup-compatibility/2006" xmlns:a14="http://schemas.microsoft.com/office/drawing/2010/main" val="000000" mc:Ignorable="a14" a14:legacySpreadsheetColorIndex="64"/>
          </a:solidFill>
          <a:prstDash val="dash"/>
          <a:round/>
          <a:headEnd/>
          <a:tailEnd/>
        </a:ln>
        <a:extLst xmlns:a="http://schemas.openxmlformats.org/drawingml/2006/main">
          <a:ext uri="{909E8E84-426E-40DD-AFC4-6F175D3DCCD1}">
            <a14:hiddenFill xmlns:a14="http://schemas.microsoft.com/office/drawing/2010/main">
              <a:noFill/>
            </a14:hiddenFill>
          </a:ext>
        </a:extLst>
      </cdr:spPr>
      <cdr:txBody>
        <a:bodyPr xmlns:a="http://schemas.openxmlformats.org/drawingml/2006/main"/>
        <a:lstStyle xmlns:a="http://schemas.openxmlformats.org/drawingml/2006/main"/>
        <a:p xmlns:a="http://schemas.openxmlformats.org/drawingml/2006/main">
          <a:endParaRPr lang="ru-RU"/>
        </a:p>
      </cdr:txBody>
    </cdr:sp>
  </cdr:relSizeAnchor>
  <cdr:relSizeAnchor xmlns:cdr="http://schemas.openxmlformats.org/drawingml/2006/chartDrawing">
    <cdr:from>
      <cdr:x>0.67995</cdr:x>
      <cdr:y>0.59613</cdr:y>
    </cdr:from>
    <cdr:to>
      <cdr:x>0.86968</cdr:x>
      <cdr:y>0.63223</cdr:y>
    </cdr:to>
    <cdr:sp macro="" textlink="">
      <cdr:nvSpPr>
        <cdr:cNvPr id="24" name="Полилиния 23"/>
        <cdr:cNvSpPr/>
      </cdr:nvSpPr>
      <cdr:spPr bwMode="auto">
        <a:xfrm xmlns:a="http://schemas.openxmlformats.org/drawingml/2006/main" flipH="1">
          <a:off x="6262923" y="3346450"/>
          <a:ext cx="1747602" cy="202673"/>
        </a:xfrm>
        <a:custGeom xmlns:a="http://schemas.openxmlformats.org/drawingml/2006/main">
          <a:avLst/>
          <a:gdLst>
            <a:gd name="connsiteX0" fmla="*/ 0 w 3364149"/>
            <a:gd name="connsiteY0" fmla="*/ 0 h 202673"/>
            <a:gd name="connsiteX1" fmla="*/ 1702341 w 3364149"/>
            <a:gd name="connsiteY1" fmla="*/ 202660 h 202673"/>
            <a:gd name="connsiteX2" fmla="*/ 3364149 w 3364149"/>
            <a:gd name="connsiteY2" fmla="*/ 10133 h 202673"/>
          </a:gdLst>
          <a:ahLst/>
          <a:cxnLst>
            <a:cxn ang="0">
              <a:pos x="connsiteX0" y="connsiteY0"/>
            </a:cxn>
            <a:cxn ang="0">
              <a:pos x="connsiteX1" y="connsiteY1"/>
            </a:cxn>
            <a:cxn ang="0">
              <a:pos x="connsiteX2" y="connsiteY2"/>
            </a:cxn>
          </a:cxnLst>
          <a:rect l="l" t="t" r="r" b="b"/>
          <a:pathLst>
            <a:path w="3364149" h="202673">
              <a:moveTo>
                <a:pt x="0" y="0"/>
              </a:moveTo>
              <a:cubicBezTo>
                <a:pt x="570825" y="100485"/>
                <a:pt x="1141650" y="200971"/>
                <a:pt x="1702341" y="202660"/>
              </a:cubicBezTo>
              <a:cubicBezTo>
                <a:pt x="2263032" y="204349"/>
                <a:pt x="3105758" y="52354"/>
                <a:pt x="3364149" y="10133"/>
              </a:cubicBezTo>
            </a:path>
          </a:pathLst>
        </a:custGeom>
        <a:noFill xmlns:a="http://schemas.openxmlformats.org/drawingml/2006/main"/>
        <a:ln xmlns:a="http://schemas.openxmlformats.org/drawingml/2006/main" w="12700" cap="flat" cmpd="sng" algn="ctr">
          <a:solidFill>
            <a:srgbClr xmlns:mc="http://schemas.openxmlformats.org/markup-compatibility/2006" xmlns:a14="http://schemas.microsoft.com/office/drawing/2010/main" val="000000" mc:Ignorable="a14" a14:legacySpreadsheetColorIndex="64"/>
          </a:solidFill>
          <a:prstDash val="solid"/>
          <a:round/>
          <a:headEnd type="none" w="med" len="med"/>
          <a:tailEnd type="triangle" w="med" len="med"/>
        </a:ln>
        <a:effectLst xmlns:a="http://schemas.openxmlformats.org/drawingml/2006/main"/>
        <a:extLst xmlns:a="http://schemas.openxmlformats.org/drawingml/2006/main"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cdr:spPr>
      <cdr:txBody>
        <a:bodyPr xmlns:a="http://schemas.openxmlformats.org/drawingml/2006/main" wrap="square" lIns="18288" tIns="0" rIns="0" bIns="0" upright="1"/>
        <a:lstStyle xmlns:a="http://schemas.openxmlformats.org/drawingml/2006/main"/>
        <a:p xmlns:a="http://schemas.openxmlformats.org/drawingml/2006/main">
          <a:endParaRPr lang="ru-RU"/>
        </a:p>
      </cdr:txBody>
    </cdr:sp>
  </cdr:relSizeAnchor>
</c:userShapes>
</file>

<file path=ppt/drawings/drawing6.xml><?xml version="1.0" encoding="utf-8"?>
<c:userShapes xmlns:c="http://schemas.openxmlformats.org/drawingml/2006/chart">
  <cdr:relSizeAnchor xmlns:cdr="http://schemas.openxmlformats.org/drawingml/2006/chartDrawing">
    <cdr:from>
      <cdr:x>0.00875</cdr:x>
      <cdr:y>0.0125</cdr:y>
    </cdr:from>
    <cdr:to>
      <cdr:x>0.009</cdr:x>
      <cdr:y>0.043</cdr:y>
    </cdr:to>
    <cdr:sp macro="" textlink="">
      <cdr:nvSpPr>
        <cdr:cNvPr id="3074" name="Line 2"/>
        <cdr:cNvSpPr>
          <a:spLocks xmlns:a="http://schemas.openxmlformats.org/drawingml/2006/main" noChangeShapeType="1"/>
        </cdr:cNvSpPr>
      </cdr:nvSpPr>
      <cdr:spPr bwMode="auto">
        <a:xfrm xmlns:a="http://schemas.openxmlformats.org/drawingml/2006/main" flipH="1" flipV="1">
          <a:off x="80593" y="70247"/>
          <a:ext cx="2303" cy="171402"/>
        </a:xfrm>
        <a:prstGeom xmlns:a="http://schemas.openxmlformats.org/drawingml/2006/main" prst="line">
          <a:avLst/>
        </a:prstGeom>
        <a:noFill xmlns:a="http://schemas.openxmlformats.org/drawingml/2006/main"/>
        <a:ln xmlns:a="http://schemas.openxmlformats.org/drawingml/2006/main" w="0">
          <a:solidFill>
            <a:srgbClr xmlns:mc="http://schemas.openxmlformats.org/markup-compatibility/2006" xmlns:a14="http://schemas.microsoft.com/office/drawing/2010/main" val="000000" mc:Ignorable="a14" a14:legacySpreadsheetColorIndex="64"/>
          </a:solidFill>
          <a:round/>
          <a:headEnd/>
          <a:tailEnd type="triangle" w="lg" len="lg"/>
        </a:ln>
        <a:extLst xmlns:a="http://schemas.openxmlformats.org/drawingml/2006/main">
          <a:ext uri="{909E8E84-426E-40DD-AFC4-6F175D3DCCD1}">
            <a14:hiddenFill xmlns:a14="http://schemas.microsoft.com/office/drawing/2010/main">
              <a:noFill/>
            </a14:hiddenFill>
          </a:ext>
        </a:extLst>
      </cdr:spPr>
      <cdr:txBody>
        <a:bodyPr xmlns:a="http://schemas.openxmlformats.org/drawingml/2006/main"/>
        <a:lstStyle xmlns:a="http://schemas.openxmlformats.org/drawingml/2006/main"/>
        <a:p xmlns:a="http://schemas.openxmlformats.org/drawingml/2006/main">
          <a:endParaRPr lang="ru-RU"/>
        </a:p>
      </cdr:txBody>
    </cdr:sp>
  </cdr:relSizeAnchor>
  <cdr:relSizeAnchor xmlns:cdr="http://schemas.openxmlformats.org/drawingml/2006/chartDrawing">
    <cdr:from>
      <cdr:x>0.9845</cdr:x>
      <cdr:y>0.5975</cdr:y>
    </cdr:from>
    <cdr:to>
      <cdr:x>0.99325</cdr:x>
      <cdr:y>0.5985</cdr:y>
    </cdr:to>
    <cdr:sp macro="" textlink="">
      <cdr:nvSpPr>
        <cdr:cNvPr id="3075" name="Line 3"/>
        <cdr:cNvSpPr>
          <a:spLocks xmlns:a="http://schemas.openxmlformats.org/drawingml/2006/main" noChangeShapeType="1"/>
        </cdr:cNvSpPr>
      </cdr:nvSpPr>
      <cdr:spPr bwMode="auto">
        <a:xfrm xmlns:a="http://schemas.openxmlformats.org/drawingml/2006/main">
          <a:off x="9067910" y="3357801"/>
          <a:ext cx="80593" cy="5619"/>
        </a:xfrm>
        <a:prstGeom xmlns:a="http://schemas.openxmlformats.org/drawingml/2006/main" prst="line">
          <a:avLst/>
        </a:prstGeom>
        <a:noFill xmlns:a="http://schemas.openxmlformats.org/drawingml/2006/main"/>
        <a:ln xmlns:a="http://schemas.openxmlformats.org/drawingml/2006/main" w="9525">
          <a:solidFill>
            <a:srgbClr xmlns:mc="http://schemas.openxmlformats.org/markup-compatibility/2006" xmlns:a14="http://schemas.microsoft.com/office/drawing/2010/main" val="000000" mc:Ignorable="a14" a14:legacySpreadsheetColorIndex="64"/>
          </a:solidFill>
          <a:round/>
          <a:headEnd/>
          <a:tailEnd type="triangle" w="lg" len="lg"/>
        </a:ln>
        <a:extLst xmlns:a="http://schemas.openxmlformats.org/drawingml/2006/main">
          <a:ext uri="{909E8E84-426E-40DD-AFC4-6F175D3DCCD1}">
            <a14:hiddenFill xmlns:a14="http://schemas.microsoft.com/office/drawing/2010/main">
              <a:noFill/>
            </a14:hiddenFill>
          </a:ext>
        </a:extLst>
      </cdr:spPr>
      <cdr:txBody>
        <a:bodyPr xmlns:a="http://schemas.openxmlformats.org/drawingml/2006/main"/>
        <a:lstStyle xmlns:a="http://schemas.openxmlformats.org/drawingml/2006/main"/>
        <a:p xmlns:a="http://schemas.openxmlformats.org/drawingml/2006/main">
          <a:endParaRPr lang="ru-RU"/>
        </a:p>
      </cdr:txBody>
    </cdr:sp>
  </cdr:relSizeAnchor>
  <cdr:relSizeAnchor xmlns:cdr="http://schemas.openxmlformats.org/drawingml/2006/chartDrawing">
    <cdr:from>
      <cdr:x>0.07675</cdr:x>
      <cdr:y>0.12225</cdr:y>
    </cdr:from>
    <cdr:to>
      <cdr:x>0.9465</cdr:x>
      <cdr:y>0.81875</cdr:y>
    </cdr:to>
    <cdr:sp macro="" textlink="">
      <cdr:nvSpPr>
        <cdr:cNvPr id="3076" name="Freeform 4"/>
        <cdr:cNvSpPr>
          <a:spLocks xmlns:a="http://schemas.openxmlformats.org/drawingml/2006/main"/>
        </cdr:cNvSpPr>
      </cdr:nvSpPr>
      <cdr:spPr bwMode="auto">
        <a:xfrm xmlns:a="http://schemas.openxmlformats.org/drawingml/2006/main">
          <a:off x="706919" y="687014"/>
          <a:ext cx="8010985" cy="3914156"/>
        </a:xfrm>
        <a:custGeom xmlns:a="http://schemas.openxmlformats.org/drawingml/2006/main">
          <a:avLst/>
          <a:gdLst>
            <a:gd name="T0" fmla="*/ 0 w 7950200"/>
            <a:gd name="T1" fmla="*/ 0 h 3934788"/>
            <a:gd name="T2" fmla="*/ 1295400 w 7950200"/>
            <a:gd name="T3" fmla="*/ 1713537 h 3934788"/>
            <a:gd name="T4" fmla="*/ 3479800 w 7950200"/>
            <a:gd name="T5" fmla="*/ 1802387 h 3934788"/>
            <a:gd name="T6" fmla="*/ 5410200 w 7950200"/>
            <a:gd name="T7" fmla="*/ 3185909 h 3934788"/>
            <a:gd name="T8" fmla="*/ 7950200 w 7950200"/>
            <a:gd name="T9" fmla="*/ 3934788 h 3934788"/>
          </a:gdLst>
          <a:ahLst/>
          <a:cxnLst>
            <a:cxn ang="0">
              <a:pos x="T0" y="T1"/>
            </a:cxn>
            <a:cxn ang="0">
              <a:pos x="T2" y="T3"/>
            </a:cxn>
            <a:cxn ang="0">
              <a:pos x="T4" y="T5"/>
            </a:cxn>
            <a:cxn ang="0">
              <a:pos x="T6" y="T7"/>
            </a:cxn>
            <a:cxn ang="0">
              <a:pos x="T8" y="T9"/>
            </a:cxn>
          </a:cxnLst>
          <a:rect l="0" t="0" r="r" b="b"/>
          <a:pathLst>
            <a:path w="7950200" h="3934788">
              <a:moveTo>
                <a:pt x="0" y="0"/>
              </a:moveTo>
              <a:cubicBezTo>
                <a:pt x="357716" y="706569"/>
                <a:pt x="715433" y="1413139"/>
                <a:pt x="1295400" y="1713537"/>
              </a:cubicBezTo>
              <a:cubicBezTo>
                <a:pt x="1875367" y="2013935"/>
                <a:pt x="2794000" y="1556992"/>
                <a:pt x="3479800" y="1802387"/>
              </a:cubicBezTo>
              <a:cubicBezTo>
                <a:pt x="4165600" y="2047782"/>
                <a:pt x="4665133" y="2830509"/>
                <a:pt x="5410200" y="3185909"/>
              </a:cubicBezTo>
              <a:cubicBezTo>
                <a:pt x="6155267" y="3541309"/>
                <a:pt x="7526867" y="3812090"/>
                <a:pt x="7950200" y="3934788"/>
              </a:cubicBezTo>
            </a:path>
          </a:pathLst>
        </a:custGeom>
        <a:noFill xmlns:a="http://schemas.openxmlformats.org/drawingml/2006/main"/>
        <a:ln xmlns:a="http://schemas.openxmlformats.org/drawingml/2006/main" w="28575" cap="flat" cmpd="sng">
          <a:solidFill>
            <a:srgbClr xmlns:mc="http://schemas.openxmlformats.org/markup-compatibility/2006" xmlns:a14="http://schemas.microsoft.com/office/drawing/2010/main" val="000000" mc:Ignorable="a14" a14:legacySpreadsheetColorIndex="64"/>
          </a:solidFill>
          <a:prstDash val="solid"/>
          <a:round/>
          <a:headEnd type="none" w="med" len="med"/>
          <a:tailEnd type="none" w="med" len="med"/>
        </a:ln>
        <a:extLst xmlns:a="http://schemas.openxmlformats.org/drawingml/2006/main">
          <a:ext uri="{909E8E84-426E-40DD-AFC4-6F175D3DCCD1}">
            <a14:hiddenFill xmlns:a14="http://schemas.microsoft.com/office/drawing/2010/main">
              <a:solidFill>
                <a:srgbClr xmlns:mc="http://schemas.openxmlformats.org/markup-compatibility/2006" val="FFFFFF" mc:Ignorable="a14" a14:legacySpreadsheetColorIndex="9"/>
              </a:solidFill>
            </a14:hiddenFill>
          </a:ext>
        </a:extLst>
      </cdr:spPr>
      <cdr:txBody>
        <a:bodyPr xmlns:a="http://schemas.openxmlformats.org/drawingml/2006/main"/>
        <a:lstStyle xmlns:a="http://schemas.openxmlformats.org/drawingml/2006/main"/>
        <a:p xmlns:a="http://schemas.openxmlformats.org/drawingml/2006/main">
          <a:endParaRPr lang="ru-RU"/>
        </a:p>
      </cdr:txBody>
    </cdr:sp>
  </cdr:relSizeAnchor>
  <cdr:relSizeAnchor xmlns:cdr="http://schemas.openxmlformats.org/drawingml/2006/chartDrawing">
    <cdr:from>
      <cdr:x>0.10205</cdr:x>
      <cdr:y>0.2148</cdr:y>
    </cdr:from>
    <cdr:to>
      <cdr:x>0.10231</cdr:x>
      <cdr:y>0.60644</cdr:y>
    </cdr:to>
    <cdr:sp macro="" textlink="">
      <cdr:nvSpPr>
        <cdr:cNvPr id="3077" name="Line 5"/>
        <cdr:cNvSpPr>
          <a:spLocks xmlns:a="http://schemas.openxmlformats.org/drawingml/2006/main" noChangeShapeType="1"/>
        </cdr:cNvSpPr>
      </cdr:nvSpPr>
      <cdr:spPr bwMode="auto">
        <a:xfrm xmlns:a="http://schemas.openxmlformats.org/drawingml/2006/main" flipH="1">
          <a:off x="939943" y="1205824"/>
          <a:ext cx="2424" cy="2198558"/>
        </a:xfrm>
        <a:prstGeom xmlns:a="http://schemas.openxmlformats.org/drawingml/2006/main" prst="line">
          <a:avLst/>
        </a:prstGeom>
        <a:noFill xmlns:a="http://schemas.openxmlformats.org/drawingml/2006/main"/>
        <a:ln xmlns:a="http://schemas.openxmlformats.org/drawingml/2006/main" w="12700">
          <a:solidFill>
            <a:srgbClr xmlns:mc="http://schemas.openxmlformats.org/markup-compatibility/2006" xmlns:a14="http://schemas.microsoft.com/office/drawing/2010/main" val="000000" mc:Ignorable="a14" a14:legacySpreadsheetColorIndex="64"/>
          </a:solidFill>
          <a:prstDash val="dash"/>
          <a:round/>
          <a:headEnd/>
          <a:tailEnd/>
        </a:ln>
        <a:extLst xmlns:a="http://schemas.openxmlformats.org/drawingml/2006/main">
          <a:ext uri="{909E8E84-426E-40DD-AFC4-6F175D3DCCD1}">
            <a14:hiddenFill xmlns:a14="http://schemas.microsoft.com/office/drawing/2010/main">
              <a:noFill/>
            </a14:hiddenFill>
          </a:ext>
        </a:extLst>
      </cdr:spPr>
      <cdr:txBody>
        <a:bodyPr xmlns:a="http://schemas.openxmlformats.org/drawingml/2006/main"/>
        <a:lstStyle xmlns:a="http://schemas.openxmlformats.org/drawingml/2006/main"/>
        <a:p xmlns:a="http://schemas.openxmlformats.org/drawingml/2006/main">
          <a:endParaRPr lang="ru-RU"/>
        </a:p>
      </cdr:txBody>
    </cdr:sp>
  </cdr:relSizeAnchor>
  <cdr:relSizeAnchor xmlns:cdr="http://schemas.openxmlformats.org/drawingml/2006/chartDrawing">
    <cdr:from>
      <cdr:x>0.869</cdr:x>
      <cdr:y>0.584</cdr:y>
    </cdr:from>
    <cdr:to>
      <cdr:x>0.869</cdr:x>
      <cdr:y>0.78975</cdr:y>
    </cdr:to>
    <cdr:sp macro="" textlink="">
      <cdr:nvSpPr>
        <cdr:cNvPr id="3078" name="Line 6"/>
        <cdr:cNvSpPr>
          <a:spLocks xmlns:a="http://schemas.openxmlformats.org/drawingml/2006/main" noChangeShapeType="1"/>
        </cdr:cNvSpPr>
      </cdr:nvSpPr>
      <cdr:spPr bwMode="auto">
        <a:xfrm xmlns:a="http://schemas.openxmlformats.org/drawingml/2006/main" flipH="1">
          <a:off x="8004077" y="3281934"/>
          <a:ext cx="0" cy="1156264"/>
        </a:xfrm>
        <a:prstGeom xmlns:a="http://schemas.openxmlformats.org/drawingml/2006/main" prst="line">
          <a:avLst/>
        </a:prstGeom>
        <a:noFill xmlns:a="http://schemas.openxmlformats.org/drawingml/2006/main"/>
        <a:ln xmlns:a="http://schemas.openxmlformats.org/drawingml/2006/main" w="12700">
          <a:solidFill>
            <a:srgbClr xmlns:mc="http://schemas.openxmlformats.org/markup-compatibility/2006" xmlns:a14="http://schemas.microsoft.com/office/drawing/2010/main" val="000000" mc:Ignorable="a14" a14:legacySpreadsheetColorIndex="64"/>
          </a:solidFill>
          <a:prstDash val="dash"/>
          <a:round/>
          <a:headEnd/>
          <a:tailEnd/>
        </a:ln>
        <a:extLst xmlns:a="http://schemas.openxmlformats.org/drawingml/2006/main">
          <a:ext uri="{909E8E84-426E-40DD-AFC4-6F175D3DCCD1}">
            <a14:hiddenFill xmlns:a14="http://schemas.microsoft.com/office/drawing/2010/main">
              <a:noFill/>
            </a14:hiddenFill>
          </a:ext>
        </a:extLst>
      </cdr:spPr>
      <cdr:txBody>
        <a:bodyPr xmlns:a="http://schemas.openxmlformats.org/drawingml/2006/main"/>
        <a:lstStyle xmlns:a="http://schemas.openxmlformats.org/drawingml/2006/main"/>
        <a:p xmlns:a="http://schemas.openxmlformats.org/drawingml/2006/main">
          <a:endParaRPr lang="ru-RU"/>
        </a:p>
      </cdr:txBody>
    </cdr:sp>
  </cdr:relSizeAnchor>
  <cdr:relSizeAnchor xmlns:cdr="http://schemas.openxmlformats.org/drawingml/2006/chartDrawing">
    <cdr:from>
      <cdr:x>0.08775</cdr:x>
      <cdr:y>0.58733</cdr:y>
    </cdr:from>
    <cdr:to>
      <cdr:x>0.10568</cdr:x>
      <cdr:y>0.65054</cdr:y>
    </cdr:to>
    <cdr:sp macro="" textlink="">
      <cdr:nvSpPr>
        <cdr:cNvPr id="3079" name="Text Box 7"/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808237" y="3295053"/>
          <a:ext cx="165173" cy="354649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noFill/>
        </a:ln>
        <a:extLst xmlns:a="http://schemas.openxmlformats.org/drawingml/2006/main">
          <a:ext uri="{909E8E84-426E-40DD-AFC4-6F175D3DCCD1}">
            <a14:hiddenFill xmlns:a14="http://schemas.microsoft.com/office/drawing/2010/main">
              <a:solidFill>
                <a:srgbClr xmlns:mc="http://schemas.openxmlformats.org/markup-compatibility/2006" val="FFFFFF" mc:Ignorable="a14" a14:legacySpreadsheetColorIndex="9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xmlns:mc="http://schemas.openxmlformats.org/markup-compatibility/2006" val="000000" mc:Ignorable="a14" a14:legacySpreadsheetColorIndex="64"/>
              </a:solidFill>
              <a:miter lim="800000"/>
              <a:headEnd/>
              <a:tailEnd/>
            </a14:hiddenLine>
          </a:ext>
        </a:extLst>
      </cdr:spPr>
      <cdr:txBody>
        <a:bodyPr xmlns:a="http://schemas.openxmlformats.org/drawingml/2006/main" wrap="none" lIns="36576" tIns="41148" rIns="0" bIns="0" anchor="t" upright="1">
          <a:spAutoFit/>
        </a:bodyPr>
        <a:lstStyle xmlns:a="http://schemas.openxmlformats.org/drawingml/2006/main"/>
        <a:p xmlns:a="http://schemas.openxmlformats.org/drawingml/2006/main">
          <a:pPr algn="l" rtl="0">
            <a:defRPr sz="1000"/>
          </a:pPr>
          <a:r>
            <a:rPr lang="ru-RU" sz="2000" b="0" i="1" u="none" strike="noStrike" baseline="0">
              <a:solidFill>
                <a:srgbClr val="000000"/>
              </a:solidFill>
              <a:latin typeface="Times New Roman"/>
              <a:cs typeface="Times New Roman"/>
            </a:rPr>
            <a:t>a</a:t>
          </a:r>
          <a:endParaRPr lang="ru-RU"/>
        </a:p>
      </cdr:txBody>
    </cdr:sp>
  </cdr:relSizeAnchor>
  <cdr:relSizeAnchor xmlns:cdr="http://schemas.openxmlformats.org/drawingml/2006/chartDrawing">
    <cdr:from>
      <cdr:x>0.875</cdr:x>
      <cdr:y>0.5965</cdr:y>
    </cdr:from>
    <cdr:to>
      <cdr:x>0.8921</cdr:x>
      <cdr:y>0.65554</cdr:y>
    </cdr:to>
    <cdr:sp macro="" textlink="">
      <cdr:nvSpPr>
        <cdr:cNvPr id="3080" name="Text Box 8"/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8059341" y="3346499"/>
          <a:ext cx="157479" cy="331245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noFill/>
        </a:ln>
        <a:extLst xmlns:a="http://schemas.openxmlformats.org/drawingml/2006/main">
          <a:ext uri="{909E8E84-426E-40DD-AFC4-6F175D3DCCD1}">
            <a14:hiddenFill xmlns:a14="http://schemas.microsoft.com/office/drawing/2010/main">
              <a:solidFill>
                <a:srgbClr xmlns:mc="http://schemas.openxmlformats.org/markup-compatibility/2006" val="FFFFFF" mc:Ignorable="a14" a14:legacySpreadsheetColorIndex="9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xmlns:mc="http://schemas.openxmlformats.org/markup-compatibility/2006" val="000000" mc:Ignorable="a14" a14:legacySpreadsheetColorIndex="64"/>
              </a:solidFill>
              <a:miter lim="800000"/>
              <a:headEnd/>
              <a:tailEnd/>
            </a14:hiddenLine>
          </a:ext>
        </a:extLst>
      </cdr:spPr>
      <cdr:txBody>
        <a:bodyPr xmlns:a="http://schemas.openxmlformats.org/drawingml/2006/main" wrap="none" lIns="36576" tIns="36576" rIns="0" bIns="0" anchor="t" upright="1">
          <a:spAutoFit/>
        </a:bodyPr>
        <a:lstStyle xmlns:a="http://schemas.openxmlformats.org/drawingml/2006/main"/>
        <a:p xmlns:a="http://schemas.openxmlformats.org/drawingml/2006/main">
          <a:pPr algn="l" rtl="0">
            <a:defRPr sz="1000"/>
          </a:pPr>
          <a:r>
            <a:rPr lang="ru-RU" sz="1880" b="0" i="1" u="none" strike="noStrike" baseline="0">
              <a:solidFill>
                <a:srgbClr val="000000"/>
              </a:solidFill>
              <a:latin typeface="Times New Roman"/>
              <a:cs typeface="Times New Roman"/>
            </a:rPr>
            <a:t>b</a:t>
          </a:r>
          <a:endParaRPr lang="ru-RU"/>
        </a:p>
      </cdr:txBody>
    </cdr:sp>
  </cdr:relSizeAnchor>
  <cdr:relSizeAnchor xmlns:cdr="http://schemas.openxmlformats.org/drawingml/2006/chartDrawing">
    <cdr:from>
      <cdr:x>0.55997</cdr:x>
      <cdr:y>0.55256</cdr:y>
    </cdr:from>
    <cdr:to>
      <cdr:x>0.56005</cdr:x>
      <cdr:y>0.60744</cdr:y>
    </cdr:to>
    <cdr:sp macro="" textlink="">
      <cdr:nvSpPr>
        <cdr:cNvPr id="3081" name="Line 9"/>
        <cdr:cNvSpPr>
          <a:spLocks xmlns:a="http://schemas.openxmlformats.org/drawingml/2006/main" noChangeShapeType="1"/>
        </cdr:cNvSpPr>
      </cdr:nvSpPr>
      <cdr:spPr bwMode="auto">
        <a:xfrm xmlns:a="http://schemas.openxmlformats.org/drawingml/2006/main" flipH="1">
          <a:off x="5157787" y="3101883"/>
          <a:ext cx="729" cy="308068"/>
        </a:xfrm>
        <a:prstGeom xmlns:a="http://schemas.openxmlformats.org/drawingml/2006/main" prst="line">
          <a:avLst/>
        </a:prstGeom>
        <a:noFill xmlns:a="http://schemas.openxmlformats.org/drawingml/2006/main"/>
        <a:ln xmlns:a="http://schemas.openxmlformats.org/drawingml/2006/main" w="12700">
          <a:solidFill>
            <a:srgbClr xmlns:mc="http://schemas.openxmlformats.org/markup-compatibility/2006" xmlns:a14="http://schemas.microsoft.com/office/drawing/2010/main" val="000000" mc:Ignorable="a14" a14:legacySpreadsheetColorIndex="64"/>
          </a:solidFill>
          <a:prstDash val="dash"/>
          <a:round/>
          <a:headEnd/>
          <a:tailEnd/>
        </a:ln>
        <a:extLst xmlns:a="http://schemas.openxmlformats.org/drawingml/2006/main">
          <a:ext uri="{909E8E84-426E-40DD-AFC4-6F175D3DCCD1}">
            <a14:hiddenFill xmlns:a14="http://schemas.microsoft.com/office/drawing/2010/main">
              <a:noFill/>
            </a14:hiddenFill>
          </a:ext>
        </a:extLst>
      </cdr:spPr>
      <cdr:txBody>
        <a:bodyPr xmlns:a="http://schemas.openxmlformats.org/drawingml/2006/main"/>
        <a:lstStyle xmlns:a="http://schemas.openxmlformats.org/drawingml/2006/main"/>
        <a:p xmlns:a="http://schemas.openxmlformats.org/drawingml/2006/main">
          <a:endParaRPr lang="ru-RU"/>
        </a:p>
      </cdr:txBody>
    </cdr:sp>
  </cdr:relSizeAnchor>
  <cdr:relSizeAnchor xmlns:cdr="http://schemas.openxmlformats.org/drawingml/2006/chartDrawing">
    <cdr:from>
      <cdr:x>0.60868</cdr:x>
      <cdr:y>0.46645</cdr:y>
    </cdr:from>
    <cdr:to>
      <cdr:x>0.64431</cdr:x>
      <cdr:y>0.55386</cdr:y>
    </cdr:to>
    <cdr:sp macro="" textlink="">
      <cdr:nvSpPr>
        <cdr:cNvPr id="3082" name="Text Box 10"/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3093169" y="1446244"/>
          <a:ext cx="181069" cy="271041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noFill/>
        </a:ln>
        <a:extLst xmlns:a="http://schemas.openxmlformats.org/drawingml/2006/main">
          <a:ext uri="{909E8E84-426E-40DD-AFC4-6F175D3DCCD1}">
            <a14:hiddenFill xmlns:a14="http://schemas.microsoft.com/office/drawing/2010/main">
              <a:solidFill>
                <a:srgbClr xmlns:mc="http://schemas.openxmlformats.org/markup-compatibility/2006" val="FFFFFF" mc:Ignorable="a14" a14:legacySpreadsheetColorIndex="9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xmlns:mc="http://schemas.openxmlformats.org/markup-compatibility/2006" val="000000" mc:Ignorable="a14" a14:legacySpreadsheetColorIndex="64"/>
              </a:solidFill>
              <a:miter lim="800000"/>
              <a:headEnd/>
              <a:tailEnd/>
            </a14:hiddenLine>
          </a:ext>
        </a:extLst>
      </cdr:spPr>
      <cdr:txBody>
        <a:bodyPr xmlns:a="http://schemas.openxmlformats.org/drawingml/2006/main" wrap="square" lIns="36576" tIns="41148" rIns="0" bIns="0" anchor="t" upright="1">
          <a:spAutoFit/>
        </a:bodyPr>
        <a:lstStyle xmlns:a="http://schemas.openxmlformats.org/drawingml/2006/main"/>
        <a:p xmlns:a="http://schemas.openxmlformats.org/drawingml/2006/main">
          <a:pPr algn="l" rtl="0">
            <a:defRPr sz="1000"/>
          </a:pPr>
          <a:r>
            <a:rPr lang="en-US" sz="2000" b="0" i="1" u="none" strike="noStrike" baseline="0" dirty="0">
              <a:solidFill>
                <a:srgbClr val="000000"/>
              </a:solidFill>
              <a:latin typeface="Times New Roman"/>
              <a:cs typeface="Times New Roman"/>
            </a:rPr>
            <a:t>d</a:t>
          </a:r>
          <a:endParaRPr lang="ru-RU" dirty="0"/>
        </a:p>
      </cdr:txBody>
    </cdr:sp>
  </cdr:relSizeAnchor>
  <cdr:relSizeAnchor xmlns:cdr="http://schemas.openxmlformats.org/drawingml/2006/chartDrawing">
    <cdr:from>
      <cdr:x>0.09615</cdr:x>
      <cdr:y>0.19297</cdr:y>
    </cdr:from>
    <cdr:to>
      <cdr:x>0.1099</cdr:x>
      <cdr:y>0.21497</cdr:y>
    </cdr:to>
    <cdr:sp macro="" textlink="">
      <cdr:nvSpPr>
        <cdr:cNvPr id="3084" name="Oval 12"/>
        <cdr:cNvSpPr>
          <a:spLocks xmlns:a="http://schemas.openxmlformats.org/drawingml/2006/main" noChangeAspect="1" noChangeArrowheads="1"/>
        </cdr:cNvSpPr>
      </cdr:nvSpPr>
      <cdr:spPr bwMode="auto">
        <a:xfrm xmlns:a="http://schemas.openxmlformats.org/drawingml/2006/main">
          <a:off x="885600" y="1083256"/>
          <a:ext cx="126650" cy="123501"/>
        </a:xfrm>
        <a:prstGeom xmlns:a="http://schemas.openxmlformats.org/drawingml/2006/main" prst="ellipse">
          <a:avLst/>
        </a:prstGeom>
        <a:solidFill xmlns:a="http://schemas.openxmlformats.org/drawingml/2006/main">
          <a:srgbClr xmlns:mc="http://schemas.openxmlformats.org/markup-compatibility/2006" xmlns:a14="http://schemas.microsoft.com/office/drawing/2010/main" val="000000" mc:Ignorable="a14" a14:legacySpreadsheetColorIndex="8"/>
        </a:solidFill>
        <a:ln xmlns:a="http://schemas.openxmlformats.org/drawingml/2006/main" w="9525">
          <a:solidFill>
            <a:srgbClr xmlns:mc="http://schemas.openxmlformats.org/markup-compatibility/2006" xmlns:a14="http://schemas.microsoft.com/office/drawing/2010/main" val="000000" mc:Ignorable="a14" a14:legacySpreadsheetColorIndex="64"/>
          </a:solidFill>
          <a:round/>
          <a:headEnd/>
          <a:tailEnd/>
        </a:ln>
      </cdr:spPr>
      <cdr:txBody>
        <a:bodyPr xmlns:a="http://schemas.openxmlformats.org/drawingml/2006/main"/>
        <a:lstStyle xmlns:a="http://schemas.openxmlformats.org/drawingml/2006/main"/>
        <a:p xmlns:a="http://schemas.openxmlformats.org/drawingml/2006/main">
          <a:endParaRPr lang="ru-RU"/>
        </a:p>
      </cdr:txBody>
    </cdr:sp>
  </cdr:relSizeAnchor>
  <cdr:relSizeAnchor xmlns:cdr="http://schemas.openxmlformats.org/drawingml/2006/chartDrawing">
    <cdr:from>
      <cdr:x>0.55308</cdr:x>
      <cdr:y>0.5436</cdr:y>
    </cdr:from>
    <cdr:to>
      <cdr:x>0.56683</cdr:x>
      <cdr:y>0.5656</cdr:y>
    </cdr:to>
    <cdr:sp macro="" textlink="">
      <cdr:nvSpPr>
        <cdr:cNvPr id="3085" name="Oval 13"/>
        <cdr:cNvSpPr>
          <a:spLocks xmlns:a="http://schemas.openxmlformats.org/drawingml/2006/main" noChangeAspect="1" noChangeArrowheads="1"/>
        </cdr:cNvSpPr>
      </cdr:nvSpPr>
      <cdr:spPr bwMode="auto">
        <a:xfrm xmlns:a="http://schemas.openxmlformats.org/drawingml/2006/main">
          <a:off x="5094355" y="3051612"/>
          <a:ext cx="126650" cy="123501"/>
        </a:xfrm>
        <a:prstGeom xmlns:a="http://schemas.openxmlformats.org/drawingml/2006/main" prst="ellipse">
          <a:avLst/>
        </a:prstGeom>
        <a:solidFill xmlns:a="http://schemas.openxmlformats.org/drawingml/2006/main">
          <a:srgbClr xmlns:mc="http://schemas.openxmlformats.org/markup-compatibility/2006" xmlns:a14="http://schemas.microsoft.com/office/drawing/2010/main" val="000000" mc:Ignorable="a14" a14:legacySpreadsheetColorIndex="8"/>
        </a:solidFill>
        <a:ln xmlns:a="http://schemas.openxmlformats.org/drawingml/2006/main" w="9525">
          <a:solidFill>
            <a:srgbClr xmlns:mc="http://schemas.openxmlformats.org/markup-compatibility/2006" xmlns:a14="http://schemas.microsoft.com/office/drawing/2010/main" val="000000" mc:Ignorable="a14" a14:legacySpreadsheetColorIndex="64"/>
          </a:solidFill>
          <a:round/>
          <a:headEnd/>
          <a:tailEnd/>
        </a:ln>
      </cdr:spPr>
      <cdr:txBody>
        <a:bodyPr xmlns:a="http://schemas.openxmlformats.org/drawingml/2006/main"/>
        <a:lstStyle xmlns:a="http://schemas.openxmlformats.org/drawingml/2006/main"/>
        <a:p xmlns:a="http://schemas.openxmlformats.org/drawingml/2006/main">
          <a:endParaRPr lang="ru-RU"/>
        </a:p>
      </cdr:txBody>
    </cdr:sp>
  </cdr:relSizeAnchor>
  <cdr:relSizeAnchor xmlns:cdr="http://schemas.openxmlformats.org/drawingml/2006/chartDrawing">
    <cdr:from>
      <cdr:x>0.86125</cdr:x>
      <cdr:y>0.77825</cdr:y>
    </cdr:from>
    <cdr:to>
      <cdr:x>0.876</cdr:x>
      <cdr:y>0.7995</cdr:y>
    </cdr:to>
    <cdr:sp macro="" textlink="">
      <cdr:nvSpPr>
        <cdr:cNvPr id="3086" name="Oval 14"/>
        <cdr:cNvSpPr>
          <a:spLocks xmlns:a="http://schemas.openxmlformats.org/drawingml/2006/main" noChangeAspect="1" noChangeArrowheads="1"/>
        </cdr:cNvSpPr>
      </cdr:nvSpPr>
      <cdr:spPr bwMode="auto">
        <a:xfrm xmlns:a="http://schemas.openxmlformats.org/drawingml/2006/main">
          <a:off x="7932694" y="4373570"/>
          <a:ext cx="135857" cy="119420"/>
        </a:xfrm>
        <a:prstGeom xmlns:a="http://schemas.openxmlformats.org/drawingml/2006/main" prst="ellipse">
          <a:avLst/>
        </a:prstGeom>
        <a:solidFill xmlns:a="http://schemas.openxmlformats.org/drawingml/2006/main">
          <a:srgbClr xmlns:mc="http://schemas.openxmlformats.org/markup-compatibility/2006" xmlns:a14="http://schemas.microsoft.com/office/drawing/2010/main" val="000000" mc:Ignorable="a14" a14:legacySpreadsheetColorIndex="8"/>
        </a:solidFill>
        <a:ln xmlns:a="http://schemas.openxmlformats.org/drawingml/2006/main" w="9525">
          <a:solidFill>
            <a:srgbClr xmlns:mc="http://schemas.openxmlformats.org/markup-compatibility/2006" xmlns:a14="http://schemas.microsoft.com/office/drawing/2010/main" val="000000" mc:Ignorable="a14" a14:legacySpreadsheetColorIndex="64"/>
          </a:solidFill>
          <a:round/>
          <a:headEnd/>
          <a:tailEnd/>
        </a:ln>
      </cdr:spPr>
      <cdr:txBody>
        <a:bodyPr xmlns:a="http://schemas.openxmlformats.org/drawingml/2006/main"/>
        <a:lstStyle xmlns:a="http://schemas.openxmlformats.org/drawingml/2006/main"/>
        <a:p xmlns:a="http://schemas.openxmlformats.org/drawingml/2006/main">
          <a:endParaRPr lang="ru-RU"/>
        </a:p>
      </cdr:txBody>
    </cdr:sp>
  </cdr:relSizeAnchor>
  <cdr:relSizeAnchor xmlns:cdr="http://schemas.openxmlformats.org/drawingml/2006/chartDrawing">
    <cdr:from>
      <cdr:x>0.04225</cdr:x>
      <cdr:y>0.05556</cdr:y>
    </cdr:from>
    <cdr:to>
      <cdr:x>0.12688</cdr:x>
      <cdr:y>0.11877</cdr:y>
    </cdr:to>
    <cdr:sp macro="" textlink="">
      <cdr:nvSpPr>
        <cdr:cNvPr id="3087" name="Text Box 15"/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389151" y="311704"/>
          <a:ext cx="779509" cy="354649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noFill/>
        </a:ln>
        <a:extLst xmlns:a="http://schemas.openxmlformats.org/drawingml/2006/main">
          <a:ext uri="{909E8E84-426E-40DD-AFC4-6F175D3DCCD1}">
            <a14:hiddenFill xmlns:a14="http://schemas.microsoft.com/office/drawing/2010/main">
              <a:solidFill>
                <a:srgbClr xmlns:mc="http://schemas.openxmlformats.org/markup-compatibility/2006" val="FFFFFF" mc:Ignorable="a14" a14:legacySpreadsheetColorIndex="9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xmlns:mc="http://schemas.openxmlformats.org/markup-compatibility/2006" val="000000" mc:Ignorable="a14" a14:legacySpreadsheetColorIndex="64"/>
              </a:solidFill>
              <a:miter lim="800000"/>
              <a:headEnd/>
              <a:tailEnd/>
            </a14:hiddenLine>
          </a:ext>
        </a:extLst>
      </cdr:spPr>
      <cdr:txBody>
        <a:bodyPr xmlns:a="http://schemas.openxmlformats.org/drawingml/2006/main" wrap="none" lIns="36576" tIns="41148" rIns="0" bIns="0" anchor="t" upright="1">
          <a:spAutoFit/>
        </a:bodyPr>
        <a:lstStyle xmlns:a="http://schemas.openxmlformats.org/drawingml/2006/main"/>
        <a:p xmlns:a="http://schemas.openxmlformats.org/drawingml/2006/main">
          <a:pPr algn="l" rtl="0">
            <a:defRPr sz="1000"/>
          </a:pPr>
          <a:r>
            <a:rPr lang="ru-RU" sz="2000" b="0" i="1" u="none" strike="noStrike" baseline="0">
              <a:solidFill>
                <a:srgbClr val="000000"/>
              </a:solidFill>
              <a:latin typeface="Times New Roman"/>
              <a:cs typeface="Times New Roman"/>
            </a:rPr>
            <a:t>y </a:t>
          </a:r>
          <a:r>
            <a:rPr lang="ru-RU" sz="2000" b="0" i="0" u="none" strike="noStrike" baseline="0">
              <a:solidFill>
                <a:srgbClr val="000000"/>
              </a:solidFill>
              <a:latin typeface="Times New Roman"/>
              <a:cs typeface="Times New Roman"/>
            </a:rPr>
            <a:t>= </a:t>
          </a:r>
          <a:r>
            <a:rPr lang="ru-RU" sz="2000" b="0" i="1" u="none" strike="noStrike" baseline="0">
              <a:solidFill>
                <a:srgbClr val="000000"/>
              </a:solidFill>
              <a:latin typeface="Times New Roman"/>
              <a:cs typeface="Times New Roman"/>
            </a:rPr>
            <a:t>f</a:t>
          </a:r>
          <a:r>
            <a:rPr lang="ru-RU" sz="2000" b="0" i="0" u="none" strike="noStrike" baseline="0">
              <a:solidFill>
                <a:srgbClr val="000000"/>
              </a:solidFill>
              <a:latin typeface="Times New Roman"/>
              <a:cs typeface="Times New Roman"/>
            </a:rPr>
            <a:t>(</a:t>
          </a:r>
          <a:r>
            <a:rPr lang="ru-RU" sz="2000" b="0" i="1" u="none" strike="noStrike" baseline="0">
              <a:solidFill>
                <a:srgbClr val="000000"/>
              </a:solidFill>
              <a:latin typeface="Times New Roman"/>
              <a:cs typeface="Times New Roman"/>
            </a:rPr>
            <a:t>x</a:t>
          </a:r>
          <a:r>
            <a:rPr lang="ru-RU" sz="2000" b="0" i="0" u="none" strike="noStrike" baseline="0">
              <a:solidFill>
                <a:srgbClr val="000000"/>
              </a:solidFill>
              <a:latin typeface="Times New Roman"/>
              <a:cs typeface="Times New Roman"/>
            </a:rPr>
            <a:t>)</a:t>
          </a:r>
          <a:endParaRPr lang="ru-RU"/>
        </a:p>
      </cdr:txBody>
    </cdr:sp>
  </cdr:relSizeAnchor>
  <cdr:relSizeAnchor xmlns:cdr="http://schemas.openxmlformats.org/drawingml/2006/chartDrawing">
    <cdr:from>
      <cdr:x>0.03364</cdr:x>
      <cdr:y>0.17187</cdr:y>
    </cdr:from>
    <cdr:to>
      <cdr:x>0.10389</cdr:x>
      <cdr:y>0.27922</cdr:y>
    </cdr:to>
    <cdr:sp macro="" textlink="">
      <cdr:nvSpPr>
        <cdr:cNvPr id="3088" name="Text Box 16"/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220327" y="686811"/>
          <a:ext cx="460106" cy="428977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noFill/>
        </a:ln>
        <a:extLst xmlns:a="http://schemas.openxmlformats.org/drawingml/2006/main">
          <a:ext uri="{909E8E84-426E-40DD-AFC4-6F175D3DCCD1}">
            <a14:hiddenFill xmlns:a14="http://schemas.microsoft.com/office/drawing/2010/main">
              <a:solidFill>
                <a:srgbClr xmlns:mc="http://schemas.openxmlformats.org/markup-compatibility/2006" val="FFFFFF" mc:Ignorable="a14" a14:legacySpreadsheetColorIndex="9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xmlns:mc="http://schemas.openxmlformats.org/markup-compatibility/2006" val="000000" mc:Ignorable="a14" a14:legacySpreadsheetColorIndex="64"/>
              </a:solidFill>
              <a:miter lim="800000"/>
              <a:headEnd/>
              <a:tailEnd/>
            </a14:hiddenLine>
          </a:ext>
        </a:extLst>
      </cdr:spPr>
      <cdr:txBody>
        <a:bodyPr xmlns:a="http://schemas.openxmlformats.org/drawingml/2006/main" vertOverflow="clip" wrap="square" lIns="45720" tIns="41148" rIns="45720" bIns="0" anchor="t" upright="1"/>
        <a:lstStyle xmlns:a="http://schemas.openxmlformats.org/drawingml/2006/main"/>
        <a:p xmlns:a="http://schemas.openxmlformats.org/drawingml/2006/main">
          <a:pPr algn="ctr" rtl="0">
            <a:defRPr sz="1000"/>
          </a:pPr>
          <a:r>
            <a:rPr lang="ru-RU" sz="2000" b="0" i="1" u="none" strike="noStrike" baseline="0" dirty="0">
              <a:solidFill>
                <a:srgbClr val="000000"/>
              </a:solidFill>
              <a:latin typeface="Times New Roman"/>
              <a:cs typeface="Times New Roman"/>
            </a:rPr>
            <a:t>f</a:t>
          </a:r>
          <a:r>
            <a:rPr lang="ru-RU" sz="2000" b="0" i="0" u="none" strike="noStrike" baseline="0" dirty="0">
              <a:solidFill>
                <a:srgbClr val="000000"/>
              </a:solidFill>
              <a:latin typeface="Times New Roman"/>
              <a:cs typeface="Times New Roman"/>
            </a:rPr>
            <a:t>(</a:t>
          </a:r>
          <a:r>
            <a:rPr lang="ru-RU" sz="2000" b="0" i="1" u="none" strike="noStrike" baseline="0" dirty="0">
              <a:solidFill>
                <a:srgbClr val="000000"/>
              </a:solidFill>
              <a:latin typeface="Times New Roman"/>
              <a:cs typeface="Times New Roman"/>
            </a:rPr>
            <a:t>a</a:t>
          </a:r>
          <a:r>
            <a:rPr lang="ru-RU" sz="2000" b="0" i="0" u="none" strike="noStrike" baseline="0" dirty="0">
              <a:solidFill>
                <a:srgbClr val="000000"/>
              </a:solidFill>
              <a:latin typeface="Times New Roman"/>
              <a:cs typeface="Times New Roman"/>
            </a:rPr>
            <a:t>)</a:t>
          </a:r>
          <a:endParaRPr lang="ru-RU" dirty="0"/>
        </a:p>
      </cdr:txBody>
    </cdr:sp>
  </cdr:relSizeAnchor>
  <cdr:relSizeAnchor xmlns:cdr="http://schemas.openxmlformats.org/drawingml/2006/chartDrawing">
    <cdr:from>
      <cdr:x>0.827</cdr:x>
      <cdr:y>0.7995</cdr:y>
    </cdr:from>
    <cdr:to>
      <cdr:x>0.93459</cdr:x>
      <cdr:y>0.90248</cdr:y>
    </cdr:to>
    <cdr:sp macro="" textlink="">
      <cdr:nvSpPr>
        <cdr:cNvPr id="3089" name="Text Box 17"/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4202621" y="2478898"/>
          <a:ext cx="546732" cy="319302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noFill/>
        </a:ln>
        <a:extLst xmlns:a="http://schemas.openxmlformats.org/drawingml/2006/main">
          <a:ext uri="{909E8E84-426E-40DD-AFC4-6F175D3DCCD1}">
            <a14:hiddenFill xmlns:a14="http://schemas.microsoft.com/office/drawing/2010/main">
              <a:solidFill>
                <a:srgbClr xmlns:mc="http://schemas.openxmlformats.org/markup-compatibility/2006" val="FFFFFF" mc:Ignorable="a14" a14:legacySpreadsheetColorIndex="9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xmlns:mc="http://schemas.openxmlformats.org/markup-compatibility/2006" val="000000" mc:Ignorable="a14" a14:legacySpreadsheetColorIndex="64"/>
              </a:solidFill>
              <a:miter lim="800000"/>
              <a:headEnd/>
              <a:tailEnd/>
            </a14:hiddenLine>
          </a:ext>
        </a:extLst>
      </cdr:spPr>
      <cdr:txBody>
        <a:bodyPr xmlns:a="http://schemas.openxmlformats.org/drawingml/2006/main" vertOverflow="clip" wrap="square" lIns="45720" tIns="41148" rIns="45720" bIns="0" anchor="t" upright="1"/>
        <a:lstStyle xmlns:a="http://schemas.openxmlformats.org/drawingml/2006/main"/>
        <a:p xmlns:a="http://schemas.openxmlformats.org/drawingml/2006/main">
          <a:pPr algn="ctr" rtl="0">
            <a:defRPr sz="1000"/>
          </a:pPr>
          <a:r>
            <a:rPr lang="ru-RU" sz="2000" b="0" i="1" u="none" strike="noStrike" baseline="0" dirty="0">
              <a:solidFill>
                <a:srgbClr val="000000"/>
              </a:solidFill>
              <a:latin typeface="Times New Roman"/>
              <a:cs typeface="Times New Roman"/>
            </a:rPr>
            <a:t>f</a:t>
          </a:r>
          <a:r>
            <a:rPr lang="ru-RU" sz="2000" b="0" i="0" u="none" strike="noStrike" baseline="0" dirty="0">
              <a:solidFill>
                <a:srgbClr val="000000"/>
              </a:solidFill>
              <a:latin typeface="Times New Roman"/>
              <a:cs typeface="Times New Roman"/>
            </a:rPr>
            <a:t>(</a:t>
          </a:r>
          <a:r>
            <a:rPr lang="ru-RU" sz="2000" b="0" i="1" u="none" strike="noStrike" baseline="0" dirty="0">
              <a:solidFill>
                <a:srgbClr val="000000"/>
              </a:solidFill>
              <a:latin typeface="Times New Roman"/>
              <a:cs typeface="Times New Roman"/>
            </a:rPr>
            <a:t>b</a:t>
          </a:r>
          <a:r>
            <a:rPr lang="ru-RU" sz="2000" b="0" i="0" u="none" strike="noStrike" baseline="0" dirty="0">
              <a:solidFill>
                <a:srgbClr val="000000"/>
              </a:solidFill>
              <a:latin typeface="Times New Roman"/>
              <a:cs typeface="Times New Roman"/>
            </a:rPr>
            <a:t>)</a:t>
          </a:r>
          <a:endParaRPr lang="ru-RU" dirty="0"/>
        </a:p>
      </cdr:txBody>
    </cdr:sp>
  </cdr:relSizeAnchor>
  <cdr:relSizeAnchor xmlns:cdr="http://schemas.openxmlformats.org/drawingml/2006/chartDrawing">
    <cdr:from>
      <cdr:x>0.5898</cdr:x>
      <cdr:y>0.65659</cdr:y>
    </cdr:from>
    <cdr:to>
      <cdr:x>0.68116</cdr:x>
      <cdr:y>0.7779</cdr:y>
    </cdr:to>
    <cdr:sp macro="" textlink="">
      <cdr:nvSpPr>
        <cdr:cNvPr id="3090" name="Text Box 18"/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2997225" y="2035798"/>
          <a:ext cx="464292" cy="376134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noFill/>
        </a:ln>
        <a:extLst xmlns:a="http://schemas.openxmlformats.org/drawingml/2006/main">
          <a:ext uri="{909E8E84-426E-40DD-AFC4-6F175D3DCCD1}">
            <a14:hiddenFill xmlns:a14="http://schemas.microsoft.com/office/drawing/2010/main">
              <a:solidFill>
                <a:srgbClr xmlns:mc="http://schemas.openxmlformats.org/markup-compatibility/2006" val="FFFFFF" mc:Ignorable="a14" a14:legacySpreadsheetColorIndex="9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xmlns:mc="http://schemas.openxmlformats.org/markup-compatibility/2006" val="000000" mc:Ignorable="a14" a14:legacySpreadsheetColorIndex="64"/>
              </a:solidFill>
              <a:miter lim="800000"/>
              <a:headEnd/>
              <a:tailEnd/>
            </a14:hiddenLine>
          </a:ext>
        </a:extLst>
      </cdr:spPr>
      <cdr:txBody>
        <a:bodyPr xmlns:a="http://schemas.openxmlformats.org/drawingml/2006/main" vertOverflow="clip" wrap="square" lIns="45720" tIns="36576" rIns="45720" bIns="0" anchor="t" upright="1"/>
        <a:lstStyle xmlns:a="http://schemas.openxmlformats.org/drawingml/2006/main"/>
        <a:p xmlns:a="http://schemas.openxmlformats.org/drawingml/2006/main">
          <a:pPr algn="ctr" rtl="0">
            <a:defRPr sz="1000"/>
          </a:pPr>
          <a:r>
            <a:rPr lang="ru-RU" sz="1880" b="0" i="1" u="none" strike="noStrike" baseline="0" dirty="0">
              <a:solidFill>
                <a:srgbClr val="000000"/>
              </a:solidFill>
              <a:latin typeface="Times New Roman"/>
              <a:cs typeface="Times New Roman"/>
            </a:rPr>
            <a:t>f</a:t>
          </a:r>
          <a:r>
            <a:rPr lang="ru-RU" sz="1880" b="0" i="0" u="none" strike="noStrike" baseline="0" dirty="0">
              <a:solidFill>
                <a:srgbClr val="000000"/>
              </a:solidFill>
              <a:latin typeface="Times New Roman"/>
              <a:cs typeface="Times New Roman"/>
            </a:rPr>
            <a:t>(</a:t>
          </a:r>
          <a:r>
            <a:rPr lang="en-US" sz="2000" b="0" i="1" u="none" strike="noStrike" baseline="0" dirty="0">
              <a:solidFill>
                <a:srgbClr val="000000"/>
              </a:solidFill>
              <a:latin typeface="Times New Roman"/>
              <a:cs typeface="Times New Roman"/>
            </a:rPr>
            <a:t>d</a:t>
          </a:r>
          <a:r>
            <a:rPr lang="ru-RU" sz="1880" b="0" i="0" u="none" strike="noStrike" baseline="0" dirty="0">
              <a:solidFill>
                <a:srgbClr val="000000"/>
              </a:solidFill>
              <a:latin typeface="Times New Roman"/>
              <a:cs typeface="Times New Roman"/>
            </a:rPr>
            <a:t>)</a:t>
          </a:r>
          <a:endParaRPr lang="ru-RU" dirty="0"/>
        </a:p>
      </cdr:txBody>
    </cdr:sp>
  </cdr:relSizeAnchor>
  <cdr:relSizeAnchor xmlns:cdr="http://schemas.openxmlformats.org/drawingml/2006/chartDrawing">
    <cdr:from>
      <cdr:x>0.973</cdr:x>
      <cdr:y>0.60925</cdr:y>
    </cdr:from>
    <cdr:to>
      <cdr:x>0.98863</cdr:x>
      <cdr:y>0.66829</cdr:y>
    </cdr:to>
    <cdr:sp macro="" textlink="">
      <cdr:nvSpPr>
        <cdr:cNvPr id="3093" name="Text Box 21"/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8961987" y="3418030"/>
          <a:ext cx="143950" cy="331245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noFill/>
        </a:ln>
        <a:extLst xmlns:a="http://schemas.openxmlformats.org/drawingml/2006/main">
          <a:ext uri="{909E8E84-426E-40DD-AFC4-6F175D3DCCD1}">
            <a14:hiddenFill xmlns:a14="http://schemas.microsoft.com/office/drawing/2010/main">
              <a:solidFill>
                <a:srgbClr xmlns:mc="http://schemas.openxmlformats.org/markup-compatibility/2006" val="FFFFFF" mc:Ignorable="a14" a14:legacySpreadsheetColorIndex="9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xmlns:mc="http://schemas.openxmlformats.org/markup-compatibility/2006" val="000000" mc:Ignorable="a14" a14:legacySpreadsheetColorIndex="64"/>
              </a:solidFill>
              <a:miter lim="800000"/>
              <a:headEnd/>
              <a:tailEnd/>
            </a14:hiddenLine>
          </a:ext>
        </a:extLst>
      </cdr:spPr>
      <cdr:txBody>
        <a:bodyPr xmlns:a="http://schemas.openxmlformats.org/drawingml/2006/main" wrap="none" lIns="36576" tIns="36576" rIns="0" bIns="0" anchor="t" upright="1">
          <a:spAutoFit/>
        </a:bodyPr>
        <a:lstStyle xmlns:a="http://schemas.openxmlformats.org/drawingml/2006/main"/>
        <a:p xmlns:a="http://schemas.openxmlformats.org/drawingml/2006/main">
          <a:pPr algn="l" rtl="0">
            <a:defRPr sz="1000"/>
          </a:pPr>
          <a:r>
            <a:rPr lang="ru-RU" sz="1880" b="0" i="1" u="none" strike="noStrike" baseline="0">
              <a:solidFill>
                <a:srgbClr val="000000"/>
              </a:solidFill>
              <a:latin typeface="Times New Roman"/>
              <a:cs typeface="Times New Roman"/>
            </a:rPr>
            <a:t>x</a:t>
          </a:r>
          <a:endParaRPr lang="ru-RU"/>
        </a:p>
      </cdr:txBody>
    </cdr:sp>
  </cdr:relSizeAnchor>
  <cdr:relSizeAnchor xmlns:cdr="http://schemas.openxmlformats.org/drawingml/2006/chartDrawing">
    <cdr:from>
      <cdr:x>0.01625</cdr:x>
      <cdr:y>0</cdr:y>
    </cdr:from>
    <cdr:to>
      <cdr:x>0.03188</cdr:x>
      <cdr:y>0.05904</cdr:y>
    </cdr:to>
    <cdr:sp macro="" textlink="">
      <cdr:nvSpPr>
        <cdr:cNvPr id="3094" name="Text Box 22"/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149673" y="0"/>
          <a:ext cx="143950" cy="331245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noFill/>
        </a:ln>
        <a:extLst xmlns:a="http://schemas.openxmlformats.org/drawingml/2006/main">
          <a:ext uri="{909E8E84-426E-40DD-AFC4-6F175D3DCCD1}">
            <a14:hiddenFill xmlns:a14="http://schemas.microsoft.com/office/drawing/2010/main">
              <a:solidFill>
                <a:srgbClr xmlns:mc="http://schemas.openxmlformats.org/markup-compatibility/2006" val="FFFFFF" mc:Ignorable="a14" a14:legacySpreadsheetColorIndex="9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xmlns:mc="http://schemas.openxmlformats.org/markup-compatibility/2006" val="000000" mc:Ignorable="a14" a14:legacySpreadsheetColorIndex="64"/>
              </a:solidFill>
              <a:miter lim="800000"/>
              <a:headEnd/>
              <a:tailEnd/>
            </a14:hiddenLine>
          </a:ext>
        </a:extLst>
      </cdr:spPr>
      <cdr:txBody>
        <a:bodyPr xmlns:a="http://schemas.openxmlformats.org/drawingml/2006/main" wrap="none" lIns="36576" tIns="36576" rIns="0" bIns="0" anchor="t" upright="1">
          <a:spAutoFit/>
        </a:bodyPr>
        <a:lstStyle xmlns:a="http://schemas.openxmlformats.org/drawingml/2006/main"/>
        <a:p xmlns:a="http://schemas.openxmlformats.org/drawingml/2006/main">
          <a:pPr algn="l" rtl="0">
            <a:defRPr sz="1000"/>
          </a:pPr>
          <a:r>
            <a:rPr lang="ru-RU" sz="1880" b="0" i="1" u="none" strike="noStrike" baseline="0">
              <a:solidFill>
                <a:srgbClr val="000000"/>
              </a:solidFill>
              <a:latin typeface="Times New Roman"/>
              <a:cs typeface="Times New Roman"/>
            </a:rPr>
            <a:t>y</a:t>
          </a:r>
          <a:endParaRPr lang="ru-RU"/>
        </a:p>
      </cdr:txBody>
    </cdr:sp>
  </cdr:relSizeAnchor>
  <cdr:relSizeAnchor xmlns:cdr="http://schemas.openxmlformats.org/drawingml/2006/chartDrawing">
    <cdr:from>
      <cdr:x>0.1099</cdr:x>
      <cdr:y>0.20397</cdr:y>
    </cdr:from>
    <cdr:to>
      <cdr:x>0.86341</cdr:x>
      <cdr:y>0.78136</cdr:y>
    </cdr:to>
    <cdr:cxnSp macro="">
      <cdr:nvCxnSpPr>
        <cdr:cNvPr id="3" name="Прямая соединительная линия 2">
          <a:extLst xmlns:a="http://schemas.openxmlformats.org/drawingml/2006/main">
            <a:ext uri="{FF2B5EF4-FFF2-40B4-BE49-F238E27FC236}">
              <a16:creationId xmlns:a16="http://schemas.microsoft.com/office/drawing/2014/main" id="{54918B19-8C49-4841-95BC-DD741E0E2379}"/>
            </a:ext>
          </a:extLst>
        </cdr:cNvPr>
        <cdr:cNvCxnSpPr>
          <a:stCxn xmlns:a="http://schemas.openxmlformats.org/drawingml/2006/main" id="3084" idx="6"/>
          <a:endCxn xmlns:a="http://schemas.openxmlformats.org/drawingml/2006/main" id="3086" idx="1"/>
        </cdr:cNvCxnSpPr>
      </cdr:nvCxnSpPr>
      <cdr:spPr bwMode="auto">
        <a:xfrm xmlns:a="http://schemas.openxmlformats.org/drawingml/2006/main">
          <a:off x="1012250" y="1145007"/>
          <a:ext cx="6940515" cy="3241302"/>
        </a:xfrm>
        <a:prstGeom xmlns:a="http://schemas.openxmlformats.org/drawingml/2006/main" prst="line">
          <a:avLst/>
        </a:prstGeom>
        <a:solidFill xmlns:a="http://schemas.openxmlformats.org/drawingml/2006/main">
          <a:srgbClr xmlns:mc="http://schemas.openxmlformats.org/markup-compatibility/2006" xmlns:a14="http://schemas.microsoft.com/office/drawing/2010/main" val="FFFFFF" mc:Ignorable="a14" a14:legacySpreadsheetColorIndex="9"/>
        </a:solidFill>
        <a:ln xmlns:a="http://schemas.openxmlformats.org/drawingml/2006/main" w="9525" cap="flat" cmpd="sng" algn="ctr">
          <a:solidFill>
            <a:srgbClr xmlns:mc="http://schemas.openxmlformats.org/markup-compatibility/2006" xmlns:a14="http://schemas.microsoft.com/office/drawing/2010/main" val="000000" mc:Ignorable="a14" a14:legacySpreadsheetColorIndex="64"/>
          </a:solidFill>
          <a:prstDash val="sysDot"/>
          <a:round/>
          <a:headEnd type="none" w="med" len="med"/>
          <a:tailEnd type="none" w="med" len="med"/>
        </a:ln>
        <a:effectLst xmlns:a="http://schemas.openxmlformats.org/drawingml/2006/main"/>
        <a:extLst xmlns:a="http://schemas.openxmlformats.org/drawingml/2006/main"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cdr:spPr>
    </cdr:cxnSp>
  </cdr:relSizeAnchor>
  <cdr:relSizeAnchor xmlns:cdr="http://schemas.openxmlformats.org/drawingml/2006/chartDrawing">
    <cdr:from>
      <cdr:x>0.61608</cdr:x>
      <cdr:y>0.6354</cdr:y>
    </cdr:from>
    <cdr:to>
      <cdr:x>0.62983</cdr:x>
      <cdr:y>0.6574</cdr:y>
    </cdr:to>
    <cdr:sp macro="" textlink="">
      <cdr:nvSpPr>
        <cdr:cNvPr id="26" name="Oval 13"/>
        <cdr:cNvSpPr>
          <a:spLocks xmlns:a="http://schemas.openxmlformats.org/drawingml/2006/main" noChangeAspect="1" noChangeArrowheads="1"/>
        </cdr:cNvSpPr>
      </cdr:nvSpPr>
      <cdr:spPr bwMode="auto">
        <a:xfrm xmlns:a="http://schemas.openxmlformats.org/drawingml/2006/main">
          <a:off x="5674603" y="3566943"/>
          <a:ext cx="126650" cy="123501"/>
        </a:xfrm>
        <a:prstGeom xmlns:a="http://schemas.openxmlformats.org/drawingml/2006/main" prst="ellipse">
          <a:avLst/>
        </a:prstGeom>
        <a:solidFill xmlns:a="http://schemas.openxmlformats.org/drawingml/2006/main">
          <a:srgbClr xmlns:mc="http://schemas.openxmlformats.org/markup-compatibility/2006" xmlns:a14="http://schemas.microsoft.com/office/drawing/2010/main" val="000000" mc:Ignorable="a14" a14:legacySpreadsheetColorIndex="8"/>
        </a:solidFill>
        <a:ln xmlns:a="http://schemas.openxmlformats.org/drawingml/2006/main" w="9525">
          <a:solidFill>
            <a:srgbClr xmlns:mc="http://schemas.openxmlformats.org/markup-compatibility/2006" xmlns:a14="http://schemas.microsoft.com/office/drawing/2010/main" val="000000" mc:Ignorable="a14" a14:legacySpreadsheetColorIndex="64"/>
          </a:solidFill>
          <a:round/>
          <a:headEnd/>
          <a:tailEnd/>
        </a:ln>
      </cdr:spPr>
      <cdr:txBody>
        <a:bodyPr xmlns:a="http://schemas.openxmlformats.org/drawingml/2006/main"/>
        <a:lstStyle xmlns:a="http://schemas.openxmlformats.org/drawingml/2006/main"/>
        <a:p xmlns:a="http://schemas.openxmlformats.org/drawingml/2006/main">
          <a:endParaRPr lang="ru-RU"/>
        </a:p>
      </cdr:txBody>
    </cdr:sp>
  </cdr:relSizeAnchor>
  <cdr:relSizeAnchor xmlns:cdr="http://schemas.openxmlformats.org/drawingml/2006/chartDrawing">
    <cdr:from>
      <cdr:x>0.62266</cdr:x>
      <cdr:y>0.59025</cdr:y>
    </cdr:from>
    <cdr:to>
      <cdr:x>0.62268</cdr:x>
      <cdr:y>0.63774</cdr:y>
    </cdr:to>
    <cdr:sp macro="" textlink="">
      <cdr:nvSpPr>
        <cdr:cNvPr id="27" name="Line 9"/>
        <cdr:cNvSpPr>
          <a:spLocks xmlns:a="http://schemas.openxmlformats.org/drawingml/2006/main" noChangeShapeType="1"/>
        </cdr:cNvSpPr>
      </cdr:nvSpPr>
      <cdr:spPr bwMode="auto">
        <a:xfrm xmlns:a="http://schemas.openxmlformats.org/drawingml/2006/main">
          <a:off x="5735266" y="3313484"/>
          <a:ext cx="134" cy="266601"/>
        </a:xfrm>
        <a:prstGeom xmlns:a="http://schemas.openxmlformats.org/drawingml/2006/main" prst="line">
          <a:avLst/>
        </a:prstGeom>
        <a:noFill xmlns:a="http://schemas.openxmlformats.org/drawingml/2006/main"/>
        <a:ln xmlns:a="http://schemas.openxmlformats.org/drawingml/2006/main" w="12700">
          <a:solidFill>
            <a:srgbClr xmlns:mc="http://schemas.openxmlformats.org/markup-compatibility/2006" xmlns:a14="http://schemas.microsoft.com/office/drawing/2010/main" val="000000" mc:Ignorable="a14" a14:legacySpreadsheetColorIndex="64"/>
          </a:solidFill>
          <a:prstDash val="dash"/>
          <a:round/>
          <a:headEnd/>
          <a:tailEnd/>
        </a:ln>
        <a:extLst xmlns:a="http://schemas.openxmlformats.org/drawingml/2006/main">
          <a:ext uri="{909E8E84-426E-40DD-AFC4-6F175D3DCCD1}">
            <a14:hiddenFill xmlns:a14="http://schemas.microsoft.com/office/drawing/2010/main">
              <a:noFill/>
            </a14:hiddenFill>
          </a:ext>
        </a:extLst>
      </cdr:spPr>
      <cdr:txBody>
        <a:bodyPr xmlns:a="http://schemas.openxmlformats.org/drawingml/2006/main"/>
        <a:lstStyle xmlns:a="http://schemas.openxmlformats.org/drawingml/2006/main"/>
        <a:p xmlns:a="http://schemas.openxmlformats.org/drawingml/2006/main">
          <a:endParaRPr lang="ru-RU"/>
        </a:p>
      </cdr:txBody>
    </cdr:sp>
  </cdr:relSizeAnchor>
  <cdr:relSizeAnchor xmlns:cdr="http://schemas.openxmlformats.org/drawingml/2006/chartDrawing">
    <cdr:from>
      <cdr:x>0.10187</cdr:x>
      <cdr:y>0.59641</cdr:y>
    </cdr:from>
    <cdr:to>
      <cdr:x>0.56152</cdr:x>
      <cdr:y>0.63251</cdr:y>
    </cdr:to>
    <cdr:sp macro="" textlink="">
      <cdr:nvSpPr>
        <cdr:cNvPr id="28" name="Полилиния 27"/>
        <cdr:cNvSpPr/>
      </cdr:nvSpPr>
      <cdr:spPr bwMode="auto">
        <a:xfrm xmlns:a="http://schemas.openxmlformats.org/drawingml/2006/main">
          <a:off x="938345" y="3348039"/>
          <a:ext cx="4233729" cy="202673"/>
        </a:xfrm>
        <a:custGeom xmlns:a="http://schemas.openxmlformats.org/drawingml/2006/main">
          <a:avLst/>
          <a:gdLst>
            <a:gd name="connsiteX0" fmla="*/ 0 w 3364149"/>
            <a:gd name="connsiteY0" fmla="*/ 0 h 202673"/>
            <a:gd name="connsiteX1" fmla="*/ 1702341 w 3364149"/>
            <a:gd name="connsiteY1" fmla="*/ 202660 h 202673"/>
            <a:gd name="connsiteX2" fmla="*/ 3364149 w 3364149"/>
            <a:gd name="connsiteY2" fmla="*/ 10133 h 202673"/>
          </a:gdLst>
          <a:ahLst/>
          <a:cxnLst>
            <a:cxn ang="0">
              <a:pos x="connsiteX0" y="connsiteY0"/>
            </a:cxn>
            <a:cxn ang="0">
              <a:pos x="connsiteX1" y="connsiteY1"/>
            </a:cxn>
            <a:cxn ang="0">
              <a:pos x="connsiteX2" y="connsiteY2"/>
            </a:cxn>
          </a:cxnLst>
          <a:rect l="l" t="t" r="r" b="b"/>
          <a:pathLst>
            <a:path w="3364149" h="202673">
              <a:moveTo>
                <a:pt x="0" y="0"/>
              </a:moveTo>
              <a:cubicBezTo>
                <a:pt x="570825" y="100485"/>
                <a:pt x="1141650" y="200971"/>
                <a:pt x="1702341" y="202660"/>
              </a:cubicBezTo>
              <a:cubicBezTo>
                <a:pt x="2263032" y="204349"/>
                <a:pt x="3105758" y="52354"/>
                <a:pt x="3364149" y="10133"/>
              </a:cubicBezTo>
            </a:path>
          </a:pathLst>
        </a:custGeom>
        <a:noFill xmlns:a="http://schemas.openxmlformats.org/drawingml/2006/main"/>
        <a:ln xmlns:a="http://schemas.openxmlformats.org/drawingml/2006/main" w="12700" cap="flat" cmpd="sng" algn="ctr">
          <a:solidFill>
            <a:srgbClr xmlns:mc="http://schemas.openxmlformats.org/markup-compatibility/2006" xmlns:a14="http://schemas.microsoft.com/office/drawing/2010/main" val="000000" mc:Ignorable="a14" a14:legacySpreadsheetColorIndex="64"/>
          </a:solidFill>
          <a:prstDash val="solid"/>
          <a:round/>
          <a:headEnd type="none" w="med" len="med"/>
          <a:tailEnd type="triangle" w="med" len="med"/>
        </a:ln>
        <a:effectLst xmlns:a="http://schemas.openxmlformats.org/drawingml/2006/main"/>
        <a:extLst xmlns:a="http://schemas.openxmlformats.org/drawingml/2006/main"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cdr:spPr>
      <cdr:txBody>
        <a:bodyPr xmlns:a="http://schemas.openxmlformats.org/drawingml/2006/main" wrap="square" lIns="18288" tIns="0" rIns="0" bIns="0" upright="1"/>
        <a:lstStyle xmlns:a="http://schemas.openxmlformats.org/drawingml/2006/main"/>
        <a:p xmlns:a="http://schemas.openxmlformats.org/drawingml/2006/main">
          <a:endParaRPr lang="ru-RU"/>
        </a:p>
      </cdr:txBody>
    </cdr:sp>
  </cdr:relSizeAnchor>
  <cdr:relSizeAnchor xmlns:cdr="http://schemas.openxmlformats.org/drawingml/2006/chartDrawing">
    <cdr:from>
      <cdr:x>0.6215</cdr:x>
      <cdr:y>0.59761</cdr:y>
    </cdr:from>
    <cdr:to>
      <cdr:x>0.86916</cdr:x>
      <cdr:y>0.63371</cdr:y>
    </cdr:to>
    <cdr:sp macro="" textlink="">
      <cdr:nvSpPr>
        <cdr:cNvPr id="29" name="Полилиния 28"/>
        <cdr:cNvSpPr/>
      </cdr:nvSpPr>
      <cdr:spPr bwMode="auto">
        <a:xfrm xmlns:a="http://schemas.openxmlformats.org/drawingml/2006/main" flipH="1">
          <a:off x="5724525" y="3354759"/>
          <a:ext cx="2281237" cy="202673"/>
        </a:xfrm>
        <a:custGeom xmlns:a="http://schemas.openxmlformats.org/drawingml/2006/main">
          <a:avLst/>
          <a:gdLst>
            <a:gd name="connsiteX0" fmla="*/ 0 w 3364149"/>
            <a:gd name="connsiteY0" fmla="*/ 0 h 202673"/>
            <a:gd name="connsiteX1" fmla="*/ 1702341 w 3364149"/>
            <a:gd name="connsiteY1" fmla="*/ 202660 h 202673"/>
            <a:gd name="connsiteX2" fmla="*/ 3364149 w 3364149"/>
            <a:gd name="connsiteY2" fmla="*/ 10133 h 202673"/>
          </a:gdLst>
          <a:ahLst/>
          <a:cxnLst>
            <a:cxn ang="0">
              <a:pos x="connsiteX0" y="connsiteY0"/>
            </a:cxn>
            <a:cxn ang="0">
              <a:pos x="connsiteX1" y="connsiteY1"/>
            </a:cxn>
            <a:cxn ang="0">
              <a:pos x="connsiteX2" y="connsiteY2"/>
            </a:cxn>
          </a:cxnLst>
          <a:rect l="l" t="t" r="r" b="b"/>
          <a:pathLst>
            <a:path w="3364149" h="202673">
              <a:moveTo>
                <a:pt x="0" y="0"/>
              </a:moveTo>
              <a:cubicBezTo>
                <a:pt x="570825" y="100485"/>
                <a:pt x="1141650" y="200971"/>
                <a:pt x="1702341" y="202660"/>
              </a:cubicBezTo>
              <a:cubicBezTo>
                <a:pt x="2263032" y="204349"/>
                <a:pt x="3105758" y="52354"/>
                <a:pt x="3364149" y="10133"/>
              </a:cubicBezTo>
            </a:path>
          </a:pathLst>
        </a:custGeom>
        <a:noFill xmlns:a="http://schemas.openxmlformats.org/drawingml/2006/main"/>
        <a:ln xmlns:a="http://schemas.openxmlformats.org/drawingml/2006/main" w="12700" cap="flat" cmpd="sng" algn="ctr">
          <a:solidFill>
            <a:srgbClr xmlns:mc="http://schemas.openxmlformats.org/markup-compatibility/2006" xmlns:a14="http://schemas.microsoft.com/office/drawing/2010/main" val="000000" mc:Ignorable="a14" a14:legacySpreadsheetColorIndex="64"/>
          </a:solidFill>
          <a:prstDash val="solid"/>
          <a:round/>
          <a:headEnd type="none" w="med" len="med"/>
          <a:tailEnd type="triangle" w="med" len="med"/>
        </a:ln>
        <a:effectLst xmlns:a="http://schemas.openxmlformats.org/drawingml/2006/main"/>
        <a:extLst xmlns:a="http://schemas.openxmlformats.org/drawingml/2006/main"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cdr:spPr>
      <cdr:txBody>
        <a:bodyPr xmlns:a="http://schemas.openxmlformats.org/drawingml/2006/main" wrap="square" lIns="18288" tIns="0" rIns="0" bIns="0" upright="1"/>
        <a:lstStyle xmlns:a="http://schemas.openxmlformats.org/drawingml/2006/main"/>
        <a:p xmlns:a="http://schemas.openxmlformats.org/drawingml/2006/main">
          <a:endParaRPr lang="ru-RU"/>
        </a:p>
      </cdr:txBody>
    </cdr:sp>
  </cdr:relSizeAnchor>
  <cdr:relSizeAnchor xmlns:cdr="http://schemas.openxmlformats.org/drawingml/2006/chartDrawing">
    <cdr:from>
      <cdr:x>0.1099</cdr:x>
      <cdr:y>0.20397</cdr:y>
    </cdr:from>
    <cdr:to>
      <cdr:x>0.61608</cdr:x>
      <cdr:y>0.6464</cdr:y>
    </cdr:to>
    <cdr:cxnSp macro="">
      <cdr:nvCxnSpPr>
        <cdr:cNvPr id="30" name="Прямая соединительная линия 29">
          <a:extLst xmlns:a="http://schemas.openxmlformats.org/drawingml/2006/main">
            <a:ext uri="{FF2B5EF4-FFF2-40B4-BE49-F238E27FC236}">
              <a16:creationId xmlns:a16="http://schemas.microsoft.com/office/drawing/2014/main" id="{287F7D92-E6EF-4AAC-9493-B374522051BE}"/>
            </a:ext>
          </a:extLst>
        </cdr:cNvPr>
        <cdr:cNvCxnSpPr>
          <a:stCxn xmlns:a="http://schemas.openxmlformats.org/drawingml/2006/main" id="3084" idx="6"/>
          <a:endCxn xmlns:a="http://schemas.openxmlformats.org/drawingml/2006/main" id="26" idx="2"/>
        </cdr:cNvCxnSpPr>
      </cdr:nvCxnSpPr>
      <cdr:spPr bwMode="auto">
        <a:xfrm xmlns:a="http://schemas.openxmlformats.org/drawingml/2006/main">
          <a:off x="1012250" y="1145007"/>
          <a:ext cx="4662353" cy="2483687"/>
        </a:xfrm>
        <a:prstGeom xmlns:a="http://schemas.openxmlformats.org/drawingml/2006/main" prst="line">
          <a:avLst/>
        </a:prstGeom>
        <a:solidFill xmlns:a="http://schemas.openxmlformats.org/drawingml/2006/main">
          <a:srgbClr xmlns:mc="http://schemas.openxmlformats.org/markup-compatibility/2006" xmlns:a14="http://schemas.microsoft.com/office/drawing/2010/main" val="FFFFFF" mc:Ignorable="a14" a14:legacySpreadsheetColorIndex="9"/>
        </a:solidFill>
        <a:ln xmlns:a="http://schemas.openxmlformats.org/drawingml/2006/main" w="9525" cap="flat" cmpd="sng" algn="ctr">
          <a:solidFill>
            <a:srgbClr xmlns:mc="http://schemas.openxmlformats.org/markup-compatibility/2006" xmlns:a14="http://schemas.microsoft.com/office/drawing/2010/main" val="000000" mc:Ignorable="a14" a14:legacySpreadsheetColorIndex="64"/>
          </a:solidFill>
          <a:prstDash val="sysDot"/>
          <a:round/>
          <a:headEnd type="none" w="med" len="med"/>
          <a:tailEnd type="none" w="med" len="med"/>
        </a:ln>
        <a:effectLst xmlns:a="http://schemas.openxmlformats.org/drawingml/2006/main"/>
        <a:extLst xmlns:a="http://schemas.openxmlformats.org/drawingml/2006/main"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cdr:spPr>
    </cdr:cxnSp>
  </cdr:relSizeAnchor>
</c:userShapes>
</file>

<file path=ppt/drawings/drawing7.xml><?xml version="1.0" encoding="utf-8"?>
<c:userShapes xmlns:c="http://schemas.openxmlformats.org/drawingml/2006/chart">
  <cdr:relSizeAnchor xmlns:cdr="http://schemas.openxmlformats.org/drawingml/2006/chartDrawing">
    <cdr:from>
      <cdr:x>0.00875</cdr:x>
      <cdr:y>0.0125</cdr:y>
    </cdr:from>
    <cdr:to>
      <cdr:x>0.009</cdr:x>
      <cdr:y>0.043</cdr:y>
    </cdr:to>
    <cdr:sp macro="" textlink="">
      <cdr:nvSpPr>
        <cdr:cNvPr id="3074" name="Line 2"/>
        <cdr:cNvSpPr>
          <a:spLocks xmlns:a="http://schemas.openxmlformats.org/drawingml/2006/main" noChangeShapeType="1"/>
        </cdr:cNvSpPr>
      </cdr:nvSpPr>
      <cdr:spPr bwMode="auto">
        <a:xfrm xmlns:a="http://schemas.openxmlformats.org/drawingml/2006/main" flipH="1" flipV="1">
          <a:off x="80593" y="70247"/>
          <a:ext cx="2303" cy="171402"/>
        </a:xfrm>
        <a:prstGeom xmlns:a="http://schemas.openxmlformats.org/drawingml/2006/main" prst="line">
          <a:avLst/>
        </a:prstGeom>
        <a:noFill xmlns:a="http://schemas.openxmlformats.org/drawingml/2006/main"/>
        <a:ln xmlns:a="http://schemas.openxmlformats.org/drawingml/2006/main" w="0">
          <a:solidFill>
            <a:srgbClr xmlns:mc="http://schemas.openxmlformats.org/markup-compatibility/2006" xmlns:a14="http://schemas.microsoft.com/office/drawing/2010/main" val="000000" mc:Ignorable="a14" a14:legacySpreadsheetColorIndex="64"/>
          </a:solidFill>
          <a:round/>
          <a:headEnd/>
          <a:tailEnd type="triangle" w="lg" len="lg"/>
        </a:ln>
        <a:extLst xmlns:a="http://schemas.openxmlformats.org/drawingml/2006/main">
          <a:ext uri="{909E8E84-426E-40DD-AFC4-6F175D3DCCD1}">
            <a14:hiddenFill xmlns:a14="http://schemas.microsoft.com/office/drawing/2010/main">
              <a:noFill/>
            </a14:hiddenFill>
          </a:ext>
        </a:extLst>
      </cdr:spPr>
      <cdr:txBody>
        <a:bodyPr xmlns:a="http://schemas.openxmlformats.org/drawingml/2006/main"/>
        <a:lstStyle xmlns:a="http://schemas.openxmlformats.org/drawingml/2006/main"/>
        <a:p xmlns:a="http://schemas.openxmlformats.org/drawingml/2006/main">
          <a:endParaRPr lang="ru-RU"/>
        </a:p>
      </cdr:txBody>
    </cdr:sp>
  </cdr:relSizeAnchor>
  <cdr:relSizeAnchor xmlns:cdr="http://schemas.openxmlformats.org/drawingml/2006/chartDrawing">
    <cdr:from>
      <cdr:x>0.9845</cdr:x>
      <cdr:y>0.5975</cdr:y>
    </cdr:from>
    <cdr:to>
      <cdr:x>0.99325</cdr:x>
      <cdr:y>0.5985</cdr:y>
    </cdr:to>
    <cdr:sp macro="" textlink="">
      <cdr:nvSpPr>
        <cdr:cNvPr id="3075" name="Line 3"/>
        <cdr:cNvSpPr>
          <a:spLocks xmlns:a="http://schemas.openxmlformats.org/drawingml/2006/main" noChangeShapeType="1"/>
        </cdr:cNvSpPr>
      </cdr:nvSpPr>
      <cdr:spPr bwMode="auto">
        <a:xfrm xmlns:a="http://schemas.openxmlformats.org/drawingml/2006/main">
          <a:off x="9067910" y="3357801"/>
          <a:ext cx="80593" cy="5619"/>
        </a:xfrm>
        <a:prstGeom xmlns:a="http://schemas.openxmlformats.org/drawingml/2006/main" prst="line">
          <a:avLst/>
        </a:prstGeom>
        <a:noFill xmlns:a="http://schemas.openxmlformats.org/drawingml/2006/main"/>
        <a:ln xmlns:a="http://schemas.openxmlformats.org/drawingml/2006/main" w="9525">
          <a:solidFill>
            <a:srgbClr xmlns:mc="http://schemas.openxmlformats.org/markup-compatibility/2006" xmlns:a14="http://schemas.microsoft.com/office/drawing/2010/main" val="000000" mc:Ignorable="a14" a14:legacySpreadsheetColorIndex="64"/>
          </a:solidFill>
          <a:round/>
          <a:headEnd/>
          <a:tailEnd type="triangle" w="lg" len="lg"/>
        </a:ln>
        <a:extLst xmlns:a="http://schemas.openxmlformats.org/drawingml/2006/main">
          <a:ext uri="{909E8E84-426E-40DD-AFC4-6F175D3DCCD1}">
            <a14:hiddenFill xmlns:a14="http://schemas.microsoft.com/office/drawing/2010/main">
              <a:noFill/>
            </a14:hiddenFill>
          </a:ext>
        </a:extLst>
      </cdr:spPr>
      <cdr:txBody>
        <a:bodyPr xmlns:a="http://schemas.openxmlformats.org/drawingml/2006/main"/>
        <a:lstStyle xmlns:a="http://schemas.openxmlformats.org/drawingml/2006/main"/>
        <a:p xmlns:a="http://schemas.openxmlformats.org/drawingml/2006/main">
          <a:endParaRPr lang="ru-RU"/>
        </a:p>
      </cdr:txBody>
    </cdr:sp>
  </cdr:relSizeAnchor>
  <cdr:relSizeAnchor xmlns:cdr="http://schemas.openxmlformats.org/drawingml/2006/chartDrawing">
    <cdr:from>
      <cdr:x>0.07675</cdr:x>
      <cdr:y>0.12225</cdr:y>
    </cdr:from>
    <cdr:to>
      <cdr:x>0.9465</cdr:x>
      <cdr:y>0.81875</cdr:y>
    </cdr:to>
    <cdr:sp macro="" textlink="">
      <cdr:nvSpPr>
        <cdr:cNvPr id="3076" name="Freeform 4"/>
        <cdr:cNvSpPr>
          <a:spLocks xmlns:a="http://schemas.openxmlformats.org/drawingml/2006/main"/>
        </cdr:cNvSpPr>
      </cdr:nvSpPr>
      <cdr:spPr bwMode="auto">
        <a:xfrm xmlns:a="http://schemas.openxmlformats.org/drawingml/2006/main">
          <a:off x="706919" y="687014"/>
          <a:ext cx="8010985" cy="3914156"/>
        </a:xfrm>
        <a:custGeom xmlns:a="http://schemas.openxmlformats.org/drawingml/2006/main">
          <a:avLst/>
          <a:gdLst>
            <a:gd name="T0" fmla="*/ 0 w 7950200"/>
            <a:gd name="T1" fmla="*/ 0 h 3934788"/>
            <a:gd name="T2" fmla="*/ 1295400 w 7950200"/>
            <a:gd name="T3" fmla="*/ 1713537 h 3934788"/>
            <a:gd name="T4" fmla="*/ 3479800 w 7950200"/>
            <a:gd name="T5" fmla="*/ 1802387 h 3934788"/>
            <a:gd name="T6" fmla="*/ 5410200 w 7950200"/>
            <a:gd name="T7" fmla="*/ 3185909 h 3934788"/>
            <a:gd name="T8" fmla="*/ 7950200 w 7950200"/>
            <a:gd name="T9" fmla="*/ 3934788 h 3934788"/>
          </a:gdLst>
          <a:ahLst/>
          <a:cxnLst>
            <a:cxn ang="0">
              <a:pos x="T0" y="T1"/>
            </a:cxn>
            <a:cxn ang="0">
              <a:pos x="T2" y="T3"/>
            </a:cxn>
            <a:cxn ang="0">
              <a:pos x="T4" y="T5"/>
            </a:cxn>
            <a:cxn ang="0">
              <a:pos x="T6" y="T7"/>
            </a:cxn>
            <a:cxn ang="0">
              <a:pos x="T8" y="T9"/>
            </a:cxn>
          </a:cxnLst>
          <a:rect l="0" t="0" r="r" b="b"/>
          <a:pathLst>
            <a:path w="7950200" h="3934788">
              <a:moveTo>
                <a:pt x="0" y="0"/>
              </a:moveTo>
              <a:cubicBezTo>
                <a:pt x="357716" y="706569"/>
                <a:pt x="715433" y="1413139"/>
                <a:pt x="1295400" y="1713537"/>
              </a:cubicBezTo>
              <a:cubicBezTo>
                <a:pt x="1875367" y="2013935"/>
                <a:pt x="2794000" y="1556992"/>
                <a:pt x="3479800" y="1802387"/>
              </a:cubicBezTo>
              <a:cubicBezTo>
                <a:pt x="4165600" y="2047782"/>
                <a:pt x="4665133" y="2830509"/>
                <a:pt x="5410200" y="3185909"/>
              </a:cubicBezTo>
              <a:cubicBezTo>
                <a:pt x="6155267" y="3541309"/>
                <a:pt x="7526867" y="3812090"/>
                <a:pt x="7950200" y="3934788"/>
              </a:cubicBezTo>
            </a:path>
          </a:pathLst>
        </a:custGeom>
        <a:noFill xmlns:a="http://schemas.openxmlformats.org/drawingml/2006/main"/>
        <a:ln xmlns:a="http://schemas.openxmlformats.org/drawingml/2006/main" w="28575" cap="flat" cmpd="sng">
          <a:solidFill>
            <a:srgbClr xmlns:mc="http://schemas.openxmlformats.org/markup-compatibility/2006" xmlns:a14="http://schemas.microsoft.com/office/drawing/2010/main" val="000000" mc:Ignorable="a14" a14:legacySpreadsheetColorIndex="64"/>
          </a:solidFill>
          <a:prstDash val="solid"/>
          <a:round/>
          <a:headEnd type="none" w="med" len="med"/>
          <a:tailEnd type="none" w="med" len="med"/>
        </a:ln>
        <a:extLst xmlns:a="http://schemas.openxmlformats.org/drawingml/2006/main">
          <a:ext uri="{909E8E84-426E-40DD-AFC4-6F175D3DCCD1}">
            <a14:hiddenFill xmlns:a14="http://schemas.microsoft.com/office/drawing/2010/main">
              <a:solidFill>
                <a:srgbClr xmlns:mc="http://schemas.openxmlformats.org/markup-compatibility/2006" val="FFFFFF" mc:Ignorable="a14" a14:legacySpreadsheetColorIndex="9"/>
              </a:solidFill>
            </a14:hiddenFill>
          </a:ext>
        </a:extLst>
      </cdr:spPr>
      <cdr:txBody>
        <a:bodyPr xmlns:a="http://schemas.openxmlformats.org/drawingml/2006/main"/>
        <a:lstStyle xmlns:a="http://schemas.openxmlformats.org/drawingml/2006/main"/>
        <a:p xmlns:a="http://schemas.openxmlformats.org/drawingml/2006/main">
          <a:endParaRPr lang="ru-RU"/>
        </a:p>
      </cdr:txBody>
    </cdr:sp>
  </cdr:relSizeAnchor>
  <cdr:relSizeAnchor xmlns:cdr="http://schemas.openxmlformats.org/drawingml/2006/chartDrawing">
    <cdr:from>
      <cdr:x>0.10205</cdr:x>
      <cdr:y>0.2148</cdr:y>
    </cdr:from>
    <cdr:to>
      <cdr:x>0.10231</cdr:x>
      <cdr:y>0.60644</cdr:y>
    </cdr:to>
    <cdr:sp macro="" textlink="">
      <cdr:nvSpPr>
        <cdr:cNvPr id="3077" name="Line 5"/>
        <cdr:cNvSpPr>
          <a:spLocks xmlns:a="http://schemas.openxmlformats.org/drawingml/2006/main" noChangeShapeType="1"/>
        </cdr:cNvSpPr>
      </cdr:nvSpPr>
      <cdr:spPr bwMode="auto">
        <a:xfrm xmlns:a="http://schemas.openxmlformats.org/drawingml/2006/main" flipH="1">
          <a:off x="939943" y="1205824"/>
          <a:ext cx="2424" cy="2198558"/>
        </a:xfrm>
        <a:prstGeom xmlns:a="http://schemas.openxmlformats.org/drawingml/2006/main" prst="line">
          <a:avLst/>
        </a:prstGeom>
        <a:noFill xmlns:a="http://schemas.openxmlformats.org/drawingml/2006/main"/>
        <a:ln xmlns:a="http://schemas.openxmlformats.org/drawingml/2006/main" w="12700">
          <a:solidFill>
            <a:srgbClr xmlns:mc="http://schemas.openxmlformats.org/markup-compatibility/2006" xmlns:a14="http://schemas.microsoft.com/office/drawing/2010/main" val="000000" mc:Ignorable="a14" a14:legacySpreadsheetColorIndex="64"/>
          </a:solidFill>
          <a:prstDash val="dash"/>
          <a:round/>
          <a:headEnd/>
          <a:tailEnd/>
        </a:ln>
        <a:extLst xmlns:a="http://schemas.openxmlformats.org/drawingml/2006/main">
          <a:ext uri="{909E8E84-426E-40DD-AFC4-6F175D3DCCD1}">
            <a14:hiddenFill xmlns:a14="http://schemas.microsoft.com/office/drawing/2010/main">
              <a:noFill/>
            </a14:hiddenFill>
          </a:ext>
        </a:extLst>
      </cdr:spPr>
      <cdr:txBody>
        <a:bodyPr xmlns:a="http://schemas.openxmlformats.org/drawingml/2006/main"/>
        <a:lstStyle xmlns:a="http://schemas.openxmlformats.org/drawingml/2006/main"/>
        <a:p xmlns:a="http://schemas.openxmlformats.org/drawingml/2006/main">
          <a:endParaRPr lang="ru-RU"/>
        </a:p>
      </cdr:txBody>
    </cdr:sp>
  </cdr:relSizeAnchor>
  <cdr:relSizeAnchor xmlns:cdr="http://schemas.openxmlformats.org/drawingml/2006/chartDrawing">
    <cdr:from>
      <cdr:x>0.869</cdr:x>
      <cdr:y>0.584</cdr:y>
    </cdr:from>
    <cdr:to>
      <cdr:x>0.869</cdr:x>
      <cdr:y>0.78975</cdr:y>
    </cdr:to>
    <cdr:sp macro="" textlink="">
      <cdr:nvSpPr>
        <cdr:cNvPr id="3078" name="Line 6"/>
        <cdr:cNvSpPr>
          <a:spLocks xmlns:a="http://schemas.openxmlformats.org/drawingml/2006/main" noChangeShapeType="1"/>
        </cdr:cNvSpPr>
      </cdr:nvSpPr>
      <cdr:spPr bwMode="auto">
        <a:xfrm xmlns:a="http://schemas.openxmlformats.org/drawingml/2006/main" flipH="1">
          <a:off x="8004077" y="3281934"/>
          <a:ext cx="0" cy="1156264"/>
        </a:xfrm>
        <a:prstGeom xmlns:a="http://schemas.openxmlformats.org/drawingml/2006/main" prst="line">
          <a:avLst/>
        </a:prstGeom>
        <a:noFill xmlns:a="http://schemas.openxmlformats.org/drawingml/2006/main"/>
        <a:ln xmlns:a="http://schemas.openxmlformats.org/drawingml/2006/main" w="12700">
          <a:solidFill>
            <a:srgbClr xmlns:mc="http://schemas.openxmlformats.org/markup-compatibility/2006" xmlns:a14="http://schemas.microsoft.com/office/drawing/2010/main" val="000000" mc:Ignorable="a14" a14:legacySpreadsheetColorIndex="64"/>
          </a:solidFill>
          <a:prstDash val="dash"/>
          <a:round/>
          <a:headEnd/>
          <a:tailEnd/>
        </a:ln>
        <a:extLst xmlns:a="http://schemas.openxmlformats.org/drawingml/2006/main">
          <a:ext uri="{909E8E84-426E-40DD-AFC4-6F175D3DCCD1}">
            <a14:hiddenFill xmlns:a14="http://schemas.microsoft.com/office/drawing/2010/main">
              <a:noFill/>
            </a14:hiddenFill>
          </a:ext>
        </a:extLst>
      </cdr:spPr>
      <cdr:txBody>
        <a:bodyPr xmlns:a="http://schemas.openxmlformats.org/drawingml/2006/main"/>
        <a:lstStyle xmlns:a="http://schemas.openxmlformats.org/drawingml/2006/main"/>
        <a:p xmlns:a="http://schemas.openxmlformats.org/drawingml/2006/main">
          <a:endParaRPr lang="ru-RU"/>
        </a:p>
      </cdr:txBody>
    </cdr:sp>
  </cdr:relSizeAnchor>
  <cdr:relSizeAnchor xmlns:cdr="http://schemas.openxmlformats.org/drawingml/2006/chartDrawing">
    <cdr:from>
      <cdr:x>0.08775</cdr:x>
      <cdr:y>0.58733</cdr:y>
    </cdr:from>
    <cdr:to>
      <cdr:x>0.10568</cdr:x>
      <cdr:y>0.65054</cdr:y>
    </cdr:to>
    <cdr:sp macro="" textlink="">
      <cdr:nvSpPr>
        <cdr:cNvPr id="3079" name="Text Box 7"/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808237" y="3295053"/>
          <a:ext cx="165173" cy="354649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noFill/>
        </a:ln>
        <a:extLst xmlns:a="http://schemas.openxmlformats.org/drawingml/2006/main">
          <a:ext uri="{909E8E84-426E-40DD-AFC4-6F175D3DCCD1}">
            <a14:hiddenFill xmlns:a14="http://schemas.microsoft.com/office/drawing/2010/main">
              <a:solidFill>
                <a:srgbClr xmlns:mc="http://schemas.openxmlformats.org/markup-compatibility/2006" val="FFFFFF" mc:Ignorable="a14" a14:legacySpreadsheetColorIndex="9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xmlns:mc="http://schemas.openxmlformats.org/markup-compatibility/2006" val="000000" mc:Ignorable="a14" a14:legacySpreadsheetColorIndex="64"/>
              </a:solidFill>
              <a:miter lim="800000"/>
              <a:headEnd/>
              <a:tailEnd/>
            </a14:hiddenLine>
          </a:ext>
        </a:extLst>
      </cdr:spPr>
      <cdr:txBody>
        <a:bodyPr xmlns:a="http://schemas.openxmlformats.org/drawingml/2006/main" wrap="none" lIns="36576" tIns="41148" rIns="0" bIns="0" anchor="t" upright="1">
          <a:spAutoFit/>
        </a:bodyPr>
        <a:lstStyle xmlns:a="http://schemas.openxmlformats.org/drawingml/2006/main"/>
        <a:p xmlns:a="http://schemas.openxmlformats.org/drawingml/2006/main">
          <a:pPr algn="l" rtl="0">
            <a:defRPr sz="1000"/>
          </a:pPr>
          <a:r>
            <a:rPr lang="ru-RU" sz="2000" b="0" i="1" u="none" strike="noStrike" baseline="0">
              <a:solidFill>
                <a:srgbClr val="000000"/>
              </a:solidFill>
              <a:latin typeface="Times New Roman"/>
              <a:cs typeface="Times New Roman"/>
            </a:rPr>
            <a:t>a</a:t>
          </a:r>
          <a:endParaRPr lang="ru-RU"/>
        </a:p>
      </cdr:txBody>
    </cdr:sp>
  </cdr:relSizeAnchor>
  <cdr:relSizeAnchor xmlns:cdr="http://schemas.openxmlformats.org/drawingml/2006/chartDrawing">
    <cdr:from>
      <cdr:x>0.875</cdr:x>
      <cdr:y>0.5965</cdr:y>
    </cdr:from>
    <cdr:to>
      <cdr:x>0.8921</cdr:x>
      <cdr:y>0.65554</cdr:y>
    </cdr:to>
    <cdr:sp macro="" textlink="">
      <cdr:nvSpPr>
        <cdr:cNvPr id="3080" name="Text Box 8"/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8059341" y="3346499"/>
          <a:ext cx="157479" cy="331245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noFill/>
        </a:ln>
        <a:extLst xmlns:a="http://schemas.openxmlformats.org/drawingml/2006/main">
          <a:ext uri="{909E8E84-426E-40DD-AFC4-6F175D3DCCD1}">
            <a14:hiddenFill xmlns:a14="http://schemas.microsoft.com/office/drawing/2010/main">
              <a:solidFill>
                <a:srgbClr xmlns:mc="http://schemas.openxmlformats.org/markup-compatibility/2006" val="FFFFFF" mc:Ignorable="a14" a14:legacySpreadsheetColorIndex="9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xmlns:mc="http://schemas.openxmlformats.org/markup-compatibility/2006" val="000000" mc:Ignorable="a14" a14:legacySpreadsheetColorIndex="64"/>
              </a:solidFill>
              <a:miter lim="800000"/>
              <a:headEnd/>
              <a:tailEnd/>
            </a14:hiddenLine>
          </a:ext>
        </a:extLst>
      </cdr:spPr>
      <cdr:txBody>
        <a:bodyPr xmlns:a="http://schemas.openxmlformats.org/drawingml/2006/main" wrap="none" lIns="36576" tIns="36576" rIns="0" bIns="0" anchor="t" upright="1">
          <a:spAutoFit/>
        </a:bodyPr>
        <a:lstStyle xmlns:a="http://schemas.openxmlformats.org/drawingml/2006/main"/>
        <a:p xmlns:a="http://schemas.openxmlformats.org/drawingml/2006/main">
          <a:pPr algn="l" rtl="0">
            <a:defRPr sz="1000"/>
          </a:pPr>
          <a:r>
            <a:rPr lang="ru-RU" sz="1880" b="0" i="1" u="none" strike="noStrike" baseline="0">
              <a:solidFill>
                <a:srgbClr val="000000"/>
              </a:solidFill>
              <a:latin typeface="Times New Roman"/>
              <a:cs typeface="Times New Roman"/>
            </a:rPr>
            <a:t>b</a:t>
          </a:r>
          <a:endParaRPr lang="ru-RU"/>
        </a:p>
      </cdr:txBody>
    </cdr:sp>
  </cdr:relSizeAnchor>
  <cdr:relSizeAnchor xmlns:cdr="http://schemas.openxmlformats.org/drawingml/2006/chartDrawing">
    <cdr:from>
      <cdr:x>0.55997</cdr:x>
      <cdr:y>0.55256</cdr:y>
    </cdr:from>
    <cdr:to>
      <cdr:x>0.56005</cdr:x>
      <cdr:y>0.60744</cdr:y>
    </cdr:to>
    <cdr:sp macro="" textlink="">
      <cdr:nvSpPr>
        <cdr:cNvPr id="3081" name="Line 9"/>
        <cdr:cNvSpPr>
          <a:spLocks xmlns:a="http://schemas.openxmlformats.org/drawingml/2006/main" noChangeShapeType="1"/>
        </cdr:cNvSpPr>
      </cdr:nvSpPr>
      <cdr:spPr bwMode="auto">
        <a:xfrm xmlns:a="http://schemas.openxmlformats.org/drawingml/2006/main" flipH="1">
          <a:off x="5157787" y="3101883"/>
          <a:ext cx="729" cy="308068"/>
        </a:xfrm>
        <a:prstGeom xmlns:a="http://schemas.openxmlformats.org/drawingml/2006/main" prst="line">
          <a:avLst/>
        </a:prstGeom>
        <a:noFill xmlns:a="http://schemas.openxmlformats.org/drawingml/2006/main"/>
        <a:ln xmlns:a="http://schemas.openxmlformats.org/drawingml/2006/main" w="12700">
          <a:solidFill>
            <a:srgbClr xmlns:mc="http://schemas.openxmlformats.org/markup-compatibility/2006" xmlns:a14="http://schemas.microsoft.com/office/drawing/2010/main" val="000000" mc:Ignorable="a14" a14:legacySpreadsheetColorIndex="64"/>
          </a:solidFill>
          <a:prstDash val="dash"/>
          <a:round/>
          <a:headEnd/>
          <a:tailEnd/>
        </a:ln>
        <a:extLst xmlns:a="http://schemas.openxmlformats.org/drawingml/2006/main">
          <a:ext uri="{909E8E84-426E-40DD-AFC4-6F175D3DCCD1}">
            <a14:hiddenFill xmlns:a14="http://schemas.microsoft.com/office/drawing/2010/main">
              <a:noFill/>
            </a14:hiddenFill>
          </a:ext>
        </a:extLst>
      </cdr:spPr>
      <cdr:txBody>
        <a:bodyPr xmlns:a="http://schemas.openxmlformats.org/drawingml/2006/main"/>
        <a:lstStyle xmlns:a="http://schemas.openxmlformats.org/drawingml/2006/main"/>
        <a:p xmlns:a="http://schemas.openxmlformats.org/drawingml/2006/main">
          <a:endParaRPr lang="ru-RU"/>
        </a:p>
      </cdr:txBody>
    </cdr:sp>
  </cdr:relSizeAnchor>
  <cdr:relSizeAnchor xmlns:cdr="http://schemas.openxmlformats.org/drawingml/2006/chartDrawing">
    <cdr:from>
      <cdr:x>0.60868</cdr:x>
      <cdr:y>0.46645</cdr:y>
    </cdr:from>
    <cdr:to>
      <cdr:x>0.64431</cdr:x>
      <cdr:y>0.55386</cdr:y>
    </cdr:to>
    <cdr:sp macro="" textlink="">
      <cdr:nvSpPr>
        <cdr:cNvPr id="3082" name="Text Box 10"/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3093169" y="1446244"/>
          <a:ext cx="181069" cy="271041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noFill/>
        </a:ln>
        <a:extLst xmlns:a="http://schemas.openxmlformats.org/drawingml/2006/main">
          <a:ext uri="{909E8E84-426E-40DD-AFC4-6F175D3DCCD1}">
            <a14:hiddenFill xmlns:a14="http://schemas.microsoft.com/office/drawing/2010/main">
              <a:solidFill>
                <a:srgbClr xmlns:mc="http://schemas.openxmlformats.org/markup-compatibility/2006" val="FFFFFF" mc:Ignorable="a14" a14:legacySpreadsheetColorIndex="9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xmlns:mc="http://schemas.openxmlformats.org/markup-compatibility/2006" val="000000" mc:Ignorable="a14" a14:legacySpreadsheetColorIndex="64"/>
              </a:solidFill>
              <a:miter lim="800000"/>
              <a:headEnd/>
              <a:tailEnd/>
            </a14:hiddenLine>
          </a:ext>
        </a:extLst>
      </cdr:spPr>
      <cdr:txBody>
        <a:bodyPr xmlns:a="http://schemas.openxmlformats.org/drawingml/2006/main" wrap="square" lIns="36576" tIns="41148" rIns="0" bIns="0" anchor="t" upright="1">
          <a:spAutoFit/>
        </a:bodyPr>
        <a:lstStyle xmlns:a="http://schemas.openxmlformats.org/drawingml/2006/main"/>
        <a:p xmlns:a="http://schemas.openxmlformats.org/drawingml/2006/main">
          <a:pPr algn="l" rtl="0">
            <a:defRPr sz="1000"/>
          </a:pPr>
          <a:r>
            <a:rPr lang="en-US" sz="2000" b="0" i="1" u="none" strike="noStrike" baseline="0" dirty="0">
              <a:solidFill>
                <a:srgbClr val="000000"/>
              </a:solidFill>
              <a:latin typeface="Times New Roman"/>
              <a:cs typeface="Times New Roman"/>
            </a:rPr>
            <a:t>d</a:t>
          </a:r>
          <a:endParaRPr lang="ru-RU" dirty="0"/>
        </a:p>
      </cdr:txBody>
    </cdr:sp>
  </cdr:relSizeAnchor>
  <cdr:relSizeAnchor xmlns:cdr="http://schemas.openxmlformats.org/drawingml/2006/chartDrawing">
    <cdr:from>
      <cdr:x>0.09615</cdr:x>
      <cdr:y>0.19297</cdr:y>
    </cdr:from>
    <cdr:to>
      <cdr:x>0.1099</cdr:x>
      <cdr:y>0.21497</cdr:y>
    </cdr:to>
    <cdr:sp macro="" textlink="">
      <cdr:nvSpPr>
        <cdr:cNvPr id="3084" name="Oval 12"/>
        <cdr:cNvSpPr>
          <a:spLocks xmlns:a="http://schemas.openxmlformats.org/drawingml/2006/main" noChangeAspect="1" noChangeArrowheads="1"/>
        </cdr:cNvSpPr>
      </cdr:nvSpPr>
      <cdr:spPr bwMode="auto">
        <a:xfrm xmlns:a="http://schemas.openxmlformats.org/drawingml/2006/main">
          <a:off x="885600" y="1083256"/>
          <a:ext cx="126650" cy="123501"/>
        </a:xfrm>
        <a:prstGeom xmlns:a="http://schemas.openxmlformats.org/drawingml/2006/main" prst="ellipse">
          <a:avLst/>
        </a:prstGeom>
        <a:solidFill xmlns:a="http://schemas.openxmlformats.org/drawingml/2006/main">
          <a:srgbClr xmlns:mc="http://schemas.openxmlformats.org/markup-compatibility/2006" xmlns:a14="http://schemas.microsoft.com/office/drawing/2010/main" val="000000" mc:Ignorable="a14" a14:legacySpreadsheetColorIndex="8"/>
        </a:solidFill>
        <a:ln xmlns:a="http://schemas.openxmlformats.org/drawingml/2006/main" w="9525">
          <a:solidFill>
            <a:srgbClr xmlns:mc="http://schemas.openxmlformats.org/markup-compatibility/2006" xmlns:a14="http://schemas.microsoft.com/office/drawing/2010/main" val="000000" mc:Ignorable="a14" a14:legacySpreadsheetColorIndex="64"/>
          </a:solidFill>
          <a:round/>
          <a:headEnd/>
          <a:tailEnd/>
        </a:ln>
      </cdr:spPr>
      <cdr:txBody>
        <a:bodyPr xmlns:a="http://schemas.openxmlformats.org/drawingml/2006/main"/>
        <a:lstStyle xmlns:a="http://schemas.openxmlformats.org/drawingml/2006/main"/>
        <a:p xmlns:a="http://schemas.openxmlformats.org/drawingml/2006/main">
          <a:endParaRPr lang="ru-RU"/>
        </a:p>
      </cdr:txBody>
    </cdr:sp>
  </cdr:relSizeAnchor>
  <cdr:relSizeAnchor xmlns:cdr="http://schemas.openxmlformats.org/drawingml/2006/chartDrawing">
    <cdr:from>
      <cdr:x>0.55308</cdr:x>
      <cdr:y>0.5436</cdr:y>
    </cdr:from>
    <cdr:to>
      <cdr:x>0.56683</cdr:x>
      <cdr:y>0.5656</cdr:y>
    </cdr:to>
    <cdr:sp macro="" textlink="">
      <cdr:nvSpPr>
        <cdr:cNvPr id="3085" name="Oval 13"/>
        <cdr:cNvSpPr>
          <a:spLocks xmlns:a="http://schemas.openxmlformats.org/drawingml/2006/main" noChangeAspect="1" noChangeArrowheads="1"/>
        </cdr:cNvSpPr>
      </cdr:nvSpPr>
      <cdr:spPr bwMode="auto">
        <a:xfrm xmlns:a="http://schemas.openxmlformats.org/drawingml/2006/main">
          <a:off x="5094355" y="3051612"/>
          <a:ext cx="126650" cy="123501"/>
        </a:xfrm>
        <a:prstGeom xmlns:a="http://schemas.openxmlformats.org/drawingml/2006/main" prst="ellipse">
          <a:avLst/>
        </a:prstGeom>
        <a:solidFill xmlns:a="http://schemas.openxmlformats.org/drawingml/2006/main">
          <a:srgbClr xmlns:mc="http://schemas.openxmlformats.org/markup-compatibility/2006" xmlns:a14="http://schemas.microsoft.com/office/drawing/2010/main" val="000000" mc:Ignorable="a14" a14:legacySpreadsheetColorIndex="8"/>
        </a:solidFill>
        <a:ln xmlns:a="http://schemas.openxmlformats.org/drawingml/2006/main" w="9525">
          <a:solidFill>
            <a:srgbClr xmlns:mc="http://schemas.openxmlformats.org/markup-compatibility/2006" xmlns:a14="http://schemas.microsoft.com/office/drawing/2010/main" val="000000" mc:Ignorable="a14" a14:legacySpreadsheetColorIndex="64"/>
          </a:solidFill>
          <a:round/>
          <a:headEnd/>
          <a:tailEnd/>
        </a:ln>
      </cdr:spPr>
      <cdr:txBody>
        <a:bodyPr xmlns:a="http://schemas.openxmlformats.org/drawingml/2006/main"/>
        <a:lstStyle xmlns:a="http://schemas.openxmlformats.org/drawingml/2006/main"/>
        <a:p xmlns:a="http://schemas.openxmlformats.org/drawingml/2006/main">
          <a:endParaRPr lang="ru-RU"/>
        </a:p>
      </cdr:txBody>
    </cdr:sp>
  </cdr:relSizeAnchor>
  <cdr:relSizeAnchor xmlns:cdr="http://schemas.openxmlformats.org/drawingml/2006/chartDrawing">
    <cdr:from>
      <cdr:x>0.86125</cdr:x>
      <cdr:y>0.77825</cdr:y>
    </cdr:from>
    <cdr:to>
      <cdr:x>0.876</cdr:x>
      <cdr:y>0.7995</cdr:y>
    </cdr:to>
    <cdr:sp macro="" textlink="">
      <cdr:nvSpPr>
        <cdr:cNvPr id="3086" name="Oval 14"/>
        <cdr:cNvSpPr>
          <a:spLocks xmlns:a="http://schemas.openxmlformats.org/drawingml/2006/main" noChangeAspect="1" noChangeArrowheads="1"/>
        </cdr:cNvSpPr>
      </cdr:nvSpPr>
      <cdr:spPr bwMode="auto">
        <a:xfrm xmlns:a="http://schemas.openxmlformats.org/drawingml/2006/main">
          <a:off x="7932694" y="4373570"/>
          <a:ext cx="135857" cy="119420"/>
        </a:xfrm>
        <a:prstGeom xmlns:a="http://schemas.openxmlformats.org/drawingml/2006/main" prst="ellipse">
          <a:avLst/>
        </a:prstGeom>
        <a:solidFill xmlns:a="http://schemas.openxmlformats.org/drawingml/2006/main">
          <a:srgbClr xmlns:mc="http://schemas.openxmlformats.org/markup-compatibility/2006" xmlns:a14="http://schemas.microsoft.com/office/drawing/2010/main" val="000000" mc:Ignorable="a14" a14:legacySpreadsheetColorIndex="8"/>
        </a:solidFill>
        <a:ln xmlns:a="http://schemas.openxmlformats.org/drawingml/2006/main" w="9525">
          <a:solidFill>
            <a:srgbClr xmlns:mc="http://schemas.openxmlformats.org/markup-compatibility/2006" xmlns:a14="http://schemas.microsoft.com/office/drawing/2010/main" val="000000" mc:Ignorable="a14" a14:legacySpreadsheetColorIndex="64"/>
          </a:solidFill>
          <a:round/>
          <a:headEnd/>
          <a:tailEnd/>
        </a:ln>
      </cdr:spPr>
      <cdr:txBody>
        <a:bodyPr xmlns:a="http://schemas.openxmlformats.org/drawingml/2006/main"/>
        <a:lstStyle xmlns:a="http://schemas.openxmlformats.org/drawingml/2006/main"/>
        <a:p xmlns:a="http://schemas.openxmlformats.org/drawingml/2006/main">
          <a:endParaRPr lang="ru-RU"/>
        </a:p>
      </cdr:txBody>
    </cdr:sp>
  </cdr:relSizeAnchor>
  <cdr:relSizeAnchor xmlns:cdr="http://schemas.openxmlformats.org/drawingml/2006/chartDrawing">
    <cdr:from>
      <cdr:x>0.04225</cdr:x>
      <cdr:y>0.05556</cdr:y>
    </cdr:from>
    <cdr:to>
      <cdr:x>0.12688</cdr:x>
      <cdr:y>0.11877</cdr:y>
    </cdr:to>
    <cdr:sp macro="" textlink="">
      <cdr:nvSpPr>
        <cdr:cNvPr id="3087" name="Text Box 15"/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389151" y="311704"/>
          <a:ext cx="779509" cy="354649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noFill/>
        </a:ln>
        <a:extLst xmlns:a="http://schemas.openxmlformats.org/drawingml/2006/main">
          <a:ext uri="{909E8E84-426E-40DD-AFC4-6F175D3DCCD1}">
            <a14:hiddenFill xmlns:a14="http://schemas.microsoft.com/office/drawing/2010/main">
              <a:solidFill>
                <a:srgbClr xmlns:mc="http://schemas.openxmlformats.org/markup-compatibility/2006" val="FFFFFF" mc:Ignorable="a14" a14:legacySpreadsheetColorIndex="9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xmlns:mc="http://schemas.openxmlformats.org/markup-compatibility/2006" val="000000" mc:Ignorable="a14" a14:legacySpreadsheetColorIndex="64"/>
              </a:solidFill>
              <a:miter lim="800000"/>
              <a:headEnd/>
              <a:tailEnd/>
            </a14:hiddenLine>
          </a:ext>
        </a:extLst>
      </cdr:spPr>
      <cdr:txBody>
        <a:bodyPr xmlns:a="http://schemas.openxmlformats.org/drawingml/2006/main" wrap="none" lIns="36576" tIns="41148" rIns="0" bIns="0" anchor="t" upright="1">
          <a:spAutoFit/>
        </a:bodyPr>
        <a:lstStyle xmlns:a="http://schemas.openxmlformats.org/drawingml/2006/main"/>
        <a:p xmlns:a="http://schemas.openxmlformats.org/drawingml/2006/main">
          <a:pPr algn="l" rtl="0">
            <a:defRPr sz="1000"/>
          </a:pPr>
          <a:r>
            <a:rPr lang="ru-RU" sz="2000" b="0" i="1" u="none" strike="noStrike" baseline="0">
              <a:solidFill>
                <a:srgbClr val="000000"/>
              </a:solidFill>
              <a:latin typeface="Times New Roman"/>
              <a:cs typeface="Times New Roman"/>
            </a:rPr>
            <a:t>y </a:t>
          </a:r>
          <a:r>
            <a:rPr lang="ru-RU" sz="2000" b="0" i="0" u="none" strike="noStrike" baseline="0">
              <a:solidFill>
                <a:srgbClr val="000000"/>
              </a:solidFill>
              <a:latin typeface="Times New Roman"/>
              <a:cs typeface="Times New Roman"/>
            </a:rPr>
            <a:t>= </a:t>
          </a:r>
          <a:r>
            <a:rPr lang="ru-RU" sz="2000" b="0" i="1" u="none" strike="noStrike" baseline="0">
              <a:solidFill>
                <a:srgbClr val="000000"/>
              </a:solidFill>
              <a:latin typeface="Times New Roman"/>
              <a:cs typeface="Times New Roman"/>
            </a:rPr>
            <a:t>f</a:t>
          </a:r>
          <a:r>
            <a:rPr lang="ru-RU" sz="2000" b="0" i="0" u="none" strike="noStrike" baseline="0">
              <a:solidFill>
                <a:srgbClr val="000000"/>
              </a:solidFill>
              <a:latin typeface="Times New Roman"/>
              <a:cs typeface="Times New Roman"/>
            </a:rPr>
            <a:t>(</a:t>
          </a:r>
          <a:r>
            <a:rPr lang="ru-RU" sz="2000" b="0" i="1" u="none" strike="noStrike" baseline="0">
              <a:solidFill>
                <a:srgbClr val="000000"/>
              </a:solidFill>
              <a:latin typeface="Times New Roman"/>
              <a:cs typeface="Times New Roman"/>
            </a:rPr>
            <a:t>x</a:t>
          </a:r>
          <a:r>
            <a:rPr lang="ru-RU" sz="2000" b="0" i="0" u="none" strike="noStrike" baseline="0">
              <a:solidFill>
                <a:srgbClr val="000000"/>
              </a:solidFill>
              <a:latin typeface="Times New Roman"/>
              <a:cs typeface="Times New Roman"/>
            </a:rPr>
            <a:t>)</a:t>
          </a:r>
          <a:endParaRPr lang="ru-RU"/>
        </a:p>
      </cdr:txBody>
    </cdr:sp>
  </cdr:relSizeAnchor>
  <cdr:relSizeAnchor xmlns:cdr="http://schemas.openxmlformats.org/drawingml/2006/chartDrawing">
    <cdr:from>
      <cdr:x>0.03364</cdr:x>
      <cdr:y>0.17187</cdr:y>
    </cdr:from>
    <cdr:to>
      <cdr:x>0.1269</cdr:x>
      <cdr:y>0.29019</cdr:y>
    </cdr:to>
    <cdr:sp macro="" textlink="">
      <cdr:nvSpPr>
        <cdr:cNvPr id="3088" name="Text Box 16"/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170951" y="532892"/>
          <a:ext cx="473946" cy="366871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noFill/>
        </a:ln>
        <a:extLst xmlns:a="http://schemas.openxmlformats.org/drawingml/2006/main">
          <a:ext uri="{909E8E84-426E-40DD-AFC4-6F175D3DCCD1}">
            <a14:hiddenFill xmlns:a14="http://schemas.microsoft.com/office/drawing/2010/main">
              <a:solidFill>
                <a:srgbClr xmlns:mc="http://schemas.openxmlformats.org/markup-compatibility/2006" val="FFFFFF" mc:Ignorable="a14" a14:legacySpreadsheetColorIndex="9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xmlns:mc="http://schemas.openxmlformats.org/markup-compatibility/2006" val="000000" mc:Ignorable="a14" a14:legacySpreadsheetColorIndex="64"/>
              </a:solidFill>
              <a:miter lim="800000"/>
              <a:headEnd/>
              <a:tailEnd/>
            </a14:hiddenLine>
          </a:ext>
        </a:extLst>
      </cdr:spPr>
      <cdr:txBody>
        <a:bodyPr xmlns:a="http://schemas.openxmlformats.org/drawingml/2006/main" vertOverflow="clip" wrap="square" lIns="45720" tIns="41148" rIns="45720" bIns="0" anchor="t" upright="1"/>
        <a:lstStyle xmlns:a="http://schemas.openxmlformats.org/drawingml/2006/main"/>
        <a:p xmlns:a="http://schemas.openxmlformats.org/drawingml/2006/main">
          <a:pPr algn="ctr" rtl="0">
            <a:defRPr sz="1000"/>
          </a:pPr>
          <a:r>
            <a:rPr lang="ru-RU" sz="2000" b="0" i="1" u="none" strike="noStrike" baseline="0" dirty="0">
              <a:solidFill>
                <a:srgbClr val="000000"/>
              </a:solidFill>
              <a:latin typeface="Times New Roman"/>
              <a:cs typeface="Times New Roman"/>
            </a:rPr>
            <a:t>f</a:t>
          </a:r>
          <a:r>
            <a:rPr lang="ru-RU" sz="2000" b="0" i="0" u="none" strike="noStrike" baseline="0" dirty="0">
              <a:solidFill>
                <a:srgbClr val="000000"/>
              </a:solidFill>
              <a:latin typeface="Times New Roman"/>
              <a:cs typeface="Times New Roman"/>
            </a:rPr>
            <a:t>(</a:t>
          </a:r>
          <a:r>
            <a:rPr lang="ru-RU" sz="2000" b="0" i="1" u="none" strike="noStrike" baseline="0" dirty="0">
              <a:solidFill>
                <a:srgbClr val="000000"/>
              </a:solidFill>
              <a:latin typeface="Times New Roman"/>
              <a:cs typeface="Times New Roman"/>
            </a:rPr>
            <a:t>a</a:t>
          </a:r>
          <a:r>
            <a:rPr lang="ru-RU" sz="2000" b="0" i="0" u="none" strike="noStrike" baseline="0" dirty="0">
              <a:solidFill>
                <a:srgbClr val="000000"/>
              </a:solidFill>
              <a:latin typeface="Times New Roman"/>
              <a:cs typeface="Times New Roman"/>
            </a:rPr>
            <a:t>)</a:t>
          </a:r>
          <a:endParaRPr lang="ru-RU" dirty="0"/>
        </a:p>
      </cdr:txBody>
    </cdr:sp>
  </cdr:relSizeAnchor>
  <cdr:relSizeAnchor xmlns:cdr="http://schemas.openxmlformats.org/drawingml/2006/chartDrawing">
    <cdr:from>
      <cdr:x>0.827</cdr:x>
      <cdr:y>0.7995</cdr:y>
    </cdr:from>
    <cdr:to>
      <cdr:x>0.93459</cdr:x>
      <cdr:y>0.90248</cdr:y>
    </cdr:to>
    <cdr:sp macro="" textlink="">
      <cdr:nvSpPr>
        <cdr:cNvPr id="3089" name="Text Box 17"/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4202621" y="2478898"/>
          <a:ext cx="546732" cy="319302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noFill/>
        </a:ln>
        <a:extLst xmlns:a="http://schemas.openxmlformats.org/drawingml/2006/main">
          <a:ext uri="{909E8E84-426E-40DD-AFC4-6F175D3DCCD1}">
            <a14:hiddenFill xmlns:a14="http://schemas.microsoft.com/office/drawing/2010/main">
              <a:solidFill>
                <a:srgbClr xmlns:mc="http://schemas.openxmlformats.org/markup-compatibility/2006" val="FFFFFF" mc:Ignorable="a14" a14:legacySpreadsheetColorIndex="9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xmlns:mc="http://schemas.openxmlformats.org/markup-compatibility/2006" val="000000" mc:Ignorable="a14" a14:legacySpreadsheetColorIndex="64"/>
              </a:solidFill>
              <a:miter lim="800000"/>
              <a:headEnd/>
              <a:tailEnd/>
            </a14:hiddenLine>
          </a:ext>
        </a:extLst>
      </cdr:spPr>
      <cdr:txBody>
        <a:bodyPr xmlns:a="http://schemas.openxmlformats.org/drawingml/2006/main" vertOverflow="clip" wrap="square" lIns="45720" tIns="41148" rIns="45720" bIns="0" anchor="t" upright="1"/>
        <a:lstStyle xmlns:a="http://schemas.openxmlformats.org/drawingml/2006/main"/>
        <a:p xmlns:a="http://schemas.openxmlformats.org/drawingml/2006/main">
          <a:pPr algn="ctr" rtl="0">
            <a:defRPr sz="1000"/>
          </a:pPr>
          <a:r>
            <a:rPr lang="ru-RU" sz="2000" b="0" i="1" u="none" strike="noStrike" baseline="0" dirty="0">
              <a:solidFill>
                <a:srgbClr val="000000"/>
              </a:solidFill>
              <a:latin typeface="Times New Roman"/>
              <a:cs typeface="Times New Roman"/>
            </a:rPr>
            <a:t>f</a:t>
          </a:r>
          <a:r>
            <a:rPr lang="ru-RU" sz="2000" b="0" i="0" u="none" strike="noStrike" baseline="0" dirty="0">
              <a:solidFill>
                <a:srgbClr val="000000"/>
              </a:solidFill>
              <a:latin typeface="Times New Roman"/>
              <a:cs typeface="Times New Roman"/>
            </a:rPr>
            <a:t>(</a:t>
          </a:r>
          <a:r>
            <a:rPr lang="ru-RU" sz="2000" b="0" i="1" u="none" strike="noStrike" baseline="0" dirty="0">
              <a:solidFill>
                <a:srgbClr val="000000"/>
              </a:solidFill>
              <a:latin typeface="Times New Roman"/>
              <a:cs typeface="Times New Roman"/>
            </a:rPr>
            <a:t>b</a:t>
          </a:r>
          <a:r>
            <a:rPr lang="ru-RU" sz="2000" b="0" i="0" u="none" strike="noStrike" baseline="0" dirty="0">
              <a:solidFill>
                <a:srgbClr val="000000"/>
              </a:solidFill>
              <a:latin typeface="Times New Roman"/>
              <a:cs typeface="Times New Roman"/>
            </a:rPr>
            <a:t>)</a:t>
          </a:r>
          <a:endParaRPr lang="ru-RU" dirty="0"/>
        </a:p>
      </cdr:txBody>
    </cdr:sp>
  </cdr:relSizeAnchor>
  <cdr:relSizeAnchor xmlns:cdr="http://schemas.openxmlformats.org/drawingml/2006/chartDrawing">
    <cdr:from>
      <cdr:x>0.5898</cdr:x>
      <cdr:y>0.65659</cdr:y>
    </cdr:from>
    <cdr:to>
      <cdr:x>0.68116</cdr:x>
      <cdr:y>0.7779</cdr:y>
    </cdr:to>
    <cdr:sp macro="" textlink="">
      <cdr:nvSpPr>
        <cdr:cNvPr id="3090" name="Text Box 18"/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2997225" y="2035798"/>
          <a:ext cx="464292" cy="376134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noFill/>
        </a:ln>
        <a:extLst xmlns:a="http://schemas.openxmlformats.org/drawingml/2006/main">
          <a:ext uri="{909E8E84-426E-40DD-AFC4-6F175D3DCCD1}">
            <a14:hiddenFill xmlns:a14="http://schemas.microsoft.com/office/drawing/2010/main">
              <a:solidFill>
                <a:srgbClr xmlns:mc="http://schemas.openxmlformats.org/markup-compatibility/2006" val="FFFFFF" mc:Ignorable="a14" a14:legacySpreadsheetColorIndex="9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xmlns:mc="http://schemas.openxmlformats.org/markup-compatibility/2006" val="000000" mc:Ignorable="a14" a14:legacySpreadsheetColorIndex="64"/>
              </a:solidFill>
              <a:miter lim="800000"/>
              <a:headEnd/>
              <a:tailEnd/>
            </a14:hiddenLine>
          </a:ext>
        </a:extLst>
      </cdr:spPr>
      <cdr:txBody>
        <a:bodyPr xmlns:a="http://schemas.openxmlformats.org/drawingml/2006/main" vertOverflow="clip" wrap="square" lIns="45720" tIns="36576" rIns="45720" bIns="0" anchor="t" upright="1"/>
        <a:lstStyle xmlns:a="http://schemas.openxmlformats.org/drawingml/2006/main"/>
        <a:p xmlns:a="http://schemas.openxmlformats.org/drawingml/2006/main">
          <a:pPr algn="ctr" rtl="0">
            <a:defRPr sz="1000"/>
          </a:pPr>
          <a:r>
            <a:rPr lang="ru-RU" sz="1880" b="0" i="1" u="none" strike="noStrike" baseline="0" dirty="0">
              <a:solidFill>
                <a:srgbClr val="000000"/>
              </a:solidFill>
              <a:latin typeface="Times New Roman"/>
              <a:cs typeface="Times New Roman"/>
            </a:rPr>
            <a:t>f</a:t>
          </a:r>
          <a:r>
            <a:rPr lang="ru-RU" sz="1880" b="0" i="0" u="none" strike="noStrike" baseline="0" dirty="0">
              <a:solidFill>
                <a:srgbClr val="000000"/>
              </a:solidFill>
              <a:latin typeface="Times New Roman"/>
              <a:cs typeface="Times New Roman"/>
            </a:rPr>
            <a:t>(</a:t>
          </a:r>
          <a:r>
            <a:rPr lang="en-US" sz="2000" b="0" i="1" u="none" strike="noStrike" baseline="0" dirty="0">
              <a:solidFill>
                <a:srgbClr val="000000"/>
              </a:solidFill>
              <a:latin typeface="Times New Roman"/>
              <a:cs typeface="Times New Roman"/>
            </a:rPr>
            <a:t>d</a:t>
          </a:r>
          <a:r>
            <a:rPr lang="ru-RU" sz="1880" b="0" i="0" u="none" strike="noStrike" baseline="0" dirty="0">
              <a:solidFill>
                <a:srgbClr val="000000"/>
              </a:solidFill>
              <a:latin typeface="Times New Roman"/>
              <a:cs typeface="Times New Roman"/>
            </a:rPr>
            <a:t>)</a:t>
          </a:r>
          <a:endParaRPr lang="ru-RU" dirty="0"/>
        </a:p>
      </cdr:txBody>
    </cdr:sp>
  </cdr:relSizeAnchor>
  <cdr:relSizeAnchor xmlns:cdr="http://schemas.openxmlformats.org/drawingml/2006/chartDrawing">
    <cdr:from>
      <cdr:x>0.973</cdr:x>
      <cdr:y>0.60925</cdr:y>
    </cdr:from>
    <cdr:to>
      <cdr:x>0.98863</cdr:x>
      <cdr:y>0.66829</cdr:y>
    </cdr:to>
    <cdr:sp macro="" textlink="">
      <cdr:nvSpPr>
        <cdr:cNvPr id="3093" name="Text Box 21"/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8961987" y="3418030"/>
          <a:ext cx="143950" cy="331245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noFill/>
        </a:ln>
        <a:extLst xmlns:a="http://schemas.openxmlformats.org/drawingml/2006/main">
          <a:ext uri="{909E8E84-426E-40DD-AFC4-6F175D3DCCD1}">
            <a14:hiddenFill xmlns:a14="http://schemas.microsoft.com/office/drawing/2010/main">
              <a:solidFill>
                <a:srgbClr xmlns:mc="http://schemas.openxmlformats.org/markup-compatibility/2006" val="FFFFFF" mc:Ignorable="a14" a14:legacySpreadsheetColorIndex="9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xmlns:mc="http://schemas.openxmlformats.org/markup-compatibility/2006" val="000000" mc:Ignorable="a14" a14:legacySpreadsheetColorIndex="64"/>
              </a:solidFill>
              <a:miter lim="800000"/>
              <a:headEnd/>
              <a:tailEnd/>
            </a14:hiddenLine>
          </a:ext>
        </a:extLst>
      </cdr:spPr>
      <cdr:txBody>
        <a:bodyPr xmlns:a="http://schemas.openxmlformats.org/drawingml/2006/main" wrap="none" lIns="36576" tIns="36576" rIns="0" bIns="0" anchor="t" upright="1">
          <a:spAutoFit/>
        </a:bodyPr>
        <a:lstStyle xmlns:a="http://schemas.openxmlformats.org/drawingml/2006/main"/>
        <a:p xmlns:a="http://schemas.openxmlformats.org/drawingml/2006/main">
          <a:pPr algn="l" rtl="0">
            <a:defRPr sz="1000"/>
          </a:pPr>
          <a:r>
            <a:rPr lang="ru-RU" sz="1880" b="0" i="1" u="none" strike="noStrike" baseline="0">
              <a:solidFill>
                <a:srgbClr val="000000"/>
              </a:solidFill>
              <a:latin typeface="Times New Roman"/>
              <a:cs typeface="Times New Roman"/>
            </a:rPr>
            <a:t>x</a:t>
          </a:r>
          <a:endParaRPr lang="ru-RU"/>
        </a:p>
      </cdr:txBody>
    </cdr:sp>
  </cdr:relSizeAnchor>
  <cdr:relSizeAnchor xmlns:cdr="http://schemas.openxmlformats.org/drawingml/2006/chartDrawing">
    <cdr:from>
      <cdr:x>0.01625</cdr:x>
      <cdr:y>0</cdr:y>
    </cdr:from>
    <cdr:to>
      <cdr:x>0.03188</cdr:x>
      <cdr:y>0.05904</cdr:y>
    </cdr:to>
    <cdr:sp macro="" textlink="">
      <cdr:nvSpPr>
        <cdr:cNvPr id="3094" name="Text Box 22"/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149673" y="0"/>
          <a:ext cx="143950" cy="331245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noFill/>
        </a:ln>
        <a:extLst xmlns:a="http://schemas.openxmlformats.org/drawingml/2006/main">
          <a:ext uri="{909E8E84-426E-40DD-AFC4-6F175D3DCCD1}">
            <a14:hiddenFill xmlns:a14="http://schemas.microsoft.com/office/drawing/2010/main">
              <a:solidFill>
                <a:srgbClr xmlns:mc="http://schemas.openxmlformats.org/markup-compatibility/2006" val="FFFFFF" mc:Ignorable="a14" a14:legacySpreadsheetColorIndex="9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xmlns:mc="http://schemas.openxmlformats.org/markup-compatibility/2006" val="000000" mc:Ignorable="a14" a14:legacySpreadsheetColorIndex="64"/>
              </a:solidFill>
              <a:miter lim="800000"/>
              <a:headEnd/>
              <a:tailEnd/>
            </a14:hiddenLine>
          </a:ext>
        </a:extLst>
      </cdr:spPr>
      <cdr:txBody>
        <a:bodyPr xmlns:a="http://schemas.openxmlformats.org/drawingml/2006/main" wrap="none" lIns="36576" tIns="36576" rIns="0" bIns="0" anchor="t" upright="1">
          <a:spAutoFit/>
        </a:bodyPr>
        <a:lstStyle xmlns:a="http://schemas.openxmlformats.org/drawingml/2006/main"/>
        <a:p xmlns:a="http://schemas.openxmlformats.org/drawingml/2006/main">
          <a:pPr algn="l" rtl="0">
            <a:defRPr sz="1000"/>
          </a:pPr>
          <a:r>
            <a:rPr lang="ru-RU" sz="1880" b="0" i="1" u="none" strike="noStrike" baseline="0">
              <a:solidFill>
                <a:srgbClr val="000000"/>
              </a:solidFill>
              <a:latin typeface="Times New Roman"/>
              <a:cs typeface="Times New Roman"/>
            </a:rPr>
            <a:t>y</a:t>
          </a:r>
          <a:endParaRPr lang="ru-RU"/>
        </a:p>
      </cdr:txBody>
    </cdr:sp>
  </cdr:relSizeAnchor>
  <cdr:relSizeAnchor xmlns:cdr="http://schemas.openxmlformats.org/drawingml/2006/chartDrawing">
    <cdr:from>
      <cdr:x>0.1099</cdr:x>
      <cdr:y>0.20397</cdr:y>
    </cdr:from>
    <cdr:to>
      <cdr:x>0.86341</cdr:x>
      <cdr:y>0.78136</cdr:y>
    </cdr:to>
    <cdr:cxnSp macro="">
      <cdr:nvCxnSpPr>
        <cdr:cNvPr id="3" name="Прямая соединительная линия 2">
          <a:extLst xmlns:a="http://schemas.openxmlformats.org/drawingml/2006/main">
            <a:ext uri="{FF2B5EF4-FFF2-40B4-BE49-F238E27FC236}">
              <a16:creationId xmlns:a16="http://schemas.microsoft.com/office/drawing/2014/main" id="{54918B19-8C49-4841-95BC-DD741E0E2379}"/>
            </a:ext>
          </a:extLst>
        </cdr:cNvPr>
        <cdr:cNvCxnSpPr>
          <a:stCxn xmlns:a="http://schemas.openxmlformats.org/drawingml/2006/main" id="3084" idx="6"/>
          <a:endCxn xmlns:a="http://schemas.openxmlformats.org/drawingml/2006/main" id="3086" idx="1"/>
        </cdr:cNvCxnSpPr>
      </cdr:nvCxnSpPr>
      <cdr:spPr bwMode="auto">
        <a:xfrm xmlns:a="http://schemas.openxmlformats.org/drawingml/2006/main">
          <a:off x="1012250" y="1145007"/>
          <a:ext cx="6940515" cy="3241302"/>
        </a:xfrm>
        <a:prstGeom xmlns:a="http://schemas.openxmlformats.org/drawingml/2006/main" prst="line">
          <a:avLst/>
        </a:prstGeom>
        <a:solidFill xmlns:a="http://schemas.openxmlformats.org/drawingml/2006/main">
          <a:srgbClr xmlns:mc="http://schemas.openxmlformats.org/markup-compatibility/2006" xmlns:a14="http://schemas.microsoft.com/office/drawing/2010/main" val="FFFFFF" mc:Ignorable="a14" a14:legacySpreadsheetColorIndex="9"/>
        </a:solidFill>
        <a:ln xmlns:a="http://schemas.openxmlformats.org/drawingml/2006/main" w="9525" cap="flat" cmpd="sng" algn="ctr">
          <a:solidFill>
            <a:srgbClr xmlns:mc="http://schemas.openxmlformats.org/markup-compatibility/2006" xmlns:a14="http://schemas.microsoft.com/office/drawing/2010/main" val="000000" mc:Ignorable="a14" a14:legacySpreadsheetColorIndex="64"/>
          </a:solidFill>
          <a:prstDash val="sysDot"/>
          <a:round/>
          <a:headEnd type="none" w="med" len="med"/>
          <a:tailEnd type="none" w="med" len="med"/>
        </a:ln>
        <a:effectLst xmlns:a="http://schemas.openxmlformats.org/drawingml/2006/main"/>
        <a:extLst xmlns:a="http://schemas.openxmlformats.org/drawingml/2006/main"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cdr:spPr>
    </cdr:cxnSp>
  </cdr:relSizeAnchor>
  <cdr:relSizeAnchor xmlns:cdr="http://schemas.openxmlformats.org/drawingml/2006/chartDrawing">
    <cdr:from>
      <cdr:x>0.61608</cdr:x>
      <cdr:y>0.6354</cdr:y>
    </cdr:from>
    <cdr:to>
      <cdr:x>0.62983</cdr:x>
      <cdr:y>0.6574</cdr:y>
    </cdr:to>
    <cdr:sp macro="" textlink="">
      <cdr:nvSpPr>
        <cdr:cNvPr id="26" name="Oval 13"/>
        <cdr:cNvSpPr>
          <a:spLocks xmlns:a="http://schemas.openxmlformats.org/drawingml/2006/main" noChangeAspect="1" noChangeArrowheads="1"/>
        </cdr:cNvSpPr>
      </cdr:nvSpPr>
      <cdr:spPr bwMode="auto">
        <a:xfrm xmlns:a="http://schemas.openxmlformats.org/drawingml/2006/main">
          <a:off x="5674603" y="3566943"/>
          <a:ext cx="126650" cy="123501"/>
        </a:xfrm>
        <a:prstGeom xmlns:a="http://schemas.openxmlformats.org/drawingml/2006/main" prst="ellipse">
          <a:avLst/>
        </a:prstGeom>
        <a:solidFill xmlns:a="http://schemas.openxmlformats.org/drawingml/2006/main">
          <a:srgbClr xmlns:mc="http://schemas.openxmlformats.org/markup-compatibility/2006" xmlns:a14="http://schemas.microsoft.com/office/drawing/2010/main" val="000000" mc:Ignorable="a14" a14:legacySpreadsheetColorIndex="8"/>
        </a:solidFill>
        <a:ln xmlns:a="http://schemas.openxmlformats.org/drawingml/2006/main" w="9525">
          <a:solidFill>
            <a:srgbClr xmlns:mc="http://schemas.openxmlformats.org/markup-compatibility/2006" xmlns:a14="http://schemas.microsoft.com/office/drawing/2010/main" val="000000" mc:Ignorable="a14" a14:legacySpreadsheetColorIndex="64"/>
          </a:solidFill>
          <a:round/>
          <a:headEnd/>
          <a:tailEnd/>
        </a:ln>
      </cdr:spPr>
      <cdr:txBody>
        <a:bodyPr xmlns:a="http://schemas.openxmlformats.org/drawingml/2006/main"/>
        <a:lstStyle xmlns:a="http://schemas.openxmlformats.org/drawingml/2006/main"/>
        <a:p xmlns:a="http://schemas.openxmlformats.org/drawingml/2006/main">
          <a:endParaRPr lang="ru-RU"/>
        </a:p>
      </cdr:txBody>
    </cdr:sp>
  </cdr:relSizeAnchor>
  <cdr:relSizeAnchor xmlns:cdr="http://schemas.openxmlformats.org/drawingml/2006/chartDrawing">
    <cdr:from>
      <cdr:x>0.62266</cdr:x>
      <cdr:y>0.59025</cdr:y>
    </cdr:from>
    <cdr:to>
      <cdr:x>0.62268</cdr:x>
      <cdr:y>0.63774</cdr:y>
    </cdr:to>
    <cdr:sp macro="" textlink="">
      <cdr:nvSpPr>
        <cdr:cNvPr id="27" name="Line 9"/>
        <cdr:cNvSpPr>
          <a:spLocks xmlns:a="http://schemas.openxmlformats.org/drawingml/2006/main" noChangeShapeType="1"/>
        </cdr:cNvSpPr>
      </cdr:nvSpPr>
      <cdr:spPr bwMode="auto">
        <a:xfrm xmlns:a="http://schemas.openxmlformats.org/drawingml/2006/main">
          <a:off x="5735266" y="3313484"/>
          <a:ext cx="134" cy="266601"/>
        </a:xfrm>
        <a:prstGeom xmlns:a="http://schemas.openxmlformats.org/drawingml/2006/main" prst="line">
          <a:avLst/>
        </a:prstGeom>
        <a:noFill xmlns:a="http://schemas.openxmlformats.org/drawingml/2006/main"/>
        <a:ln xmlns:a="http://schemas.openxmlformats.org/drawingml/2006/main" w="12700">
          <a:solidFill>
            <a:srgbClr xmlns:mc="http://schemas.openxmlformats.org/markup-compatibility/2006" xmlns:a14="http://schemas.microsoft.com/office/drawing/2010/main" val="000000" mc:Ignorable="a14" a14:legacySpreadsheetColorIndex="64"/>
          </a:solidFill>
          <a:prstDash val="dash"/>
          <a:round/>
          <a:headEnd/>
          <a:tailEnd/>
        </a:ln>
        <a:extLst xmlns:a="http://schemas.openxmlformats.org/drawingml/2006/main">
          <a:ext uri="{909E8E84-426E-40DD-AFC4-6F175D3DCCD1}">
            <a14:hiddenFill xmlns:a14="http://schemas.microsoft.com/office/drawing/2010/main">
              <a:noFill/>
            </a14:hiddenFill>
          </a:ext>
        </a:extLst>
      </cdr:spPr>
      <cdr:txBody>
        <a:bodyPr xmlns:a="http://schemas.openxmlformats.org/drawingml/2006/main"/>
        <a:lstStyle xmlns:a="http://schemas.openxmlformats.org/drawingml/2006/main"/>
        <a:p xmlns:a="http://schemas.openxmlformats.org/drawingml/2006/main">
          <a:endParaRPr lang="ru-RU"/>
        </a:p>
      </cdr:txBody>
    </cdr:sp>
  </cdr:relSizeAnchor>
  <cdr:relSizeAnchor xmlns:cdr="http://schemas.openxmlformats.org/drawingml/2006/chartDrawing">
    <cdr:from>
      <cdr:x>0.10187</cdr:x>
      <cdr:y>0.59641</cdr:y>
    </cdr:from>
    <cdr:to>
      <cdr:x>0.56152</cdr:x>
      <cdr:y>0.63251</cdr:y>
    </cdr:to>
    <cdr:sp macro="" textlink="">
      <cdr:nvSpPr>
        <cdr:cNvPr id="28" name="Полилиния 27"/>
        <cdr:cNvSpPr/>
      </cdr:nvSpPr>
      <cdr:spPr bwMode="auto">
        <a:xfrm xmlns:a="http://schemas.openxmlformats.org/drawingml/2006/main">
          <a:off x="938345" y="3348039"/>
          <a:ext cx="4233729" cy="202673"/>
        </a:xfrm>
        <a:custGeom xmlns:a="http://schemas.openxmlformats.org/drawingml/2006/main">
          <a:avLst/>
          <a:gdLst>
            <a:gd name="connsiteX0" fmla="*/ 0 w 3364149"/>
            <a:gd name="connsiteY0" fmla="*/ 0 h 202673"/>
            <a:gd name="connsiteX1" fmla="*/ 1702341 w 3364149"/>
            <a:gd name="connsiteY1" fmla="*/ 202660 h 202673"/>
            <a:gd name="connsiteX2" fmla="*/ 3364149 w 3364149"/>
            <a:gd name="connsiteY2" fmla="*/ 10133 h 202673"/>
          </a:gdLst>
          <a:ahLst/>
          <a:cxnLst>
            <a:cxn ang="0">
              <a:pos x="connsiteX0" y="connsiteY0"/>
            </a:cxn>
            <a:cxn ang="0">
              <a:pos x="connsiteX1" y="connsiteY1"/>
            </a:cxn>
            <a:cxn ang="0">
              <a:pos x="connsiteX2" y="connsiteY2"/>
            </a:cxn>
          </a:cxnLst>
          <a:rect l="l" t="t" r="r" b="b"/>
          <a:pathLst>
            <a:path w="3364149" h="202673">
              <a:moveTo>
                <a:pt x="0" y="0"/>
              </a:moveTo>
              <a:cubicBezTo>
                <a:pt x="570825" y="100485"/>
                <a:pt x="1141650" y="200971"/>
                <a:pt x="1702341" y="202660"/>
              </a:cubicBezTo>
              <a:cubicBezTo>
                <a:pt x="2263032" y="204349"/>
                <a:pt x="3105758" y="52354"/>
                <a:pt x="3364149" y="10133"/>
              </a:cubicBezTo>
            </a:path>
          </a:pathLst>
        </a:custGeom>
        <a:noFill xmlns:a="http://schemas.openxmlformats.org/drawingml/2006/main"/>
        <a:ln xmlns:a="http://schemas.openxmlformats.org/drawingml/2006/main" w="12700" cap="flat" cmpd="sng" algn="ctr">
          <a:solidFill>
            <a:srgbClr xmlns:mc="http://schemas.openxmlformats.org/markup-compatibility/2006" xmlns:a14="http://schemas.microsoft.com/office/drawing/2010/main" val="000000" mc:Ignorable="a14" a14:legacySpreadsheetColorIndex="64"/>
          </a:solidFill>
          <a:prstDash val="solid"/>
          <a:round/>
          <a:headEnd type="none" w="med" len="med"/>
          <a:tailEnd type="triangle" w="med" len="med"/>
        </a:ln>
        <a:effectLst xmlns:a="http://schemas.openxmlformats.org/drawingml/2006/main"/>
        <a:extLst xmlns:a="http://schemas.openxmlformats.org/drawingml/2006/main"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cdr:spPr>
      <cdr:txBody>
        <a:bodyPr xmlns:a="http://schemas.openxmlformats.org/drawingml/2006/main" wrap="square" lIns="18288" tIns="0" rIns="0" bIns="0" upright="1"/>
        <a:lstStyle xmlns:a="http://schemas.openxmlformats.org/drawingml/2006/main"/>
        <a:p xmlns:a="http://schemas.openxmlformats.org/drawingml/2006/main">
          <a:endParaRPr lang="ru-RU"/>
        </a:p>
      </cdr:txBody>
    </cdr:sp>
  </cdr:relSizeAnchor>
  <cdr:relSizeAnchor xmlns:cdr="http://schemas.openxmlformats.org/drawingml/2006/chartDrawing">
    <cdr:from>
      <cdr:x>0.6215</cdr:x>
      <cdr:y>0.59761</cdr:y>
    </cdr:from>
    <cdr:to>
      <cdr:x>0.86916</cdr:x>
      <cdr:y>0.63371</cdr:y>
    </cdr:to>
    <cdr:sp macro="" textlink="">
      <cdr:nvSpPr>
        <cdr:cNvPr id="29" name="Полилиния 28"/>
        <cdr:cNvSpPr/>
      </cdr:nvSpPr>
      <cdr:spPr bwMode="auto">
        <a:xfrm xmlns:a="http://schemas.openxmlformats.org/drawingml/2006/main" flipH="1">
          <a:off x="5724525" y="3354759"/>
          <a:ext cx="2281237" cy="202673"/>
        </a:xfrm>
        <a:custGeom xmlns:a="http://schemas.openxmlformats.org/drawingml/2006/main">
          <a:avLst/>
          <a:gdLst>
            <a:gd name="connsiteX0" fmla="*/ 0 w 3364149"/>
            <a:gd name="connsiteY0" fmla="*/ 0 h 202673"/>
            <a:gd name="connsiteX1" fmla="*/ 1702341 w 3364149"/>
            <a:gd name="connsiteY1" fmla="*/ 202660 h 202673"/>
            <a:gd name="connsiteX2" fmla="*/ 3364149 w 3364149"/>
            <a:gd name="connsiteY2" fmla="*/ 10133 h 202673"/>
          </a:gdLst>
          <a:ahLst/>
          <a:cxnLst>
            <a:cxn ang="0">
              <a:pos x="connsiteX0" y="connsiteY0"/>
            </a:cxn>
            <a:cxn ang="0">
              <a:pos x="connsiteX1" y="connsiteY1"/>
            </a:cxn>
            <a:cxn ang="0">
              <a:pos x="connsiteX2" y="connsiteY2"/>
            </a:cxn>
          </a:cxnLst>
          <a:rect l="l" t="t" r="r" b="b"/>
          <a:pathLst>
            <a:path w="3364149" h="202673">
              <a:moveTo>
                <a:pt x="0" y="0"/>
              </a:moveTo>
              <a:cubicBezTo>
                <a:pt x="570825" y="100485"/>
                <a:pt x="1141650" y="200971"/>
                <a:pt x="1702341" y="202660"/>
              </a:cubicBezTo>
              <a:cubicBezTo>
                <a:pt x="2263032" y="204349"/>
                <a:pt x="3105758" y="52354"/>
                <a:pt x="3364149" y="10133"/>
              </a:cubicBezTo>
            </a:path>
          </a:pathLst>
        </a:custGeom>
        <a:noFill xmlns:a="http://schemas.openxmlformats.org/drawingml/2006/main"/>
        <a:ln xmlns:a="http://schemas.openxmlformats.org/drawingml/2006/main" w="12700" cap="flat" cmpd="sng" algn="ctr">
          <a:solidFill>
            <a:srgbClr xmlns:mc="http://schemas.openxmlformats.org/markup-compatibility/2006" xmlns:a14="http://schemas.microsoft.com/office/drawing/2010/main" val="000000" mc:Ignorable="a14" a14:legacySpreadsheetColorIndex="64"/>
          </a:solidFill>
          <a:prstDash val="solid"/>
          <a:round/>
          <a:headEnd type="none" w="med" len="med"/>
          <a:tailEnd type="triangle" w="med" len="med"/>
        </a:ln>
        <a:effectLst xmlns:a="http://schemas.openxmlformats.org/drawingml/2006/main"/>
        <a:extLst xmlns:a="http://schemas.openxmlformats.org/drawingml/2006/main"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cdr:spPr>
      <cdr:txBody>
        <a:bodyPr xmlns:a="http://schemas.openxmlformats.org/drawingml/2006/main" wrap="square" lIns="18288" tIns="0" rIns="0" bIns="0" upright="1"/>
        <a:lstStyle xmlns:a="http://schemas.openxmlformats.org/drawingml/2006/main"/>
        <a:p xmlns:a="http://schemas.openxmlformats.org/drawingml/2006/main">
          <a:endParaRPr lang="ru-RU"/>
        </a:p>
      </cdr:txBody>
    </cdr:sp>
  </cdr:relSizeAnchor>
  <cdr:relSizeAnchor xmlns:cdr="http://schemas.openxmlformats.org/drawingml/2006/chartDrawing">
    <cdr:from>
      <cdr:x>0.1099</cdr:x>
      <cdr:y>0.20397</cdr:y>
    </cdr:from>
    <cdr:to>
      <cdr:x>0.61608</cdr:x>
      <cdr:y>0.6464</cdr:y>
    </cdr:to>
    <cdr:cxnSp macro="">
      <cdr:nvCxnSpPr>
        <cdr:cNvPr id="30" name="Прямая соединительная линия 29">
          <a:extLst xmlns:a="http://schemas.openxmlformats.org/drawingml/2006/main">
            <a:ext uri="{FF2B5EF4-FFF2-40B4-BE49-F238E27FC236}">
              <a16:creationId xmlns:a16="http://schemas.microsoft.com/office/drawing/2014/main" id="{287F7D92-E6EF-4AAC-9493-B374522051BE}"/>
            </a:ext>
          </a:extLst>
        </cdr:cNvPr>
        <cdr:cNvCxnSpPr>
          <a:stCxn xmlns:a="http://schemas.openxmlformats.org/drawingml/2006/main" id="3084" idx="6"/>
          <a:endCxn xmlns:a="http://schemas.openxmlformats.org/drawingml/2006/main" id="26" idx="2"/>
        </cdr:cNvCxnSpPr>
      </cdr:nvCxnSpPr>
      <cdr:spPr bwMode="auto">
        <a:xfrm xmlns:a="http://schemas.openxmlformats.org/drawingml/2006/main">
          <a:off x="1012250" y="1145007"/>
          <a:ext cx="4662353" cy="2483687"/>
        </a:xfrm>
        <a:prstGeom xmlns:a="http://schemas.openxmlformats.org/drawingml/2006/main" prst="line">
          <a:avLst/>
        </a:prstGeom>
        <a:solidFill xmlns:a="http://schemas.openxmlformats.org/drawingml/2006/main">
          <a:srgbClr xmlns:mc="http://schemas.openxmlformats.org/markup-compatibility/2006" xmlns:a14="http://schemas.microsoft.com/office/drawing/2010/main" val="FFFFFF" mc:Ignorable="a14" a14:legacySpreadsheetColorIndex="9"/>
        </a:solidFill>
        <a:ln xmlns:a="http://schemas.openxmlformats.org/drawingml/2006/main" w="9525" cap="flat" cmpd="sng" algn="ctr">
          <a:solidFill>
            <a:srgbClr xmlns:mc="http://schemas.openxmlformats.org/markup-compatibility/2006" xmlns:a14="http://schemas.microsoft.com/office/drawing/2010/main" val="000000" mc:Ignorable="a14" a14:legacySpreadsheetColorIndex="64"/>
          </a:solidFill>
          <a:prstDash val="sysDot"/>
          <a:round/>
          <a:headEnd type="none" w="med" len="med"/>
          <a:tailEnd type="none" w="med" len="med"/>
        </a:ln>
        <a:effectLst xmlns:a="http://schemas.openxmlformats.org/drawingml/2006/main"/>
        <a:extLst xmlns:a="http://schemas.openxmlformats.org/drawingml/2006/main"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cdr:spPr>
    </cdr:cxnSp>
  </cdr:relSizeAnchor>
</c:userShapes>
</file>

<file path=ppt/drawings/drawing8.xml><?xml version="1.0" encoding="utf-8"?>
<c:userShapes xmlns:c="http://schemas.openxmlformats.org/drawingml/2006/chart">
  <cdr:relSizeAnchor xmlns:cdr="http://schemas.openxmlformats.org/drawingml/2006/chartDrawing">
    <cdr:from>
      <cdr:x>0.00875</cdr:x>
      <cdr:y>0.0125</cdr:y>
    </cdr:from>
    <cdr:to>
      <cdr:x>0.009</cdr:x>
      <cdr:y>0.043</cdr:y>
    </cdr:to>
    <cdr:sp macro="" textlink="">
      <cdr:nvSpPr>
        <cdr:cNvPr id="3074" name="Line 2"/>
        <cdr:cNvSpPr>
          <a:spLocks xmlns:a="http://schemas.openxmlformats.org/drawingml/2006/main" noChangeShapeType="1"/>
        </cdr:cNvSpPr>
      </cdr:nvSpPr>
      <cdr:spPr bwMode="auto">
        <a:xfrm xmlns:a="http://schemas.openxmlformats.org/drawingml/2006/main" flipH="1" flipV="1">
          <a:off x="80593" y="70247"/>
          <a:ext cx="2303" cy="171402"/>
        </a:xfrm>
        <a:prstGeom xmlns:a="http://schemas.openxmlformats.org/drawingml/2006/main" prst="line">
          <a:avLst/>
        </a:prstGeom>
        <a:noFill xmlns:a="http://schemas.openxmlformats.org/drawingml/2006/main"/>
        <a:ln xmlns:a="http://schemas.openxmlformats.org/drawingml/2006/main" w="0">
          <a:solidFill>
            <a:srgbClr xmlns:mc="http://schemas.openxmlformats.org/markup-compatibility/2006" xmlns:a14="http://schemas.microsoft.com/office/drawing/2010/main" val="000000" mc:Ignorable="a14" a14:legacySpreadsheetColorIndex="64"/>
          </a:solidFill>
          <a:round/>
          <a:headEnd/>
          <a:tailEnd type="triangle" w="lg" len="lg"/>
        </a:ln>
        <a:extLst xmlns:a="http://schemas.openxmlformats.org/drawingml/2006/main">
          <a:ext uri="{909E8E84-426E-40DD-AFC4-6F175D3DCCD1}">
            <a14:hiddenFill xmlns:a14="http://schemas.microsoft.com/office/drawing/2010/main">
              <a:noFill/>
            </a14:hiddenFill>
          </a:ext>
        </a:extLst>
      </cdr:spPr>
      <cdr:txBody>
        <a:bodyPr xmlns:a="http://schemas.openxmlformats.org/drawingml/2006/main"/>
        <a:lstStyle xmlns:a="http://schemas.openxmlformats.org/drawingml/2006/main"/>
        <a:p xmlns:a="http://schemas.openxmlformats.org/drawingml/2006/main">
          <a:endParaRPr lang="ru-RU"/>
        </a:p>
      </cdr:txBody>
    </cdr:sp>
  </cdr:relSizeAnchor>
  <cdr:relSizeAnchor xmlns:cdr="http://schemas.openxmlformats.org/drawingml/2006/chartDrawing">
    <cdr:from>
      <cdr:x>0.9845</cdr:x>
      <cdr:y>0.5975</cdr:y>
    </cdr:from>
    <cdr:to>
      <cdr:x>0.99325</cdr:x>
      <cdr:y>0.5985</cdr:y>
    </cdr:to>
    <cdr:sp macro="" textlink="">
      <cdr:nvSpPr>
        <cdr:cNvPr id="3075" name="Line 3"/>
        <cdr:cNvSpPr>
          <a:spLocks xmlns:a="http://schemas.openxmlformats.org/drawingml/2006/main" noChangeShapeType="1"/>
        </cdr:cNvSpPr>
      </cdr:nvSpPr>
      <cdr:spPr bwMode="auto">
        <a:xfrm xmlns:a="http://schemas.openxmlformats.org/drawingml/2006/main">
          <a:off x="9067910" y="3357801"/>
          <a:ext cx="80593" cy="5619"/>
        </a:xfrm>
        <a:prstGeom xmlns:a="http://schemas.openxmlformats.org/drawingml/2006/main" prst="line">
          <a:avLst/>
        </a:prstGeom>
        <a:noFill xmlns:a="http://schemas.openxmlformats.org/drawingml/2006/main"/>
        <a:ln xmlns:a="http://schemas.openxmlformats.org/drawingml/2006/main" w="9525">
          <a:solidFill>
            <a:srgbClr xmlns:mc="http://schemas.openxmlformats.org/markup-compatibility/2006" xmlns:a14="http://schemas.microsoft.com/office/drawing/2010/main" val="000000" mc:Ignorable="a14" a14:legacySpreadsheetColorIndex="64"/>
          </a:solidFill>
          <a:round/>
          <a:headEnd/>
          <a:tailEnd type="triangle" w="lg" len="lg"/>
        </a:ln>
        <a:extLst xmlns:a="http://schemas.openxmlformats.org/drawingml/2006/main">
          <a:ext uri="{909E8E84-426E-40DD-AFC4-6F175D3DCCD1}">
            <a14:hiddenFill xmlns:a14="http://schemas.microsoft.com/office/drawing/2010/main">
              <a:noFill/>
            </a14:hiddenFill>
          </a:ext>
        </a:extLst>
      </cdr:spPr>
      <cdr:txBody>
        <a:bodyPr xmlns:a="http://schemas.openxmlformats.org/drawingml/2006/main"/>
        <a:lstStyle xmlns:a="http://schemas.openxmlformats.org/drawingml/2006/main"/>
        <a:p xmlns:a="http://schemas.openxmlformats.org/drawingml/2006/main">
          <a:endParaRPr lang="ru-RU"/>
        </a:p>
      </cdr:txBody>
    </cdr:sp>
  </cdr:relSizeAnchor>
  <cdr:relSizeAnchor xmlns:cdr="http://schemas.openxmlformats.org/drawingml/2006/chartDrawing">
    <cdr:from>
      <cdr:x>0.07675</cdr:x>
      <cdr:y>0.12225</cdr:y>
    </cdr:from>
    <cdr:to>
      <cdr:x>0.9465</cdr:x>
      <cdr:y>0.81875</cdr:y>
    </cdr:to>
    <cdr:sp macro="" textlink="">
      <cdr:nvSpPr>
        <cdr:cNvPr id="3076" name="Freeform 4"/>
        <cdr:cNvSpPr>
          <a:spLocks xmlns:a="http://schemas.openxmlformats.org/drawingml/2006/main"/>
        </cdr:cNvSpPr>
      </cdr:nvSpPr>
      <cdr:spPr bwMode="auto">
        <a:xfrm xmlns:a="http://schemas.openxmlformats.org/drawingml/2006/main">
          <a:off x="706919" y="687014"/>
          <a:ext cx="8010985" cy="3914156"/>
        </a:xfrm>
        <a:custGeom xmlns:a="http://schemas.openxmlformats.org/drawingml/2006/main">
          <a:avLst/>
          <a:gdLst>
            <a:gd name="T0" fmla="*/ 0 w 7950200"/>
            <a:gd name="T1" fmla="*/ 0 h 3934788"/>
            <a:gd name="T2" fmla="*/ 1295400 w 7950200"/>
            <a:gd name="T3" fmla="*/ 1713537 h 3934788"/>
            <a:gd name="T4" fmla="*/ 3479800 w 7950200"/>
            <a:gd name="T5" fmla="*/ 1802387 h 3934788"/>
            <a:gd name="T6" fmla="*/ 5410200 w 7950200"/>
            <a:gd name="T7" fmla="*/ 3185909 h 3934788"/>
            <a:gd name="T8" fmla="*/ 7950200 w 7950200"/>
            <a:gd name="T9" fmla="*/ 3934788 h 3934788"/>
          </a:gdLst>
          <a:ahLst/>
          <a:cxnLst>
            <a:cxn ang="0">
              <a:pos x="T0" y="T1"/>
            </a:cxn>
            <a:cxn ang="0">
              <a:pos x="T2" y="T3"/>
            </a:cxn>
            <a:cxn ang="0">
              <a:pos x="T4" y="T5"/>
            </a:cxn>
            <a:cxn ang="0">
              <a:pos x="T6" y="T7"/>
            </a:cxn>
            <a:cxn ang="0">
              <a:pos x="T8" y="T9"/>
            </a:cxn>
          </a:cxnLst>
          <a:rect l="0" t="0" r="r" b="b"/>
          <a:pathLst>
            <a:path w="7950200" h="3934788">
              <a:moveTo>
                <a:pt x="0" y="0"/>
              </a:moveTo>
              <a:cubicBezTo>
                <a:pt x="357716" y="706569"/>
                <a:pt x="715433" y="1413139"/>
                <a:pt x="1295400" y="1713537"/>
              </a:cubicBezTo>
              <a:cubicBezTo>
                <a:pt x="1875367" y="2013935"/>
                <a:pt x="2794000" y="1556992"/>
                <a:pt x="3479800" y="1802387"/>
              </a:cubicBezTo>
              <a:cubicBezTo>
                <a:pt x="4165600" y="2047782"/>
                <a:pt x="4665133" y="2830509"/>
                <a:pt x="5410200" y="3185909"/>
              </a:cubicBezTo>
              <a:cubicBezTo>
                <a:pt x="6155267" y="3541309"/>
                <a:pt x="7526867" y="3812090"/>
                <a:pt x="7950200" y="3934788"/>
              </a:cubicBezTo>
            </a:path>
          </a:pathLst>
        </a:custGeom>
        <a:noFill xmlns:a="http://schemas.openxmlformats.org/drawingml/2006/main"/>
        <a:ln xmlns:a="http://schemas.openxmlformats.org/drawingml/2006/main" w="28575" cap="flat" cmpd="sng">
          <a:solidFill>
            <a:srgbClr xmlns:mc="http://schemas.openxmlformats.org/markup-compatibility/2006" xmlns:a14="http://schemas.microsoft.com/office/drawing/2010/main" val="000000" mc:Ignorable="a14" a14:legacySpreadsheetColorIndex="64"/>
          </a:solidFill>
          <a:prstDash val="solid"/>
          <a:round/>
          <a:headEnd type="none" w="med" len="med"/>
          <a:tailEnd type="none" w="med" len="med"/>
        </a:ln>
        <a:extLst xmlns:a="http://schemas.openxmlformats.org/drawingml/2006/main">
          <a:ext uri="{909E8E84-426E-40DD-AFC4-6F175D3DCCD1}">
            <a14:hiddenFill xmlns:a14="http://schemas.microsoft.com/office/drawing/2010/main">
              <a:solidFill>
                <a:srgbClr xmlns:mc="http://schemas.openxmlformats.org/markup-compatibility/2006" val="FFFFFF" mc:Ignorable="a14" a14:legacySpreadsheetColorIndex="9"/>
              </a:solidFill>
            </a14:hiddenFill>
          </a:ext>
        </a:extLst>
      </cdr:spPr>
      <cdr:txBody>
        <a:bodyPr xmlns:a="http://schemas.openxmlformats.org/drawingml/2006/main"/>
        <a:lstStyle xmlns:a="http://schemas.openxmlformats.org/drawingml/2006/main"/>
        <a:p xmlns:a="http://schemas.openxmlformats.org/drawingml/2006/main">
          <a:endParaRPr lang="ru-RU"/>
        </a:p>
      </cdr:txBody>
    </cdr:sp>
  </cdr:relSizeAnchor>
  <cdr:relSizeAnchor xmlns:cdr="http://schemas.openxmlformats.org/drawingml/2006/chartDrawing">
    <cdr:from>
      <cdr:x>0.10205</cdr:x>
      <cdr:y>0.2148</cdr:y>
    </cdr:from>
    <cdr:to>
      <cdr:x>0.10231</cdr:x>
      <cdr:y>0.60644</cdr:y>
    </cdr:to>
    <cdr:sp macro="" textlink="">
      <cdr:nvSpPr>
        <cdr:cNvPr id="3077" name="Line 5"/>
        <cdr:cNvSpPr>
          <a:spLocks xmlns:a="http://schemas.openxmlformats.org/drawingml/2006/main" noChangeShapeType="1"/>
        </cdr:cNvSpPr>
      </cdr:nvSpPr>
      <cdr:spPr bwMode="auto">
        <a:xfrm xmlns:a="http://schemas.openxmlformats.org/drawingml/2006/main" flipH="1">
          <a:off x="939943" y="1205824"/>
          <a:ext cx="2424" cy="2198558"/>
        </a:xfrm>
        <a:prstGeom xmlns:a="http://schemas.openxmlformats.org/drawingml/2006/main" prst="line">
          <a:avLst/>
        </a:prstGeom>
        <a:noFill xmlns:a="http://schemas.openxmlformats.org/drawingml/2006/main"/>
        <a:ln xmlns:a="http://schemas.openxmlformats.org/drawingml/2006/main" w="12700">
          <a:solidFill>
            <a:srgbClr xmlns:mc="http://schemas.openxmlformats.org/markup-compatibility/2006" xmlns:a14="http://schemas.microsoft.com/office/drawing/2010/main" val="000000" mc:Ignorable="a14" a14:legacySpreadsheetColorIndex="64"/>
          </a:solidFill>
          <a:prstDash val="dash"/>
          <a:round/>
          <a:headEnd/>
          <a:tailEnd/>
        </a:ln>
        <a:extLst xmlns:a="http://schemas.openxmlformats.org/drawingml/2006/main">
          <a:ext uri="{909E8E84-426E-40DD-AFC4-6F175D3DCCD1}">
            <a14:hiddenFill xmlns:a14="http://schemas.microsoft.com/office/drawing/2010/main">
              <a:noFill/>
            </a14:hiddenFill>
          </a:ext>
        </a:extLst>
      </cdr:spPr>
      <cdr:txBody>
        <a:bodyPr xmlns:a="http://schemas.openxmlformats.org/drawingml/2006/main"/>
        <a:lstStyle xmlns:a="http://schemas.openxmlformats.org/drawingml/2006/main"/>
        <a:p xmlns:a="http://schemas.openxmlformats.org/drawingml/2006/main">
          <a:endParaRPr lang="ru-RU"/>
        </a:p>
      </cdr:txBody>
    </cdr:sp>
  </cdr:relSizeAnchor>
  <cdr:relSizeAnchor xmlns:cdr="http://schemas.openxmlformats.org/drawingml/2006/chartDrawing">
    <cdr:from>
      <cdr:x>0.869</cdr:x>
      <cdr:y>0.584</cdr:y>
    </cdr:from>
    <cdr:to>
      <cdr:x>0.869</cdr:x>
      <cdr:y>0.78975</cdr:y>
    </cdr:to>
    <cdr:sp macro="" textlink="">
      <cdr:nvSpPr>
        <cdr:cNvPr id="3078" name="Line 6"/>
        <cdr:cNvSpPr>
          <a:spLocks xmlns:a="http://schemas.openxmlformats.org/drawingml/2006/main" noChangeShapeType="1"/>
        </cdr:cNvSpPr>
      </cdr:nvSpPr>
      <cdr:spPr bwMode="auto">
        <a:xfrm xmlns:a="http://schemas.openxmlformats.org/drawingml/2006/main" flipH="1">
          <a:off x="8004077" y="3281934"/>
          <a:ext cx="0" cy="1156264"/>
        </a:xfrm>
        <a:prstGeom xmlns:a="http://schemas.openxmlformats.org/drawingml/2006/main" prst="line">
          <a:avLst/>
        </a:prstGeom>
        <a:noFill xmlns:a="http://schemas.openxmlformats.org/drawingml/2006/main"/>
        <a:ln xmlns:a="http://schemas.openxmlformats.org/drawingml/2006/main" w="12700">
          <a:solidFill>
            <a:srgbClr xmlns:mc="http://schemas.openxmlformats.org/markup-compatibility/2006" xmlns:a14="http://schemas.microsoft.com/office/drawing/2010/main" val="000000" mc:Ignorable="a14" a14:legacySpreadsheetColorIndex="64"/>
          </a:solidFill>
          <a:prstDash val="dash"/>
          <a:round/>
          <a:headEnd/>
          <a:tailEnd/>
        </a:ln>
        <a:extLst xmlns:a="http://schemas.openxmlformats.org/drawingml/2006/main">
          <a:ext uri="{909E8E84-426E-40DD-AFC4-6F175D3DCCD1}">
            <a14:hiddenFill xmlns:a14="http://schemas.microsoft.com/office/drawing/2010/main">
              <a:noFill/>
            </a14:hiddenFill>
          </a:ext>
        </a:extLst>
      </cdr:spPr>
      <cdr:txBody>
        <a:bodyPr xmlns:a="http://schemas.openxmlformats.org/drawingml/2006/main"/>
        <a:lstStyle xmlns:a="http://schemas.openxmlformats.org/drawingml/2006/main"/>
        <a:p xmlns:a="http://schemas.openxmlformats.org/drawingml/2006/main">
          <a:endParaRPr lang="ru-RU"/>
        </a:p>
      </cdr:txBody>
    </cdr:sp>
  </cdr:relSizeAnchor>
  <cdr:relSizeAnchor xmlns:cdr="http://schemas.openxmlformats.org/drawingml/2006/chartDrawing">
    <cdr:from>
      <cdr:x>0.08775</cdr:x>
      <cdr:y>0.58733</cdr:y>
    </cdr:from>
    <cdr:to>
      <cdr:x>0.10568</cdr:x>
      <cdr:y>0.65054</cdr:y>
    </cdr:to>
    <cdr:sp macro="" textlink="">
      <cdr:nvSpPr>
        <cdr:cNvPr id="3079" name="Text Box 7"/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808237" y="3295053"/>
          <a:ext cx="165173" cy="354649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noFill/>
        </a:ln>
        <a:extLst xmlns:a="http://schemas.openxmlformats.org/drawingml/2006/main">
          <a:ext uri="{909E8E84-426E-40DD-AFC4-6F175D3DCCD1}">
            <a14:hiddenFill xmlns:a14="http://schemas.microsoft.com/office/drawing/2010/main">
              <a:solidFill>
                <a:srgbClr xmlns:mc="http://schemas.openxmlformats.org/markup-compatibility/2006" val="FFFFFF" mc:Ignorable="a14" a14:legacySpreadsheetColorIndex="9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xmlns:mc="http://schemas.openxmlformats.org/markup-compatibility/2006" val="000000" mc:Ignorable="a14" a14:legacySpreadsheetColorIndex="64"/>
              </a:solidFill>
              <a:miter lim="800000"/>
              <a:headEnd/>
              <a:tailEnd/>
            </a14:hiddenLine>
          </a:ext>
        </a:extLst>
      </cdr:spPr>
      <cdr:txBody>
        <a:bodyPr xmlns:a="http://schemas.openxmlformats.org/drawingml/2006/main" wrap="none" lIns="36576" tIns="41148" rIns="0" bIns="0" anchor="t" upright="1">
          <a:spAutoFit/>
        </a:bodyPr>
        <a:lstStyle xmlns:a="http://schemas.openxmlformats.org/drawingml/2006/main"/>
        <a:p xmlns:a="http://schemas.openxmlformats.org/drawingml/2006/main">
          <a:pPr algn="l" rtl="0">
            <a:defRPr sz="1000"/>
          </a:pPr>
          <a:r>
            <a:rPr lang="ru-RU" sz="2000" b="0" i="1" u="none" strike="noStrike" baseline="0">
              <a:solidFill>
                <a:srgbClr val="000000"/>
              </a:solidFill>
              <a:latin typeface="Times New Roman"/>
              <a:cs typeface="Times New Roman"/>
            </a:rPr>
            <a:t>a</a:t>
          </a:r>
          <a:endParaRPr lang="ru-RU"/>
        </a:p>
      </cdr:txBody>
    </cdr:sp>
  </cdr:relSizeAnchor>
  <cdr:relSizeAnchor xmlns:cdr="http://schemas.openxmlformats.org/drawingml/2006/chartDrawing">
    <cdr:from>
      <cdr:x>0.875</cdr:x>
      <cdr:y>0.5965</cdr:y>
    </cdr:from>
    <cdr:to>
      <cdr:x>0.8921</cdr:x>
      <cdr:y>0.65554</cdr:y>
    </cdr:to>
    <cdr:sp macro="" textlink="">
      <cdr:nvSpPr>
        <cdr:cNvPr id="3080" name="Text Box 8"/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8059341" y="3346499"/>
          <a:ext cx="157479" cy="331245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noFill/>
        </a:ln>
        <a:extLst xmlns:a="http://schemas.openxmlformats.org/drawingml/2006/main">
          <a:ext uri="{909E8E84-426E-40DD-AFC4-6F175D3DCCD1}">
            <a14:hiddenFill xmlns:a14="http://schemas.microsoft.com/office/drawing/2010/main">
              <a:solidFill>
                <a:srgbClr xmlns:mc="http://schemas.openxmlformats.org/markup-compatibility/2006" val="FFFFFF" mc:Ignorable="a14" a14:legacySpreadsheetColorIndex="9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xmlns:mc="http://schemas.openxmlformats.org/markup-compatibility/2006" val="000000" mc:Ignorable="a14" a14:legacySpreadsheetColorIndex="64"/>
              </a:solidFill>
              <a:miter lim="800000"/>
              <a:headEnd/>
              <a:tailEnd/>
            </a14:hiddenLine>
          </a:ext>
        </a:extLst>
      </cdr:spPr>
      <cdr:txBody>
        <a:bodyPr xmlns:a="http://schemas.openxmlformats.org/drawingml/2006/main" wrap="none" lIns="36576" tIns="36576" rIns="0" bIns="0" anchor="t" upright="1">
          <a:spAutoFit/>
        </a:bodyPr>
        <a:lstStyle xmlns:a="http://schemas.openxmlformats.org/drawingml/2006/main"/>
        <a:p xmlns:a="http://schemas.openxmlformats.org/drawingml/2006/main">
          <a:pPr algn="l" rtl="0">
            <a:defRPr sz="1000"/>
          </a:pPr>
          <a:r>
            <a:rPr lang="ru-RU" sz="1880" b="0" i="1" u="none" strike="noStrike" baseline="0">
              <a:solidFill>
                <a:srgbClr val="000000"/>
              </a:solidFill>
              <a:latin typeface="Times New Roman"/>
              <a:cs typeface="Times New Roman"/>
            </a:rPr>
            <a:t>b</a:t>
          </a:r>
          <a:endParaRPr lang="ru-RU"/>
        </a:p>
      </cdr:txBody>
    </cdr:sp>
  </cdr:relSizeAnchor>
  <cdr:relSizeAnchor xmlns:cdr="http://schemas.openxmlformats.org/drawingml/2006/chartDrawing">
    <cdr:from>
      <cdr:x>0.55997</cdr:x>
      <cdr:y>0.55256</cdr:y>
    </cdr:from>
    <cdr:to>
      <cdr:x>0.56005</cdr:x>
      <cdr:y>0.60744</cdr:y>
    </cdr:to>
    <cdr:sp macro="" textlink="">
      <cdr:nvSpPr>
        <cdr:cNvPr id="3081" name="Line 9"/>
        <cdr:cNvSpPr>
          <a:spLocks xmlns:a="http://schemas.openxmlformats.org/drawingml/2006/main" noChangeShapeType="1"/>
        </cdr:cNvSpPr>
      </cdr:nvSpPr>
      <cdr:spPr bwMode="auto">
        <a:xfrm xmlns:a="http://schemas.openxmlformats.org/drawingml/2006/main" flipH="1">
          <a:off x="5157787" y="3101883"/>
          <a:ext cx="729" cy="308068"/>
        </a:xfrm>
        <a:prstGeom xmlns:a="http://schemas.openxmlformats.org/drawingml/2006/main" prst="line">
          <a:avLst/>
        </a:prstGeom>
        <a:noFill xmlns:a="http://schemas.openxmlformats.org/drawingml/2006/main"/>
        <a:ln xmlns:a="http://schemas.openxmlformats.org/drawingml/2006/main" w="12700">
          <a:solidFill>
            <a:srgbClr xmlns:mc="http://schemas.openxmlformats.org/markup-compatibility/2006" xmlns:a14="http://schemas.microsoft.com/office/drawing/2010/main" val="000000" mc:Ignorable="a14" a14:legacySpreadsheetColorIndex="64"/>
          </a:solidFill>
          <a:prstDash val="dash"/>
          <a:round/>
          <a:headEnd/>
          <a:tailEnd/>
        </a:ln>
        <a:extLst xmlns:a="http://schemas.openxmlformats.org/drawingml/2006/main">
          <a:ext uri="{909E8E84-426E-40DD-AFC4-6F175D3DCCD1}">
            <a14:hiddenFill xmlns:a14="http://schemas.microsoft.com/office/drawing/2010/main">
              <a:noFill/>
            </a14:hiddenFill>
          </a:ext>
        </a:extLst>
      </cdr:spPr>
      <cdr:txBody>
        <a:bodyPr xmlns:a="http://schemas.openxmlformats.org/drawingml/2006/main"/>
        <a:lstStyle xmlns:a="http://schemas.openxmlformats.org/drawingml/2006/main"/>
        <a:p xmlns:a="http://schemas.openxmlformats.org/drawingml/2006/main">
          <a:endParaRPr lang="ru-RU"/>
        </a:p>
      </cdr:txBody>
    </cdr:sp>
  </cdr:relSizeAnchor>
  <cdr:relSizeAnchor xmlns:cdr="http://schemas.openxmlformats.org/drawingml/2006/chartDrawing">
    <cdr:from>
      <cdr:x>0.60868</cdr:x>
      <cdr:y>0.46645</cdr:y>
    </cdr:from>
    <cdr:to>
      <cdr:x>0.64431</cdr:x>
      <cdr:y>0.55386</cdr:y>
    </cdr:to>
    <cdr:sp macro="" textlink="">
      <cdr:nvSpPr>
        <cdr:cNvPr id="3082" name="Text Box 10"/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3093169" y="1446244"/>
          <a:ext cx="181069" cy="271041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noFill/>
        </a:ln>
        <a:extLst xmlns:a="http://schemas.openxmlformats.org/drawingml/2006/main">
          <a:ext uri="{909E8E84-426E-40DD-AFC4-6F175D3DCCD1}">
            <a14:hiddenFill xmlns:a14="http://schemas.microsoft.com/office/drawing/2010/main">
              <a:solidFill>
                <a:srgbClr xmlns:mc="http://schemas.openxmlformats.org/markup-compatibility/2006" val="FFFFFF" mc:Ignorable="a14" a14:legacySpreadsheetColorIndex="9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xmlns:mc="http://schemas.openxmlformats.org/markup-compatibility/2006" val="000000" mc:Ignorable="a14" a14:legacySpreadsheetColorIndex="64"/>
              </a:solidFill>
              <a:miter lim="800000"/>
              <a:headEnd/>
              <a:tailEnd/>
            </a14:hiddenLine>
          </a:ext>
        </a:extLst>
      </cdr:spPr>
      <cdr:txBody>
        <a:bodyPr xmlns:a="http://schemas.openxmlformats.org/drawingml/2006/main" wrap="square" lIns="36576" tIns="41148" rIns="0" bIns="0" anchor="t" upright="1">
          <a:spAutoFit/>
        </a:bodyPr>
        <a:lstStyle xmlns:a="http://schemas.openxmlformats.org/drawingml/2006/main"/>
        <a:p xmlns:a="http://schemas.openxmlformats.org/drawingml/2006/main">
          <a:pPr algn="l" rtl="0">
            <a:defRPr sz="1000"/>
          </a:pPr>
          <a:r>
            <a:rPr lang="en-US" sz="2000" b="0" i="1" u="none" strike="noStrike" baseline="0" dirty="0">
              <a:solidFill>
                <a:srgbClr val="000000"/>
              </a:solidFill>
              <a:latin typeface="Times New Roman"/>
              <a:cs typeface="Times New Roman"/>
            </a:rPr>
            <a:t>d</a:t>
          </a:r>
          <a:endParaRPr lang="ru-RU" dirty="0"/>
        </a:p>
      </cdr:txBody>
    </cdr:sp>
  </cdr:relSizeAnchor>
  <cdr:relSizeAnchor xmlns:cdr="http://schemas.openxmlformats.org/drawingml/2006/chartDrawing">
    <cdr:from>
      <cdr:x>0.09615</cdr:x>
      <cdr:y>0.19297</cdr:y>
    </cdr:from>
    <cdr:to>
      <cdr:x>0.1099</cdr:x>
      <cdr:y>0.21497</cdr:y>
    </cdr:to>
    <cdr:sp macro="" textlink="">
      <cdr:nvSpPr>
        <cdr:cNvPr id="3084" name="Oval 12"/>
        <cdr:cNvSpPr>
          <a:spLocks xmlns:a="http://schemas.openxmlformats.org/drawingml/2006/main" noChangeAspect="1" noChangeArrowheads="1"/>
        </cdr:cNvSpPr>
      </cdr:nvSpPr>
      <cdr:spPr bwMode="auto">
        <a:xfrm xmlns:a="http://schemas.openxmlformats.org/drawingml/2006/main">
          <a:off x="885600" y="1083256"/>
          <a:ext cx="126650" cy="123501"/>
        </a:xfrm>
        <a:prstGeom xmlns:a="http://schemas.openxmlformats.org/drawingml/2006/main" prst="ellipse">
          <a:avLst/>
        </a:prstGeom>
        <a:solidFill xmlns:a="http://schemas.openxmlformats.org/drawingml/2006/main">
          <a:srgbClr xmlns:mc="http://schemas.openxmlformats.org/markup-compatibility/2006" xmlns:a14="http://schemas.microsoft.com/office/drawing/2010/main" val="000000" mc:Ignorable="a14" a14:legacySpreadsheetColorIndex="8"/>
        </a:solidFill>
        <a:ln xmlns:a="http://schemas.openxmlformats.org/drawingml/2006/main" w="9525">
          <a:solidFill>
            <a:srgbClr xmlns:mc="http://schemas.openxmlformats.org/markup-compatibility/2006" xmlns:a14="http://schemas.microsoft.com/office/drawing/2010/main" val="000000" mc:Ignorable="a14" a14:legacySpreadsheetColorIndex="64"/>
          </a:solidFill>
          <a:round/>
          <a:headEnd/>
          <a:tailEnd/>
        </a:ln>
      </cdr:spPr>
      <cdr:txBody>
        <a:bodyPr xmlns:a="http://schemas.openxmlformats.org/drawingml/2006/main"/>
        <a:lstStyle xmlns:a="http://schemas.openxmlformats.org/drawingml/2006/main"/>
        <a:p xmlns:a="http://schemas.openxmlformats.org/drawingml/2006/main">
          <a:endParaRPr lang="ru-RU"/>
        </a:p>
      </cdr:txBody>
    </cdr:sp>
  </cdr:relSizeAnchor>
  <cdr:relSizeAnchor xmlns:cdr="http://schemas.openxmlformats.org/drawingml/2006/chartDrawing">
    <cdr:from>
      <cdr:x>0.55308</cdr:x>
      <cdr:y>0.5436</cdr:y>
    </cdr:from>
    <cdr:to>
      <cdr:x>0.56683</cdr:x>
      <cdr:y>0.5656</cdr:y>
    </cdr:to>
    <cdr:sp macro="" textlink="">
      <cdr:nvSpPr>
        <cdr:cNvPr id="3085" name="Oval 13"/>
        <cdr:cNvSpPr>
          <a:spLocks xmlns:a="http://schemas.openxmlformats.org/drawingml/2006/main" noChangeAspect="1" noChangeArrowheads="1"/>
        </cdr:cNvSpPr>
      </cdr:nvSpPr>
      <cdr:spPr bwMode="auto">
        <a:xfrm xmlns:a="http://schemas.openxmlformats.org/drawingml/2006/main">
          <a:off x="5094355" y="3051612"/>
          <a:ext cx="126650" cy="123501"/>
        </a:xfrm>
        <a:prstGeom xmlns:a="http://schemas.openxmlformats.org/drawingml/2006/main" prst="ellipse">
          <a:avLst/>
        </a:prstGeom>
        <a:solidFill xmlns:a="http://schemas.openxmlformats.org/drawingml/2006/main">
          <a:srgbClr xmlns:mc="http://schemas.openxmlformats.org/markup-compatibility/2006" xmlns:a14="http://schemas.microsoft.com/office/drawing/2010/main" val="000000" mc:Ignorable="a14" a14:legacySpreadsheetColorIndex="8"/>
        </a:solidFill>
        <a:ln xmlns:a="http://schemas.openxmlformats.org/drawingml/2006/main" w="9525">
          <a:solidFill>
            <a:srgbClr xmlns:mc="http://schemas.openxmlformats.org/markup-compatibility/2006" xmlns:a14="http://schemas.microsoft.com/office/drawing/2010/main" val="000000" mc:Ignorable="a14" a14:legacySpreadsheetColorIndex="64"/>
          </a:solidFill>
          <a:round/>
          <a:headEnd/>
          <a:tailEnd/>
        </a:ln>
      </cdr:spPr>
      <cdr:txBody>
        <a:bodyPr xmlns:a="http://schemas.openxmlformats.org/drawingml/2006/main"/>
        <a:lstStyle xmlns:a="http://schemas.openxmlformats.org/drawingml/2006/main"/>
        <a:p xmlns:a="http://schemas.openxmlformats.org/drawingml/2006/main">
          <a:endParaRPr lang="ru-RU"/>
        </a:p>
      </cdr:txBody>
    </cdr:sp>
  </cdr:relSizeAnchor>
  <cdr:relSizeAnchor xmlns:cdr="http://schemas.openxmlformats.org/drawingml/2006/chartDrawing">
    <cdr:from>
      <cdr:x>0.86125</cdr:x>
      <cdr:y>0.77825</cdr:y>
    </cdr:from>
    <cdr:to>
      <cdr:x>0.876</cdr:x>
      <cdr:y>0.7995</cdr:y>
    </cdr:to>
    <cdr:sp macro="" textlink="">
      <cdr:nvSpPr>
        <cdr:cNvPr id="3086" name="Oval 14"/>
        <cdr:cNvSpPr>
          <a:spLocks xmlns:a="http://schemas.openxmlformats.org/drawingml/2006/main" noChangeAspect="1" noChangeArrowheads="1"/>
        </cdr:cNvSpPr>
      </cdr:nvSpPr>
      <cdr:spPr bwMode="auto">
        <a:xfrm xmlns:a="http://schemas.openxmlformats.org/drawingml/2006/main">
          <a:off x="7932694" y="4373570"/>
          <a:ext cx="135857" cy="119420"/>
        </a:xfrm>
        <a:prstGeom xmlns:a="http://schemas.openxmlformats.org/drawingml/2006/main" prst="ellipse">
          <a:avLst/>
        </a:prstGeom>
        <a:solidFill xmlns:a="http://schemas.openxmlformats.org/drawingml/2006/main">
          <a:srgbClr xmlns:mc="http://schemas.openxmlformats.org/markup-compatibility/2006" xmlns:a14="http://schemas.microsoft.com/office/drawing/2010/main" val="000000" mc:Ignorable="a14" a14:legacySpreadsheetColorIndex="8"/>
        </a:solidFill>
        <a:ln xmlns:a="http://schemas.openxmlformats.org/drawingml/2006/main" w="9525">
          <a:solidFill>
            <a:srgbClr xmlns:mc="http://schemas.openxmlformats.org/markup-compatibility/2006" xmlns:a14="http://schemas.microsoft.com/office/drawing/2010/main" val="000000" mc:Ignorable="a14" a14:legacySpreadsheetColorIndex="64"/>
          </a:solidFill>
          <a:round/>
          <a:headEnd/>
          <a:tailEnd/>
        </a:ln>
      </cdr:spPr>
      <cdr:txBody>
        <a:bodyPr xmlns:a="http://schemas.openxmlformats.org/drawingml/2006/main"/>
        <a:lstStyle xmlns:a="http://schemas.openxmlformats.org/drawingml/2006/main"/>
        <a:p xmlns:a="http://schemas.openxmlformats.org/drawingml/2006/main">
          <a:endParaRPr lang="ru-RU"/>
        </a:p>
      </cdr:txBody>
    </cdr:sp>
  </cdr:relSizeAnchor>
  <cdr:relSizeAnchor xmlns:cdr="http://schemas.openxmlformats.org/drawingml/2006/chartDrawing">
    <cdr:from>
      <cdr:x>0.04225</cdr:x>
      <cdr:y>0.05556</cdr:y>
    </cdr:from>
    <cdr:to>
      <cdr:x>0.12688</cdr:x>
      <cdr:y>0.11877</cdr:y>
    </cdr:to>
    <cdr:sp macro="" textlink="">
      <cdr:nvSpPr>
        <cdr:cNvPr id="3087" name="Text Box 15"/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389151" y="311704"/>
          <a:ext cx="779509" cy="354649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noFill/>
        </a:ln>
        <a:extLst xmlns:a="http://schemas.openxmlformats.org/drawingml/2006/main">
          <a:ext uri="{909E8E84-426E-40DD-AFC4-6F175D3DCCD1}">
            <a14:hiddenFill xmlns:a14="http://schemas.microsoft.com/office/drawing/2010/main">
              <a:solidFill>
                <a:srgbClr xmlns:mc="http://schemas.openxmlformats.org/markup-compatibility/2006" val="FFFFFF" mc:Ignorable="a14" a14:legacySpreadsheetColorIndex="9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xmlns:mc="http://schemas.openxmlformats.org/markup-compatibility/2006" val="000000" mc:Ignorable="a14" a14:legacySpreadsheetColorIndex="64"/>
              </a:solidFill>
              <a:miter lim="800000"/>
              <a:headEnd/>
              <a:tailEnd/>
            </a14:hiddenLine>
          </a:ext>
        </a:extLst>
      </cdr:spPr>
      <cdr:txBody>
        <a:bodyPr xmlns:a="http://schemas.openxmlformats.org/drawingml/2006/main" wrap="none" lIns="36576" tIns="41148" rIns="0" bIns="0" anchor="t" upright="1">
          <a:spAutoFit/>
        </a:bodyPr>
        <a:lstStyle xmlns:a="http://schemas.openxmlformats.org/drawingml/2006/main"/>
        <a:p xmlns:a="http://schemas.openxmlformats.org/drawingml/2006/main">
          <a:pPr algn="l" rtl="0">
            <a:defRPr sz="1000"/>
          </a:pPr>
          <a:r>
            <a:rPr lang="ru-RU" sz="2000" b="0" i="1" u="none" strike="noStrike" baseline="0">
              <a:solidFill>
                <a:srgbClr val="000000"/>
              </a:solidFill>
              <a:latin typeface="Times New Roman"/>
              <a:cs typeface="Times New Roman"/>
            </a:rPr>
            <a:t>y </a:t>
          </a:r>
          <a:r>
            <a:rPr lang="ru-RU" sz="2000" b="0" i="0" u="none" strike="noStrike" baseline="0">
              <a:solidFill>
                <a:srgbClr val="000000"/>
              </a:solidFill>
              <a:latin typeface="Times New Roman"/>
              <a:cs typeface="Times New Roman"/>
            </a:rPr>
            <a:t>= </a:t>
          </a:r>
          <a:r>
            <a:rPr lang="ru-RU" sz="2000" b="0" i="1" u="none" strike="noStrike" baseline="0">
              <a:solidFill>
                <a:srgbClr val="000000"/>
              </a:solidFill>
              <a:latin typeface="Times New Roman"/>
              <a:cs typeface="Times New Roman"/>
            </a:rPr>
            <a:t>f</a:t>
          </a:r>
          <a:r>
            <a:rPr lang="ru-RU" sz="2000" b="0" i="0" u="none" strike="noStrike" baseline="0">
              <a:solidFill>
                <a:srgbClr val="000000"/>
              </a:solidFill>
              <a:latin typeface="Times New Roman"/>
              <a:cs typeface="Times New Roman"/>
            </a:rPr>
            <a:t>(</a:t>
          </a:r>
          <a:r>
            <a:rPr lang="ru-RU" sz="2000" b="0" i="1" u="none" strike="noStrike" baseline="0">
              <a:solidFill>
                <a:srgbClr val="000000"/>
              </a:solidFill>
              <a:latin typeface="Times New Roman"/>
              <a:cs typeface="Times New Roman"/>
            </a:rPr>
            <a:t>x</a:t>
          </a:r>
          <a:r>
            <a:rPr lang="ru-RU" sz="2000" b="0" i="0" u="none" strike="noStrike" baseline="0">
              <a:solidFill>
                <a:srgbClr val="000000"/>
              </a:solidFill>
              <a:latin typeface="Times New Roman"/>
              <a:cs typeface="Times New Roman"/>
            </a:rPr>
            <a:t>)</a:t>
          </a:r>
          <a:endParaRPr lang="ru-RU"/>
        </a:p>
      </cdr:txBody>
    </cdr:sp>
  </cdr:relSizeAnchor>
  <cdr:relSizeAnchor xmlns:cdr="http://schemas.openxmlformats.org/drawingml/2006/chartDrawing">
    <cdr:from>
      <cdr:x>0.0085</cdr:x>
      <cdr:y>0.18912</cdr:y>
    </cdr:from>
    <cdr:to>
      <cdr:x>0.11274</cdr:x>
      <cdr:y>0.30745</cdr:y>
    </cdr:to>
    <cdr:sp macro="" textlink="">
      <cdr:nvSpPr>
        <cdr:cNvPr id="3088" name="Text Box 16"/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39760" y="539724"/>
          <a:ext cx="487551" cy="337674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noFill/>
        </a:ln>
        <a:extLst xmlns:a="http://schemas.openxmlformats.org/drawingml/2006/main">
          <a:ext uri="{909E8E84-426E-40DD-AFC4-6F175D3DCCD1}">
            <a14:hiddenFill xmlns:a14="http://schemas.microsoft.com/office/drawing/2010/main">
              <a:solidFill>
                <a:srgbClr xmlns:mc="http://schemas.openxmlformats.org/markup-compatibility/2006" val="FFFFFF" mc:Ignorable="a14" a14:legacySpreadsheetColorIndex="9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xmlns:mc="http://schemas.openxmlformats.org/markup-compatibility/2006" val="000000" mc:Ignorable="a14" a14:legacySpreadsheetColorIndex="64"/>
              </a:solidFill>
              <a:miter lim="800000"/>
              <a:headEnd/>
              <a:tailEnd/>
            </a14:hiddenLine>
          </a:ext>
        </a:extLst>
      </cdr:spPr>
      <cdr:txBody>
        <a:bodyPr xmlns:a="http://schemas.openxmlformats.org/drawingml/2006/main" vertOverflow="clip" wrap="square" lIns="45720" tIns="41148" rIns="45720" bIns="0" anchor="t" upright="1"/>
        <a:lstStyle xmlns:a="http://schemas.openxmlformats.org/drawingml/2006/main"/>
        <a:p xmlns:a="http://schemas.openxmlformats.org/drawingml/2006/main">
          <a:pPr algn="ctr" rtl="0">
            <a:defRPr sz="1000"/>
          </a:pPr>
          <a:r>
            <a:rPr lang="ru-RU" sz="2000" b="0" i="1" u="none" strike="noStrike" baseline="0" dirty="0">
              <a:solidFill>
                <a:srgbClr val="000000"/>
              </a:solidFill>
              <a:latin typeface="Times New Roman"/>
              <a:cs typeface="Times New Roman"/>
            </a:rPr>
            <a:t>f</a:t>
          </a:r>
          <a:r>
            <a:rPr lang="ru-RU" sz="2000" b="0" i="0" u="none" strike="noStrike" baseline="0" dirty="0">
              <a:solidFill>
                <a:srgbClr val="000000"/>
              </a:solidFill>
              <a:latin typeface="Times New Roman"/>
              <a:cs typeface="Times New Roman"/>
            </a:rPr>
            <a:t>(</a:t>
          </a:r>
          <a:r>
            <a:rPr lang="ru-RU" sz="2000" b="0" i="1" u="none" strike="noStrike" baseline="0" dirty="0">
              <a:solidFill>
                <a:srgbClr val="000000"/>
              </a:solidFill>
              <a:latin typeface="Times New Roman"/>
              <a:cs typeface="Times New Roman"/>
            </a:rPr>
            <a:t>a</a:t>
          </a:r>
          <a:r>
            <a:rPr lang="ru-RU" sz="2000" b="0" i="0" u="none" strike="noStrike" baseline="0" dirty="0">
              <a:solidFill>
                <a:srgbClr val="000000"/>
              </a:solidFill>
              <a:latin typeface="Times New Roman"/>
              <a:cs typeface="Times New Roman"/>
            </a:rPr>
            <a:t>)</a:t>
          </a:r>
          <a:endParaRPr lang="ru-RU" dirty="0"/>
        </a:p>
      </cdr:txBody>
    </cdr:sp>
  </cdr:relSizeAnchor>
  <cdr:relSizeAnchor xmlns:cdr="http://schemas.openxmlformats.org/drawingml/2006/chartDrawing">
    <cdr:from>
      <cdr:x>0.827</cdr:x>
      <cdr:y>0.7995</cdr:y>
    </cdr:from>
    <cdr:to>
      <cdr:x>0.93459</cdr:x>
      <cdr:y>0.94609</cdr:y>
    </cdr:to>
    <cdr:sp macro="" textlink="">
      <cdr:nvSpPr>
        <cdr:cNvPr id="3089" name="Text Box 17"/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3868164" y="2281620"/>
          <a:ext cx="503221" cy="418344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noFill/>
        </a:ln>
        <a:extLst xmlns:a="http://schemas.openxmlformats.org/drawingml/2006/main">
          <a:ext uri="{909E8E84-426E-40DD-AFC4-6F175D3DCCD1}">
            <a14:hiddenFill xmlns:a14="http://schemas.microsoft.com/office/drawing/2010/main">
              <a:solidFill>
                <a:srgbClr xmlns:mc="http://schemas.openxmlformats.org/markup-compatibility/2006" val="FFFFFF" mc:Ignorable="a14" a14:legacySpreadsheetColorIndex="9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xmlns:mc="http://schemas.openxmlformats.org/markup-compatibility/2006" val="000000" mc:Ignorable="a14" a14:legacySpreadsheetColorIndex="64"/>
              </a:solidFill>
              <a:miter lim="800000"/>
              <a:headEnd/>
              <a:tailEnd/>
            </a14:hiddenLine>
          </a:ext>
        </a:extLst>
      </cdr:spPr>
      <cdr:txBody>
        <a:bodyPr xmlns:a="http://schemas.openxmlformats.org/drawingml/2006/main" vertOverflow="clip" wrap="square" lIns="45720" tIns="41148" rIns="45720" bIns="0" anchor="t" upright="1"/>
        <a:lstStyle xmlns:a="http://schemas.openxmlformats.org/drawingml/2006/main"/>
        <a:p xmlns:a="http://schemas.openxmlformats.org/drawingml/2006/main">
          <a:pPr algn="ctr" rtl="0">
            <a:defRPr sz="1000"/>
          </a:pPr>
          <a:r>
            <a:rPr lang="ru-RU" sz="2000" b="0" i="1" u="none" strike="noStrike" baseline="0" dirty="0">
              <a:solidFill>
                <a:srgbClr val="000000"/>
              </a:solidFill>
              <a:latin typeface="Times New Roman"/>
              <a:cs typeface="Times New Roman"/>
            </a:rPr>
            <a:t>f</a:t>
          </a:r>
          <a:r>
            <a:rPr lang="ru-RU" sz="2000" b="0" i="0" u="none" strike="noStrike" baseline="0" dirty="0">
              <a:solidFill>
                <a:srgbClr val="000000"/>
              </a:solidFill>
              <a:latin typeface="Times New Roman"/>
              <a:cs typeface="Times New Roman"/>
            </a:rPr>
            <a:t>(</a:t>
          </a:r>
          <a:r>
            <a:rPr lang="ru-RU" sz="2000" b="0" i="1" u="none" strike="noStrike" baseline="0" dirty="0">
              <a:solidFill>
                <a:srgbClr val="000000"/>
              </a:solidFill>
              <a:latin typeface="Times New Roman"/>
              <a:cs typeface="Times New Roman"/>
            </a:rPr>
            <a:t>b</a:t>
          </a:r>
          <a:r>
            <a:rPr lang="ru-RU" sz="2000" b="0" i="0" u="none" strike="noStrike" baseline="0" dirty="0">
              <a:solidFill>
                <a:srgbClr val="000000"/>
              </a:solidFill>
              <a:latin typeface="Times New Roman"/>
              <a:cs typeface="Times New Roman"/>
            </a:rPr>
            <a:t>)</a:t>
          </a:r>
          <a:endParaRPr lang="ru-RU" dirty="0"/>
        </a:p>
      </cdr:txBody>
    </cdr:sp>
  </cdr:relSizeAnchor>
  <cdr:relSizeAnchor xmlns:cdr="http://schemas.openxmlformats.org/drawingml/2006/chartDrawing">
    <cdr:from>
      <cdr:x>0.5898</cdr:x>
      <cdr:y>0.65659</cdr:y>
    </cdr:from>
    <cdr:to>
      <cdr:x>0.6921</cdr:x>
      <cdr:y>0.7947</cdr:y>
    </cdr:to>
    <cdr:sp macro="" textlink="">
      <cdr:nvSpPr>
        <cdr:cNvPr id="3090" name="Text Box 18"/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2758697" y="1873782"/>
          <a:ext cx="478488" cy="394133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noFill/>
        </a:ln>
        <a:extLst xmlns:a="http://schemas.openxmlformats.org/drawingml/2006/main">
          <a:ext uri="{909E8E84-426E-40DD-AFC4-6F175D3DCCD1}">
            <a14:hiddenFill xmlns:a14="http://schemas.microsoft.com/office/drawing/2010/main">
              <a:solidFill>
                <a:srgbClr xmlns:mc="http://schemas.openxmlformats.org/markup-compatibility/2006" val="FFFFFF" mc:Ignorable="a14" a14:legacySpreadsheetColorIndex="9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xmlns:mc="http://schemas.openxmlformats.org/markup-compatibility/2006" val="000000" mc:Ignorable="a14" a14:legacySpreadsheetColorIndex="64"/>
              </a:solidFill>
              <a:miter lim="800000"/>
              <a:headEnd/>
              <a:tailEnd/>
            </a14:hiddenLine>
          </a:ext>
        </a:extLst>
      </cdr:spPr>
      <cdr:txBody>
        <a:bodyPr xmlns:a="http://schemas.openxmlformats.org/drawingml/2006/main" vertOverflow="clip" wrap="square" lIns="45720" tIns="36576" rIns="45720" bIns="0" anchor="t" upright="1"/>
        <a:lstStyle xmlns:a="http://schemas.openxmlformats.org/drawingml/2006/main"/>
        <a:p xmlns:a="http://schemas.openxmlformats.org/drawingml/2006/main">
          <a:pPr algn="ctr" rtl="0">
            <a:defRPr sz="1000"/>
          </a:pPr>
          <a:r>
            <a:rPr lang="ru-RU" sz="1880" b="0" i="1" u="none" strike="noStrike" baseline="0" dirty="0">
              <a:solidFill>
                <a:srgbClr val="000000"/>
              </a:solidFill>
              <a:latin typeface="Times New Roman"/>
              <a:cs typeface="Times New Roman"/>
            </a:rPr>
            <a:t>f</a:t>
          </a:r>
          <a:r>
            <a:rPr lang="ru-RU" sz="1880" b="0" i="0" u="none" strike="noStrike" baseline="0" dirty="0">
              <a:solidFill>
                <a:srgbClr val="000000"/>
              </a:solidFill>
              <a:latin typeface="Times New Roman"/>
              <a:cs typeface="Times New Roman"/>
            </a:rPr>
            <a:t>(</a:t>
          </a:r>
          <a:r>
            <a:rPr lang="en-US" sz="2000" b="0" i="1" u="none" strike="noStrike" baseline="0" dirty="0">
              <a:solidFill>
                <a:srgbClr val="000000"/>
              </a:solidFill>
              <a:latin typeface="Times New Roman"/>
              <a:cs typeface="Times New Roman"/>
            </a:rPr>
            <a:t>d</a:t>
          </a:r>
          <a:r>
            <a:rPr lang="ru-RU" sz="1880" b="0" i="0" u="none" strike="noStrike" baseline="0" dirty="0">
              <a:solidFill>
                <a:srgbClr val="000000"/>
              </a:solidFill>
              <a:latin typeface="Times New Roman"/>
              <a:cs typeface="Times New Roman"/>
            </a:rPr>
            <a:t>)</a:t>
          </a:r>
          <a:endParaRPr lang="ru-RU" dirty="0"/>
        </a:p>
      </cdr:txBody>
    </cdr:sp>
  </cdr:relSizeAnchor>
  <cdr:relSizeAnchor xmlns:cdr="http://schemas.openxmlformats.org/drawingml/2006/chartDrawing">
    <cdr:from>
      <cdr:x>0.973</cdr:x>
      <cdr:y>0.60925</cdr:y>
    </cdr:from>
    <cdr:to>
      <cdr:x>0.98863</cdr:x>
      <cdr:y>0.66829</cdr:y>
    </cdr:to>
    <cdr:sp macro="" textlink="">
      <cdr:nvSpPr>
        <cdr:cNvPr id="3093" name="Text Box 21"/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8961987" y="3418030"/>
          <a:ext cx="143950" cy="331245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noFill/>
        </a:ln>
        <a:extLst xmlns:a="http://schemas.openxmlformats.org/drawingml/2006/main">
          <a:ext uri="{909E8E84-426E-40DD-AFC4-6F175D3DCCD1}">
            <a14:hiddenFill xmlns:a14="http://schemas.microsoft.com/office/drawing/2010/main">
              <a:solidFill>
                <a:srgbClr xmlns:mc="http://schemas.openxmlformats.org/markup-compatibility/2006" val="FFFFFF" mc:Ignorable="a14" a14:legacySpreadsheetColorIndex="9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xmlns:mc="http://schemas.openxmlformats.org/markup-compatibility/2006" val="000000" mc:Ignorable="a14" a14:legacySpreadsheetColorIndex="64"/>
              </a:solidFill>
              <a:miter lim="800000"/>
              <a:headEnd/>
              <a:tailEnd/>
            </a14:hiddenLine>
          </a:ext>
        </a:extLst>
      </cdr:spPr>
      <cdr:txBody>
        <a:bodyPr xmlns:a="http://schemas.openxmlformats.org/drawingml/2006/main" wrap="none" lIns="36576" tIns="36576" rIns="0" bIns="0" anchor="t" upright="1">
          <a:spAutoFit/>
        </a:bodyPr>
        <a:lstStyle xmlns:a="http://schemas.openxmlformats.org/drawingml/2006/main"/>
        <a:p xmlns:a="http://schemas.openxmlformats.org/drawingml/2006/main">
          <a:pPr algn="l" rtl="0">
            <a:defRPr sz="1000"/>
          </a:pPr>
          <a:r>
            <a:rPr lang="ru-RU" sz="1880" b="0" i="1" u="none" strike="noStrike" baseline="0">
              <a:solidFill>
                <a:srgbClr val="000000"/>
              </a:solidFill>
              <a:latin typeface="Times New Roman"/>
              <a:cs typeface="Times New Roman"/>
            </a:rPr>
            <a:t>x</a:t>
          </a:r>
          <a:endParaRPr lang="ru-RU"/>
        </a:p>
      </cdr:txBody>
    </cdr:sp>
  </cdr:relSizeAnchor>
  <cdr:relSizeAnchor xmlns:cdr="http://schemas.openxmlformats.org/drawingml/2006/chartDrawing">
    <cdr:from>
      <cdr:x>0.01625</cdr:x>
      <cdr:y>0</cdr:y>
    </cdr:from>
    <cdr:to>
      <cdr:x>0.03188</cdr:x>
      <cdr:y>0.05904</cdr:y>
    </cdr:to>
    <cdr:sp macro="" textlink="">
      <cdr:nvSpPr>
        <cdr:cNvPr id="3094" name="Text Box 22"/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149673" y="0"/>
          <a:ext cx="143950" cy="331245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noFill/>
        </a:ln>
        <a:extLst xmlns:a="http://schemas.openxmlformats.org/drawingml/2006/main">
          <a:ext uri="{909E8E84-426E-40DD-AFC4-6F175D3DCCD1}">
            <a14:hiddenFill xmlns:a14="http://schemas.microsoft.com/office/drawing/2010/main">
              <a:solidFill>
                <a:srgbClr xmlns:mc="http://schemas.openxmlformats.org/markup-compatibility/2006" val="FFFFFF" mc:Ignorable="a14" a14:legacySpreadsheetColorIndex="9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xmlns:mc="http://schemas.openxmlformats.org/markup-compatibility/2006" val="000000" mc:Ignorable="a14" a14:legacySpreadsheetColorIndex="64"/>
              </a:solidFill>
              <a:miter lim="800000"/>
              <a:headEnd/>
              <a:tailEnd/>
            </a14:hiddenLine>
          </a:ext>
        </a:extLst>
      </cdr:spPr>
      <cdr:txBody>
        <a:bodyPr xmlns:a="http://schemas.openxmlformats.org/drawingml/2006/main" wrap="none" lIns="36576" tIns="36576" rIns="0" bIns="0" anchor="t" upright="1">
          <a:spAutoFit/>
        </a:bodyPr>
        <a:lstStyle xmlns:a="http://schemas.openxmlformats.org/drawingml/2006/main"/>
        <a:p xmlns:a="http://schemas.openxmlformats.org/drawingml/2006/main">
          <a:pPr algn="l" rtl="0">
            <a:defRPr sz="1000"/>
          </a:pPr>
          <a:r>
            <a:rPr lang="ru-RU" sz="1880" b="0" i="1" u="none" strike="noStrike" baseline="0">
              <a:solidFill>
                <a:srgbClr val="000000"/>
              </a:solidFill>
              <a:latin typeface="Times New Roman"/>
              <a:cs typeface="Times New Roman"/>
            </a:rPr>
            <a:t>y</a:t>
          </a:r>
          <a:endParaRPr lang="ru-RU"/>
        </a:p>
      </cdr:txBody>
    </cdr:sp>
  </cdr:relSizeAnchor>
  <cdr:relSizeAnchor xmlns:cdr="http://schemas.openxmlformats.org/drawingml/2006/chartDrawing">
    <cdr:from>
      <cdr:x>0.1099</cdr:x>
      <cdr:y>0.20397</cdr:y>
    </cdr:from>
    <cdr:to>
      <cdr:x>0.86341</cdr:x>
      <cdr:y>0.78136</cdr:y>
    </cdr:to>
    <cdr:cxnSp macro="">
      <cdr:nvCxnSpPr>
        <cdr:cNvPr id="3" name="Прямая соединительная линия 2">
          <a:extLst xmlns:a="http://schemas.openxmlformats.org/drawingml/2006/main">
            <a:ext uri="{FF2B5EF4-FFF2-40B4-BE49-F238E27FC236}">
              <a16:creationId xmlns:a16="http://schemas.microsoft.com/office/drawing/2014/main" id="{54918B19-8C49-4841-95BC-DD741E0E2379}"/>
            </a:ext>
          </a:extLst>
        </cdr:cNvPr>
        <cdr:cNvCxnSpPr>
          <a:stCxn xmlns:a="http://schemas.openxmlformats.org/drawingml/2006/main" id="3084" idx="6"/>
          <a:endCxn xmlns:a="http://schemas.openxmlformats.org/drawingml/2006/main" id="3086" idx="1"/>
        </cdr:cNvCxnSpPr>
      </cdr:nvCxnSpPr>
      <cdr:spPr bwMode="auto">
        <a:xfrm xmlns:a="http://schemas.openxmlformats.org/drawingml/2006/main">
          <a:off x="1012250" y="1145007"/>
          <a:ext cx="6940515" cy="3241302"/>
        </a:xfrm>
        <a:prstGeom xmlns:a="http://schemas.openxmlformats.org/drawingml/2006/main" prst="line">
          <a:avLst/>
        </a:prstGeom>
        <a:solidFill xmlns:a="http://schemas.openxmlformats.org/drawingml/2006/main">
          <a:srgbClr xmlns:mc="http://schemas.openxmlformats.org/markup-compatibility/2006" xmlns:a14="http://schemas.microsoft.com/office/drawing/2010/main" val="FFFFFF" mc:Ignorable="a14" a14:legacySpreadsheetColorIndex="9"/>
        </a:solidFill>
        <a:ln xmlns:a="http://schemas.openxmlformats.org/drawingml/2006/main" w="9525" cap="flat" cmpd="sng" algn="ctr">
          <a:solidFill>
            <a:srgbClr xmlns:mc="http://schemas.openxmlformats.org/markup-compatibility/2006" xmlns:a14="http://schemas.microsoft.com/office/drawing/2010/main" val="000000" mc:Ignorable="a14" a14:legacySpreadsheetColorIndex="64"/>
          </a:solidFill>
          <a:prstDash val="sysDot"/>
          <a:round/>
          <a:headEnd type="none" w="med" len="med"/>
          <a:tailEnd type="none" w="med" len="med"/>
        </a:ln>
        <a:effectLst xmlns:a="http://schemas.openxmlformats.org/drawingml/2006/main"/>
        <a:extLst xmlns:a="http://schemas.openxmlformats.org/drawingml/2006/main"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cdr:spPr>
    </cdr:cxnSp>
  </cdr:relSizeAnchor>
  <cdr:relSizeAnchor xmlns:cdr="http://schemas.openxmlformats.org/drawingml/2006/chartDrawing">
    <cdr:from>
      <cdr:x>0.61608</cdr:x>
      <cdr:y>0.6354</cdr:y>
    </cdr:from>
    <cdr:to>
      <cdr:x>0.62983</cdr:x>
      <cdr:y>0.6574</cdr:y>
    </cdr:to>
    <cdr:sp macro="" textlink="">
      <cdr:nvSpPr>
        <cdr:cNvPr id="26" name="Oval 13"/>
        <cdr:cNvSpPr>
          <a:spLocks xmlns:a="http://schemas.openxmlformats.org/drawingml/2006/main" noChangeAspect="1" noChangeArrowheads="1"/>
        </cdr:cNvSpPr>
      </cdr:nvSpPr>
      <cdr:spPr bwMode="auto">
        <a:xfrm xmlns:a="http://schemas.openxmlformats.org/drawingml/2006/main">
          <a:off x="5674603" y="3566943"/>
          <a:ext cx="126650" cy="123501"/>
        </a:xfrm>
        <a:prstGeom xmlns:a="http://schemas.openxmlformats.org/drawingml/2006/main" prst="ellipse">
          <a:avLst/>
        </a:prstGeom>
        <a:solidFill xmlns:a="http://schemas.openxmlformats.org/drawingml/2006/main">
          <a:srgbClr xmlns:mc="http://schemas.openxmlformats.org/markup-compatibility/2006" xmlns:a14="http://schemas.microsoft.com/office/drawing/2010/main" val="000000" mc:Ignorable="a14" a14:legacySpreadsheetColorIndex="8"/>
        </a:solidFill>
        <a:ln xmlns:a="http://schemas.openxmlformats.org/drawingml/2006/main" w="9525">
          <a:solidFill>
            <a:srgbClr xmlns:mc="http://schemas.openxmlformats.org/markup-compatibility/2006" xmlns:a14="http://schemas.microsoft.com/office/drawing/2010/main" val="000000" mc:Ignorable="a14" a14:legacySpreadsheetColorIndex="64"/>
          </a:solidFill>
          <a:round/>
          <a:headEnd/>
          <a:tailEnd/>
        </a:ln>
      </cdr:spPr>
      <cdr:txBody>
        <a:bodyPr xmlns:a="http://schemas.openxmlformats.org/drawingml/2006/main"/>
        <a:lstStyle xmlns:a="http://schemas.openxmlformats.org/drawingml/2006/main"/>
        <a:p xmlns:a="http://schemas.openxmlformats.org/drawingml/2006/main">
          <a:endParaRPr lang="ru-RU"/>
        </a:p>
      </cdr:txBody>
    </cdr:sp>
  </cdr:relSizeAnchor>
  <cdr:relSizeAnchor xmlns:cdr="http://schemas.openxmlformats.org/drawingml/2006/chartDrawing">
    <cdr:from>
      <cdr:x>0.62266</cdr:x>
      <cdr:y>0.59025</cdr:y>
    </cdr:from>
    <cdr:to>
      <cdr:x>0.62268</cdr:x>
      <cdr:y>0.63774</cdr:y>
    </cdr:to>
    <cdr:sp macro="" textlink="">
      <cdr:nvSpPr>
        <cdr:cNvPr id="27" name="Line 9"/>
        <cdr:cNvSpPr>
          <a:spLocks xmlns:a="http://schemas.openxmlformats.org/drawingml/2006/main" noChangeShapeType="1"/>
        </cdr:cNvSpPr>
      </cdr:nvSpPr>
      <cdr:spPr bwMode="auto">
        <a:xfrm xmlns:a="http://schemas.openxmlformats.org/drawingml/2006/main">
          <a:off x="5735266" y="3313484"/>
          <a:ext cx="134" cy="266601"/>
        </a:xfrm>
        <a:prstGeom xmlns:a="http://schemas.openxmlformats.org/drawingml/2006/main" prst="line">
          <a:avLst/>
        </a:prstGeom>
        <a:noFill xmlns:a="http://schemas.openxmlformats.org/drawingml/2006/main"/>
        <a:ln xmlns:a="http://schemas.openxmlformats.org/drawingml/2006/main" w="12700">
          <a:solidFill>
            <a:srgbClr xmlns:mc="http://schemas.openxmlformats.org/markup-compatibility/2006" xmlns:a14="http://schemas.microsoft.com/office/drawing/2010/main" val="000000" mc:Ignorable="a14" a14:legacySpreadsheetColorIndex="64"/>
          </a:solidFill>
          <a:prstDash val="dash"/>
          <a:round/>
          <a:headEnd/>
          <a:tailEnd/>
        </a:ln>
        <a:extLst xmlns:a="http://schemas.openxmlformats.org/drawingml/2006/main">
          <a:ext uri="{909E8E84-426E-40DD-AFC4-6F175D3DCCD1}">
            <a14:hiddenFill xmlns:a14="http://schemas.microsoft.com/office/drawing/2010/main">
              <a:noFill/>
            </a14:hiddenFill>
          </a:ext>
        </a:extLst>
      </cdr:spPr>
      <cdr:txBody>
        <a:bodyPr xmlns:a="http://schemas.openxmlformats.org/drawingml/2006/main"/>
        <a:lstStyle xmlns:a="http://schemas.openxmlformats.org/drawingml/2006/main"/>
        <a:p xmlns:a="http://schemas.openxmlformats.org/drawingml/2006/main">
          <a:endParaRPr lang="ru-RU"/>
        </a:p>
      </cdr:txBody>
    </cdr:sp>
  </cdr:relSizeAnchor>
  <cdr:relSizeAnchor xmlns:cdr="http://schemas.openxmlformats.org/drawingml/2006/chartDrawing">
    <cdr:from>
      <cdr:x>0.10187</cdr:x>
      <cdr:y>0.59641</cdr:y>
    </cdr:from>
    <cdr:to>
      <cdr:x>0.56152</cdr:x>
      <cdr:y>0.63251</cdr:y>
    </cdr:to>
    <cdr:sp macro="" textlink="">
      <cdr:nvSpPr>
        <cdr:cNvPr id="28" name="Полилиния 27"/>
        <cdr:cNvSpPr/>
      </cdr:nvSpPr>
      <cdr:spPr bwMode="auto">
        <a:xfrm xmlns:a="http://schemas.openxmlformats.org/drawingml/2006/main">
          <a:off x="938345" y="3348039"/>
          <a:ext cx="4233729" cy="202673"/>
        </a:xfrm>
        <a:custGeom xmlns:a="http://schemas.openxmlformats.org/drawingml/2006/main">
          <a:avLst/>
          <a:gdLst>
            <a:gd name="connsiteX0" fmla="*/ 0 w 3364149"/>
            <a:gd name="connsiteY0" fmla="*/ 0 h 202673"/>
            <a:gd name="connsiteX1" fmla="*/ 1702341 w 3364149"/>
            <a:gd name="connsiteY1" fmla="*/ 202660 h 202673"/>
            <a:gd name="connsiteX2" fmla="*/ 3364149 w 3364149"/>
            <a:gd name="connsiteY2" fmla="*/ 10133 h 202673"/>
          </a:gdLst>
          <a:ahLst/>
          <a:cxnLst>
            <a:cxn ang="0">
              <a:pos x="connsiteX0" y="connsiteY0"/>
            </a:cxn>
            <a:cxn ang="0">
              <a:pos x="connsiteX1" y="connsiteY1"/>
            </a:cxn>
            <a:cxn ang="0">
              <a:pos x="connsiteX2" y="connsiteY2"/>
            </a:cxn>
          </a:cxnLst>
          <a:rect l="l" t="t" r="r" b="b"/>
          <a:pathLst>
            <a:path w="3364149" h="202673">
              <a:moveTo>
                <a:pt x="0" y="0"/>
              </a:moveTo>
              <a:cubicBezTo>
                <a:pt x="570825" y="100485"/>
                <a:pt x="1141650" y="200971"/>
                <a:pt x="1702341" y="202660"/>
              </a:cubicBezTo>
              <a:cubicBezTo>
                <a:pt x="2263032" y="204349"/>
                <a:pt x="3105758" y="52354"/>
                <a:pt x="3364149" y="10133"/>
              </a:cubicBezTo>
            </a:path>
          </a:pathLst>
        </a:custGeom>
        <a:noFill xmlns:a="http://schemas.openxmlformats.org/drawingml/2006/main"/>
        <a:ln xmlns:a="http://schemas.openxmlformats.org/drawingml/2006/main" w="12700" cap="flat" cmpd="sng" algn="ctr">
          <a:solidFill>
            <a:srgbClr xmlns:mc="http://schemas.openxmlformats.org/markup-compatibility/2006" xmlns:a14="http://schemas.microsoft.com/office/drawing/2010/main" val="000000" mc:Ignorable="a14" a14:legacySpreadsheetColorIndex="64"/>
          </a:solidFill>
          <a:prstDash val="solid"/>
          <a:round/>
          <a:headEnd type="none" w="med" len="med"/>
          <a:tailEnd type="triangle" w="med" len="med"/>
        </a:ln>
        <a:effectLst xmlns:a="http://schemas.openxmlformats.org/drawingml/2006/main"/>
        <a:extLst xmlns:a="http://schemas.openxmlformats.org/drawingml/2006/main"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cdr:spPr>
      <cdr:txBody>
        <a:bodyPr xmlns:a="http://schemas.openxmlformats.org/drawingml/2006/main" wrap="square" lIns="18288" tIns="0" rIns="0" bIns="0" upright="1"/>
        <a:lstStyle xmlns:a="http://schemas.openxmlformats.org/drawingml/2006/main"/>
        <a:p xmlns:a="http://schemas.openxmlformats.org/drawingml/2006/main">
          <a:endParaRPr lang="ru-RU"/>
        </a:p>
      </cdr:txBody>
    </cdr:sp>
  </cdr:relSizeAnchor>
  <cdr:relSizeAnchor xmlns:cdr="http://schemas.openxmlformats.org/drawingml/2006/chartDrawing">
    <cdr:from>
      <cdr:x>0.6215</cdr:x>
      <cdr:y>0.59761</cdr:y>
    </cdr:from>
    <cdr:to>
      <cdr:x>0.86916</cdr:x>
      <cdr:y>0.63371</cdr:y>
    </cdr:to>
    <cdr:sp macro="" textlink="">
      <cdr:nvSpPr>
        <cdr:cNvPr id="29" name="Полилиния 28"/>
        <cdr:cNvSpPr/>
      </cdr:nvSpPr>
      <cdr:spPr bwMode="auto">
        <a:xfrm xmlns:a="http://schemas.openxmlformats.org/drawingml/2006/main" flipH="1">
          <a:off x="5724525" y="3354759"/>
          <a:ext cx="2281237" cy="202673"/>
        </a:xfrm>
        <a:custGeom xmlns:a="http://schemas.openxmlformats.org/drawingml/2006/main">
          <a:avLst/>
          <a:gdLst>
            <a:gd name="connsiteX0" fmla="*/ 0 w 3364149"/>
            <a:gd name="connsiteY0" fmla="*/ 0 h 202673"/>
            <a:gd name="connsiteX1" fmla="*/ 1702341 w 3364149"/>
            <a:gd name="connsiteY1" fmla="*/ 202660 h 202673"/>
            <a:gd name="connsiteX2" fmla="*/ 3364149 w 3364149"/>
            <a:gd name="connsiteY2" fmla="*/ 10133 h 202673"/>
          </a:gdLst>
          <a:ahLst/>
          <a:cxnLst>
            <a:cxn ang="0">
              <a:pos x="connsiteX0" y="connsiteY0"/>
            </a:cxn>
            <a:cxn ang="0">
              <a:pos x="connsiteX1" y="connsiteY1"/>
            </a:cxn>
            <a:cxn ang="0">
              <a:pos x="connsiteX2" y="connsiteY2"/>
            </a:cxn>
          </a:cxnLst>
          <a:rect l="l" t="t" r="r" b="b"/>
          <a:pathLst>
            <a:path w="3364149" h="202673">
              <a:moveTo>
                <a:pt x="0" y="0"/>
              </a:moveTo>
              <a:cubicBezTo>
                <a:pt x="570825" y="100485"/>
                <a:pt x="1141650" y="200971"/>
                <a:pt x="1702341" y="202660"/>
              </a:cubicBezTo>
              <a:cubicBezTo>
                <a:pt x="2263032" y="204349"/>
                <a:pt x="3105758" y="52354"/>
                <a:pt x="3364149" y="10133"/>
              </a:cubicBezTo>
            </a:path>
          </a:pathLst>
        </a:custGeom>
        <a:noFill xmlns:a="http://schemas.openxmlformats.org/drawingml/2006/main"/>
        <a:ln xmlns:a="http://schemas.openxmlformats.org/drawingml/2006/main" w="12700" cap="flat" cmpd="sng" algn="ctr">
          <a:solidFill>
            <a:srgbClr xmlns:mc="http://schemas.openxmlformats.org/markup-compatibility/2006" xmlns:a14="http://schemas.microsoft.com/office/drawing/2010/main" val="000000" mc:Ignorable="a14" a14:legacySpreadsheetColorIndex="64"/>
          </a:solidFill>
          <a:prstDash val="solid"/>
          <a:round/>
          <a:headEnd type="none" w="med" len="med"/>
          <a:tailEnd type="triangle" w="med" len="med"/>
        </a:ln>
        <a:effectLst xmlns:a="http://schemas.openxmlformats.org/drawingml/2006/main"/>
        <a:extLst xmlns:a="http://schemas.openxmlformats.org/drawingml/2006/main"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cdr:spPr>
      <cdr:txBody>
        <a:bodyPr xmlns:a="http://schemas.openxmlformats.org/drawingml/2006/main" wrap="square" lIns="18288" tIns="0" rIns="0" bIns="0" upright="1"/>
        <a:lstStyle xmlns:a="http://schemas.openxmlformats.org/drawingml/2006/main"/>
        <a:p xmlns:a="http://schemas.openxmlformats.org/drawingml/2006/main">
          <a:endParaRPr lang="ru-RU"/>
        </a:p>
      </cdr:txBody>
    </cdr:sp>
  </cdr:relSizeAnchor>
  <cdr:relSizeAnchor xmlns:cdr="http://schemas.openxmlformats.org/drawingml/2006/chartDrawing">
    <cdr:from>
      <cdr:x>0.1099</cdr:x>
      <cdr:y>0.20397</cdr:y>
    </cdr:from>
    <cdr:to>
      <cdr:x>0.61608</cdr:x>
      <cdr:y>0.6464</cdr:y>
    </cdr:to>
    <cdr:cxnSp macro="">
      <cdr:nvCxnSpPr>
        <cdr:cNvPr id="30" name="Прямая соединительная линия 29">
          <a:extLst xmlns:a="http://schemas.openxmlformats.org/drawingml/2006/main">
            <a:ext uri="{FF2B5EF4-FFF2-40B4-BE49-F238E27FC236}">
              <a16:creationId xmlns:a16="http://schemas.microsoft.com/office/drawing/2014/main" id="{287F7D92-E6EF-4AAC-9493-B374522051BE}"/>
            </a:ext>
          </a:extLst>
        </cdr:cNvPr>
        <cdr:cNvCxnSpPr>
          <a:stCxn xmlns:a="http://schemas.openxmlformats.org/drawingml/2006/main" id="3084" idx="6"/>
          <a:endCxn xmlns:a="http://schemas.openxmlformats.org/drawingml/2006/main" id="26" idx="2"/>
        </cdr:cNvCxnSpPr>
      </cdr:nvCxnSpPr>
      <cdr:spPr bwMode="auto">
        <a:xfrm xmlns:a="http://schemas.openxmlformats.org/drawingml/2006/main">
          <a:off x="1012250" y="1145007"/>
          <a:ext cx="4662353" cy="2483687"/>
        </a:xfrm>
        <a:prstGeom xmlns:a="http://schemas.openxmlformats.org/drawingml/2006/main" prst="line">
          <a:avLst/>
        </a:prstGeom>
        <a:solidFill xmlns:a="http://schemas.openxmlformats.org/drawingml/2006/main">
          <a:srgbClr xmlns:mc="http://schemas.openxmlformats.org/markup-compatibility/2006" xmlns:a14="http://schemas.microsoft.com/office/drawing/2010/main" val="FFFFFF" mc:Ignorable="a14" a14:legacySpreadsheetColorIndex="9"/>
        </a:solidFill>
        <a:ln xmlns:a="http://schemas.openxmlformats.org/drawingml/2006/main" w="9525" cap="flat" cmpd="sng" algn="ctr">
          <a:solidFill>
            <a:srgbClr xmlns:mc="http://schemas.openxmlformats.org/markup-compatibility/2006" xmlns:a14="http://schemas.microsoft.com/office/drawing/2010/main" val="000000" mc:Ignorable="a14" a14:legacySpreadsheetColorIndex="64"/>
          </a:solidFill>
          <a:prstDash val="sysDot"/>
          <a:round/>
          <a:headEnd type="none" w="med" len="med"/>
          <a:tailEnd type="none" w="med" len="med"/>
        </a:ln>
        <a:effectLst xmlns:a="http://schemas.openxmlformats.org/drawingml/2006/main"/>
        <a:extLst xmlns:a="http://schemas.openxmlformats.org/drawingml/2006/main"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cdr:spPr>
    </cdr:cxnSp>
  </cdr:relSizeAnchor>
</c:userShapes>
</file>

<file path=ppt/drawings/drawing9.xml><?xml version="1.0" encoding="utf-8"?>
<c:userShapes xmlns:c="http://schemas.openxmlformats.org/drawingml/2006/chart">
  <cdr:relSizeAnchor xmlns:cdr="http://schemas.openxmlformats.org/drawingml/2006/chartDrawing">
    <cdr:from>
      <cdr:x>0.00875</cdr:x>
      <cdr:y>0.0125</cdr:y>
    </cdr:from>
    <cdr:to>
      <cdr:x>0.009</cdr:x>
      <cdr:y>0.043</cdr:y>
    </cdr:to>
    <cdr:sp macro="" textlink="">
      <cdr:nvSpPr>
        <cdr:cNvPr id="9217" name="Line 1"/>
        <cdr:cNvSpPr>
          <a:spLocks xmlns:a="http://schemas.openxmlformats.org/drawingml/2006/main" noChangeShapeType="1"/>
        </cdr:cNvSpPr>
      </cdr:nvSpPr>
      <cdr:spPr bwMode="auto">
        <a:xfrm xmlns:a="http://schemas.openxmlformats.org/drawingml/2006/main" flipH="1" flipV="1">
          <a:off x="80593" y="70247"/>
          <a:ext cx="2303" cy="171402"/>
        </a:xfrm>
        <a:prstGeom xmlns:a="http://schemas.openxmlformats.org/drawingml/2006/main" prst="line">
          <a:avLst/>
        </a:prstGeom>
        <a:noFill xmlns:a="http://schemas.openxmlformats.org/drawingml/2006/main"/>
        <a:ln xmlns:a="http://schemas.openxmlformats.org/drawingml/2006/main" w="0">
          <a:solidFill>
            <a:srgbClr xmlns:mc="http://schemas.openxmlformats.org/markup-compatibility/2006" xmlns:a14="http://schemas.microsoft.com/office/drawing/2010/main" val="000000" mc:Ignorable="a14" a14:legacySpreadsheetColorIndex="64"/>
          </a:solidFill>
          <a:round/>
          <a:headEnd/>
          <a:tailEnd type="triangle" w="lg" len="lg"/>
        </a:ln>
        <a:extLst xmlns:a="http://schemas.openxmlformats.org/drawingml/2006/main">
          <a:ext uri="{909E8E84-426E-40DD-AFC4-6F175D3DCCD1}">
            <a14:hiddenFill xmlns:a14="http://schemas.microsoft.com/office/drawing/2010/main">
              <a:noFill/>
            </a14:hiddenFill>
          </a:ext>
        </a:extLst>
      </cdr:spPr>
      <cdr:txBody>
        <a:bodyPr xmlns:a="http://schemas.openxmlformats.org/drawingml/2006/main"/>
        <a:lstStyle xmlns:a="http://schemas.openxmlformats.org/drawingml/2006/main"/>
        <a:p xmlns:a="http://schemas.openxmlformats.org/drawingml/2006/main">
          <a:endParaRPr lang="ru-RU"/>
        </a:p>
      </cdr:txBody>
    </cdr:sp>
  </cdr:relSizeAnchor>
  <cdr:relSizeAnchor xmlns:cdr="http://schemas.openxmlformats.org/drawingml/2006/chartDrawing">
    <cdr:from>
      <cdr:x>0.9845</cdr:x>
      <cdr:y>0.5975</cdr:y>
    </cdr:from>
    <cdr:to>
      <cdr:x>0.99325</cdr:x>
      <cdr:y>0.5985</cdr:y>
    </cdr:to>
    <cdr:sp macro="" textlink="">
      <cdr:nvSpPr>
        <cdr:cNvPr id="9218" name="Line 2"/>
        <cdr:cNvSpPr>
          <a:spLocks xmlns:a="http://schemas.openxmlformats.org/drawingml/2006/main" noChangeShapeType="1"/>
        </cdr:cNvSpPr>
      </cdr:nvSpPr>
      <cdr:spPr bwMode="auto">
        <a:xfrm xmlns:a="http://schemas.openxmlformats.org/drawingml/2006/main">
          <a:off x="9067910" y="3357801"/>
          <a:ext cx="80593" cy="5619"/>
        </a:xfrm>
        <a:prstGeom xmlns:a="http://schemas.openxmlformats.org/drawingml/2006/main" prst="line">
          <a:avLst/>
        </a:prstGeom>
        <a:noFill xmlns:a="http://schemas.openxmlformats.org/drawingml/2006/main"/>
        <a:ln xmlns:a="http://schemas.openxmlformats.org/drawingml/2006/main" w="9525">
          <a:solidFill>
            <a:srgbClr xmlns:mc="http://schemas.openxmlformats.org/markup-compatibility/2006" xmlns:a14="http://schemas.microsoft.com/office/drawing/2010/main" val="000000" mc:Ignorable="a14" a14:legacySpreadsheetColorIndex="64"/>
          </a:solidFill>
          <a:round/>
          <a:headEnd/>
          <a:tailEnd type="triangle" w="lg" len="lg"/>
        </a:ln>
        <a:extLst xmlns:a="http://schemas.openxmlformats.org/drawingml/2006/main">
          <a:ext uri="{909E8E84-426E-40DD-AFC4-6F175D3DCCD1}">
            <a14:hiddenFill xmlns:a14="http://schemas.microsoft.com/office/drawing/2010/main">
              <a:noFill/>
            </a14:hiddenFill>
          </a:ext>
        </a:extLst>
      </cdr:spPr>
      <cdr:txBody>
        <a:bodyPr xmlns:a="http://schemas.openxmlformats.org/drawingml/2006/main"/>
        <a:lstStyle xmlns:a="http://schemas.openxmlformats.org/drawingml/2006/main"/>
        <a:p xmlns:a="http://schemas.openxmlformats.org/drawingml/2006/main">
          <a:endParaRPr lang="ru-RU"/>
        </a:p>
      </cdr:txBody>
    </cdr:sp>
  </cdr:relSizeAnchor>
  <cdr:relSizeAnchor xmlns:cdr="http://schemas.openxmlformats.org/drawingml/2006/chartDrawing">
    <cdr:from>
      <cdr:x>0.85425</cdr:x>
      <cdr:y>0.15425</cdr:y>
    </cdr:from>
    <cdr:to>
      <cdr:x>0.85425</cdr:x>
      <cdr:y>0.61</cdr:y>
    </cdr:to>
    <cdr:sp macro="" textlink="">
      <cdr:nvSpPr>
        <cdr:cNvPr id="9221" name="Line 5"/>
        <cdr:cNvSpPr>
          <a:spLocks xmlns:a="http://schemas.openxmlformats.org/drawingml/2006/main" noChangeShapeType="1"/>
        </cdr:cNvSpPr>
      </cdr:nvSpPr>
      <cdr:spPr bwMode="auto">
        <a:xfrm xmlns:a="http://schemas.openxmlformats.org/drawingml/2006/main">
          <a:off x="7868219" y="866846"/>
          <a:ext cx="0" cy="2561202"/>
        </a:xfrm>
        <a:prstGeom xmlns:a="http://schemas.openxmlformats.org/drawingml/2006/main" prst="line">
          <a:avLst/>
        </a:prstGeom>
        <a:noFill xmlns:a="http://schemas.openxmlformats.org/drawingml/2006/main"/>
        <a:ln xmlns:a="http://schemas.openxmlformats.org/drawingml/2006/main" w="12700">
          <a:solidFill>
            <a:srgbClr xmlns:mc="http://schemas.openxmlformats.org/markup-compatibility/2006" xmlns:a14="http://schemas.microsoft.com/office/drawing/2010/main" val="000000" mc:Ignorable="a14" a14:legacySpreadsheetColorIndex="64"/>
          </a:solidFill>
          <a:prstDash val="dash"/>
          <a:round/>
          <a:headEnd/>
          <a:tailEnd/>
        </a:ln>
        <a:extLst xmlns:a="http://schemas.openxmlformats.org/drawingml/2006/main">
          <a:ext uri="{909E8E84-426E-40DD-AFC4-6F175D3DCCD1}">
            <a14:hiddenFill xmlns:a14="http://schemas.microsoft.com/office/drawing/2010/main">
              <a:noFill/>
            </a14:hiddenFill>
          </a:ext>
        </a:extLst>
      </cdr:spPr>
      <cdr:txBody>
        <a:bodyPr xmlns:a="http://schemas.openxmlformats.org/drawingml/2006/main"/>
        <a:lstStyle xmlns:a="http://schemas.openxmlformats.org/drawingml/2006/main"/>
        <a:p xmlns:a="http://schemas.openxmlformats.org/drawingml/2006/main">
          <a:endParaRPr lang="ru-RU"/>
        </a:p>
      </cdr:txBody>
    </cdr:sp>
  </cdr:relSizeAnchor>
  <cdr:relSizeAnchor xmlns:cdr="http://schemas.openxmlformats.org/drawingml/2006/chartDrawing">
    <cdr:from>
      <cdr:x>0.8465</cdr:x>
      <cdr:y>0.15425</cdr:y>
    </cdr:from>
    <cdr:to>
      <cdr:x>0.86125</cdr:x>
      <cdr:y>0.1745</cdr:y>
    </cdr:to>
    <cdr:sp macro="" textlink="">
      <cdr:nvSpPr>
        <cdr:cNvPr id="9228" name="Oval 12"/>
        <cdr:cNvSpPr>
          <a:spLocks xmlns:a="http://schemas.openxmlformats.org/drawingml/2006/main" noChangeAspect="1" noChangeArrowheads="1"/>
        </cdr:cNvSpPr>
      </cdr:nvSpPr>
      <cdr:spPr bwMode="auto">
        <a:xfrm xmlns:a="http://schemas.openxmlformats.org/drawingml/2006/main">
          <a:off x="7796836" y="866846"/>
          <a:ext cx="135858" cy="113800"/>
        </a:xfrm>
        <a:prstGeom xmlns:a="http://schemas.openxmlformats.org/drawingml/2006/main" prst="ellipse">
          <a:avLst/>
        </a:prstGeom>
        <a:solidFill xmlns:a="http://schemas.openxmlformats.org/drawingml/2006/main">
          <a:srgbClr xmlns:mc="http://schemas.openxmlformats.org/markup-compatibility/2006" xmlns:a14="http://schemas.microsoft.com/office/drawing/2010/main" val="000000" mc:Ignorable="a14" a14:legacySpreadsheetColorIndex="8"/>
        </a:solidFill>
        <a:ln xmlns:a="http://schemas.openxmlformats.org/drawingml/2006/main" w="9525">
          <a:solidFill>
            <a:srgbClr xmlns:mc="http://schemas.openxmlformats.org/markup-compatibility/2006" xmlns:a14="http://schemas.microsoft.com/office/drawing/2010/main" val="000000" mc:Ignorable="a14" a14:legacySpreadsheetColorIndex="64"/>
          </a:solidFill>
          <a:round/>
          <a:headEnd/>
          <a:tailEnd/>
        </a:ln>
      </cdr:spPr>
      <cdr:txBody>
        <a:bodyPr xmlns:a="http://schemas.openxmlformats.org/drawingml/2006/main"/>
        <a:lstStyle xmlns:a="http://schemas.openxmlformats.org/drawingml/2006/main"/>
        <a:p xmlns:a="http://schemas.openxmlformats.org/drawingml/2006/main">
          <a:endParaRPr lang="ru-RU"/>
        </a:p>
      </cdr:txBody>
    </cdr:sp>
  </cdr:relSizeAnchor>
  <cdr:relSizeAnchor xmlns:cdr="http://schemas.openxmlformats.org/drawingml/2006/chartDrawing">
    <cdr:from>
      <cdr:x>0.117</cdr:x>
      <cdr:y>0.70875</cdr:y>
    </cdr:from>
    <cdr:to>
      <cdr:x>0.20163</cdr:x>
      <cdr:y>0.77196</cdr:y>
    </cdr:to>
    <cdr:sp macro="" textlink="">
      <cdr:nvSpPr>
        <cdr:cNvPr id="9229" name="Text Box 13"/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1077649" y="3976247"/>
          <a:ext cx="779509" cy="354649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noFill/>
        </a:ln>
        <a:extLst xmlns:a="http://schemas.openxmlformats.org/drawingml/2006/main">
          <a:ext uri="{909E8E84-426E-40DD-AFC4-6F175D3DCCD1}">
            <a14:hiddenFill xmlns:a14="http://schemas.microsoft.com/office/drawing/2010/main">
              <a:solidFill>
                <a:srgbClr xmlns:mc="http://schemas.openxmlformats.org/markup-compatibility/2006" val="FFFFFF" mc:Ignorable="a14" a14:legacySpreadsheetColorIndex="9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xmlns:mc="http://schemas.openxmlformats.org/markup-compatibility/2006" val="000000" mc:Ignorable="a14" a14:legacySpreadsheetColorIndex="64"/>
              </a:solidFill>
              <a:miter lim="800000"/>
              <a:headEnd/>
              <a:tailEnd/>
            </a14:hiddenLine>
          </a:ext>
        </a:extLst>
      </cdr:spPr>
      <cdr:txBody>
        <a:bodyPr xmlns:a="http://schemas.openxmlformats.org/drawingml/2006/main" wrap="none" lIns="36576" tIns="41148" rIns="0" bIns="0" anchor="t" upright="1">
          <a:spAutoFit/>
        </a:bodyPr>
        <a:lstStyle xmlns:a="http://schemas.openxmlformats.org/drawingml/2006/main"/>
        <a:p xmlns:a="http://schemas.openxmlformats.org/drawingml/2006/main">
          <a:pPr algn="l" rtl="0">
            <a:defRPr sz="1000"/>
          </a:pPr>
          <a:r>
            <a:rPr lang="ru-RU" sz="2000" b="0" i="1" u="none" strike="noStrike" baseline="0">
              <a:solidFill>
                <a:srgbClr val="000000"/>
              </a:solidFill>
              <a:latin typeface="Times New Roman"/>
              <a:cs typeface="Times New Roman"/>
            </a:rPr>
            <a:t>y </a:t>
          </a:r>
          <a:r>
            <a:rPr lang="ru-RU" sz="2000" b="0" i="0" u="none" strike="noStrike" baseline="0">
              <a:solidFill>
                <a:srgbClr val="000000"/>
              </a:solidFill>
              <a:latin typeface="Times New Roman"/>
              <a:cs typeface="Times New Roman"/>
            </a:rPr>
            <a:t>= </a:t>
          </a:r>
          <a:r>
            <a:rPr lang="ru-RU" sz="2000" b="0" i="1" u="none" strike="noStrike" baseline="0">
              <a:solidFill>
                <a:srgbClr val="000000"/>
              </a:solidFill>
              <a:latin typeface="Times New Roman"/>
              <a:cs typeface="Times New Roman"/>
            </a:rPr>
            <a:t>f</a:t>
          </a:r>
          <a:r>
            <a:rPr lang="ru-RU" sz="2000" b="0" i="0" u="none" strike="noStrike" baseline="0">
              <a:solidFill>
                <a:srgbClr val="000000"/>
              </a:solidFill>
              <a:latin typeface="Times New Roman"/>
              <a:cs typeface="Times New Roman"/>
            </a:rPr>
            <a:t>(</a:t>
          </a:r>
          <a:r>
            <a:rPr lang="ru-RU" sz="2000" b="0" i="1" u="none" strike="noStrike" baseline="0">
              <a:solidFill>
                <a:srgbClr val="000000"/>
              </a:solidFill>
              <a:latin typeface="Times New Roman"/>
              <a:cs typeface="Times New Roman"/>
            </a:rPr>
            <a:t>x</a:t>
          </a:r>
          <a:r>
            <a:rPr lang="ru-RU" sz="2000" b="0" i="0" u="none" strike="noStrike" baseline="0">
              <a:solidFill>
                <a:srgbClr val="000000"/>
              </a:solidFill>
              <a:latin typeface="Times New Roman"/>
              <a:cs typeface="Times New Roman"/>
            </a:rPr>
            <a:t>)</a:t>
          </a:r>
          <a:endParaRPr lang="ru-RU"/>
        </a:p>
      </cdr:txBody>
    </cdr:sp>
  </cdr:relSizeAnchor>
  <cdr:relSizeAnchor xmlns:cdr="http://schemas.openxmlformats.org/drawingml/2006/chartDrawing">
    <cdr:from>
      <cdr:x>0.973</cdr:x>
      <cdr:y>0.60925</cdr:y>
    </cdr:from>
    <cdr:to>
      <cdr:x>0.98863</cdr:x>
      <cdr:y>0.66829</cdr:y>
    </cdr:to>
    <cdr:sp macro="" textlink="">
      <cdr:nvSpPr>
        <cdr:cNvPr id="9233" name="Text Box 17"/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8961987" y="3418030"/>
          <a:ext cx="143950" cy="331245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noFill/>
        </a:ln>
        <a:extLst xmlns:a="http://schemas.openxmlformats.org/drawingml/2006/main">
          <a:ext uri="{909E8E84-426E-40DD-AFC4-6F175D3DCCD1}">
            <a14:hiddenFill xmlns:a14="http://schemas.microsoft.com/office/drawing/2010/main">
              <a:solidFill>
                <a:srgbClr xmlns:mc="http://schemas.openxmlformats.org/markup-compatibility/2006" val="FFFFFF" mc:Ignorable="a14" a14:legacySpreadsheetColorIndex="9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xmlns:mc="http://schemas.openxmlformats.org/markup-compatibility/2006" val="000000" mc:Ignorable="a14" a14:legacySpreadsheetColorIndex="64"/>
              </a:solidFill>
              <a:miter lim="800000"/>
              <a:headEnd/>
              <a:tailEnd/>
            </a14:hiddenLine>
          </a:ext>
        </a:extLst>
      </cdr:spPr>
      <cdr:txBody>
        <a:bodyPr xmlns:a="http://schemas.openxmlformats.org/drawingml/2006/main" wrap="none" lIns="36576" tIns="36576" rIns="0" bIns="0" anchor="t" upright="1">
          <a:spAutoFit/>
        </a:bodyPr>
        <a:lstStyle xmlns:a="http://schemas.openxmlformats.org/drawingml/2006/main"/>
        <a:p xmlns:a="http://schemas.openxmlformats.org/drawingml/2006/main">
          <a:pPr algn="l" rtl="0">
            <a:defRPr sz="1000"/>
          </a:pPr>
          <a:r>
            <a:rPr lang="ru-RU" sz="1880" b="0" i="1" u="none" strike="noStrike" baseline="0">
              <a:solidFill>
                <a:srgbClr val="000000"/>
              </a:solidFill>
              <a:latin typeface="Times New Roman"/>
              <a:cs typeface="Times New Roman"/>
            </a:rPr>
            <a:t>x</a:t>
          </a:r>
          <a:endParaRPr lang="ru-RU"/>
        </a:p>
      </cdr:txBody>
    </cdr:sp>
  </cdr:relSizeAnchor>
  <cdr:relSizeAnchor xmlns:cdr="http://schemas.openxmlformats.org/drawingml/2006/chartDrawing">
    <cdr:from>
      <cdr:x>0.017</cdr:x>
      <cdr:y>0</cdr:y>
    </cdr:from>
    <cdr:to>
      <cdr:x>0.03263</cdr:x>
      <cdr:y>0.05904</cdr:y>
    </cdr:to>
    <cdr:sp macro="" textlink="">
      <cdr:nvSpPr>
        <cdr:cNvPr id="9234" name="Text Box 18"/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156581" y="0"/>
          <a:ext cx="143950" cy="331245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noFill/>
        </a:ln>
        <a:extLst xmlns:a="http://schemas.openxmlformats.org/drawingml/2006/main">
          <a:ext uri="{909E8E84-426E-40DD-AFC4-6F175D3DCCD1}">
            <a14:hiddenFill xmlns:a14="http://schemas.microsoft.com/office/drawing/2010/main">
              <a:solidFill>
                <a:srgbClr xmlns:mc="http://schemas.openxmlformats.org/markup-compatibility/2006" val="FFFFFF" mc:Ignorable="a14" a14:legacySpreadsheetColorIndex="9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xmlns:mc="http://schemas.openxmlformats.org/markup-compatibility/2006" val="000000" mc:Ignorable="a14" a14:legacySpreadsheetColorIndex="64"/>
              </a:solidFill>
              <a:miter lim="800000"/>
              <a:headEnd/>
              <a:tailEnd/>
            </a14:hiddenLine>
          </a:ext>
        </a:extLst>
      </cdr:spPr>
      <cdr:txBody>
        <a:bodyPr xmlns:a="http://schemas.openxmlformats.org/drawingml/2006/main" wrap="none" lIns="36576" tIns="36576" rIns="0" bIns="0" anchor="t" upright="1">
          <a:spAutoFit/>
        </a:bodyPr>
        <a:lstStyle xmlns:a="http://schemas.openxmlformats.org/drawingml/2006/main"/>
        <a:p xmlns:a="http://schemas.openxmlformats.org/drawingml/2006/main">
          <a:pPr algn="l" rtl="0">
            <a:defRPr sz="1000"/>
          </a:pPr>
          <a:r>
            <a:rPr lang="ru-RU" sz="1880" b="0" i="1" u="none" strike="noStrike" baseline="0">
              <a:solidFill>
                <a:srgbClr val="000000"/>
              </a:solidFill>
              <a:latin typeface="Times New Roman"/>
              <a:cs typeface="Times New Roman"/>
            </a:rPr>
            <a:t>y</a:t>
          </a:r>
          <a:endParaRPr lang="ru-RU"/>
        </a:p>
      </cdr:txBody>
    </cdr:sp>
  </cdr:relSizeAnchor>
  <cdr:relSizeAnchor xmlns:cdr="http://schemas.openxmlformats.org/drawingml/2006/chartDrawing">
    <cdr:from>
      <cdr:x>0.075</cdr:x>
      <cdr:y>0.0585</cdr:y>
    </cdr:from>
    <cdr:to>
      <cdr:x>0.922</cdr:x>
      <cdr:y>0.701</cdr:y>
    </cdr:to>
    <cdr:sp macro="" textlink="">
      <cdr:nvSpPr>
        <cdr:cNvPr id="9235" name="Freeform 19"/>
        <cdr:cNvSpPr>
          <a:spLocks xmlns:a="http://schemas.openxmlformats.org/drawingml/2006/main"/>
        </cdr:cNvSpPr>
      </cdr:nvSpPr>
      <cdr:spPr bwMode="auto">
        <a:xfrm xmlns:a="http://schemas.openxmlformats.org/drawingml/2006/main">
          <a:off x="690801" y="328755"/>
          <a:ext cx="7801441" cy="3610690"/>
        </a:xfrm>
        <a:custGeom xmlns:a="http://schemas.openxmlformats.org/drawingml/2006/main">
          <a:avLst/>
          <a:gdLst>
            <a:gd name="T0" fmla="*/ 0 w 7754130"/>
            <a:gd name="T1" fmla="*/ 3620202 h 3620202"/>
            <a:gd name="T2" fmla="*/ 2706343 w 7754130"/>
            <a:gd name="T3" fmla="*/ 3381455 h 3620202"/>
            <a:gd name="T4" fmla="*/ 5199828 w 7754130"/>
            <a:gd name="T5" fmla="*/ 2300404 h 3620202"/>
            <a:gd name="T6" fmla="*/ 7754130 w 7754130"/>
            <a:gd name="T7" fmla="*/ 0 h 3620202"/>
          </a:gdLst>
          <a:ahLst/>
          <a:cxnLst>
            <a:cxn ang="0">
              <a:pos x="T0" y="T1"/>
            </a:cxn>
            <a:cxn ang="0">
              <a:pos x="T2" y="T3"/>
            </a:cxn>
            <a:cxn ang="0">
              <a:pos x="T4" y="T5"/>
            </a:cxn>
            <a:cxn ang="0">
              <a:pos x="T6" y="T7"/>
            </a:cxn>
          </a:cxnLst>
          <a:rect l="0" t="0" r="r" b="b"/>
          <a:pathLst>
            <a:path w="7754130" h="3620202">
              <a:moveTo>
                <a:pt x="0" y="3620202"/>
              </a:moveTo>
              <a:cubicBezTo>
                <a:pt x="451057" y="3582101"/>
                <a:pt x="1839705" y="3601421"/>
                <a:pt x="2706343" y="3381455"/>
              </a:cubicBezTo>
              <a:cubicBezTo>
                <a:pt x="3569602" y="3183270"/>
                <a:pt x="4358530" y="2863979"/>
                <a:pt x="5199828" y="2300404"/>
              </a:cubicBezTo>
              <a:cubicBezTo>
                <a:pt x="6041126" y="1736827"/>
                <a:pt x="7221984" y="479251"/>
                <a:pt x="7754130" y="0"/>
              </a:cubicBezTo>
            </a:path>
          </a:pathLst>
        </a:custGeom>
        <a:noFill xmlns:a="http://schemas.openxmlformats.org/drawingml/2006/main"/>
        <a:ln xmlns:a="http://schemas.openxmlformats.org/drawingml/2006/main" w="28575" cap="flat" cmpd="sng">
          <a:solidFill>
            <a:srgbClr xmlns:mc="http://schemas.openxmlformats.org/markup-compatibility/2006" xmlns:a14="http://schemas.microsoft.com/office/drawing/2010/main" val="000000" mc:Ignorable="a14" a14:legacySpreadsheetColorIndex="64"/>
          </a:solidFill>
          <a:prstDash val="solid"/>
          <a:round/>
          <a:headEnd type="none" w="med" len="med"/>
          <a:tailEnd type="none" w="med" len="med"/>
        </a:ln>
        <a:extLst xmlns:a="http://schemas.openxmlformats.org/drawingml/2006/main">
          <a:ext uri="{909E8E84-426E-40DD-AFC4-6F175D3DCCD1}">
            <a14:hiddenFill xmlns:a14="http://schemas.microsoft.com/office/drawing/2010/main">
              <a:solidFill>
                <a:srgbClr xmlns:mc="http://schemas.openxmlformats.org/markup-compatibility/2006" val="FFFFFF" mc:Ignorable="a14" a14:legacySpreadsheetColorIndex="9"/>
              </a:solidFill>
            </a14:hiddenFill>
          </a:ext>
        </a:extLst>
      </cdr:spPr>
      <cdr:txBody>
        <a:bodyPr xmlns:a="http://schemas.openxmlformats.org/drawingml/2006/main"/>
        <a:lstStyle xmlns:a="http://schemas.openxmlformats.org/drawingml/2006/main"/>
        <a:p xmlns:a="http://schemas.openxmlformats.org/drawingml/2006/main">
          <a:endParaRPr lang="ru-RU"/>
        </a:p>
      </cdr:txBody>
    </cdr:sp>
  </cdr:relSizeAnchor>
  <cdr:relSizeAnchor xmlns:cdr="http://schemas.openxmlformats.org/drawingml/2006/chartDrawing">
    <cdr:from>
      <cdr:x>0.583</cdr:x>
      <cdr:y>0.0855</cdr:y>
    </cdr:from>
    <cdr:to>
      <cdr:x>0.90425</cdr:x>
      <cdr:y>0.5975</cdr:y>
    </cdr:to>
    <cdr:sp macro="" textlink="">
      <cdr:nvSpPr>
        <cdr:cNvPr id="9236" name="Line 20"/>
        <cdr:cNvSpPr>
          <a:spLocks xmlns:a="http://schemas.openxmlformats.org/drawingml/2006/main" noChangeShapeType="1"/>
        </cdr:cNvSpPr>
      </cdr:nvSpPr>
      <cdr:spPr bwMode="auto">
        <a:xfrm xmlns:a="http://schemas.openxmlformats.org/drawingml/2006/main" flipH="1">
          <a:off x="5369824" y="480489"/>
          <a:ext cx="2958929" cy="2877312"/>
        </a:xfrm>
        <a:prstGeom xmlns:a="http://schemas.openxmlformats.org/drawingml/2006/main" prst="line">
          <a:avLst/>
        </a:prstGeom>
        <a:noFill xmlns:a="http://schemas.openxmlformats.org/drawingml/2006/main"/>
        <a:ln xmlns:a="http://schemas.openxmlformats.org/drawingml/2006/main" w="9525">
          <a:solidFill>
            <a:srgbClr xmlns:mc="http://schemas.openxmlformats.org/markup-compatibility/2006" xmlns:a14="http://schemas.microsoft.com/office/drawing/2010/main" val="000000" mc:Ignorable="a14" a14:legacySpreadsheetColorIndex="64"/>
          </a:solidFill>
          <a:round/>
          <a:headEnd/>
          <a:tailEnd/>
        </a:ln>
        <a:extLst xmlns:a="http://schemas.openxmlformats.org/drawingml/2006/main">
          <a:ext uri="{909E8E84-426E-40DD-AFC4-6F175D3DCCD1}">
            <a14:hiddenFill xmlns:a14="http://schemas.microsoft.com/office/drawing/2010/main">
              <a:noFill/>
            </a14:hiddenFill>
          </a:ext>
        </a:extLst>
      </cdr:spPr>
      <cdr:txBody>
        <a:bodyPr xmlns:a="http://schemas.openxmlformats.org/drawingml/2006/main"/>
        <a:lstStyle xmlns:a="http://schemas.openxmlformats.org/drawingml/2006/main"/>
        <a:p xmlns:a="http://schemas.openxmlformats.org/drawingml/2006/main">
          <a:endParaRPr lang="ru-RU"/>
        </a:p>
      </cdr:txBody>
    </cdr:sp>
  </cdr:relSizeAnchor>
  <cdr:relSizeAnchor xmlns:cdr="http://schemas.openxmlformats.org/drawingml/2006/chartDrawing">
    <cdr:from>
      <cdr:x>0.583</cdr:x>
      <cdr:y>0.528</cdr:y>
    </cdr:from>
    <cdr:to>
      <cdr:x>0.583</cdr:x>
      <cdr:y>0.60925</cdr:y>
    </cdr:to>
    <cdr:sp macro="" textlink="">
      <cdr:nvSpPr>
        <cdr:cNvPr id="9237" name="Line 21"/>
        <cdr:cNvSpPr>
          <a:spLocks xmlns:a="http://schemas.openxmlformats.org/drawingml/2006/main" noChangeShapeType="1"/>
        </cdr:cNvSpPr>
      </cdr:nvSpPr>
      <cdr:spPr bwMode="auto">
        <a:xfrm xmlns:a="http://schemas.openxmlformats.org/drawingml/2006/main">
          <a:off x="5369824" y="2967228"/>
          <a:ext cx="0" cy="456605"/>
        </a:xfrm>
        <a:prstGeom xmlns:a="http://schemas.openxmlformats.org/drawingml/2006/main" prst="line">
          <a:avLst/>
        </a:prstGeom>
        <a:noFill xmlns:a="http://schemas.openxmlformats.org/drawingml/2006/main"/>
        <a:ln xmlns:a="http://schemas.openxmlformats.org/drawingml/2006/main" w="12700">
          <a:solidFill>
            <a:srgbClr xmlns:mc="http://schemas.openxmlformats.org/markup-compatibility/2006" xmlns:a14="http://schemas.microsoft.com/office/drawing/2010/main" val="000000" mc:Ignorable="a14" a14:legacySpreadsheetColorIndex="64"/>
          </a:solidFill>
          <a:prstDash val="dash"/>
          <a:round/>
          <a:headEnd/>
          <a:tailEnd/>
        </a:ln>
        <a:extLst xmlns:a="http://schemas.openxmlformats.org/drawingml/2006/main">
          <a:ext uri="{909E8E84-426E-40DD-AFC4-6F175D3DCCD1}">
            <a14:hiddenFill xmlns:a14="http://schemas.microsoft.com/office/drawing/2010/main">
              <a:noFill/>
            </a14:hiddenFill>
          </a:ext>
        </a:extLst>
      </cdr:spPr>
      <cdr:txBody>
        <a:bodyPr xmlns:a="http://schemas.openxmlformats.org/drawingml/2006/main"/>
        <a:lstStyle xmlns:a="http://schemas.openxmlformats.org/drawingml/2006/main"/>
        <a:p xmlns:a="http://schemas.openxmlformats.org/drawingml/2006/main">
          <a:endParaRPr lang="ru-RU"/>
        </a:p>
      </cdr:txBody>
    </cdr:sp>
  </cdr:relSizeAnchor>
  <cdr:relSizeAnchor xmlns:cdr="http://schemas.openxmlformats.org/drawingml/2006/chartDrawing">
    <cdr:from>
      <cdr:x>0.57525</cdr:x>
      <cdr:y>0.51825</cdr:y>
    </cdr:from>
    <cdr:to>
      <cdr:x>0.59</cdr:x>
      <cdr:y>0.53875</cdr:y>
    </cdr:to>
    <cdr:sp macro="" textlink="">
      <cdr:nvSpPr>
        <cdr:cNvPr id="9238" name="Oval 22"/>
        <cdr:cNvSpPr>
          <a:spLocks xmlns:a="http://schemas.openxmlformats.org/drawingml/2006/main" noChangeAspect="1" noChangeArrowheads="1"/>
        </cdr:cNvSpPr>
      </cdr:nvSpPr>
      <cdr:spPr bwMode="auto">
        <a:xfrm xmlns:a="http://schemas.openxmlformats.org/drawingml/2006/main">
          <a:off x="5298441" y="2912435"/>
          <a:ext cx="135857" cy="115205"/>
        </a:xfrm>
        <a:prstGeom xmlns:a="http://schemas.openxmlformats.org/drawingml/2006/main" prst="ellipse">
          <a:avLst/>
        </a:prstGeom>
        <a:solidFill xmlns:a="http://schemas.openxmlformats.org/drawingml/2006/main">
          <a:srgbClr xmlns:mc="http://schemas.openxmlformats.org/markup-compatibility/2006" xmlns:a14="http://schemas.microsoft.com/office/drawing/2010/main" val="000000" mc:Ignorable="a14" a14:legacySpreadsheetColorIndex="8"/>
        </a:solidFill>
        <a:ln xmlns:a="http://schemas.openxmlformats.org/drawingml/2006/main" w="9525">
          <a:solidFill>
            <a:srgbClr xmlns:mc="http://schemas.openxmlformats.org/markup-compatibility/2006" xmlns:a14="http://schemas.microsoft.com/office/drawing/2010/main" val="000000" mc:Ignorable="a14" a14:legacySpreadsheetColorIndex="64"/>
          </a:solidFill>
          <a:round/>
          <a:headEnd/>
          <a:tailEnd/>
        </a:ln>
      </cdr:spPr>
      <cdr:txBody>
        <a:bodyPr xmlns:a="http://schemas.openxmlformats.org/drawingml/2006/main"/>
        <a:lstStyle xmlns:a="http://schemas.openxmlformats.org/drawingml/2006/main"/>
        <a:p xmlns:a="http://schemas.openxmlformats.org/drawingml/2006/main">
          <a:endParaRPr lang="ru-RU"/>
        </a:p>
      </cdr:txBody>
    </cdr:sp>
  </cdr:relSizeAnchor>
  <cdr:relSizeAnchor xmlns:cdr="http://schemas.openxmlformats.org/drawingml/2006/chartDrawing">
    <cdr:from>
      <cdr:x>0.5125</cdr:x>
      <cdr:y>0.528</cdr:y>
    </cdr:from>
    <cdr:to>
      <cdr:x>0.583</cdr:x>
      <cdr:y>0.5975</cdr:y>
    </cdr:to>
    <cdr:sp macro="" textlink="">
      <cdr:nvSpPr>
        <cdr:cNvPr id="9239" name="Line 23"/>
        <cdr:cNvSpPr>
          <a:spLocks xmlns:a="http://schemas.openxmlformats.org/drawingml/2006/main" noChangeShapeType="1"/>
        </cdr:cNvSpPr>
      </cdr:nvSpPr>
      <cdr:spPr bwMode="auto">
        <a:xfrm xmlns:a="http://schemas.openxmlformats.org/drawingml/2006/main" flipH="1">
          <a:off x="4720471" y="2967228"/>
          <a:ext cx="649353" cy="390573"/>
        </a:xfrm>
        <a:prstGeom xmlns:a="http://schemas.openxmlformats.org/drawingml/2006/main" prst="line">
          <a:avLst/>
        </a:prstGeom>
        <a:noFill xmlns:a="http://schemas.openxmlformats.org/drawingml/2006/main"/>
        <a:ln xmlns:a="http://schemas.openxmlformats.org/drawingml/2006/main" w="9525">
          <a:solidFill>
            <a:srgbClr xmlns:mc="http://schemas.openxmlformats.org/markup-compatibility/2006" xmlns:a14="http://schemas.microsoft.com/office/drawing/2010/main" val="000000" mc:Ignorable="a14" a14:legacySpreadsheetColorIndex="64"/>
          </a:solidFill>
          <a:round/>
          <a:headEnd/>
          <a:tailEnd/>
        </a:ln>
        <a:extLst xmlns:a="http://schemas.openxmlformats.org/drawingml/2006/main">
          <a:ext uri="{909E8E84-426E-40DD-AFC4-6F175D3DCCD1}">
            <a14:hiddenFill xmlns:a14="http://schemas.microsoft.com/office/drawing/2010/main">
              <a:noFill/>
            </a14:hiddenFill>
          </a:ext>
        </a:extLst>
      </cdr:spPr>
      <cdr:txBody>
        <a:bodyPr xmlns:a="http://schemas.openxmlformats.org/drawingml/2006/main"/>
        <a:lstStyle xmlns:a="http://schemas.openxmlformats.org/drawingml/2006/main"/>
        <a:p xmlns:a="http://schemas.openxmlformats.org/drawingml/2006/main">
          <a:endParaRPr lang="ru-RU"/>
        </a:p>
      </cdr:txBody>
    </cdr:sp>
  </cdr:relSizeAnchor>
  <cdr:relSizeAnchor xmlns:cdr="http://schemas.openxmlformats.org/drawingml/2006/chartDrawing">
    <cdr:from>
      <cdr:x>0.81425</cdr:x>
      <cdr:y>0.60925</cdr:y>
    </cdr:from>
    <cdr:to>
      <cdr:x>0.86669</cdr:x>
      <cdr:y>0.67246</cdr:y>
    </cdr:to>
    <cdr:sp macro="" textlink="">
      <cdr:nvSpPr>
        <cdr:cNvPr id="9240" name="Text Box 24"/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7499792" y="3418030"/>
          <a:ext cx="483017" cy="354649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noFill/>
        </a:ln>
        <a:extLst xmlns:a="http://schemas.openxmlformats.org/drawingml/2006/main">
          <a:ext uri="{909E8E84-426E-40DD-AFC4-6F175D3DCCD1}">
            <a14:hiddenFill xmlns:a14="http://schemas.microsoft.com/office/drawing/2010/main">
              <a:solidFill>
                <a:srgbClr xmlns:mc="http://schemas.openxmlformats.org/markup-compatibility/2006" val="FFFFFF" mc:Ignorable="a14" a14:legacySpreadsheetColorIndex="9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xmlns:mc="http://schemas.openxmlformats.org/markup-compatibility/2006" val="000000" mc:Ignorable="a14" a14:legacySpreadsheetColorIndex="64"/>
              </a:solidFill>
              <a:miter lim="800000"/>
              <a:headEnd/>
              <a:tailEnd/>
            </a14:hiddenLine>
          </a:ext>
        </a:extLst>
      </cdr:spPr>
      <cdr:txBody>
        <a:bodyPr xmlns:a="http://schemas.openxmlformats.org/drawingml/2006/main" wrap="none" lIns="36576" tIns="41148" rIns="0" bIns="0" anchor="t" upright="1">
          <a:spAutoFit/>
        </a:bodyPr>
        <a:lstStyle xmlns:a="http://schemas.openxmlformats.org/drawingml/2006/main"/>
        <a:p xmlns:a="http://schemas.openxmlformats.org/drawingml/2006/main">
          <a:pPr algn="l" rtl="0">
            <a:defRPr sz="1000"/>
          </a:pPr>
          <a:r>
            <a:rPr lang="ru-RU" sz="2000" b="0" i="1" u="none" strike="noStrike" baseline="0">
              <a:solidFill>
                <a:srgbClr val="000000"/>
              </a:solidFill>
              <a:latin typeface="Times New Roman"/>
              <a:cs typeface="Times New Roman"/>
            </a:rPr>
            <a:t>x</a:t>
          </a:r>
          <a:r>
            <a:rPr lang="ru-RU" sz="2000" b="0" i="0" u="none" strike="noStrike" baseline="30000">
              <a:solidFill>
                <a:srgbClr val="000000"/>
              </a:solidFill>
              <a:latin typeface="Times New Roman"/>
              <a:cs typeface="Times New Roman"/>
            </a:rPr>
            <a:t>(</a:t>
          </a:r>
          <a:r>
            <a:rPr lang="ru-RU" sz="2000" b="0" i="1" u="none" strike="noStrike" baseline="30000">
              <a:solidFill>
                <a:srgbClr val="000000"/>
              </a:solidFill>
              <a:latin typeface="Times New Roman"/>
              <a:cs typeface="Times New Roman"/>
            </a:rPr>
            <a:t>k</a:t>
          </a:r>
          <a:r>
            <a:rPr lang="ru-RU" sz="2000" b="0" i="0" u="none" strike="noStrike" baseline="30000">
              <a:solidFill>
                <a:srgbClr val="000000"/>
              </a:solidFill>
              <a:latin typeface="Times New Roman"/>
              <a:cs typeface="Times New Roman"/>
            </a:rPr>
            <a:t>-1)</a:t>
          </a:r>
          <a:endParaRPr lang="ru-RU"/>
        </a:p>
      </cdr:txBody>
    </cdr:sp>
  </cdr:relSizeAnchor>
  <cdr:relSizeAnchor xmlns:cdr="http://schemas.openxmlformats.org/drawingml/2006/chartDrawing">
    <cdr:from>
      <cdr:x>0.55275</cdr:x>
      <cdr:y>0.60925</cdr:y>
    </cdr:from>
    <cdr:to>
      <cdr:x>0.58972</cdr:x>
      <cdr:y>0.67246</cdr:y>
    </cdr:to>
    <cdr:sp macro="" textlink="">
      <cdr:nvSpPr>
        <cdr:cNvPr id="9241" name="Text Box 25"/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5091201" y="3418030"/>
          <a:ext cx="340542" cy="354649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noFill/>
        </a:ln>
        <a:extLst xmlns:a="http://schemas.openxmlformats.org/drawingml/2006/main">
          <a:ext uri="{909E8E84-426E-40DD-AFC4-6F175D3DCCD1}">
            <a14:hiddenFill xmlns:a14="http://schemas.microsoft.com/office/drawing/2010/main">
              <a:solidFill>
                <a:srgbClr xmlns:mc="http://schemas.openxmlformats.org/markup-compatibility/2006" val="FFFFFF" mc:Ignorable="a14" a14:legacySpreadsheetColorIndex="9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xmlns:mc="http://schemas.openxmlformats.org/markup-compatibility/2006" val="000000" mc:Ignorable="a14" a14:legacySpreadsheetColorIndex="64"/>
              </a:solidFill>
              <a:miter lim="800000"/>
              <a:headEnd/>
              <a:tailEnd/>
            </a14:hiddenLine>
          </a:ext>
        </a:extLst>
      </cdr:spPr>
      <cdr:txBody>
        <a:bodyPr xmlns:a="http://schemas.openxmlformats.org/drawingml/2006/main" wrap="none" lIns="36576" tIns="41148" rIns="0" bIns="0" anchor="t" upright="1">
          <a:spAutoFit/>
        </a:bodyPr>
        <a:lstStyle xmlns:a="http://schemas.openxmlformats.org/drawingml/2006/main"/>
        <a:p xmlns:a="http://schemas.openxmlformats.org/drawingml/2006/main">
          <a:pPr algn="l" rtl="0">
            <a:defRPr sz="1000"/>
          </a:pPr>
          <a:r>
            <a:rPr lang="ru-RU" sz="2000" b="0" i="1" u="none" strike="noStrike" baseline="0">
              <a:solidFill>
                <a:srgbClr val="000000"/>
              </a:solidFill>
              <a:latin typeface="Times New Roman"/>
              <a:cs typeface="Times New Roman"/>
            </a:rPr>
            <a:t>x</a:t>
          </a:r>
          <a:r>
            <a:rPr lang="ru-RU" sz="2000" b="0" i="0" u="none" strike="noStrike" baseline="30000">
              <a:solidFill>
                <a:srgbClr val="000000"/>
              </a:solidFill>
              <a:latin typeface="Times New Roman"/>
              <a:cs typeface="Times New Roman"/>
            </a:rPr>
            <a:t>(</a:t>
          </a:r>
          <a:r>
            <a:rPr lang="ru-RU" sz="2000" b="0" i="1" u="none" strike="noStrike" baseline="30000">
              <a:solidFill>
                <a:srgbClr val="000000"/>
              </a:solidFill>
              <a:latin typeface="Times New Roman"/>
              <a:cs typeface="Times New Roman"/>
            </a:rPr>
            <a:t>k</a:t>
          </a:r>
          <a:r>
            <a:rPr lang="ru-RU" sz="2000" b="0" i="0" u="none" strike="noStrike" baseline="30000">
              <a:solidFill>
                <a:srgbClr val="000000"/>
              </a:solidFill>
              <a:latin typeface="Times New Roman"/>
              <a:cs typeface="Times New Roman"/>
            </a:rPr>
            <a:t>)</a:t>
          </a:r>
          <a:endParaRPr lang="ru-RU"/>
        </a:p>
      </cdr:txBody>
    </cdr:sp>
  </cdr:relSizeAnchor>
  <cdr:relSizeAnchor xmlns:cdr="http://schemas.openxmlformats.org/drawingml/2006/chartDrawing">
    <cdr:from>
      <cdr:x>0.73875</cdr:x>
      <cdr:y>0.0855</cdr:y>
    </cdr:from>
    <cdr:to>
      <cdr:x>0.8525</cdr:x>
      <cdr:y>0.18725</cdr:y>
    </cdr:to>
    <cdr:sp macro="" textlink="">
      <cdr:nvSpPr>
        <cdr:cNvPr id="9242" name="Text Box 26"/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6804386" y="480489"/>
          <a:ext cx="1047714" cy="571809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noFill/>
        </a:ln>
        <a:extLst xmlns:a="http://schemas.openxmlformats.org/drawingml/2006/main">
          <a:ext uri="{909E8E84-426E-40DD-AFC4-6F175D3DCCD1}">
            <a14:hiddenFill xmlns:a14="http://schemas.microsoft.com/office/drawing/2010/main">
              <a:solidFill>
                <a:srgbClr xmlns:mc="http://schemas.openxmlformats.org/markup-compatibility/2006" val="FFFFFF" mc:Ignorable="a14" a14:legacySpreadsheetColorIndex="9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xmlns:mc="http://schemas.openxmlformats.org/markup-compatibility/2006" val="000000" mc:Ignorable="a14" a14:legacySpreadsheetColorIndex="64"/>
              </a:solidFill>
              <a:miter lim="800000"/>
              <a:headEnd/>
              <a:tailEnd/>
            </a14:hiddenLine>
          </a:ext>
        </a:extLst>
      </cdr:spPr>
      <cdr:txBody>
        <a:bodyPr xmlns:a="http://schemas.openxmlformats.org/drawingml/2006/main" vertOverflow="clip" wrap="square" lIns="45720" tIns="41148" rIns="45720" bIns="0" anchor="t" upright="1"/>
        <a:lstStyle xmlns:a="http://schemas.openxmlformats.org/drawingml/2006/main"/>
        <a:p xmlns:a="http://schemas.openxmlformats.org/drawingml/2006/main">
          <a:pPr algn="ctr" rtl="0">
            <a:defRPr sz="1000"/>
          </a:pPr>
          <a:r>
            <a:rPr lang="ru-RU" sz="2000" b="0" i="1" u="none" strike="noStrike" baseline="0">
              <a:solidFill>
                <a:srgbClr val="000000"/>
              </a:solidFill>
              <a:latin typeface="Times New Roman"/>
              <a:cs typeface="Times New Roman"/>
            </a:rPr>
            <a:t>f</a:t>
          </a:r>
          <a:r>
            <a:rPr lang="ru-RU" sz="2000" b="0" i="0" u="none" strike="noStrike" baseline="0">
              <a:solidFill>
                <a:srgbClr val="000000"/>
              </a:solidFill>
              <a:latin typeface="Times New Roman"/>
              <a:cs typeface="Times New Roman"/>
            </a:rPr>
            <a:t>(</a:t>
          </a:r>
          <a:r>
            <a:rPr lang="ru-RU" sz="2000" b="0" i="1" u="none" strike="noStrike" baseline="0">
              <a:solidFill>
                <a:srgbClr val="000000"/>
              </a:solidFill>
              <a:latin typeface="Times New Roman"/>
              <a:cs typeface="Times New Roman"/>
            </a:rPr>
            <a:t>x</a:t>
          </a:r>
          <a:r>
            <a:rPr lang="ru-RU" sz="2000" b="0" i="0" u="none" strike="noStrike" baseline="30000">
              <a:solidFill>
                <a:srgbClr val="000000"/>
              </a:solidFill>
              <a:latin typeface="Times New Roman"/>
              <a:cs typeface="Times New Roman"/>
            </a:rPr>
            <a:t>(</a:t>
          </a:r>
          <a:r>
            <a:rPr lang="ru-RU" sz="2000" b="0" i="1" u="none" strike="noStrike" baseline="30000">
              <a:solidFill>
                <a:srgbClr val="000000"/>
              </a:solidFill>
              <a:latin typeface="Times New Roman"/>
              <a:cs typeface="Times New Roman"/>
            </a:rPr>
            <a:t>k</a:t>
          </a:r>
          <a:r>
            <a:rPr lang="ru-RU" sz="2000" b="0" i="0" u="none" strike="noStrike" baseline="30000">
              <a:solidFill>
                <a:srgbClr val="000000"/>
              </a:solidFill>
              <a:latin typeface="Times New Roman"/>
              <a:cs typeface="Times New Roman"/>
            </a:rPr>
            <a:t>-1)</a:t>
          </a:r>
          <a:r>
            <a:rPr lang="ru-RU" sz="2000" b="0" i="0" u="none" strike="noStrike" baseline="0">
              <a:solidFill>
                <a:srgbClr val="000000"/>
              </a:solidFill>
              <a:latin typeface="Times New Roman"/>
              <a:cs typeface="Times New Roman"/>
            </a:rPr>
            <a:t>)</a:t>
          </a:r>
          <a:endParaRPr lang="ru-RU"/>
        </a:p>
      </cdr:txBody>
    </cdr:sp>
  </cdr:relSizeAnchor>
  <cdr:relSizeAnchor xmlns:cdr="http://schemas.openxmlformats.org/drawingml/2006/chartDrawing">
    <cdr:from>
      <cdr:x>0.47625</cdr:x>
      <cdr:y>0.60925</cdr:y>
    </cdr:from>
    <cdr:to>
      <cdr:x>0.53298</cdr:x>
      <cdr:y>0.67246</cdr:y>
    </cdr:to>
    <cdr:sp macro="" textlink="">
      <cdr:nvSpPr>
        <cdr:cNvPr id="9243" name="Text Box 27"/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4386584" y="3418030"/>
          <a:ext cx="522515" cy="354649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noFill/>
        </a:ln>
        <a:extLst xmlns:a="http://schemas.openxmlformats.org/drawingml/2006/main">
          <a:ext uri="{909E8E84-426E-40DD-AFC4-6F175D3DCCD1}">
            <a14:hiddenFill xmlns:a14="http://schemas.microsoft.com/office/drawing/2010/main">
              <a:solidFill>
                <a:srgbClr xmlns:mc="http://schemas.openxmlformats.org/markup-compatibility/2006" val="FFFFFF" mc:Ignorable="a14" a14:legacySpreadsheetColorIndex="9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xmlns:mc="http://schemas.openxmlformats.org/markup-compatibility/2006" val="000000" mc:Ignorable="a14" a14:legacySpreadsheetColorIndex="64"/>
              </a:solidFill>
              <a:miter lim="800000"/>
              <a:headEnd/>
              <a:tailEnd/>
            </a14:hiddenLine>
          </a:ext>
        </a:extLst>
      </cdr:spPr>
      <cdr:txBody>
        <a:bodyPr xmlns:a="http://schemas.openxmlformats.org/drawingml/2006/main" wrap="none" lIns="36576" tIns="41148" rIns="0" bIns="0" anchor="t" upright="1">
          <a:spAutoFit/>
        </a:bodyPr>
        <a:lstStyle xmlns:a="http://schemas.openxmlformats.org/drawingml/2006/main"/>
        <a:p xmlns:a="http://schemas.openxmlformats.org/drawingml/2006/main">
          <a:pPr algn="l" rtl="0">
            <a:defRPr sz="1000"/>
          </a:pPr>
          <a:r>
            <a:rPr lang="ru-RU" sz="2000" b="0" i="1" u="none" strike="noStrike" baseline="0">
              <a:solidFill>
                <a:srgbClr val="000000"/>
              </a:solidFill>
              <a:latin typeface="Times New Roman"/>
              <a:cs typeface="Times New Roman"/>
            </a:rPr>
            <a:t>x</a:t>
          </a:r>
          <a:r>
            <a:rPr lang="ru-RU" sz="2000" b="0" i="0" u="none" strike="noStrike" baseline="30000">
              <a:solidFill>
                <a:srgbClr val="000000"/>
              </a:solidFill>
              <a:latin typeface="Times New Roman"/>
              <a:cs typeface="Times New Roman"/>
            </a:rPr>
            <a:t>(</a:t>
          </a:r>
          <a:r>
            <a:rPr lang="ru-RU" sz="2000" b="0" i="1" u="none" strike="noStrike" baseline="30000">
              <a:solidFill>
                <a:srgbClr val="000000"/>
              </a:solidFill>
              <a:latin typeface="Times New Roman"/>
              <a:cs typeface="Times New Roman"/>
            </a:rPr>
            <a:t>k</a:t>
          </a:r>
          <a:r>
            <a:rPr lang="ru-RU" sz="2000" b="0" i="0" u="none" strike="noStrike" baseline="30000">
              <a:solidFill>
                <a:srgbClr val="000000"/>
              </a:solidFill>
              <a:latin typeface="Times New Roman"/>
              <a:cs typeface="Times New Roman"/>
            </a:rPr>
            <a:t>+1)</a:t>
          </a:r>
          <a:endParaRPr lang="ru-RU"/>
        </a:p>
      </cdr:txBody>
    </cdr:sp>
  </cdr:relSizeAnchor>
  <cdr:relSizeAnchor xmlns:cdr="http://schemas.openxmlformats.org/drawingml/2006/chartDrawing">
    <cdr:from>
      <cdr:x>0.83975</cdr:x>
      <cdr:y>0.5675</cdr:y>
    </cdr:from>
    <cdr:to>
      <cdr:x>0.85425</cdr:x>
      <cdr:y>0.5965</cdr:y>
    </cdr:to>
    <cdr:sp macro="" textlink="">
      <cdr:nvSpPr>
        <cdr:cNvPr id="9244" name="Freeform 28"/>
        <cdr:cNvSpPr>
          <a:spLocks xmlns:a="http://schemas.openxmlformats.org/drawingml/2006/main"/>
        </cdr:cNvSpPr>
      </cdr:nvSpPr>
      <cdr:spPr bwMode="auto">
        <a:xfrm xmlns:a="http://schemas.openxmlformats.org/drawingml/2006/main">
          <a:off x="7734664" y="3189208"/>
          <a:ext cx="133555" cy="162973"/>
        </a:xfrm>
        <a:custGeom xmlns:a="http://schemas.openxmlformats.org/drawingml/2006/main">
          <a:avLst/>
          <a:gdLst>
            <a:gd name="T0" fmla="*/ 0 w 131769"/>
            <a:gd name="T1" fmla="*/ 162250 h 162250"/>
            <a:gd name="T2" fmla="*/ 0 w 131769"/>
            <a:gd name="T3" fmla="*/ 0 h 162250"/>
            <a:gd name="T4" fmla="*/ 131769 w 131769"/>
            <a:gd name="T5" fmla="*/ 0 h 162250"/>
          </a:gdLst>
          <a:ahLst/>
          <a:cxnLst>
            <a:cxn ang="0">
              <a:pos x="T0" y="T1"/>
            </a:cxn>
            <a:cxn ang="0">
              <a:pos x="T2" y="T3"/>
            </a:cxn>
            <a:cxn ang="0">
              <a:pos x="T4" y="T5"/>
            </a:cxn>
          </a:cxnLst>
          <a:rect l="0" t="0" r="r" b="b"/>
          <a:pathLst>
            <a:path w="131769" h="162250">
              <a:moveTo>
                <a:pt x="0" y="162250"/>
              </a:moveTo>
              <a:lnTo>
                <a:pt x="0" y="0"/>
              </a:lnTo>
              <a:lnTo>
                <a:pt x="131769" y="0"/>
              </a:lnTo>
            </a:path>
          </a:pathLst>
        </a:custGeom>
        <a:noFill xmlns:a="http://schemas.openxmlformats.org/drawingml/2006/main"/>
        <a:ln xmlns:a="http://schemas.openxmlformats.org/drawingml/2006/main" w="9525">
          <a:solidFill>
            <a:srgbClr xmlns:mc="http://schemas.openxmlformats.org/markup-compatibility/2006" xmlns:a14="http://schemas.microsoft.com/office/drawing/2010/main" val="000000" mc:Ignorable="a14" a14:legacySpreadsheetColorIndex="64"/>
          </a:solidFill>
          <a:round/>
          <a:headEnd/>
          <a:tailEnd/>
        </a:ln>
        <a:extLst xmlns:a="http://schemas.openxmlformats.org/drawingml/2006/main">
          <a:ext uri="{909E8E84-426E-40DD-AFC4-6F175D3DCCD1}">
            <a14:hiddenFill xmlns:a14="http://schemas.microsoft.com/office/drawing/2010/main">
              <a:solidFill>
                <a:srgbClr xmlns:mc="http://schemas.openxmlformats.org/markup-compatibility/2006" val="FFFFFF" mc:Ignorable="a14" a14:legacySpreadsheetColorIndex="9"/>
              </a:solidFill>
            </a14:hiddenFill>
          </a:ext>
        </a:extLst>
      </cdr:spPr>
      <cdr:txBody>
        <a:bodyPr xmlns:a="http://schemas.openxmlformats.org/drawingml/2006/main"/>
        <a:lstStyle xmlns:a="http://schemas.openxmlformats.org/drawingml/2006/main"/>
        <a:p xmlns:a="http://schemas.openxmlformats.org/drawingml/2006/main">
          <a:endParaRPr lang="ru-RU"/>
        </a:p>
      </cdr:txBody>
    </cdr:sp>
  </cdr:relSizeAnchor>
  <cdr:relSizeAnchor xmlns:cdr="http://schemas.openxmlformats.org/drawingml/2006/chartDrawing">
    <cdr:from>
      <cdr:x>0.5685</cdr:x>
      <cdr:y>0.5675</cdr:y>
    </cdr:from>
    <cdr:to>
      <cdr:x>0.58225</cdr:x>
      <cdr:y>0.59575</cdr:y>
    </cdr:to>
    <cdr:sp macro="" textlink="">
      <cdr:nvSpPr>
        <cdr:cNvPr id="9245" name="Freeform 29"/>
        <cdr:cNvSpPr>
          <a:spLocks xmlns:a="http://schemas.openxmlformats.org/drawingml/2006/main"/>
        </cdr:cNvSpPr>
      </cdr:nvSpPr>
      <cdr:spPr bwMode="auto">
        <a:xfrm xmlns:a="http://schemas.openxmlformats.org/drawingml/2006/main">
          <a:off x="5236269" y="3189208"/>
          <a:ext cx="126647" cy="158758"/>
        </a:xfrm>
        <a:custGeom xmlns:a="http://schemas.openxmlformats.org/drawingml/2006/main">
          <a:avLst/>
          <a:gdLst>
            <a:gd name="T0" fmla="*/ 0 w 131769"/>
            <a:gd name="T1" fmla="*/ 162250 h 162250"/>
            <a:gd name="T2" fmla="*/ 0 w 131769"/>
            <a:gd name="T3" fmla="*/ 0 h 162250"/>
            <a:gd name="T4" fmla="*/ 131769 w 131769"/>
            <a:gd name="T5" fmla="*/ 0 h 162250"/>
          </a:gdLst>
          <a:ahLst/>
          <a:cxnLst>
            <a:cxn ang="0">
              <a:pos x="T0" y="T1"/>
            </a:cxn>
            <a:cxn ang="0">
              <a:pos x="T2" y="T3"/>
            </a:cxn>
            <a:cxn ang="0">
              <a:pos x="T4" y="T5"/>
            </a:cxn>
          </a:cxnLst>
          <a:rect l="0" t="0" r="r" b="b"/>
          <a:pathLst>
            <a:path w="131769" h="162250">
              <a:moveTo>
                <a:pt x="0" y="162250"/>
              </a:moveTo>
              <a:lnTo>
                <a:pt x="0" y="0"/>
              </a:lnTo>
              <a:lnTo>
                <a:pt x="131769" y="0"/>
              </a:lnTo>
            </a:path>
          </a:pathLst>
        </a:custGeom>
        <a:noFill xmlns:a="http://schemas.openxmlformats.org/drawingml/2006/main"/>
        <a:ln xmlns:a="http://schemas.openxmlformats.org/drawingml/2006/main" w="9525">
          <a:solidFill>
            <a:srgbClr xmlns:mc="http://schemas.openxmlformats.org/markup-compatibility/2006" xmlns:a14="http://schemas.microsoft.com/office/drawing/2010/main" val="000000" mc:Ignorable="a14" a14:legacySpreadsheetColorIndex="64"/>
          </a:solidFill>
          <a:round/>
          <a:headEnd/>
          <a:tailEnd/>
        </a:ln>
        <a:extLst xmlns:a="http://schemas.openxmlformats.org/drawingml/2006/main">
          <a:ext uri="{909E8E84-426E-40DD-AFC4-6F175D3DCCD1}">
            <a14:hiddenFill xmlns:a14="http://schemas.microsoft.com/office/drawing/2010/main">
              <a:solidFill>
                <a:srgbClr xmlns:mc="http://schemas.openxmlformats.org/markup-compatibility/2006" val="FFFFFF" mc:Ignorable="a14" a14:legacySpreadsheetColorIndex="9"/>
              </a:solidFill>
            </a14:hiddenFill>
          </a:ext>
        </a:extLst>
      </cdr:spPr>
      <cdr:txBody>
        <a:bodyPr xmlns:a="http://schemas.openxmlformats.org/drawingml/2006/main"/>
        <a:lstStyle xmlns:a="http://schemas.openxmlformats.org/drawingml/2006/main"/>
        <a:p xmlns:a="http://schemas.openxmlformats.org/drawingml/2006/main">
          <a:endParaRPr lang="ru-RU"/>
        </a:p>
      </cdr:txBody>
    </cdr:sp>
  </cdr:relSizeAnchor>
  <cdr:relSizeAnchor xmlns:cdr="http://schemas.openxmlformats.org/drawingml/2006/chartDrawing">
    <cdr:from>
      <cdr:x>0.60175</cdr:x>
      <cdr:y>0.5695</cdr:y>
    </cdr:from>
    <cdr:to>
      <cdr:x>0.6125</cdr:x>
      <cdr:y>0.59475</cdr:y>
    </cdr:to>
    <cdr:sp macro="" textlink="">
      <cdr:nvSpPr>
        <cdr:cNvPr id="9246" name="Freeform 30"/>
        <cdr:cNvSpPr>
          <a:spLocks xmlns:a="http://schemas.openxmlformats.org/drawingml/2006/main"/>
        </cdr:cNvSpPr>
      </cdr:nvSpPr>
      <cdr:spPr bwMode="auto">
        <a:xfrm xmlns:a="http://schemas.openxmlformats.org/drawingml/2006/main">
          <a:off x="5542524" y="3200448"/>
          <a:ext cx="99014" cy="141898"/>
        </a:xfrm>
        <a:custGeom xmlns:a="http://schemas.openxmlformats.org/drawingml/2006/main">
          <a:avLst/>
          <a:gdLst>
            <a:gd name="T0" fmla="*/ 0 w 94604"/>
            <a:gd name="T1" fmla="*/ 0 h 141969"/>
            <a:gd name="T2" fmla="*/ 81089 w 94604"/>
            <a:gd name="T3" fmla="*/ 50703 h 141969"/>
            <a:gd name="T4" fmla="*/ 81089 w 94604"/>
            <a:gd name="T5" fmla="*/ 141969 h 141969"/>
          </a:gdLst>
          <a:ahLst/>
          <a:cxnLst>
            <a:cxn ang="0">
              <a:pos x="T0" y="T1"/>
            </a:cxn>
            <a:cxn ang="0">
              <a:pos x="T2" y="T3"/>
            </a:cxn>
            <a:cxn ang="0">
              <a:pos x="T4" y="T5"/>
            </a:cxn>
          </a:cxnLst>
          <a:rect l="0" t="0" r="r" b="b"/>
          <a:pathLst>
            <a:path w="94604" h="141969">
              <a:moveTo>
                <a:pt x="0" y="0"/>
              </a:moveTo>
              <a:cubicBezTo>
                <a:pt x="33787" y="13521"/>
                <a:pt x="67574" y="27042"/>
                <a:pt x="81089" y="50703"/>
              </a:cubicBezTo>
              <a:cubicBezTo>
                <a:pt x="94604" y="74364"/>
                <a:pt x="87846" y="108166"/>
                <a:pt x="81089" y="141969"/>
              </a:cubicBezTo>
            </a:path>
          </a:pathLst>
        </a:custGeom>
        <a:noFill xmlns:a="http://schemas.openxmlformats.org/drawingml/2006/main"/>
        <a:ln xmlns:a="http://schemas.openxmlformats.org/drawingml/2006/main" w="9525">
          <a:solidFill>
            <a:srgbClr xmlns:mc="http://schemas.openxmlformats.org/markup-compatibility/2006" xmlns:a14="http://schemas.microsoft.com/office/drawing/2010/main" val="000000" mc:Ignorable="a14" a14:legacySpreadsheetColorIndex="64"/>
          </a:solidFill>
          <a:round/>
          <a:headEnd/>
          <a:tailEnd/>
        </a:ln>
        <a:extLst xmlns:a="http://schemas.openxmlformats.org/drawingml/2006/main">
          <a:ext uri="{909E8E84-426E-40DD-AFC4-6F175D3DCCD1}">
            <a14:hiddenFill xmlns:a14="http://schemas.microsoft.com/office/drawing/2010/main">
              <a:solidFill>
                <a:srgbClr xmlns:mc="http://schemas.openxmlformats.org/markup-compatibility/2006" val="FFFFFF" mc:Ignorable="a14" a14:legacySpreadsheetColorIndex="9"/>
              </a:solidFill>
            </a14:hiddenFill>
          </a:ext>
        </a:extLst>
      </cdr:spPr>
      <cdr:txBody>
        <a:bodyPr xmlns:a="http://schemas.openxmlformats.org/drawingml/2006/main"/>
        <a:lstStyle xmlns:a="http://schemas.openxmlformats.org/drawingml/2006/main"/>
        <a:p xmlns:a="http://schemas.openxmlformats.org/drawingml/2006/main">
          <a:endParaRPr lang="ru-RU"/>
        </a:p>
      </cdr:txBody>
    </cdr:sp>
  </cdr:relSizeAnchor>
  <cdr:relSizeAnchor xmlns:cdr="http://schemas.openxmlformats.org/drawingml/2006/chartDrawing">
    <cdr:from>
      <cdr:x>0.53525</cdr:x>
      <cdr:y>0.57825</cdr:y>
    </cdr:from>
    <cdr:to>
      <cdr:x>0.54</cdr:x>
      <cdr:y>0.59475</cdr:y>
    </cdr:to>
    <cdr:sp macro="" textlink="">
      <cdr:nvSpPr>
        <cdr:cNvPr id="9248" name="Freeform 32"/>
        <cdr:cNvSpPr>
          <a:spLocks xmlns:a="http://schemas.openxmlformats.org/drawingml/2006/main"/>
        </cdr:cNvSpPr>
      </cdr:nvSpPr>
      <cdr:spPr bwMode="auto">
        <a:xfrm xmlns:a="http://schemas.openxmlformats.org/drawingml/2006/main">
          <a:off x="4930014" y="3249620"/>
          <a:ext cx="43751" cy="92726"/>
        </a:xfrm>
        <a:custGeom xmlns:a="http://schemas.openxmlformats.org/drawingml/2006/main">
          <a:avLst/>
          <a:gdLst>
            <a:gd name="T0" fmla="*/ 0 w 40544"/>
            <a:gd name="T1" fmla="*/ 0 h 91266"/>
            <a:gd name="T2" fmla="*/ 40544 w 40544"/>
            <a:gd name="T3" fmla="*/ 40563 h 91266"/>
            <a:gd name="T4" fmla="*/ 0 w 40544"/>
            <a:gd name="T5" fmla="*/ 91266 h 91266"/>
          </a:gdLst>
          <a:ahLst/>
          <a:cxnLst>
            <a:cxn ang="0">
              <a:pos x="T0" y="T1"/>
            </a:cxn>
            <a:cxn ang="0">
              <a:pos x="T2" y="T3"/>
            </a:cxn>
            <a:cxn ang="0">
              <a:pos x="T4" y="T5"/>
            </a:cxn>
          </a:cxnLst>
          <a:rect l="0" t="0" r="r" b="b"/>
          <a:pathLst>
            <a:path w="40544" h="91266">
              <a:moveTo>
                <a:pt x="0" y="0"/>
              </a:moveTo>
              <a:cubicBezTo>
                <a:pt x="20272" y="12676"/>
                <a:pt x="40544" y="25352"/>
                <a:pt x="40544" y="40563"/>
              </a:cubicBezTo>
              <a:cubicBezTo>
                <a:pt x="40544" y="55774"/>
                <a:pt x="10136" y="86196"/>
                <a:pt x="0" y="91266"/>
              </a:cubicBezTo>
            </a:path>
          </a:pathLst>
        </a:custGeom>
        <a:noFill xmlns:a="http://schemas.openxmlformats.org/drawingml/2006/main"/>
        <a:ln xmlns:a="http://schemas.openxmlformats.org/drawingml/2006/main" w="9525">
          <a:solidFill>
            <a:srgbClr xmlns:mc="http://schemas.openxmlformats.org/markup-compatibility/2006" xmlns:a14="http://schemas.microsoft.com/office/drawing/2010/main" val="000000" mc:Ignorable="a14" a14:legacySpreadsheetColorIndex="64"/>
          </a:solidFill>
          <a:round/>
          <a:headEnd/>
          <a:tailEnd/>
        </a:ln>
        <a:extLst xmlns:a="http://schemas.openxmlformats.org/drawingml/2006/main">
          <a:ext uri="{909E8E84-426E-40DD-AFC4-6F175D3DCCD1}">
            <a14:hiddenFill xmlns:a14="http://schemas.microsoft.com/office/drawing/2010/main">
              <a:solidFill>
                <a:srgbClr xmlns:mc="http://schemas.openxmlformats.org/markup-compatibility/2006" val="FFFFFF" mc:Ignorable="a14" a14:legacySpreadsheetColorIndex="9"/>
              </a:solidFill>
            </a14:hiddenFill>
          </a:ext>
        </a:extLst>
      </cdr:spPr>
      <cdr:txBody>
        <a:bodyPr xmlns:a="http://schemas.openxmlformats.org/drawingml/2006/main"/>
        <a:lstStyle xmlns:a="http://schemas.openxmlformats.org/drawingml/2006/main"/>
        <a:p xmlns:a="http://schemas.openxmlformats.org/drawingml/2006/main">
          <a:endParaRPr lang="ru-RU"/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BC364-0C06-4081-BBA9-BAC27FA0B848}" type="datetimeFigureOut">
              <a:rPr lang="ru-RU" smtClean="0"/>
              <a:t>12.09.2021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829E1-22CD-4006-A51E-1C9B67A2B4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2232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BC364-0C06-4081-BBA9-BAC27FA0B848}" type="datetimeFigureOut">
              <a:rPr lang="ru-RU" smtClean="0"/>
              <a:t>12.09.2021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829E1-22CD-4006-A51E-1C9B67A2B4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830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BC364-0C06-4081-BBA9-BAC27FA0B848}" type="datetimeFigureOut">
              <a:rPr lang="ru-RU" smtClean="0"/>
              <a:t>12.09.2021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829E1-22CD-4006-A51E-1C9B67A2B4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7492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BC364-0C06-4081-BBA9-BAC27FA0B848}" type="datetimeFigureOut">
              <a:rPr lang="ru-RU" smtClean="0"/>
              <a:t>12.09.2021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829E1-22CD-4006-A51E-1C9B67A2B4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5499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BC364-0C06-4081-BBA9-BAC27FA0B848}" type="datetimeFigureOut">
              <a:rPr lang="ru-RU" smtClean="0"/>
              <a:t>12.09.2021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829E1-22CD-4006-A51E-1C9B67A2B4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2786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BC364-0C06-4081-BBA9-BAC27FA0B848}" type="datetimeFigureOut">
              <a:rPr lang="ru-RU" smtClean="0"/>
              <a:t>12.09.2021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829E1-22CD-4006-A51E-1C9B67A2B4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6067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BC364-0C06-4081-BBA9-BAC27FA0B848}" type="datetimeFigureOut">
              <a:rPr lang="ru-RU" smtClean="0"/>
              <a:t>12.09.2021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829E1-22CD-4006-A51E-1C9B67A2B4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7517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BC364-0C06-4081-BBA9-BAC27FA0B848}" type="datetimeFigureOut">
              <a:rPr lang="ru-RU" smtClean="0"/>
              <a:t>12.09.2021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829E1-22CD-4006-A51E-1C9B67A2B4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5800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BC364-0C06-4081-BBA9-BAC27FA0B848}" type="datetimeFigureOut">
              <a:rPr lang="ru-RU" smtClean="0"/>
              <a:t>12.09.2021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829E1-22CD-4006-A51E-1C9B67A2B4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9461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BC364-0C06-4081-BBA9-BAC27FA0B848}" type="datetimeFigureOut">
              <a:rPr lang="ru-RU" smtClean="0"/>
              <a:t>12.09.2021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829E1-22CD-4006-A51E-1C9B67A2B4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4699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BC364-0C06-4081-BBA9-BAC27FA0B848}" type="datetimeFigureOut">
              <a:rPr lang="ru-RU" smtClean="0"/>
              <a:t>12.09.2021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829E1-22CD-4006-A51E-1C9B67A2B4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0547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EBC364-0C06-4081-BBA9-BAC27FA0B848}" type="datetimeFigureOut">
              <a:rPr lang="ru-RU" smtClean="0"/>
              <a:t>12.09.2021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829E1-22CD-4006-A51E-1C9B67A2B4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7511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-1" y="51589"/>
            <a:ext cx="9144001" cy="258532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5400" b="1" cap="all" spc="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Алгоритмы вычислительной</a:t>
            </a:r>
            <a:br>
              <a:rPr lang="ru-RU" sz="5400" b="1" cap="all" spc="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</a:br>
            <a:r>
              <a:rPr lang="ru-RU" sz="5400" b="1" cap="all" spc="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математики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0" y="3645024"/>
            <a:ext cx="9144000" cy="258532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5400" b="1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Лекция 2. Численные методы решения нелинейных алгебраических уравнений</a:t>
            </a:r>
            <a:endParaRPr lang="ru-RU" sz="5400" b="1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010218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0"/>
            <a:ext cx="9144000" cy="2308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3600" b="1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Численные методы</a:t>
            </a:r>
            <a:r>
              <a:rPr lang="en-US" sz="3600" b="1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r>
              <a:rPr lang="ru-RU" sz="3600" b="1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решения нелинейных алгебраических уравнений</a:t>
            </a:r>
          </a:p>
          <a:p>
            <a:pPr algn="ctr"/>
            <a:r>
              <a:rPr lang="ru-RU" sz="3600" b="1" spc="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Метод пропорциональных частей</a:t>
            </a:r>
            <a:br>
              <a:rPr lang="ru-RU" sz="3600" b="1" spc="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</a:br>
            <a:r>
              <a:rPr lang="ru-RU" sz="3600" b="1" spc="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(секущих, хорд)</a:t>
            </a:r>
            <a:endParaRPr lang="ru-RU" sz="3200" b="1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graphicFrame>
        <p:nvGraphicFramePr>
          <p:cNvPr id="5" name="Диаграмма 4">
            <a:extLst>
              <a:ext uri="{FF2B5EF4-FFF2-40B4-BE49-F238E27FC236}">
                <a16:creationId xmlns:a16="http://schemas.microsoft.com/office/drawing/2014/main" id="{00000000-0008-0000-0300-0000020000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4636919"/>
              </p:ext>
            </p:extLst>
          </p:nvPr>
        </p:nvGraphicFramePr>
        <p:xfrm>
          <a:off x="-33337" y="1449116"/>
          <a:ext cx="5081767" cy="31005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6BA70AC4-F487-4A70-8653-2C4ED69DB248}"/>
              </a:ext>
            </a:extLst>
          </p:cNvPr>
          <p:cNvSpPr txBox="1"/>
          <p:nvPr/>
        </p:nvSpPr>
        <p:spPr>
          <a:xfrm>
            <a:off x="35496" y="4802376"/>
            <a:ext cx="4572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>
                <a:solidFill>
                  <a:srgbClr val="7030A0"/>
                </a:solidFill>
              </a:rPr>
              <a:t>Условия решения методом пропорциональных частей</a:t>
            </a:r>
          </a:p>
          <a:p>
            <a:r>
              <a:rPr lang="ru-RU" sz="2400" b="1" dirty="0">
                <a:solidFill>
                  <a:srgbClr val="7030A0"/>
                </a:solidFill>
              </a:rPr>
              <a:t>1. </a:t>
            </a:r>
            <a:r>
              <a:rPr lang="en-US" sz="2400" b="1" i="1" dirty="0">
                <a:solidFill>
                  <a:srgbClr val="7030A0"/>
                </a:solidFill>
              </a:rPr>
              <a:t>f</a:t>
            </a:r>
            <a:r>
              <a:rPr lang="en-US" sz="2400" b="1" dirty="0">
                <a:solidFill>
                  <a:srgbClr val="7030A0"/>
                </a:solidFill>
              </a:rPr>
              <a:t>(</a:t>
            </a:r>
            <a:r>
              <a:rPr lang="en-US" sz="2400" b="1" i="1" dirty="0">
                <a:solidFill>
                  <a:srgbClr val="7030A0"/>
                </a:solidFill>
              </a:rPr>
              <a:t>a</a:t>
            </a:r>
            <a:r>
              <a:rPr lang="en-US" sz="2400" b="1" dirty="0">
                <a:solidFill>
                  <a:srgbClr val="7030A0"/>
                </a:solidFill>
              </a:rPr>
              <a:t>)</a:t>
            </a:r>
            <a:r>
              <a:rPr lang="en-US" sz="2400" b="1" dirty="0">
                <a:solidFill>
                  <a:srgbClr val="7030A0"/>
                </a:solidFill>
                <a:sym typeface="Symbol" panose="05050102010706020507" pitchFamily="18" charset="2"/>
              </a:rPr>
              <a:t></a:t>
            </a:r>
            <a:r>
              <a:rPr lang="en-US" sz="2400" b="1" i="1" dirty="0">
                <a:solidFill>
                  <a:srgbClr val="7030A0"/>
                </a:solidFill>
              </a:rPr>
              <a:t>f</a:t>
            </a:r>
            <a:r>
              <a:rPr lang="en-US" sz="2400" b="1" dirty="0">
                <a:solidFill>
                  <a:srgbClr val="7030A0"/>
                </a:solidFill>
              </a:rPr>
              <a:t>(</a:t>
            </a:r>
            <a:r>
              <a:rPr lang="en-US" sz="2400" b="1" i="1" dirty="0">
                <a:solidFill>
                  <a:srgbClr val="7030A0"/>
                </a:solidFill>
              </a:rPr>
              <a:t>b</a:t>
            </a:r>
            <a:r>
              <a:rPr lang="en-US" sz="2400" b="1" dirty="0">
                <a:solidFill>
                  <a:srgbClr val="7030A0"/>
                </a:solidFill>
              </a:rPr>
              <a:t>)&lt;0;</a:t>
            </a:r>
            <a:endParaRPr lang="ru-RU" sz="2400" b="1" dirty="0">
              <a:solidFill>
                <a:srgbClr val="7030A0"/>
              </a:solidFill>
            </a:endParaRPr>
          </a:p>
          <a:p>
            <a:r>
              <a:rPr lang="ru-RU" sz="2400" b="1" dirty="0">
                <a:solidFill>
                  <a:srgbClr val="7030A0"/>
                </a:solidFill>
              </a:rPr>
              <a:t>2. Непрерывность функции на заданном отрезке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2EE000-51E8-4872-A1A5-963554EFC6E3}"/>
              </a:ext>
            </a:extLst>
          </p:cNvPr>
          <p:cNvSpPr txBox="1"/>
          <p:nvPr/>
        </p:nvSpPr>
        <p:spPr>
          <a:xfrm>
            <a:off x="5048430" y="2830284"/>
            <a:ext cx="413208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>
                <a:solidFill>
                  <a:srgbClr val="7030A0"/>
                </a:solidFill>
              </a:rPr>
              <a:t>Особенности метода пропорциональных частей</a:t>
            </a:r>
          </a:p>
          <a:p>
            <a:r>
              <a:rPr lang="ru-RU" sz="2400" b="1" dirty="0">
                <a:solidFill>
                  <a:srgbClr val="7030A0"/>
                </a:solidFill>
              </a:rPr>
              <a:t>1. Общая структура аналогична методу половинного деления.</a:t>
            </a:r>
          </a:p>
          <a:p>
            <a:r>
              <a:rPr lang="ru-RU" sz="2400" b="1" dirty="0">
                <a:solidFill>
                  <a:srgbClr val="7030A0"/>
                </a:solidFill>
              </a:rPr>
              <a:t>2. Иной расчёт точки </a:t>
            </a:r>
            <a:r>
              <a:rPr lang="en-US" sz="2400" b="1" i="1" dirty="0">
                <a:solidFill>
                  <a:srgbClr val="7030A0"/>
                </a:solidFill>
              </a:rPr>
              <a:t>d</a:t>
            </a:r>
            <a:r>
              <a:rPr lang="en-US" sz="2400" b="1" dirty="0">
                <a:solidFill>
                  <a:srgbClr val="7030A0"/>
                </a:solidFill>
              </a:rPr>
              <a:t>.</a:t>
            </a:r>
            <a:endParaRPr lang="ru-RU" sz="2400" b="1" dirty="0">
              <a:solidFill>
                <a:srgbClr val="7030A0"/>
              </a:solidFill>
            </a:endParaRPr>
          </a:p>
          <a:p>
            <a:r>
              <a:rPr lang="ru-RU" sz="2400" b="1" dirty="0">
                <a:solidFill>
                  <a:srgbClr val="7030A0"/>
                </a:solidFill>
              </a:rPr>
              <a:t>3. Другие условия окончания вычислений.</a:t>
            </a:r>
          </a:p>
        </p:txBody>
      </p:sp>
    </p:spTree>
    <p:extLst>
      <p:ext uri="{BB962C8B-B14F-4D97-AF65-F5344CB8AC3E}">
        <p14:creationId xmlns:p14="http://schemas.microsoft.com/office/powerpoint/2010/main" val="33048000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0"/>
            <a:ext cx="9144000" cy="2308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3600" b="1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Численные методы</a:t>
            </a:r>
            <a:r>
              <a:rPr lang="en-US" sz="3600" b="1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r>
              <a:rPr lang="ru-RU" sz="3600" b="1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решения нелинейных алгебраических уравнений</a:t>
            </a:r>
          </a:p>
          <a:p>
            <a:pPr algn="ctr"/>
            <a:r>
              <a:rPr lang="ru-RU" sz="3600" b="1" spc="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Отличительные особенности метода пропорциональных частей</a:t>
            </a:r>
            <a:endParaRPr lang="ru-RU" sz="3200" b="1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graphicFrame>
        <p:nvGraphicFramePr>
          <p:cNvPr id="5" name="Диаграмма 4">
            <a:extLst>
              <a:ext uri="{FF2B5EF4-FFF2-40B4-BE49-F238E27FC236}">
                <a16:creationId xmlns:a16="http://schemas.microsoft.com/office/drawing/2014/main" id="{00000000-0008-0000-0300-0000020000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308193"/>
              </p:ext>
            </p:extLst>
          </p:nvPr>
        </p:nvGraphicFramePr>
        <p:xfrm>
          <a:off x="-33337" y="1449116"/>
          <a:ext cx="5081767" cy="31005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62EE000-51E8-4872-A1A5-963554EFC6E3}"/>
              </a:ext>
            </a:extLst>
          </p:cNvPr>
          <p:cNvSpPr txBox="1"/>
          <p:nvPr/>
        </p:nvSpPr>
        <p:spPr>
          <a:xfrm>
            <a:off x="5048430" y="2348880"/>
            <a:ext cx="413208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u="sng" dirty="0">
                <a:solidFill>
                  <a:srgbClr val="7030A0"/>
                </a:solidFill>
              </a:rPr>
              <a:t>Расчёт точки </a:t>
            </a:r>
            <a:r>
              <a:rPr lang="en-US" sz="2000" b="1" i="1" u="sng" dirty="0">
                <a:solidFill>
                  <a:srgbClr val="7030A0"/>
                </a:solidFill>
              </a:rPr>
              <a:t>d</a:t>
            </a:r>
            <a:endParaRPr lang="ru-RU" sz="2000" b="1" i="1" u="sng" dirty="0">
              <a:solidFill>
                <a:srgbClr val="7030A0"/>
              </a:solidFill>
            </a:endParaRPr>
          </a:p>
          <a:p>
            <a:r>
              <a:rPr lang="ru-RU" sz="2000" b="1" dirty="0">
                <a:solidFill>
                  <a:srgbClr val="7030A0"/>
                </a:solidFill>
              </a:rPr>
              <a:t>Из условия пропорциональности треугольников, ограниченных осью абсцисс, секущей и вертикальными прямыми:</a:t>
            </a:r>
            <a:endParaRPr lang="en-US" sz="2000" b="1" dirty="0">
              <a:solidFill>
                <a:srgbClr val="7030A0"/>
              </a:solidFill>
            </a:endParaRPr>
          </a:p>
          <a:p>
            <a:endParaRPr lang="en-US" sz="2000" b="1" dirty="0">
              <a:solidFill>
                <a:srgbClr val="7030A0"/>
              </a:solidFill>
            </a:endParaRPr>
          </a:p>
          <a:p>
            <a:endParaRPr lang="en-US" sz="2000" b="1" dirty="0">
              <a:solidFill>
                <a:srgbClr val="7030A0"/>
              </a:solidFill>
            </a:endParaRPr>
          </a:p>
          <a:p>
            <a:r>
              <a:rPr lang="ru-RU" sz="2000" b="1" dirty="0">
                <a:solidFill>
                  <a:srgbClr val="7030A0"/>
                </a:solidFill>
              </a:rPr>
              <a:t>получаем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F0E18E3-6764-4DDC-B0FD-2F28450251FF}"/>
                  </a:ext>
                </a:extLst>
              </p:cNvPr>
              <p:cNvSpPr txBox="1"/>
              <p:nvPr/>
            </p:nvSpPr>
            <p:spPr>
              <a:xfrm>
                <a:off x="5940152" y="3933929"/>
                <a:ext cx="1767022" cy="5861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−0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den>
                      </m:f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F0E18E3-6764-4DDC-B0FD-2F28450251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0152" y="3933929"/>
                <a:ext cx="1767022" cy="58612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098B9F29-90E4-4D02-8652-6FC96CE19603}"/>
              </a:ext>
            </a:extLst>
          </p:cNvPr>
          <p:cNvSpPr txBox="1"/>
          <p:nvPr/>
        </p:nvSpPr>
        <p:spPr>
          <a:xfrm>
            <a:off x="0" y="5110152"/>
            <a:ext cx="594015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u="sng" dirty="0">
                <a:solidFill>
                  <a:srgbClr val="7030A0"/>
                </a:solidFill>
              </a:rPr>
              <a:t>Условия окончания вычислений</a:t>
            </a:r>
          </a:p>
          <a:p>
            <a:r>
              <a:rPr lang="ru-RU" sz="2000" b="1" dirty="0">
                <a:solidFill>
                  <a:srgbClr val="7030A0"/>
                </a:solidFill>
              </a:rPr>
              <a:t>1. </a:t>
            </a:r>
            <a:r>
              <a:rPr lang="en-US" sz="2000" b="1" i="1" dirty="0">
                <a:solidFill>
                  <a:srgbClr val="7030A0"/>
                </a:solidFill>
              </a:rPr>
              <a:t>f</a:t>
            </a:r>
            <a:r>
              <a:rPr lang="en-US" sz="2000" b="1" dirty="0">
                <a:solidFill>
                  <a:srgbClr val="7030A0"/>
                </a:solidFill>
              </a:rPr>
              <a:t>(</a:t>
            </a:r>
            <a:r>
              <a:rPr lang="en-US" sz="2000" b="1" i="1" dirty="0">
                <a:solidFill>
                  <a:srgbClr val="7030A0"/>
                </a:solidFill>
              </a:rPr>
              <a:t>d</a:t>
            </a:r>
            <a:r>
              <a:rPr lang="en-US" sz="2000" b="1" dirty="0">
                <a:solidFill>
                  <a:srgbClr val="7030A0"/>
                </a:solidFill>
              </a:rPr>
              <a:t>) = 0</a:t>
            </a:r>
          </a:p>
          <a:p>
            <a:r>
              <a:rPr lang="en-US" sz="2000" b="1" dirty="0">
                <a:solidFill>
                  <a:srgbClr val="7030A0"/>
                </a:solidFill>
              </a:rPr>
              <a:t>2</a:t>
            </a:r>
            <a:r>
              <a:rPr lang="ru-RU" sz="2000" b="1" dirty="0">
                <a:solidFill>
                  <a:srgbClr val="7030A0"/>
                </a:solidFill>
              </a:rPr>
              <a:t>. Одновременно: </a:t>
            </a:r>
            <a:r>
              <a:rPr lang="en-US" sz="2000" b="1" dirty="0">
                <a:solidFill>
                  <a:srgbClr val="7030A0"/>
                </a:solidFill>
              </a:rPr>
              <a:t>|</a:t>
            </a:r>
            <a:r>
              <a:rPr lang="en-US" sz="2000" b="1" i="1" dirty="0">
                <a:solidFill>
                  <a:srgbClr val="7030A0"/>
                </a:solidFill>
              </a:rPr>
              <a:t>f</a:t>
            </a:r>
            <a:r>
              <a:rPr lang="en-US" sz="2000" b="1" dirty="0">
                <a:solidFill>
                  <a:srgbClr val="7030A0"/>
                </a:solidFill>
              </a:rPr>
              <a:t>(</a:t>
            </a:r>
            <a:r>
              <a:rPr lang="en-US" sz="2000" b="1" i="1" dirty="0">
                <a:solidFill>
                  <a:srgbClr val="7030A0"/>
                </a:solidFill>
              </a:rPr>
              <a:t>d</a:t>
            </a:r>
            <a:r>
              <a:rPr lang="en-US" sz="2000" b="1" dirty="0">
                <a:solidFill>
                  <a:srgbClr val="7030A0"/>
                </a:solidFill>
              </a:rPr>
              <a:t>)| ≤ </a:t>
            </a:r>
            <a:r>
              <a:rPr lang="en-US" sz="2000" b="1" i="1" dirty="0">
                <a:solidFill>
                  <a:srgbClr val="7030A0"/>
                </a:solidFill>
                <a:sym typeface="Symbol" panose="05050102010706020507" pitchFamily="18" charset="2"/>
              </a:rPr>
              <a:t></a:t>
            </a:r>
            <a:r>
              <a:rPr lang="ru-RU" sz="2000" b="1" dirty="0">
                <a:solidFill>
                  <a:srgbClr val="7030A0"/>
                </a:solidFill>
              </a:rPr>
              <a:t> </a:t>
            </a:r>
            <a:r>
              <a:rPr lang="en-US" sz="2000" b="1" dirty="0">
                <a:solidFill>
                  <a:srgbClr val="7030A0"/>
                </a:solidFill>
              </a:rPr>
              <a:t> </a:t>
            </a:r>
            <a:r>
              <a:rPr lang="ru-RU" sz="2000" b="1" dirty="0">
                <a:solidFill>
                  <a:srgbClr val="7030A0"/>
                </a:solidFill>
              </a:rPr>
              <a:t>и</a:t>
            </a:r>
            <a:r>
              <a:rPr lang="en-US" sz="2000" b="1" dirty="0">
                <a:solidFill>
                  <a:srgbClr val="7030A0"/>
                </a:solidFill>
              </a:rPr>
              <a:t> </a:t>
            </a:r>
            <a:r>
              <a:rPr lang="ru-RU" sz="2000" b="1" dirty="0">
                <a:solidFill>
                  <a:srgbClr val="7030A0"/>
                </a:solidFill>
              </a:rPr>
              <a:t> </a:t>
            </a:r>
            <a:r>
              <a:rPr lang="en-US" sz="2000" b="1" dirty="0">
                <a:solidFill>
                  <a:srgbClr val="7030A0"/>
                </a:solidFill>
              </a:rPr>
              <a:t>|</a:t>
            </a:r>
            <a:r>
              <a:rPr lang="en-US" sz="2000" b="1" i="1" dirty="0">
                <a:solidFill>
                  <a:srgbClr val="7030A0"/>
                </a:solidFill>
              </a:rPr>
              <a:t>d</a:t>
            </a:r>
            <a:r>
              <a:rPr lang="en-US" sz="2000" b="1" i="1" baseline="30000" dirty="0">
                <a:solidFill>
                  <a:srgbClr val="7030A0"/>
                </a:solidFill>
              </a:rPr>
              <a:t>(k)</a:t>
            </a:r>
            <a:r>
              <a:rPr lang="en-US" sz="2000" b="1" dirty="0">
                <a:solidFill>
                  <a:srgbClr val="7030A0"/>
                </a:solidFill>
              </a:rPr>
              <a:t> – </a:t>
            </a:r>
            <a:r>
              <a:rPr lang="en-US" sz="2000" b="1" i="1" dirty="0">
                <a:solidFill>
                  <a:srgbClr val="7030A0"/>
                </a:solidFill>
              </a:rPr>
              <a:t>d</a:t>
            </a:r>
            <a:r>
              <a:rPr lang="en-US" sz="2000" b="1" i="1" baseline="30000" dirty="0">
                <a:solidFill>
                  <a:srgbClr val="7030A0"/>
                </a:solidFill>
              </a:rPr>
              <a:t>(k-1)</a:t>
            </a:r>
            <a:r>
              <a:rPr lang="en-US" sz="2000" b="1" dirty="0">
                <a:solidFill>
                  <a:srgbClr val="7030A0"/>
                </a:solidFill>
              </a:rPr>
              <a:t>| ≤ </a:t>
            </a:r>
            <a:r>
              <a:rPr lang="en-US" sz="2000" b="1" i="1" dirty="0">
                <a:solidFill>
                  <a:srgbClr val="7030A0"/>
                </a:solidFill>
                <a:sym typeface="Symbol" panose="05050102010706020507" pitchFamily="18" charset="2"/>
              </a:rPr>
              <a:t></a:t>
            </a:r>
            <a:endParaRPr lang="ru-RU" sz="2000" b="1" i="1" dirty="0">
              <a:solidFill>
                <a:srgbClr val="7030A0"/>
              </a:solidFill>
              <a:sym typeface="Symbol" panose="05050102010706020507" pitchFamily="18" charset="2"/>
            </a:endParaRPr>
          </a:p>
          <a:p>
            <a:r>
              <a:rPr lang="en-US" sz="2000" b="1" dirty="0">
                <a:solidFill>
                  <a:srgbClr val="7030A0"/>
                </a:solidFill>
                <a:sym typeface="Symbol" panose="05050102010706020507" pitchFamily="18" charset="2"/>
              </a:rPr>
              <a:t>3</a:t>
            </a:r>
            <a:r>
              <a:rPr lang="ru-RU" sz="2000" b="1" dirty="0">
                <a:solidFill>
                  <a:srgbClr val="7030A0"/>
                </a:solidFill>
                <a:sym typeface="Symbol" panose="05050102010706020507" pitchFamily="18" charset="2"/>
              </a:rPr>
              <a:t>. </a:t>
            </a:r>
            <a:r>
              <a:rPr lang="en-US" sz="2000" b="1" i="1" dirty="0">
                <a:solidFill>
                  <a:srgbClr val="7030A0"/>
                </a:solidFill>
                <a:sym typeface="Symbol" panose="05050102010706020507" pitchFamily="18" charset="2"/>
              </a:rPr>
              <a:t>Min</a:t>
            </a:r>
            <a:r>
              <a:rPr lang="en-US" sz="2000" b="1" dirty="0">
                <a:solidFill>
                  <a:srgbClr val="7030A0"/>
                </a:solidFill>
                <a:sym typeface="Symbol" panose="05050102010706020507" pitchFamily="18" charset="2"/>
              </a:rPr>
              <a:t>(</a:t>
            </a:r>
            <a:r>
              <a:rPr lang="en-US" sz="2000" b="1" i="1" dirty="0">
                <a:solidFill>
                  <a:srgbClr val="7030A0"/>
                </a:solidFill>
                <a:sym typeface="Symbol" panose="05050102010706020507" pitchFamily="18" charset="2"/>
              </a:rPr>
              <a:t>d</a:t>
            </a:r>
            <a:r>
              <a:rPr lang="en-US" sz="2000" b="1" dirty="0">
                <a:solidFill>
                  <a:srgbClr val="7030A0"/>
                </a:solidFill>
                <a:sym typeface="Symbol" panose="05050102010706020507" pitchFamily="18" charset="2"/>
              </a:rPr>
              <a:t> – </a:t>
            </a:r>
            <a:r>
              <a:rPr lang="en-US" sz="2000" b="1" i="1" dirty="0">
                <a:solidFill>
                  <a:srgbClr val="7030A0"/>
                </a:solidFill>
                <a:sym typeface="Symbol" panose="05050102010706020507" pitchFamily="18" charset="2"/>
              </a:rPr>
              <a:t>a</a:t>
            </a:r>
            <a:r>
              <a:rPr lang="en-US" sz="2000" b="1" dirty="0">
                <a:solidFill>
                  <a:srgbClr val="7030A0"/>
                </a:solidFill>
                <a:sym typeface="Symbol" panose="05050102010706020507" pitchFamily="18" charset="2"/>
              </a:rPr>
              <a:t>, </a:t>
            </a:r>
            <a:r>
              <a:rPr lang="en-US" sz="2000" b="1" i="1" dirty="0">
                <a:solidFill>
                  <a:srgbClr val="7030A0"/>
                </a:solidFill>
                <a:sym typeface="Symbol" panose="05050102010706020507" pitchFamily="18" charset="2"/>
              </a:rPr>
              <a:t>b</a:t>
            </a:r>
            <a:r>
              <a:rPr lang="en-US" sz="2000" b="1" dirty="0">
                <a:solidFill>
                  <a:srgbClr val="7030A0"/>
                </a:solidFill>
                <a:sym typeface="Symbol" panose="05050102010706020507" pitchFamily="18" charset="2"/>
              </a:rPr>
              <a:t> – </a:t>
            </a:r>
            <a:r>
              <a:rPr lang="en-US" sz="2000" b="1" i="1" dirty="0">
                <a:solidFill>
                  <a:srgbClr val="7030A0"/>
                </a:solidFill>
                <a:sym typeface="Symbol" panose="05050102010706020507" pitchFamily="18" charset="2"/>
              </a:rPr>
              <a:t>d</a:t>
            </a:r>
            <a:r>
              <a:rPr lang="en-US" sz="2000" b="1" dirty="0">
                <a:solidFill>
                  <a:srgbClr val="7030A0"/>
                </a:solidFill>
                <a:sym typeface="Symbol" panose="05050102010706020507" pitchFamily="18" charset="2"/>
              </a:rPr>
              <a:t>)</a:t>
            </a:r>
            <a:r>
              <a:rPr lang="en-US" sz="2000" b="1" dirty="0">
                <a:solidFill>
                  <a:srgbClr val="7030A0"/>
                </a:solidFill>
              </a:rPr>
              <a:t> ≤ </a:t>
            </a:r>
            <a:r>
              <a:rPr lang="en-US" sz="2000" b="1" i="1" dirty="0">
                <a:solidFill>
                  <a:srgbClr val="7030A0"/>
                </a:solidFill>
                <a:sym typeface="Symbol" panose="05050102010706020507" pitchFamily="18" charset="2"/>
              </a:rPr>
              <a:t></a:t>
            </a:r>
            <a:endParaRPr lang="en-US" sz="2000" b="1" dirty="0">
              <a:solidFill>
                <a:srgbClr val="7030A0"/>
              </a:solidFill>
              <a:sym typeface="Symbol" panose="05050102010706020507" pitchFamily="18" charset="2"/>
            </a:endParaRPr>
          </a:p>
          <a:p>
            <a:r>
              <a:rPr lang="ru-RU" sz="2000" b="1" dirty="0">
                <a:solidFill>
                  <a:srgbClr val="7030A0"/>
                </a:solidFill>
                <a:sym typeface="Symbol" panose="05050102010706020507" pitchFamily="18" charset="2"/>
              </a:rPr>
              <a:t>4. </a:t>
            </a:r>
            <a:r>
              <a:rPr lang="en-US" sz="2000" b="1" dirty="0">
                <a:solidFill>
                  <a:srgbClr val="7030A0"/>
                </a:solidFill>
                <a:sym typeface="Symbol" panose="05050102010706020507" pitchFamily="18" charset="2"/>
              </a:rPr>
              <a:t>|</a:t>
            </a:r>
            <a:r>
              <a:rPr lang="ru-RU" sz="2000" b="1" dirty="0">
                <a:solidFill>
                  <a:srgbClr val="7030A0"/>
                </a:solidFill>
                <a:sym typeface="Symbol" panose="05050102010706020507" pitchFamily="18" charset="2"/>
              </a:rPr>
              <a:t>(</a:t>
            </a:r>
            <a:r>
              <a:rPr lang="en-US" sz="2000" b="1" i="1" dirty="0">
                <a:solidFill>
                  <a:srgbClr val="7030A0"/>
                </a:solidFill>
              </a:rPr>
              <a:t>f</a:t>
            </a:r>
            <a:r>
              <a:rPr lang="en-US" sz="2000" b="1" dirty="0">
                <a:solidFill>
                  <a:srgbClr val="7030A0"/>
                </a:solidFill>
              </a:rPr>
              <a:t>(</a:t>
            </a:r>
            <a:r>
              <a:rPr lang="en-US" sz="2000" b="1" i="1" dirty="0">
                <a:solidFill>
                  <a:srgbClr val="7030A0"/>
                </a:solidFill>
              </a:rPr>
              <a:t>d</a:t>
            </a:r>
            <a:r>
              <a:rPr lang="en-US" sz="2000" b="1" i="1" baseline="30000" dirty="0">
                <a:solidFill>
                  <a:srgbClr val="7030A0"/>
                </a:solidFill>
              </a:rPr>
              <a:t>(k)</a:t>
            </a:r>
            <a:r>
              <a:rPr lang="en-US" sz="2000" b="1" dirty="0">
                <a:solidFill>
                  <a:srgbClr val="7030A0"/>
                </a:solidFill>
              </a:rPr>
              <a:t>) – </a:t>
            </a:r>
            <a:r>
              <a:rPr lang="en-US" sz="2000" b="1" i="1" dirty="0">
                <a:solidFill>
                  <a:srgbClr val="7030A0"/>
                </a:solidFill>
              </a:rPr>
              <a:t>f</a:t>
            </a:r>
            <a:r>
              <a:rPr lang="en-US" sz="2000" b="1" dirty="0">
                <a:solidFill>
                  <a:srgbClr val="7030A0"/>
                </a:solidFill>
              </a:rPr>
              <a:t>(</a:t>
            </a:r>
            <a:r>
              <a:rPr lang="en-US" sz="2000" b="1" i="1" dirty="0">
                <a:solidFill>
                  <a:srgbClr val="7030A0"/>
                </a:solidFill>
              </a:rPr>
              <a:t>d</a:t>
            </a:r>
            <a:r>
              <a:rPr lang="en-US" sz="2000" b="1" i="1" baseline="30000" dirty="0">
                <a:solidFill>
                  <a:srgbClr val="7030A0"/>
                </a:solidFill>
              </a:rPr>
              <a:t>(k-1)</a:t>
            </a:r>
            <a:r>
              <a:rPr lang="en-US" sz="2000" b="1" dirty="0">
                <a:solidFill>
                  <a:srgbClr val="7030A0"/>
                </a:solidFill>
              </a:rPr>
              <a:t>)</a:t>
            </a:r>
            <a:r>
              <a:rPr lang="ru-RU" sz="2000" b="1" dirty="0">
                <a:solidFill>
                  <a:srgbClr val="7030A0"/>
                </a:solidFill>
                <a:sym typeface="Symbol" panose="05050102010706020507" pitchFamily="18" charset="2"/>
              </a:rPr>
              <a:t>)/</a:t>
            </a:r>
            <a:r>
              <a:rPr lang="en-US" sz="2000" b="1" i="1" dirty="0">
                <a:solidFill>
                  <a:srgbClr val="7030A0"/>
                </a:solidFill>
              </a:rPr>
              <a:t>f’</a:t>
            </a:r>
            <a:r>
              <a:rPr lang="en-US" sz="2000" b="1" dirty="0">
                <a:solidFill>
                  <a:srgbClr val="7030A0"/>
                </a:solidFill>
              </a:rPr>
              <a:t>(</a:t>
            </a:r>
            <a:r>
              <a:rPr lang="en-US" sz="2000" b="1" i="1" dirty="0">
                <a:solidFill>
                  <a:srgbClr val="7030A0"/>
                </a:solidFill>
              </a:rPr>
              <a:t>d</a:t>
            </a:r>
            <a:r>
              <a:rPr lang="en-US" sz="2000" b="1" i="1" baseline="30000" dirty="0">
                <a:solidFill>
                  <a:srgbClr val="7030A0"/>
                </a:solidFill>
              </a:rPr>
              <a:t>(k)</a:t>
            </a:r>
            <a:r>
              <a:rPr lang="en-US" sz="2000" b="1" dirty="0">
                <a:solidFill>
                  <a:srgbClr val="7030A0"/>
                </a:solidFill>
              </a:rPr>
              <a:t>)</a:t>
            </a:r>
            <a:r>
              <a:rPr lang="en-US" sz="2000" b="1" dirty="0">
                <a:solidFill>
                  <a:srgbClr val="7030A0"/>
                </a:solidFill>
                <a:sym typeface="Symbol" panose="05050102010706020507" pitchFamily="18" charset="2"/>
              </a:rPr>
              <a:t>|</a:t>
            </a:r>
            <a:r>
              <a:rPr lang="en-US" sz="2000" b="1" dirty="0">
                <a:solidFill>
                  <a:srgbClr val="7030A0"/>
                </a:solidFill>
              </a:rPr>
              <a:t> ≤ </a:t>
            </a:r>
            <a:r>
              <a:rPr lang="en-US" sz="2000" b="1" i="1" dirty="0">
                <a:solidFill>
                  <a:srgbClr val="7030A0"/>
                </a:solidFill>
                <a:sym typeface="Symbol" panose="05050102010706020507" pitchFamily="18" charset="2"/>
              </a:rPr>
              <a:t></a:t>
            </a:r>
            <a:endParaRPr lang="ru-RU" sz="20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8D92732-CB4F-4FCE-A0CD-0826785CF654}"/>
                  </a:ext>
                </a:extLst>
              </p:cNvPr>
              <p:cNvSpPr txBox="1"/>
              <p:nvPr/>
            </p:nvSpPr>
            <p:spPr>
              <a:xfrm>
                <a:off x="5854904" y="4802051"/>
                <a:ext cx="1937518" cy="5861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8D92732-CB4F-4FCE-A0CD-0826785CF6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4904" y="4802051"/>
                <a:ext cx="1937518" cy="58612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9293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0"/>
            <a:ext cx="9144000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3600" b="1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Численные методы</a:t>
            </a:r>
            <a:r>
              <a:rPr lang="en-US" sz="3600" b="1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r>
              <a:rPr lang="ru-RU" sz="3600" b="1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решения нелинейных алгебраических уравнений</a:t>
            </a:r>
          </a:p>
          <a:p>
            <a:pPr algn="ctr"/>
            <a:r>
              <a:rPr lang="ru-RU" sz="3600" b="1" spc="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Алгоритм метода пропорциональных частей</a:t>
            </a:r>
            <a:endParaRPr lang="ru-RU" sz="3200" b="1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graphicFrame>
        <p:nvGraphicFramePr>
          <p:cNvPr id="5" name="Диаграмма 4">
            <a:extLst>
              <a:ext uri="{FF2B5EF4-FFF2-40B4-BE49-F238E27FC236}">
                <a16:creationId xmlns:a16="http://schemas.microsoft.com/office/drawing/2014/main" id="{00000000-0008-0000-0300-0000020000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1021486"/>
              </p:ext>
            </p:extLst>
          </p:nvPr>
        </p:nvGraphicFramePr>
        <p:xfrm>
          <a:off x="-33337" y="1655311"/>
          <a:ext cx="4677345" cy="28538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CEC72FC3-9C54-4285-B981-563B985FAF84}"/>
              </a:ext>
            </a:extLst>
          </p:cNvPr>
          <p:cNvSpPr txBox="1"/>
          <p:nvPr/>
        </p:nvSpPr>
        <p:spPr>
          <a:xfrm>
            <a:off x="4572000" y="1809398"/>
            <a:ext cx="45720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b="1" dirty="0">
                <a:solidFill>
                  <a:srgbClr val="7030A0"/>
                </a:solidFill>
              </a:rPr>
              <a:t>1. Задать точность </a:t>
            </a:r>
            <a:r>
              <a:rPr lang="en-US" sz="2200" b="1" i="1" dirty="0">
                <a:solidFill>
                  <a:srgbClr val="7030A0"/>
                </a:solidFill>
                <a:latin typeface="Symbol" panose="05050102010706020507" pitchFamily="18" charset="2"/>
              </a:rPr>
              <a:t>e</a:t>
            </a:r>
            <a:r>
              <a:rPr lang="ru-RU" sz="2200" b="1" dirty="0">
                <a:solidFill>
                  <a:srgbClr val="7030A0"/>
                </a:solidFill>
              </a:rPr>
              <a:t>, начальный интервал локализации решения</a:t>
            </a:r>
            <a:br>
              <a:rPr lang="ru-RU" sz="2200" b="1" dirty="0">
                <a:solidFill>
                  <a:srgbClr val="7030A0"/>
                </a:solidFill>
              </a:rPr>
            </a:br>
            <a:r>
              <a:rPr lang="en-US" sz="2200" b="1" dirty="0">
                <a:solidFill>
                  <a:srgbClr val="7030A0"/>
                </a:solidFill>
              </a:rPr>
              <a:t>[</a:t>
            </a:r>
            <a:r>
              <a:rPr lang="en-US" sz="2200" b="1" i="1" dirty="0">
                <a:solidFill>
                  <a:srgbClr val="7030A0"/>
                </a:solidFill>
              </a:rPr>
              <a:t>a</a:t>
            </a:r>
            <a:r>
              <a:rPr lang="en-US" sz="2200" b="1" dirty="0">
                <a:solidFill>
                  <a:srgbClr val="7030A0"/>
                </a:solidFill>
              </a:rPr>
              <a:t>, </a:t>
            </a:r>
            <a:r>
              <a:rPr lang="en-US" sz="2200" b="1" i="1" dirty="0">
                <a:solidFill>
                  <a:srgbClr val="7030A0"/>
                </a:solidFill>
              </a:rPr>
              <a:t>b</a:t>
            </a:r>
            <a:r>
              <a:rPr lang="en-US" sz="2200" b="1" dirty="0">
                <a:solidFill>
                  <a:srgbClr val="7030A0"/>
                </a:solidFill>
              </a:rPr>
              <a:t>]</a:t>
            </a:r>
            <a:r>
              <a:rPr lang="ru-RU" sz="2200" b="1" dirty="0">
                <a:solidFill>
                  <a:srgbClr val="7030A0"/>
                </a:solidFill>
              </a:rPr>
              <a:t>. Определить значения функции в границах заданного отрезка </a:t>
            </a:r>
            <a:r>
              <a:rPr lang="en-US" sz="2200" b="1" i="1" dirty="0">
                <a:solidFill>
                  <a:srgbClr val="7030A0"/>
                </a:solidFill>
              </a:rPr>
              <a:t>f</a:t>
            </a:r>
            <a:r>
              <a:rPr lang="en-US" sz="2200" b="1" dirty="0">
                <a:solidFill>
                  <a:srgbClr val="7030A0"/>
                </a:solidFill>
              </a:rPr>
              <a:t>(</a:t>
            </a:r>
            <a:r>
              <a:rPr lang="en-US" sz="2200" b="1" i="1" dirty="0">
                <a:solidFill>
                  <a:srgbClr val="7030A0"/>
                </a:solidFill>
              </a:rPr>
              <a:t>a</a:t>
            </a:r>
            <a:r>
              <a:rPr lang="en-US" sz="2200" b="1" dirty="0">
                <a:solidFill>
                  <a:srgbClr val="7030A0"/>
                </a:solidFill>
              </a:rPr>
              <a:t>)</a:t>
            </a:r>
            <a:r>
              <a:rPr lang="ru-RU" sz="2200" b="1" dirty="0">
                <a:solidFill>
                  <a:srgbClr val="7030A0"/>
                </a:solidFill>
              </a:rPr>
              <a:t> и </a:t>
            </a:r>
            <a:r>
              <a:rPr lang="en-US" sz="2200" b="1" i="1" dirty="0">
                <a:solidFill>
                  <a:srgbClr val="7030A0"/>
                </a:solidFill>
              </a:rPr>
              <a:t>f</a:t>
            </a:r>
            <a:r>
              <a:rPr lang="en-US" sz="2200" b="1" dirty="0">
                <a:solidFill>
                  <a:srgbClr val="7030A0"/>
                </a:solidFill>
              </a:rPr>
              <a:t>(</a:t>
            </a:r>
            <a:r>
              <a:rPr lang="en-US" sz="2200" b="1" i="1" dirty="0">
                <a:solidFill>
                  <a:srgbClr val="7030A0"/>
                </a:solidFill>
              </a:rPr>
              <a:t>b</a:t>
            </a:r>
            <a:r>
              <a:rPr lang="en-US" sz="2200" b="1" dirty="0">
                <a:solidFill>
                  <a:srgbClr val="7030A0"/>
                </a:solidFill>
              </a:rPr>
              <a:t>)</a:t>
            </a:r>
            <a:r>
              <a:rPr lang="ru-RU" sz="2200" b="1" dirty="0">
                <a:solidFill>
                  <a:srgbClr val="7030A0"/>
                </a:solidFill>
              </a:rPr>
              <a:t>.</a:t>
            </a:r>
          </a:p>
          <a:p>
            <a:r>
              <a:rPr lang="ru-RU" sz="2200" b="1" dirty="0">
                <a:solidFill>
                  <a:srgbClr val="7030A0"/>
                </a:solidFill>
              </a:rPr>
              <a:t>2. Найти координату промежуточной точки </a:t>
            </a:r>
            <a:r>
              <a:rPr lang="en-US" sz="2200" b="1" i="1" dirty="0">
                <a:solidFill>
                  <a:srgbClr val="7030A0"/>
                </a:solidFill>
              </a:rPr>
              <a:t>d</a:t>
            </a:r>
            <a:r>
              <a:rPr lang="en-US" sz="2200" b="1" dirty="0">
                <a:solidFill>
                  <a:srgbClr val="7030A0"/>
                </a:solidFill>
              </a:rPr>
              <a:t> </a:t>
            </a:r>
            <a:r>
              <a:rPr lang="ru-RU" sz="2200" b="1" dirty="0">
                <a:solidFill>
                  <a:srgbClr val="7030A0"/>
                </a:solidFill>
              </a:rPr>
              <a:t>и значение функции в ней </a:t>
            </a:r>
            <a:r>
              <a:rPr lang="en-US" sz="2200" b="1" i="1" dirty="0">
                <a:solidFill>
                  <a:srgbClr val="7030A0"/>
                </a:solidFill>
              </a:rPr>
              <a:t>f</a:t>
            </a:r>
            <a:r>
              <a:rPr lang="en-US" sz="2200" b="1" dirty="0">
                <a:solidFill>
                  <a:srgbClr val="7030A0"/>
                </a:solidFill>
              </a:rPr>
              <a:t>(</a:t>
            </a:r>
            <a:r>
              <a:rPr lang="en-US" sz="2200" b="1" i="1" dirty="0">
                <a:solidFill>
                  <a:srgbClr val="7030A0"/>
                </a:solidFill>
              </a:rPr>
              <a:t>d</a:t>
            </a:r>
            <a:r>
              <a:rPr lang="en-US" sz="2200" b="1" dirty="0">
                <a:solidFill>
                  <a:srgbClr val="7030A0"/>
                </a:solidFill>
              </a:rPr>
              <a:t>)</a:t>
            </a:r>
            <a:r>
              <a:rPr lang="ru-RU" sz="2200" b="1" dirty="0">
                <a:solidFill>
                  <a:srgbClr val="7030A0"/>
                </a:solidFill>
              </a:rPr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C5F9D0-8E36-42A9-B996-6F9E07C3E2A3}"/>
              </a:ext>
            </a:extLst>
          </p:cNvPr>
          <p:cNvSpPr txBox="1"/>
          <p:nvPr/>
        </p:nvSpPr>
        <p:spPr>
          <a:xfrm>
            <a:off x="0" y="4473694"/>
            <a:ext cx="914399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7030A0"/>
                </a:solidFill>
              </a:rPr>
              <a:t>3</a:t>
            </a:r>
            <a:r>
              <a:rPr lang="ru-RU" sz="2200" b="1" dirty="0">
                <a:solidFill>
                  <a:srgbClr val="7030A0"/>
                </a:solidFill>
              </a:rPr>
              <a:t>. Проверить условия окончания вычислений. При выполнении любого из условий </a:t>
            </a:r>
            <a:r>
              <a:rPr lang="en-US" sz="2200" b="1" i="1" dirty="0">
                <a:solidFill>
                  <a:srgbClr val="7030A0"/>
                </a:solidFill>
              </a:rPr>
              <a:t>d</a:t>
            </a:r>
            <a:r>
              <a:rPr lang="en-US" sz="2200" b="1" dirty="0">
                <a:solidFill>
                  <a:srgbClr val="7030A0"/>
                </a:solidFill>
              </a:rPr>
              <a:t> – </a:t>
            </a:r>
            <a:r>
              <a:rPr lang="ru-RU" sz="2200" b="1" dirty="0">
                <a:solidFill>
                  <a:srgbClr val="7030A0"/>
                </a:solidFill>
              </a:rPr>
              <a:t>решение уравнения, найденное с точностью </a:t>
            </a:r>
            <a:r>
              <a:rPr lang="en-US" sz="2200" b="1" i="1" dirty="0">
                <a:solidFill>
                  <a:srgbClr val="7030A0"/>
                </a:solidFill>
                <a:latin typeface="Symbol" panose="05050102010706020507" pitchFamily="18" charset="2"/>
              </a:rPr>
              <a:t>e</a:t>
            </a:r>
            <a:r>
              <a:rPr lang="ru-RU" sz="2200" b="1" dirty="0">
                <a:solidFill>
                  <a:srgbClr val="7030A0"/>
                </a:solidFill>
              </a:rPr>
              <a:t>.</a:t>
            </a:r>
          </a:p>
          <a:p>
            <a:r>
              <a:rPr lang="ru-RU" sz="2200" b="1" dirty="0">
                <a:solidFill>
                  <a:srgbClr val="7030A0"/>
                </a:solidFill>
              </a:rPr>
              <a:t>4. Проверить условие </a:t>
            </a:r>
            <a:r>
              <a:rPr lang="en-US" sz="2000" b="1" i="1" dirty="0">
                <a:solidFill>
                  <a:srgbClr val="7030A0"/>
                </a:solidFill>
              </a:rPr>
              <a:t>f</a:t>
            </a:r>
            <a:r>
              <a:rPr lang="en-US" sz="2000" b="1" dirty="0">
                <a:solidFill>
                  <a:srgbClr val="7030A0"/>
                </a:solidFill>
              </a:rPr>
              <a:t>(</a:t>
            </a:r>
            <a:r>
              <a:rPr lang="en-US" sz="2000" b="1" i="1" dirty="0">
                <a:solidFill>
                  <a:srgbClr val="7030A0"/>
                </a:solidFill>
              </a:rPr>
              <a:t>a</a:t>
            </a:r>
            <a:r>
              <a:rPr lang="en-US" sz="2000" b="1" dirty="0">
                <a:solidFill>
                  <a:srgbClr val="7030A0"/>
                </a:solidFill>
              </a:rPr>
              <a:t>)</a:t>
            </a:r>
            <a:r>
              <a:rPr lang="en-US" sz="2000" b="1" dirty="0">
                <a:solidFill>
                  <a:srgbClr val="7030A0"/>
                </a:solidFill>
                <a:sym typeface="Symbol" panose="05050102010706020507" pitchFamily="18" charset="2"/>
              </a:rPr>
              <a:t></a:t>
            </a:r>
            <a:r>
              <a:rPr lang="en-US" sz="2000" b="1" i="1" dirty="0">
                <a:solidFill>
                  <a:srgbClr val="7030A0"/>
                </a:solidFill>
              </a:rPr>
              <a:t>f</a:t>
            </a:r>
            <a:r>
              <a:rPr lang="en-US" sz="2000" b="1" dirty="0">
                <a:solidFill>
                  <a:srgbClr val="7030A0"/>
                </a:solidFill>
              </a:rPr>
              <a:t>(</a:t>
            </a:r>
            <a:r>
              <a:rPr lang="en-US" sz="2000" b="1" i="1" dirty="0">
                <a:solidFill>
                  <a:srgbClr val="7030A0"/>
                </a:solidFill>
              </a:rPr>
              <a:t>d</a:t>
            </a:r>
            <a:r>
              <a:rPr lang="en-US" sz="2000" b="1" dirty="0">
                <a:solidFill>
                  <a:srgbClr val="7030A0"/>
                </a:solidFill>
              </a:rPr>
              <a:t>)&lt;0</a:t>
            </a:r>
            <a:r>
              <a:rPr lang="ru-RU" sz="2200" b="1" dirty="0">
                <a:solidFill>
                  <a:srgbClr val="7030A0"/>
                </a:solidFill>
              </a:rPr>
              <a:t>. Если оно выполняется, граница </a:t>
            </a:r>
            <a:r>
              <a:rPr lang="en-US" sz="2200" b="1" i="1" dirty="0">
                <a:solidFill>
                  <a:srgbClr val="7030A0"/>
                </a:solidFill>
              </a:rPr>
              <a:t>b</a:t>
            </a:r>
            <a:r>
              <a:rPr lang="ru-RU" sz="2200" b="1" dirty="0">
                <a:solidFill>
                  <a:srgbClr val="7030A0"/>
                </a:solidFill>
              </a:rPr>
              <a:t> смещается в точку </a:t>
            </a:r>
            <a:r>
              <a:rPr lang="en-US" sz="2200" b="1" i="1" dirty="0">
                <a:solidFill>
                  <a:srgbClr val="7030A0"/>
                </a:solidFill>
              </a:rPr>
              <a:t>d</a:t>
            </a:r>
            <a:r>
              <a:rPr lang="en-US" sz="2200" b="1" dirty="0">
                <a:solidFill>
                  <a:srgbClr val="7030A0"/>
                </a:solidFill>
              </a:rPr>
              <a:t>: </a:t>
            </a:r>
            <a:r>
              <a:rPr lang="en-US" sz="2200" b="1" i="1" dirty="0">
                <a:solidFill>
                  <a:srgbClr val="7030A0"/>
                </a:solidFill>
              </a:rPr>
              <a:t>b</a:t>
            </a:r>
            <a:r>
              <a:rPr lang="en-US" sz="2200" b="1" dirty="0">
                <a:solidFill>
                  <a:srgbClr val="7030A0"/>
                </a:solidFill>
              </a:rPr>
              <a:t>=</a:t>
            </a:r>
            <a:r>
              <a:rPr lang="en-US" sz="2200" b="1" i="1" dirty="0">
                <a:solidFill>
                  <a:srgbClr val="7030A0"/>
                </a:solidFill>
              </a:rPr>
              <a:t>d</a:t>
            </a:r>
            <a:r>
              <a:rPr lang="en-US" sz="2200" b="1" dirty="0">
                <a:solidFill>
                  <a:srgbClr val="7030A0"/>
                </a:solidFill>
              </a:rPr>
              <a:t>, </a:t>
            </a:r>
            <a:r>
              <a:rPr lang="ru-RU" sz="2200" b="1" dirty="0">
                <a:solidFill>
                  <a:srgbClr val="7030A0"/>
                </a:solidFill>
              </a:rPr>
              <a:t>иначе граница </a:t>
            </a:r>
            <a:r>
              <a:rPr lang="en-US" sz="2200" b="1" dirty="0">
                <a:solidFill>
                  <a:srgbClr val="7030A0"/>
                </a:solidFill>
              </a:rPr>
              <a:t>a </a:t>
            </a:r>
            <a:r>
              <a:rPr lang="ru-RU" sz="2200" b="1" dirty="0">
                <a:solidFill>
                  <a:srgbClr val="7030A0"/>
                </a:solidFill>
              </a:rPr>
              <a:t>смещается в точку </a:t>
            </a:r>
            <a:r>
              <a:rPr lang="en-US" sz="2200" b="1" i="1" dirty="0">
                <a:solidFill>
                  <a:srgbClr val="7030A0"/>
                </a:solidFill>
              </a:rPr>
              <a:t>d</a:t>
            </a:r>
            <a:r>
              <a:rPr lang="en-US" sz="2200" b="1" dirty="0">
                <a:solidFill>
                  <a:srgbClr val="7030A0"/>
                </a:solidFill>
              </a:rPr>
              <a:t>: </a:t>
            </a:r>
            <a:r>
              <a:rPr lang="en-US" sz="2200" b="1" i="1" dirty="0">
                <a:solidFill>
                  <a:srgbClr val="7030A0"/>
                </a:solidFill>
              </a:rPr>
              <a:t>a</a:t>
            </a:r>
            <a:r>
              <a:rPr lang="en-US" sz="2200" b="1" dirty="0">
                <a:solidFill>
                  <a:srgbClr val="7030A0"/>
                </a:solidFill>
              </a:rPr>
              <a:t>=</a:t>
            </a:r>
            <a:r>
              <a:rPr lang="en-US" sz="2200" b="1" i="1" dirty="0">
                <a:solidFill>
                  <a:srgbClr val="7030A0"/>
                </a:solidFill>
              </a:rPr>
              <a:t>d</a:t>
            </a:r>
            <a:r>
              <a:rPr lang="en-US" sz="2200" b="1" dirty="0">
                <a:solidFill>
                  <a:srgbClr val="7030A0"/>
                </a:solidFill>
              </a:rPr>
              <a:t>.</a:t>
            </a:r>
            <a:endParaRPr lang="ru-RU" sz="2200" b="1" dirty="0">
              <a:solidFill>
                <a:srgbClr val="7030A0"/>
              </a:solidFill>
            </a:endParaRPr>
          </a:p>
          <a:p>
            <a:r>
              <a:rPr lang="ru-RU" sz="2200" b="1" dirty="0">
                <a:solidFill>
                  <a:srgbClr val="7030A0"/>
                </a:solidFill>
              </a:rPr>
              <a:t>5. Процедура повторяется с п. 2 для уменьшенного отрезка.</a:t>
            </a:r>
          </a:p>
        </p:txBody>
      </p:sp>
    </p:spTree>
    <p:extLst>
      <p:ext uri="{BB962C8B-B14F-4D97-AF65-F5344CB8AC3E}">
        <p14:creationId xmlns:p14="http://schemas.microsoft.com/office/powerpoint/2010/main" val="10357496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0"/>
            <a:ext cx="9144000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3600" b="1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Численные методы</a:t>
            </a:r>
            <a:r>
              <a:rPr lang="en-US" sz="3600" b="1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r>
              <a:rPr lang="ru-RU" sz="3600" b="1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решения нелинейных алгебраических уравнений</a:t>
            </a:r>
          </a:p>
          <a:p>
            <a:pPr algn="ctr"/>
            <a:r>
              <a:rPr lang="ru-RU" sz="3600" b="1" spc="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Метод пропорциональных частей</a:t>
            </a:r>
            <a:endParaRPr lang="ru-RU" sz="3200" b="1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4CD3253-3D2F-4CFF-A2B4-CECC4D0E68D9}"/>
              </a:ext>
            </a:extLst>
          </p:cNvPr>
          <p:cNvSpPr txBox="1"/>
          <p:nvPr/>
        </p:nvSpPr>
        <p:spPr>
          <a:xfrm>
            <a:off x="0" y="1930187"/>
            <a:ext cx="4572000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u="sng" dirty="0">
                <a:solidFill>
                  <a:srgbClr val="7030A0"/>
                </a:solidFill>
              </a:rPr>
              <a:t>Преимущества</a:t>
            </a:r>
          </a:p>
          <a:p>
            <a:pPr algn="ctr"/>
            <a:endParaRPr lang="ru-RU" sz="2200" b="1" dirty="0">
              <a:solidFill>
                <a:srgbClr val="7030A0"/>
              </a:solidFill>
            </a:endParaRPr>
          </a:p>
          <a:p>
            <a:pPr marL="457200" indent="-457200">
              <a:buAutoNum type="arabicPeriod"/>
            </a:pPr>
            <a:r>
              <a:rPr lang="ru-RU" sz="2200" b="1" dirty="0">
                <a:solidFill>
                  <a:srgbClr val="7030A0"/>
                </a:solidFill>
              </a:rPr>
              <a:t>Простота понимания</a:t>
            </a:r>
          </a:p>
          <a:p>
            <a:pPr marL="457200" indent="-457200">
              <a:buAutoNum type="arabicPeriod"/>
            </a:pPr>
            <a:r>
              <a:rPr lang="ru-RU" sz="2200" b="1" dirty="0">
                <a:solidFill>
                  <a:srgbClr val="7030A0"/>
                </a:solidFill>
              </a:rPr>
              <a:t>Простота реализации</a:t>
            </a:r>
          </a:p>
          <a:p>
            <a:pPr marL="457200" indent="-457200">
              <a:buAutoNum type="arabicPeriod"/>
            </a:pPr>
            <a:r>
              <a:rPr lang="ru-RU" sz="2200" b="1" dirty="0">
                <a:solidFill>
                  <a:srgbClr val="7030A0"/>
                </a:solidFill>
              </a:rPr>
              <a:t>Малое количество шагов</a:t>
            </a:r>
          </a:p>
          <a:p>
            <a:pPr marL="457200" indent="-457200">
              <a:buAutoNum type="arabicPeriod"/>
            </a:pPr>
            <a:r>
              <a:rPr lang="ru-RU" sz="2200" b="1" dirty="0">
                <a:solidFill>
                  <a:srgbClr val="7030A0"/>
                </a:solidFill>
              </a:rPr>
              <a:t>Небольшое количество расчётов на одном шаге</a:t>
            </a:r>
          </a:p>
          <a:p>
            <a:pPr marL="457200" indent="-457200">
              <a:buAutoNum type="arabicPeriod"/>
            </a:pPr>
            <a:r>
              <a:rPr lang="ru-RU" sz="2200" b="1" dirty="0">
                <a:solidFill>
                  <a:srgbClr val="7030A0"/>
                </a:solidFill>
              </a:rPr>
              <a:t>Нечувствительность к выбору начального интервала локализации решения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43AC3D-4DE2-4507-85E4-884AEF0E5154}"/>
              </a:ext>
            </a:extLst>
          </p:cNvPr>
          <p:cNvSpPr txBox="1"/>
          <p:nvPr/>
        </p:nvSpPr>
        <p:spPr>
          <a:xfrm>
            <a:off x="4572000" y="1930187"/>
            <a:ext cx="4572000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u="sng" dirty="0">
                <a:solidFill>
                  <a:srgbClr val="7030A0"/>
                </a:solidFill>
              </a:rPr>
              <a:t>Недостатки</a:t>
            </a:r>
          </a:p>
          <a:p>
            <a:pPr algn="ctr"/>
            <a:endParaRPr lang="ru-RU" sz="2200" b="1" dirty="0">
              <a:solidFill>
                <a:srgbClr val="7030A0"/>
              </a:solidFill>
            </a:endParaRPr>
          </a:p>
          <a:p>
            <a:pPr marL="457200" indent="-457200">
              <a:buAutoNum type="arabicPeriod"/>
            </a:pPr>
            <a:r>
              <a:rPr lang="ru-RU" sz="2200" b="1" dirty="0">
                <a:solidFill>
                  <a:srgbClr val="7030A0"/>
                </a:solidFill>
              </a:rPr>
              <a:t>Неизвестно количество шагов</a:t>
            </a:r>
          </a:p>
          <a:p>
            <a:pPr marL="457200" indent="-457200">
              <a:buAutoNum type="arabicPeriod"/>
            </a:pPr>
            <a:r>
              <a:rPr lang="ru-RU" sz="2200" b="1" dirty="0">
                <a:solidFill>
                  <a:srgbClr val="7030A0"/>
                </a:solidFill>
              </a:rPr>
              <a:t>Необходимость выбирать из вариантов условий окончания</a:t>
            </a:r>
          </a:p>
          <a:p>
            <a:pPr marL="457200" indent="-457200">
              <a:buAutoNum type="arabicPeriod"/>
            </a:pPr>
            <a:r>
              <a:rPr lang="ru-RU" sz="2200" b="1" dirty="0">
                <a:solidFill>
                  <a:srgbClr val="7030A0"/>
                </a:solidFill>
              </a:rPr>
              <a:t>Невозможность использования при наличии разрыва на интервале</a:t>
            </a:r>
          </a:p>
        </p:txBody>
      </p:sp>
    </p:spTree>
    <p:extLst>
      <p:ext uri="{BB962C8B-B14F-4D97-AF65-F5344CB8AC3E}">
        <p14:creationId xmlns:p14="http://schemas.microsoft.com/office/powerpoint/2010/main" val="17207840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-99392"/>
            <a:ext cx="9144000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600" b="1" i="0" u="none" strike="noStrike" kern="1200" cap="none" spc="0" normalizeH="0" baseline="0" noProof="0" dirty="0">
                <a:ln w="9000" cmpd="sng">
                  <a:solidFill>
                    <a:srgbClr val="8064A2">
                      <a:shade val="50000"/>
                      <a:satMod val="120000"/>
                    </a:srgbClr>
                  </a:solidFill>
                  <a:prstDash val="solid"/>
                </a:ln>
                <a:gradFill>
                  <a:gsLst>
                    <a:gs pos="0">
                      <a:srgbClr val="8064A2">
                        <a:shade val="20000"/>
                        <a:satMod val="245000"/>
                      </a:srgbClr>
                    </a:gs>
                    <a:gs pos="43000">
                      <a:srgbClr val="8064A2">
                        <a:satMod val="255000"/>
                      </a:srgbClr>
                    </a:gs>
                    <a:gs pos="48000">
                      <a:srgbClr val="8064A2">
                        <a:shade val="85000"/>
                        <a:satMod val="255000"/>
                      </a:srgbClr>
                    </a:gs>
                    <a:gs pos="100000">
                      <a:srgbClr val="8064A2">
                        <a:shade val="20000"/>
                        <a:satMod val="245000"/>
                      </a:srgb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uLnTx/>
                <a:uFillTx/>
                <a:latin typeface="Calibri"/>
                <a:ea typeface="+mn-ea"/>
                <a:cs typeface="+mn-cs"/>
              </a:rPr>
              <a:t>Варианты сходимости итерационного процесса</a:t>
            </a:r>
          </a:p>
        </p:txBody>
      </p:sp>
      <p:sp>
        <p:nvSpPr>
          <p:cNvPr id="3" name="Rectangle 8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7658" y="980728"/>
            <a:ext cx="9144000" cy="415498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4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– сходящийся и расходящийся процессы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24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24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24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24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4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– быстрая и медленная сходимость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24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24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24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24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4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– монотонная и колебательная сходимость</a:t>
            </a:r>
          </a:p>
        </p:txBody>
      </p:sp>
      <p:sp>
        <p:nvSpPr>
          <p:cNvPr id="1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15" name="Группа 14"/>
          <p:cNvGrpSpPr/>
          <p:nvPr/>
        </p:nvGrpSpPr>
        <p:grpSpPr>
          <a:xfrm>
            <a:off x="1594810" y="1268760"/>
            <a:ext cx="2807538" cy="1593468"/>
            <a:chOff x="611560" y="1268760"/>
            <a:chExt cx="2807538" cy="1593468"/>
          </a:xfrm>
        </p:grpSpPr>
        <p:cxnSp>
          <p:nvCxnSpPr>
            <p:cNvPr id="7" name="Прямая со стрелкой 6"/>
            <p:cNvCxnSpPr/>
            <p:nvPr/>
          </p:nvCxnSpPr>
          <p:spPr>
            <a:xfrm flipV="1">
              <a:off x="971600" y="1412776"/>
              <a:ext cx="0" cy="136815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 стрелкой 17"/>
            <p:cNvCxnSpPr/>
            <p:nvPr/>
          </p:nvCxnSpPr>
          <p:spPr>
            <a:xfrm>
              <a:off x="611560" y="2492896"/>
              <a:ext cx="273630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3131840" y="2492896"/>
              <a:ext cx="2872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k</a:t>
              </a:r>
              <a:endParaRPr kumimoji="0" lang="ru-RU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84342" y="1268760"/>
              <a:ext cx="2872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x</a:t>
              </a:r>
              <a:endParaRPr kumimoji="0" lang="ru-RU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43526" y="2420888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0</a:t>
              </a:r>
              <a:endPara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4" name="Группа 23"/>
          <p:cNvGrpSpPr/>
          <p:nvPr/>
        </p:nvGrpSpPr>
        <p:grpSpPr>
          <a:xfrm>
            <a:off x="4835170" y="1259468"/>
            <a:ext cx="2807538" cy="1593468"/>
            <a:chOff x="611560" y="1268760"/>
            <a:chExt cx="2807538" cy="1593468"/>
          </a:xfrm>
        </p:grpSpPr>
        <p:cxnSp>
          <p:nvCxnSpPr>
            <p:cNvPr id="25" name="Прямая со стрелкой 24"/>
            <p:cNvCxnSpPr/>
            <p:nvPr/>
          </p:nvCxnSpPr>
          <p:spPr>
            <a:xfrm flipV="1">
              <a:off x="971600" y="1412776"/>
              <a:ext cx="0" cy="136815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Прямая со стрелкой 25"/>
            <p:cNvCxnSpPr/>
            <p:nvPr/>
          </p:nvCxnSpPr>
          <p:spPr>
            <a:xfrm>
              <a:off x="611560" y="2492896"/>
              <a:ext cx="273630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3131840" y="2492896"/>
              <a:ext cx="2872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k</a:t>
              </a:r>
              <a:endParaRPr kumimoji="0" lang="ru-RU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84342" y="1268760"/>
              <a:ext cx="2872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x</a:t>
              </a:r>
              <a:endParaRPr kumimoji="0" lang="ru-RU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43526" y="2420888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0</a:t>
              </a:r>
              <a:endPara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0" name="Группа 29"/>
          <p:cNvGrpSpPr/>
          <p:nvPr/>
        </p:nvGrpSpPr>
        <p:grpSpPr>
          <a:xfrm>
            <a:off x="1594810" y="3131676"/>
            <a:ext cx="2807538" cy="1593468"/>
            <a:chOff x="611560" y="1268760"/>
            <a:chExt cx="2807538" cy="1593468"/>
          </a:xfrm>
        </p:grpSpPr>
        <p:cxnSp>
          <p:nvCxnSpPr>
            <p:cNvPr id="31" name="Прямая со стрелкой 30"/>
            <p:cNvCxnSpPr/>
            <p:nvPr/>
          </p:nvCxnSpPr>
          <p:spPr>
            <a:xfrm flipV="1">
              <a:off x="971600" y="1412776"/>
              <a:ext cx="0" cy="136815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Прямая со стрелкой 31"/>
            <p:cNvCxnSpPr/>
            <p:nvPr/>
          </p:nvCxnSpPr>
          <p:spPr>
            <a:xfrm>
              <a:off x="611560" y="2492896"/>
              <a:ext cx="273630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3131840" y="2492896"/>
              <a:ext cx="2872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k</a:t>
              </a:r>
              <a:endParaRPr kumimoji="0" lang="ru-RU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84342" y="1268760"/>
              <a:ext cx="2872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x</a:t>
              </a:r>
              <a:endParaRPr kumimoji="0" lang="ru-RU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743526" y="2420888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0</a:t>
              </a:r>
              <a:endPara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6" name="Группа 35"/>
          <p:cNvGrpSpPr/>
          <p:nvPr/>
        </p:nvGrpSpPr>
        <p:grpSpPr>
          <a:xfrm>
            <a:off x="4835170" y="3122384"/>
            <a:ext cx="2807538" cy="1593468"/>
            <a:chOff x="611560" y="1268760"/>
            <a:chExt cx="2807538" cy="1593468"/>
          </a:xfrm>
        </p:grpSpPr>
        <p:cxnSp>
          <p:nvCxnSpPr>
            <p:cNvPr id="37" name="Прямая со стрелкой 36"/>
            <p:cNvCxnSpPr/>
            <p:nvPr/>
          </p:nvCxnSpPr>
          <p:spPr>
            <a:xfrm flipV="1">
              <a:off x="971600" y="1412776"/>
              <a:ext cx="0" cy="136815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Прямая со стрелкой 37"/>
            <p:cNvCxnSpPr/>
            <p:nvPr/>
          </p:nvCxnSpPr>
          <p:spPr>
            <a:xfrm>
              <a:off x="611560" y="2492896"/>
              <a:ext cx="273630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3131840" y="2492896"/>
              <a:ext cx="2872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k</a:t>
              </a:r>
              <a:endParaRPr kumimoji="0" lang="ru-RU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684342" y="1268760"/>
              <a:ext cx="2872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x</a:t>
              </a:r>
              <a:endParaRPr kumimoji="0" lang="ru-RU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743526" y="2420888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0</a:t>
              </a:r>
              <a:endPara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2" name="Группа 41"/>
          <p:cNvGrpSpPr/>
          <p:nvPr/>
        </p:nvGrpSpPr>
        <p:grpSpPr>
          <a:xfrm>
            <a:off x="1594810" y="4931876"/>
            <a:ext cx="2807538" cy="1593468"/>
            <a:chOff x="611560" y="1268760"/>
            <a:chExt cx="2807538" cy="1593468"/>
          </a:xfrm>
        </p:grpSpPr>
        <p:cxnSp>
          <p:nvCxnSpPr>
            <p:cNvPr id="43" name="Прямая со стрелкой 42"/>
            <p:cNvCxnSpPr/>
            <p:nvPr/>
          </p:nvCxnSpPr>
          <p:spPr>
            <a:xfrm flipV="1">
              <a:off x="971600" y="1412776"/>
              <a:ext cx="0" cy="136815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Прямая со стрелкой 43"/>
            <p:cNvCxnSpPr/>
            <p:nvPr/>
          </p:nvCxnSpPr>
          <p:spPr>
            <a:xfrm>
              <a:off x="611560" y="2492896"/>
              <a:ext cx="273630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3131840" y="2492896"/>
              <a:ext cx="2872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k</a:t>
              </a:r>
              <a:endParaRPr kumimoji="0" lang="ru-RU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84342" y="1268760"/>
              <a:ext cx="2872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x</a:t>
              </a:r>
              <a:endParaRPr kumimoji="0" lang="ru-RU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743526" y="2420888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0</a:t>
              </a:r>
              <a:endPara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8" name="Группа 47"/>
          <p:cNvGrpSpPr/>
          <p:nvPr/>
        </p:nvGrpSpPr>
        <p:grpSpPr>
          <a:xfrm>
            <a:off x="4835170" y="4922584"/>
            <a:ext cx="2807538" cy="1593468"/>
            <a:chOff x="611560" y="1268760"/>
            <a:chExt cx="2807538" cy="1593468"/>
          </a:xfrm>
        </p:grpSpPr>
        <p:cxnSp>
          <p:nvCxnSpPr>
            <p:cNvPr id="49" name="Прямая со стрелкой 48"/>
            <p:cNvCxnSpPr/>
            <p:nvPr/>
          </p:nvCxnSpPr>
          <p:spPr>
            <a:xfrm flipV="1">
              <a:off x="971600" y="1412776"/>
              <a:ext cx="0" cy="136815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Прямая со стрелкой 49"/>
            <p:cNvCxnSpPr/>
            <p:nvPr/>
          </p:nvCxnSpPr>
          <p:spPr>
            <a:xfrm>
              <a:off x="611560" y="2492896"/>
              <a:ext cx="273630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3131840" y="2492896"/>
              <a:ext cx="2872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k</a:t>
              </a:r>
              <a:endParaRPr kumimoji="0" lang="ru-RU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684342" y="1268760"/>
              <a:ext cx="2872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x</a:t>
              </a:r>
              <a:endParaRPr kumimoji="0" lang="ru-RU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743526" y="2420888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0</a:t>
              </a:r>
              <a:endPara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</p:grpSp>
      <p:sp>
        <p:nvSpPr>
          <p:cNvPr id="54" name="Полилиния 53"/>
          <p:cNvSpPr/>
          <p:nvPr/>
        </p:nvSpPr>
        <p:spPr>
          <a:xfrm>
            <a:off x="2018420" y="1803192"/>
            <a:ext cx="1992702" cy="870997"/>
          </a:xfrm>
          <a:custGeom>
            <a:avLst/>
            <a:gdLst>
              <a:gd name="connsiteX0" fmla="*/ 0 w 1992702"/>
              <a:gd name="connsiteY0" fmla="*/ 870997 h 870997"/>
              <a:gd name="connsiteX1" fmla="*/ 232913 w 1992702"/>
              <a:gd name="connsiteY1" fmla="*/ 16982 h 870997"/>
              <a:gd name="connsiteX2" fmla="*/ 698739 w 1992702"/>
              <a:gd name="connsiteY2" fmla="*/ 293027 h 870997"/>
              <a:gd name="connsiteX3" fmla="*/ 1259456 w 1992702"/>
              <a:gd name="connsiteY3" fmla="*/ 189510 h 870997"/>
              <a:gd name="connsiteX4" fmla="*/ 1639019 w 1992702"/>
              <a:gd name="connsiteY4" fmla="*/ 241268 h 870997"/>
              <a:gd name="connsiteX5" fmla="*/ 1992702 w 1992702"/>
              <a:gd name="connsiteY5" fmla="*/ 249895 h 870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2702" h="870997">
                <a:moveTo>
                  <a:pt x="0" y="870997"/>
                </a:moveTo>
                <a:cubicBezTo>
                  <a:pt x="58228" y="492153"/>
                  <a:pt x="116457" y="113310"/>
                  <a:pt x="232913" y="16982"/>
                </a:cubicBezTo>
                <a:cubicBezTo>
                  <a:pt x="349369" y="-79346"/>
                  <a:pt x="527649" y="264272"/>
                  <a:pt x="698739" y="293027"/>
                </a:cubicBezTo>
                <a:cubicBezTo>
                  <a:pt x="869830" y="321782"/>
                  <a:pt x="1102743" y="198136"/>
                  <a:pt x="1259456" y="189510"/>
                </a:cubicBezTo>
                <a:cubicBezTo>
                  <a:pt x="1416169" y="180883"/>
                  <a:pt x="1516811" y="231204"/>
                  <a:pt x="1639019" y="241268"/>
                </a:cubicBezTo>
                <a:cubicBezTo>
                  <a:pt x="1761227" y="251332"/>
                  <a:pt x="1876964" y="250613"/>
                  <a:pt x="1992702" y="249895"/>
                </a:cubicBezTo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5" name="Полилиния 54"/>
          <p:cNvSpPr/>
          <p:nvPr/>
        </p:nvSpPr>
        <p:spPr>
          <a:xfrm>
            <a:off x="2035671" y="1604513"/>
            <a:ext cx="2001329" cy="1118650"/>
          </a:xfrm>
          <a:custGeom>
            <a:avLst/>
            <a:gdLst>
              <a:gd name="connsiteX0" fmla="*/ 0 w 2001329"/>
              <a:gd name="connsiteY0" fmla="*/ 0 h 1118650"/>
              <a:gd name="connsiteX1" fmla="*/ 301925 w 2001329"/>
              <a:gd name="connsiteY1" fmla="*/ 1104181 h 1118650"/>
              <a:gd name="connsiteX2" fmla="*/ 992038 w 2001329"/>
              <a:gd name="connsiteY2" fmla="*/ 638355 h 1118650"/>
              <a:gd name="connsiteX3" fmla="*/ 1552755 w 2001329"/>
              <a:gd name="connsiteY3" fmla="*/ 750498 h 1118650"/>
              <a:gd name="connsiteX4" fmla="*/ 1906438 w 2001329"/>
              <a:gd name="connsiteY4" fmla="*/ 698740 h 1118650"/>
              <a:gd name="connsiteX5" fmla="*/ 2001329 w 2001329"/>
              <a:gd name="connsiteY5" fmla="*/ 715993 h 1118650"/>
              <a:gd name="connsiteX0" fmla="*/ 0 w 2001329"/>
              <a:gd name="connsiteY0" fmla="*/ 0 h 1118650"/>
              <a:gd name="connsiteX1" fmla="*/ 301925 w 2001329"/>
              <a:gd name="connsiteY1" fmla="*/ 1104181 h 1118650"/>
              <a:gd name="connsiteX2" fmla="*/ 992038 w 2001329"/>
              <a:gd name="connsiteY2" fmla="*/ 638355 h 1118650"/>
              <a:gd name="connsiteX3" fmla="*/ 1552755 w 2001329"/>
              <a:gd name="connsiteY3" fmla="*/ 750498 h 1118650"/>
              <a:gd name="connsiteX4" fmla="*/ 1915065 w 2001329"/>
              <a:gd name="connsiteY4" fmla="*/ 724619 h 1118650"/>
              <a:gd name="connsiteX5" fmla="*/ 2001329 w 2001329"/>
              <a:gd name="connsiteY5" fmla="*/ 715993 h 1118650"/>
              <a:gd name="connsiteX0" fmla="*/ 0 w 2001329"/>
              <a:gd name="connsiteY0" fmla="*/ 0 h 1118650"/>
              <a:gd name="connsiteX1" fmla="*/ 301925 w 2001329"/>
              <a:gd name="connsiteY1" fmla="*/ 1104181 h 1118650"/>
              <a:gd name="connsiteX2" fmla="*/ 992038 w 2001329"/>
              <a:gd name="connsiteY2" fmla="*/ 638355 h 1118650"/>
              <a:gd name="connsiteX3" fmla="*/ 1552755 w 2001329"/>
              <a:gd name="connsiteY3" fmla="*/ 750498 h 1118650"/>
              <a:gd name="connsiteX4" fmla="*/ 1915065 w 2001329"/>
              <a:gd name="connsiteY4" fmla="*/ 724619 h 1118650"/>
              <a:gd name="connsiteX5" fmla="*/ 2001329 w 2001329"/>
              <a:gd name="connsiteY5" fmla="*/ 741872 h 1118650"/>
              <a:gd name="connsiteX0" fmla="*/ 0 w 2001329"/>
              <a:gd name="connsiteY0" fmla="*/ 0 h 1118650"/>
              <a:gd name="connsiteX1" fmla="*/ 301925 w 2001329"/>
              <a:gd name="connsiteY1" fmla="*/ 1104181 h 1118650"/>
              <a:gd name="connsiteX2" fmla="*/ 992038 w 2001329"/>
              <a:gd name="connsiteY2" fmla="*/ 638355 h 1118650"/>
              <a:gd name="connsiteX3" fmla="*/ 1552755 w 2001329"/>
              <a:gd name="connsiteY3" fmla="*/ 750498 h 1118650"/>
              <a:gd name="connsiteX4" fmla="*/ 1871932 w 2001329"/>
              <a:gd name="connsiteY4" fmla="*/ 741872 h 1118650"/>
              <a:gd name="connsiteX5" fmla="*/ 2001329 w 2001329"/>
              <a:gd name="connsiteY5" fmla="*/ 741872 h 111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01329" h="1118650">
                <a:moveTo>
                  <a:pt x="0" y="0"/>
                </a:moveTo>
                <a:cubicBezTo>
                  <a:pt x="68292" y="498894"/>
                  <a:pt x="136585" y="997788"/>
                  <a:pt x="301925" y="1104181"/>
                </a:cubicBezTo>
                <a:cubicBezTo>
                  <a:pt x="467265" y="1210574"/>
                  <a:pt x="783566" y="697302"/>
                  <a:pt x="992038" y="638355"/>
                </a:cubicBezTo>
                <a:cubicBezTo>
                  <a:pt x="1200510" y="579408"/>
                  <a:pt x="1406106" y="733245"/>
                  <a:pt x="1552755" y="750498"/>
                </a:cubicBezTo>
                <a:cubicBezTo>
                  <a:pt x="1699404" y="767751"/>
                  <a:pt x="1797170" y="743310"/>
                  <a:pt x="1871932" y="741872"/>
                </a:cubicBezTo>
                <a:cubicBezTo>
                  <a:pt x="1946694" y="740434"/>
                  <a:pt x="1991264" y="730370"/>
                  <a:pt x="2001329" y="741872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6" name="Полилиния 55"/>
          <p:cNvSpPr/>
          <p:nvPr/>
        </p:nvSpPr>
        <p:spPr>
          <a:xfrm>
            <a:off x="5275845" y="5511905"/>
            <a:ext cx="1992702" cy="870997"/>
          </a:xfrm>
          <a:custGeom>
            <a:avLst/>
            <a:gdLst>
              <a:gd name="connsiteX0" fmla="*/ 0 w 1992702"/>
              <a:gd name="connsiteY0" fmla="*/ 870997 h 870997"/>
              <a:gd name="connsiteX1" fmla="*/ 232913 w 1992702"/>
              <a:gd name="connsiteY1" fmla="*/ 16982 h 870997"/>
              <a:gd name="connsiteX2" fmla="*/ 698739 w 1992702"/>
              <a:gd name="connsiteY2" fmla="*/ 293027 h 870997"/>
              <a:gd name="connsiteX3" fmla="*/ 1259456 w 1992702"/>
              <a:gd name="connsiteY3" fmla="*/ 189510 h 870997"/>
              <a:gd name="connsiteX4" fmla="*/ 1639019 w 1992702"/>
              <a:gd name="connsiteY4" fmla="*/ 241268 h 870997"/>
              <a:gd name="connsiteX5" fmla="*/ 1992702 w 1992702"/>
              <a:gd name="connsiteY5" fmla="*/ 249895 h 870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2702" h="870997">
                <a:moveTo>
                  <a:pt x="0" y="870997"/>
                </a:moveTo>
                <a:cubicBezTo>
                  <a:pt x="58228" y="492153"/>
                  <a:pt x="116457" y="113310"/>
                  <a:pt x="232913" y="16982"/>
                </a:cubicBezTo>
                <a:cubicBezTo>
                  <a:pt x="349369" y="-79346"/>
                  <a:pt x="527649" y="264272"/>
                  <a:pt x="698739" y="293027"/>
                </a:cubicBezTo>
                <a:cubicBezTo>
                  <a:pt x="869830" y="321782"/>
                  <a:pt x="1102743" y="198136"/>
                  <a:pt x="1259456" y="189510"/>
                </a:cubicBezTo>
                <a:cubicBezTo>
                  <a:pt x="1416169" y="180883"/>
                  <a:pt x="1516811" y="231204"/>
                  <a:pt x="1639019" y="241268"/>
                </a:cubicBezTo>
                <a:cubicBezTo>
                  <a:pt x="1761227" y="251332"/>
                  <a:pt x="1876964" y="250613"/>
                  <a:pt x="1992702" y="249895"/>
                </a:cubicBezTo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7" name="Полилиния 56"/>
          <p:cNvSpPr/>
          <p:nvPr/>
        </p:nvSpPr>
        <p:spPr>
          <a:xfrm>
            <a:off x="5293096" y="5313226"/>
            <a:ext cx="2001329" cy="1118650"/>
          </a:xfrm>
          <a:custGeom>
            <a:avLst/>
            <a:gdLst>
              <a:gd name="connsiteX0" fmla="*/ 0 w 2001329"/>
              <a:gd name="connsiteY0" fmla="*/ 0 h 1118650"/>
              <a:gd name="connsiteX1" fmla="*/ 301925 w 2001329"/>
              <a:gd name="connsiteY1" fmla="*/ 1104181 h 1118650"/>
              <a:gd name="connsiteX2" fmla="*/ 992038 w 2001329"/>
              <a:gd name="connsiteY2" fmla="*/ 638355 h 1118650"/>
              <a:gd name="connsiteX3" fmla="*/ 1552755 w 2001329"/>
              <a:gd name="connsiteY3" fmla="*/ 750498 h 1118650"/>
              <a:gd name="connsiteX4" fmla="*/ 1906438 w 2001329"/>
              <a:gd name="connsiteY4" fmla="*/ 698740 h 1118650"/>
              <a:gd name="connsiteX5" fmla="*/ 2001329 w 2001329"/>
              <a:gd name="connsiteY5" fmla="*/ 715993 h 1118650"/>
              <a:gd name="connsiteX0" fmla="*/ 0 w 2001329"/>
              <a:gd name="connsiteY0" fmla="*/ 0 h 1118650"/>
              <a:gd name="connsiteX1" fmla="*/ 301925 w 2001329"/>
              <a:gd name="connsiteY1" fmla="*/ 1104181 h 1118650"/>
              <a:gd name="connsiteX2" fmla="*/ 992038 w 2001329"/>
              <a:gd name="connsiteY2" fmla="*/ 638355 h 1118650"/>
              <a:gd name="connsiteX3" fmla="*/ 1552755 w 2001329"/>
              <a:gd name="connsiteY3" fmla="*/ 750498 h 1118650"/>
              <a:gd name="connsiteX4" fmla="*/ 1915065 w 2001329"/>
              <a:gd name="connsiteY4" fmla="*/ 724619 h 1118650"/>
              <a:gd name="connsiteX5" fmla="*/ 2001329 w 2001329"/>
              <a:gd name="connsiteY5" fmla="*/ 715993 h 1118650"/>
              <a:gd name="connsiteX0" fmla="*/ 0 w 2001329"/>
              <a:gd name="connsiteY0" fmla="*/ 0 h 1118650"/>
              <a:gd name="connsiteX1" fmla="*/ 301925 w 2001329"/>
              <a:gd name="connsiteY1" fmla="*/ 1104181 h 1118650"/>
              <a:gd name="connsiteX2" fmla="*/ 992038 w 2001329"/>
              <a:gd name="connsiteY2" fmla="*/ 638355 h 1118650"/>
              <a:gd name="connsiteX3" fmla="*/ 1552755 w 2001329"/>
              <a:gd name="connsiteY3" fmla="*/ 750498 h 1118650"/>
              <a:gd name="connsiteX4" fmla="*/ 1915065 w 2001329"/>
              <a:gd name="connsiteY4" fmla="*/ 724619 h 1118650"/>
              <a:gd name="connsiteX5" fmla="*/ 2001329 w 2001329"/>
              <a:gd name="connsiteY5" fmla="*/ 741872 h 1118650"/>
              <a:gd name="connsiteX0" fmla="*/ 0 w 2001329"/>
              <a:gd name="connsiteY0" fmla="*/ 0 h 1118650"/>
              <a:gd name="connsiteX1" fmla="*/ 301925 w 2001329"/>
              <a:gd name="connsiteY1" fmla="*/ 1104181 h 1118650"/>
              <a:gd name="connsiteX2" fmla="*/ 992038 w 2001329"/>
              <a:gd name="connsiteY2" fmla="*/ 638355 h 1118650"/>
              <a:gd name="connsiteX3" fmla="*/ 1552755 w 2001329"/>
              <a:gd name="connsiteY3" fmla="*/ 750498 h 1118650"/>
              <a:gd name="connsiteX4" fmla="*/ 1871932 w 2001329"/>
              <a:gd name="connsiteY4" fmla="*/ 741872 h 1118650"/>
              <a:gd name="connsiteX5" fmla="*/ 2001329 w 2001329"/>
              <a:gd name="connsiteY5" fmla="*/ 741872 h 111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01329" h="1118650">
                <a:moveTo>
                  <a:pt x="0" y="0"/>
                </a:moveTo>
                <a:cubicBezTo>
                  <a:pt x="68292" y="498894"/>
                  <a:pt x="136585" y="997788"/>
                  <a:pt x="301925" y="1104181"/>
                </a:cubicBezTo>
                <a:cubicBezTo>
                  <a:pt x="467265" y="1210574"/>
                  <a:pt x="783566" y="697302"/>
                  <a:pt x="992038" y="638355"/>
                </a:cubicBezTo>
                <a:cubicBezTo>
                  <a:pt x="1200510" y="579408"/>
                  <a:pt x="1406106" y="733245"/>
                  <a:pt x="1552755" y="750498"/>
                </a:cubicBezTo>
                <a:cubicBezTo>
                  <a:pt x="1699404" y="767751"/>
                  <a:pt x="1797170" y="743310"/>
                  <a:pt x="1871932" y="741872"/>
                </a:cubicBezTo>
                <a:cubicBezTo>
                  <a:pt x="1946694" y="740434"/>
                  <a:pt x="1991264" y="730370"/>
                  <a:pt x="2001329" y="741872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8" name="Полилиния 57"/>
          <p:cNvSpPr/>
          <p:nvPr/>
        </p:nvSpPr>
        <p:spPr>
          <a:xfrm>
            <a:off x="5296456" y="1639019"/>
            <a:ext cx="1923691" cy="1208934"/>
          </a:xfrm>
          <a:custGeom>
            <a:avLst/>
            <a:gdLst>
              <a:gd name="connsiteX0" fmla="*/ 0 w 1923691"/>
              <a:gd name="connsiteY0" fmla="*/ 664234 h 1208934"/>
              <a:gd name="connsiteX1" fmla="*/ 189781 w 1923691"/>
              <a:gd name="connsiteY1" fmla="*/ 483079 h 1208934"/>
              <a:gd name="connsiteX2" fmla="*/ 577970 w 1923691"/>
              <a:gd name="connsiteY2" fmla="*/ 905773 h 1208934"/>
              <a:gd name="connsiteX3" fmla="*/ 905774 w 1923691"/>
              <a:gd name="connsiteY3" fmla="*/ 241539 h 1208934"/>
              <a:gd name="connsiteX4" fmla="*/ 1483744 w 1923691"/>
              <a:gd name="connsiteY4" fmla="*/ 1207698 h 1208934"/>
              <a:gd name="connsiteX5" fmla="*/ 1923691 w 1923691"/>
              <a:gd name="connsiteY5" fmla="*/ 0 h 1208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23691" h="1208934">
                <a:moveTo>
                  <a:pt x="0" y="664234"/>
                </a:moveTo>
                <a:cubicBezTo>
                  <a:pt x="46726" y="553528"/>
                  <a:pt x="93453" y="442823"/>
                  <a:pt x="189781" y="483079"/>
                </a:cubicBezTo>
                <a:cubicBezTo>
                  <a:pt x="286109" y="523335"/>
                  <a:pt x="458638" y="946030"/>
                  <a:pt x="577970" y="905773"/>
                </a:cubicBezTo>
                <a:cubicBezTo>
                  <a:pt x="697302" y="865516"/>
                  <a:pt x="754812" y="191218"/>
                  <a:pt x="905774" y="241539"/>
                </a:cubicBezTo>
                <a:cubicBezTo>
                  <a:pt x="1056736" y="291860"/>
                  <a:pt x="1314091" y="1247954"/>
                  <a:pt x="1483744" y="1207698"/>
                </a:cubicBezTo>
                <a:cubicBezTo>
                  <a:pt x="1653397" y="1167442"/>
                  <a:pt x="1853242" y="201283"/>
                  <a:pt x="1923691" y="0"/>
                </a:cubicBezTo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9" name="Полилиния 58"/>
          <p:cNvSpPr/>
          <p:nvPr/>
        </p:nvSpPr>
        <p:spPr>
          <a:xfrm>
            <a:off x="5270578" y="1516118"/>
            <a:ext cx="1880559" cy="1321973"/>
          </a:xfrm>
          <a:custGeom>
            <a:avLst/>
            <a:gdLst>
              <a:gd name="connsiteX0" fmla="*/ 0 w 1880559"/>
              <a:gd name="connsiteY0" fmla="*/ 373067 h 1321973"/>
              <a:gd name="connsiteX1" fmla="*/ 155276 w 1880559"/>
              <a:gd name="connsiteY1" fmla="*/ 588727 h 1321973"/>
              <a:gd name="connsiteX2" fmla="*/ 508959 w 1880559"/>
              <a:gd name="connsiteY2" fmla="*/ 200539 h 1321973"/>
              <a:gd name="connsiteX3" fmla="*/ 940280 w 1880559"/>
              <a:gd name="connsiteY3" fmla="*/ 994169 h 1321973"/>
              <a:gd name="connsiteX4" fmla="*/ 1431985 w 1880559"/>
              <a:gd name="connsiteY4" fmla="*/ 2131 h 1321973"/>
              <a:gd name="connsiteX5" fmla="*/ 1880559 w 1880559"/>
              <a:gd name="connsiteY5" fmla="*/ 1321973 h 1321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80559" h="1321973">
                <a:moveTo>
                  <a:pt x="0" y="373067"/>
                </a:moveTo>
                <a:cubicBezTo>
                  <a:pt x="35225" y="495274"/>
                  <a:pt x="70450" y="617482"/>
                  <a:pt x="155276" y="588727"/>
                </a:cubicBezTo>
                <a:cubicBezTo>
                  <a:pt x="240102" y="559972"/>
                  <a:pt x="378125" y="132965"/>
                  <a:pt x="508959" y="200539"/>
                </a:cubicBezTo>
                <a:cubicBezTo>
                  <a:pt x="639793" y="268113"/>
                  <a:pt x="786442" y="1027237"/>
                  <a:pt x="940280" y="994169"/>
                </a:cubicBezTo>
                <a:cubicBezTo>
                  <a:pt x="1094118" y="961101"/>
                  <a:pt x="1275272" y="-52503"/>
                  <a:pt x="1431985" y="2131"/>
                </a:cubicBezTo>
                <a:cubicBezTo>
                  <a:pt x="1588698" y="56765"/>
                  <a:pt x="1734628" y="689369"/>
                  <a:pt x="1880559" y="1321973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0" name="Полилиния 59"/>
          <p:cNvSpPr/>
          <p:nvPr/>
        </p:nvSpPr>
        <p:spPr>
          <a:xfrm>
            <a:off x="2018420" y="3466920"/>
            <a:ext cx="1975449" cy="1061948"/>
          </a:xfrm>
          <a:custGeom>
            <a:avLst/>
            <a:gdLst>
              <a:gd name="connsiteX0" fmla="*/ 0 w 1975449"/>
              <a:gd name="connsiteY0" fmla="*/ 1061948 h 1061948"/>
              <a:gd name="connsiteX1" fmla="*/ 198407 w 1975449"/>
              <a:gd name="connsiteY1" fmla="*/ 285571 h 1061948"/>
              <a:gd name="connsiteX2" fmla="*/ 862641 w 1975449"/>
              <a:gd name="connsiteY2" fmla="*/ 44031 h 1061948"/>
              <a:gd name="connsiteX3" fmla="*/ 1975449 w 1975449"/>
              <a:gd name="connsiteY3" fmla="*/ 899 h 1061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75449" h="1061948">
                <a:moveTo>
                  <a:pt x="0" y="1061948"/>
                </a:moveTo>
                <a:cubicBezTo>
                  <a:pt x="27317" y="758586"/>
                  <a:pt x="54634" y="455224"/>
                  <a:pt x="198407" y="285571"/>
                </a:cubicBezTo>
                <a:cubicBezTo>
                  <a:pt x="342180" y="115918"/>
                  <a:pt x="566467" y="91476"/>
                  <a:pt x="862641" y="44031"/>
                </a:cubicBezTo>
                <a:cubicBezTo>
                  <a:pt x="1158815" y="-3414"/>
                  <a:pt x="1567132" y="-1258"/>
                  <a:pt x="1975449" y="899"/>
                </a:cubicBezTo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1" name="Полилиния 60"/>
          <p:cNvSpPr/>
          <p:nvPr/>
        </p:nvSpPr>
        <p:spPr>
          <a:xfrm>
            <a:off x="2027046" y="3709357"/>
            <a:ext cx="2001328" cy="612475"/>
          </a:xfrm>
          <a:custGeom>
            <a:avLst/>
            <a:gdLst>
              <a:gd name="connsiteX0" fmla="*/ 0 w 1940943"/>
              <a:gd name="connsiteY0" fmla="*/ 0 h 621102"/>
              <a:gd name="connsiteX1" fmla="*/ 43132 w 1940943"/>
              <a:gd name="connsiteY1" fmla="*/ 345057 h 621102"/>
              <a:gd name="connsiteX2" fmla="*/ 155275 w 1940943"/>
              <a:gd name="connsiteY2" fmla="*/ 508959 h 621102"/>
              <a:gd name="connsiteX3" fmla="*/ 396815 w 1940943"/>
              <a:gd name="connsiteY3" fmla="*/ 577970 h 621102"/>
              <a:gd name="connsiteX4" fmla="*/ 1940943 w 1940943"/>
              <a:gd name="connsiteY4" fmla="*/ 621102 h 621102"/>
              <a:gd name="connsiteX0" fmla="*/ 237 w 1941180"/>
              <a:gd name="connsiteY0" fmla="*/ 0 h 621102"/>
              <a:gd name="connsiteX1" fmla="*/ 43369 w 1941180"/>
              <a:gd name="connsiteY1" fmla="*/ 345057 h 621102"/>
              <a:gd name="connsiteX2" fmla="*/ 397052 w 1941180"/>
              <a:gd name="connsiteY2" fmla="*/ 577970 h 621102"/>
              <a:gd name="connsiteX3" fmla="*/ 1941180 w 1941180"/>
              <a:gd name="connsiteY3" fmla="*/ 621102 h 621102"/>
              <a:gd name="connsiteX0" fmla="*/ 0 w 1940943"/>
              <a:gd name="connsiteY0" fmla="*/ 0 h 621102"/>
              <a:gd name="connsiteX1" fmla="*/ 43132 w 1940943"/>
              <a:gd name="connsiteY1" fmla="*/ 345057 h 621102"/>
              <a:gd name="connsiteX2" fmla="*/ 396815 w 1940943"/>
              <a:gd name="connsiteY2" fmla="*/ 577970 h 621102"/>
              <a:gd name="connsiteX3" fmla="*/ 1940943 w 1940943"/>
              <a:gd name="connsiteY3" fmla="*/ 621102 h 621102"/>
              <a:gd name="connsiteX0" fmla="*/ 0 w 1940943"/>
              <a:gd name="connsiteY0" fmla="*/ 0 h 621102"/>
              <a:gd name="connsiteX1" fmla="*/ 43132 w 1940943"/>
              <a:gd name="connsiteY1" fmla="*/ 345057 h 621102"/>
              <a:gd name="connsiteX2" fmla="*/ 396815 w 1940943"/>
              <a:gd name="connsiteY2" fmla="*/ 577970 h 621102"/>
              <a:gd name="connsiteX3" fmla="*/ 1940943 w 1940943"/>
              <a:gd name="connsiteY3" fmla="*/ 621102 h 621102"/>
              <a:gd name="connsiteX0" fmla="*/ 2003 w 1942946"/>
              <a:gd name="connsiteY0" fmla="*/ 0 h 621102"/>
              <a:gd name="connsiteX1" fmla="*/ 45135 w 1942946"/>
              <a:gd name="connsiteY1" fmla="*/ 345057 h 621102"/>
              <a:gd name="connsiteX2" fmla="*/ 398818 w 1942946"/>
              <a:gd name="connsiteY2" fmla="*/ 577970 h 621102"/>
              <a:gd name="connsiteX3" fmla="*/ 1942946 w 1942946"/>
              <a:gd name="connsiteY3" fmla="*/ 621102 h 621102"/>
              <a:gd name="connsiteX0" fmla="*/ 0 w 1940943"/>
              <a:gd name="connsiteY0" fmla="*/ 0 h 621102"/>
              <a:gd name="connsiteX1" fmla="*/ 43132 w 1940943"/>
              <a:gd name="connsiteY1" fmla="*/ 345057 h 621102"/>
              <a:gd name="connsiteX2" fmla="*/ 396815 w 1940943"/>
              <a:gd name="connsiteY2" fmla="*/ 577970 h 621102"/>
              <a:gd name="connsiteX3" fmla="*/ 1940943 w 1940943"/>
              <a:gd name="connsiteY3" fmla="*/ 621102 h 621102"/>
              <a:gd name="connsiteX0" fmla="*/ 0 w 2001328"/>
              <a:gd name="connsiteY0" fmla="*/ 0 h 612475"/>
              <a:gd name="connsiteX1" fmla="*/ 43132 w 2001328"/>
              <a:gd name="connsiteY1" fmla="*/ 345057 h 612475"/>
              <a:gd name="connsiteX2" fmla="*/ 396815 w 2001328"/>
              <a:gd name="connsiteY2" fmla="*/ 577970 h 612475"/>
              <a:gd name="connsiteX3" fmla="*/ 2001328 w 2001328"/>
              <a:gd name="connsiteY3" fmla="*/ 612475 h 612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01328" h="612475">
                <a:moveTo>
                  <a:pt x="0" y="0"/>
                </a:moveTo>
                <a:cubicBezTo>
                  <a:pt x="0" y="104235"/>
                  <a:pt x="11502" y="222849"/>
                  <a:pt x="43132" y="345057"/>
                </a:cubicBezTo>
                <a:cubicBezTo>
                  <a:pt x="74762" y="467265"/>
                  <a:pt x="70449" y="533400"/>
                  <a:pt x="396815" y="577970"/>
                </a:cubicBezTo>
                <a:cubicBezTo>
                  <a:pt x="723181" y="622540"/>
                  <a:pt x="1748287" y="606724"/>
                  <a:pt x="2001328" y="612475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2" name="Полилиния 61"/>
          <p:cNvSpPr/>
          <p:nvPr/>
        </p:nvSpPr>
        <p:spPr>
          <a:xfrm>
            <a:off x="5305083" y="3510951"/>
            <a:ext cx="2139351" cy="948906"/>
          </a:xfrm>
          <a:custGeom>
            <a:avLst/>
            <a:gdLst>
              <a:gd name="connsiteX0" fmla="*/ 0 w 2139351"/>
              <a:gd name="connsiteY0" fmla="*/ 948906 h 948906"/>
              <a:gd name="connsiteX1" fmla="*/ 508958 w 2139351"/>
              <a:gd name="connsiteY1" fmla="*/ 508958 h 948906"/>
              <a:gd name="connsiteX2" fmla="*/ 1397479 w 2139351"/>
              <a:gd name="connsiteY2" fmla="*/ 172528 h 948906"/>
              <a:gd name="connsiteX3" fmla="*/ 2139351 w 2139351"/>
              <a:gd name="connsiteY3" fmla="*/ 0 h 948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39351" h="948906">
                <a:moveTo>
                  <a:pt x="0" y="948906"/>
                </a:moveTo>
                <a:cubicBezTo>
                  <a:pt x="138022" y="793630"/>
                  <a:pt x="276045" y="638354"/>
                  <a:pt x="508958" y="508958"/>
                </a:cubicBezTo>
                <a:cubicBezTo>
                  <a:pt x="741871" y="379562"/>
                  <a:pt x="1125747" y="257354"/>
                  <a:pt x="1397479" y="172528"/>
                </a:cubicBezTo>
                <a:cubicBezTo>
                  <a:pt x="1669211" y="87702"/>
                  <a:pt x="2011393" y="27317"/>
                  <a:pt x="2139351" y="0"/>
                </a:cubicBezTo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3" name="Полилиния 62"/>
          <p:cNvSpPr/>
          <p:nvPr/>
        </p:nvSpPr>
        <p:spPr>
          <a:xfrm>
            <a:off x="5270578" y="3674854"/>
            <a:ext cx="2130725" cy="543464"/>
          </a:xfrm>
          <a:custGeom>
            <a:avLst/>
            <a:gdLst>
              <a:gd name="connsiteX0" fmla="*/ 0 w 2130725"/>
              <a:gd name="connsiteY0" fmla="*/ 0 h 474453"/>
              <a:gd name="connsiteX1" fmla="*/ 526212 w 2130725"/>
              <a:gd name="connsiteY1" fmla="*/ 293298 h 474453"/>
              <a:gd name="connsiteX2" fmla="*/ 1466491 w 2130725"/>
              <a:gd name="connsiteY2" fmla="*/ 422694 h 474453"/>
              <a:gd name="connsiteX3" fmla="*/ 2130725 w 2130725"/>
              <a:gd name="connsiteY3" fmla="*/ 474453 h 474453"/>
              <a:gd name="connsiteX0" fmla="*/ 0 w 2130725"/>
              <a:gd name="connsiteY0" fmla="*/ 0 h 474453"/>
              <a:gd name="connsiteX1" fmla="*/ 526212 w 2130725"/>
              <a:gd name="connsiteY1" fmla="*/ 293298 h 474453"/>
              <a:gd name="connsiteX2" fmla="*/ 1371601 w 2130725"/>
              <a:gd name="connsiteY2" fmla="*/ 431320 h 474453"/>
              <a:gd name="connsiteX3" fmla="*/ 2130725 w 2130725"/>
              <a:gd name="connsiteY3" fmla="*/ 474453 h 474453"/>
              <a:gd name="connsiteX0" fmla="*/ 0 w 2130725"/>
              <a:gd name="connsiteY0" fmla="*/ 0 h 543464"/>
              <a:gd name="connsiteX1" fmla="*/ 526212 w 2130725"/>
              <a:gd name="connsiteY1" fmla="*/ 293298 h 543464"/>
              <a:gd name="connsiteX2" fmla="*/ 1371601 w 2130725"/>
              <a:gd name="connsiteY2" fmla="*/ 431320 h 543464"/>
              <a:gd name="connsiteX3" fmla="*/ 2130725 w 2130725"/>
              <a:gd name="connsiteY3" fmla="*/ 543464 h 543464"/>
              <a:gd name="connsiteX0" fmla="*/ 0 w 2130725"/>
              <a:gd name="connsiteY0" fmla="*/ 0 h 543464"/>
              <a:gd name="connsiteX1" fmla="*/ 526212 w 2130725"/>
              <a:gd name="connsiteY1" fmla="*/ 293298 h 543464"/>
              <a:gd name="connsiteX2" fmla="*/ 1362975 w 2130725"/>
              <a:gd name="connsiteY2" fmla="*/ 483078 h 543464"/>
              <a:gd name="connsiteX3" fmla="*/ 2130725 w 2130725"/>
              <a:gd name="connsiteY3" fmla="*/ 543464 h 543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30725" h="543464">
                <a:moveTo>
                  <a:pt x="0" y="0"/>
                </a:moveTo>
                <a:cubicBezTo>
                  <a:pt x="140898" y="111424"/>
                  <a:pt x="299050" y="212785"/>
                  <a:pt x="526212" y="293298"/>
                </a:cubicBezTo>
                <a:cubicBezTo>
                  <a:pt x="753374" y="373811"/>
                  <a:pt x="1095556" y="441384"/>
                  <a:pt x="1362975" y="483078"/>
                </a:cubicBezTo>
                <a:cubicBezTo>
                  <a:pt x="1630394" y="524772"/>
                  <a:pt x="1932317" y="532681"/>
                  <a:pt x="2130725" y="543464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4" name="Полилиния 63"/>
          <p:cNvSpPr/>
          <p:nvPr/>
        </p:nvSpPr>
        <p:spPr>
          <a:xfrm>
            <a:off x="2044839" y="5325515"/>
            <a:ext cx="2139351" cy="948906"/>
          </a:xfrm>
          <a:custGeom>
            <a:avLst/>
            <a:gdLst>
              <a:gd name="connsiteX0" fmla="*/ 0 w 2139351"/>
              <a:gd name="connsiteY0" fmla="*/ 948906 h 948906"/>
              <a:gd name="connsiteX1" fmla="*/ 508958 w 2139351"/>
              <a:gd name="connsiteY1" fmla="*/ 508958 h 948906"/>
              <a:gd name="connsiteX2" fmla="*/ 1397479 w 2139351"/>
              <a:gd name="connsiteY2" fmla="*/ 172528 h 948906"/>
              <a:gd name="connsiteX3" fmla="*/ 2139351 w 2139351"/>
              <a:gd name="connsiteY3" fmla="*/ 0 h 948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39351" h="948906">
                <a:moveTo>
                  <a:pt x="0" y="948906"/>
                </a:moveTo>
                <a:cubicBezTo>
                  <a:pt x="138022" y="793630"/>
                  <a:pt x="276045" y="638354"/>
                  <a:pt x="508958" y="508958"/>
                </a:cubicBezTo>
                <a:cubicBezTo>
                  <a:pt x="741871" y="379562"/>
                  <a:pt x="1125747" y="257354"/>
                  <a:pt x="1397479" y="172528"/>
                </a:cubicBezTo>
                <a:cubicBezTo>
                  <a:pt x="1669211" y="87702"/>
                  <a:pt x="2011393" y="27317"/>
                  <a:pt x="2139351" y="0"/>
                </a:cubicBezTo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5" name="Полилиния 64"/>
          <p:cNvSpPr/>
          <p:nvPr/>
        </p:nvSpPr>
        <p:spPr>
          <a:xfrm>
            <a:off x="2036212" y="5489418"/>
            <a:ext cx="2130725" cy="543464"/>
          </a:xfrm>
          <a:custGeom>
            <a:avLst/>
            <a:gdLst>
              <a:gd name="connsiteX0" fmla="*/ 0 w 2130725"/>
              <a:gd name="connsiteY0" fmla="*/ 0 h 474453"/>
              <a:gd name="connsiteX1" fmla="*/ 526212 w 2130725"/>
              <a:gd name="connsiteY1" fmla="*/ 293298 h 474453"/>
              <a:gd name="connsiteX2" fmla="*/ 1466491 w 2130725"/>
              <a:gd name="connsiteY2" fmla="*/ 422694 h 474453"/>
              <a:gd name="connsiteX3" fmla="*/ 2130725 w 2130725"/>
              <a:gd name="connsiteY3" fmla="*/ 474453 h 474453"/>
              <a:gd name="connsiteX0" fmla="*/ 0 w 2130725"/>
              <a:gd name="connsiteY0" fmla="*/ 0 h 474453"/>
              <a:gd name="connsiteX1" fmla="*/ 526212 w 2130725"/>
              <a:gd name="connsiteY1" fmla="*/ 293298 h 474453"/>
              <a:gd name="connsiteX2" fmla="*/ 1371601 w 2130725"/>
              <a:gd name="connsiteY2" fmla="*/ 431320 h 474453"/>
              <a:gd name="connsiteX3" fmla="*/ 2130725 w 2130725"/>
              <a:gd name="connsiteY3" fmla="*/ 474453 h 474453"/>
              <a:gd name="connsiteX0" fmla="*/ 0 w 2130725"/>
              <a:gd name="connsiteY0" fmla="*/ 0 h 543464"/>
              <a:gd name="connsiteX1" fmla="*/ 526212 w 2130725"/>
              <a:gd name="connsiteY1" fmla="*/ 293298 h 543464"/>
              <a:gd name="connsiteX2" fmla="*/ 1371601 w 2130725"/>
              <a:gd name="connsiteY2" fmla="*/ 431320 h 543464"/>
              <a:gd name="connsiteX3" fmla="*/ 2130725 w 2130725"/>
              <a:gd name="connsiteY3" fmla="*/ 543464 h 543464"/>
              <a:gd name="connsiteX0" fmla="*/ 0 w 2130725"/>
              <a:gd name="connsiteY0" fmla="*/ 0 h 543464"/>
              <a:gd name="connsiteX1" fmla="*/ 526212 w 2130725"/>
              <a:gd name="connsiteY1" fmla="*/ 293298 h 543464"/>
              <a:gd name="connsiteX2" fmla="*/ 1362975 w 2130725"/>
              <a:gd name="connsiteY2" fmla="*/ 483078 h 543464"/>
              <a:gd name="connsiteX3" fmla="*/ 2130725 w 2130725"/>
              <a:gd name="connsiteY3" fmla="*/ 543464 h 543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30725" h="543464">
                <a:moveTo>
                  <a:pt x="0" y="0"/>
                </a:moveTo>
                <a:cubicBezTo>
                  <a:pt x="140898" y="111424"/>
                  <a:pt x="299050" y="212785"/>
                  <a:pt x="526212" y="293298"/>
                </a:cubicBezTo>
                <a:cubicBezTo>
                  <a:pt x="753374" y="373811"/>
                  <a:pt x="1095556" y="441384"/>
                  <a:pt x="1362975" y="483078"/>
                </a:cubicBezTo>
                <a:cubicBezTo>
                  <a:pt x="1630394" y="524772"/>
                  <a:pt x="1932317" y="532681"/>
                  <a:pt x="2130725" y="543464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124024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0"/>
            <a:ext cx="9144000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3600" b="1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Численные методы</a:t>
            </a:r>
            <a:r>
              <a:rPr lang="en-US" sz="3600" b="1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r>
              <a:rPr lang="ru-RU" sz="3600" b="1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решения нелинейных алгебраических уравнений</a:t>
            </a:r>
          </a:p>
          <a:p>
            <a:pPr algn="ctr"/>
            <a:r>
              <a:rPr lang="ru-RU" sz="3600" b="1" spc="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Метод Ньютона (касательных)</a:t>
            </a:r>
            <a:endParaRPr lang="ru-RU" sz="3200" b="1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graphicFrame>
        <p:nvGraphicFramePr>
          <p:cNvPr id="5" name="Диаграмма 4">
            <a:extLst>
              <a:ext uri="{FF2B5EF4-FFF2-40B4-BE49-F238E27FC236}">
                <a16:creationId xmlns:a16="http://schemas.microsoft.com/office/drawing/2014/main" id="{00000000-0008-0000-0500-0000020000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3162540"/>
              </p:ext>
            </p:extLst>
          </p:nvPr>
        </p:nvGraphicFramePr>
        <p:xfrm>
          <a:off x="-33439" y="1127698"/>
          <a:ext cx="9210878" cy="56136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86B21F37-2D9F-49A4-898F-2BD8F7A655FF}"/>
              </a:ext>
            </a:extLst>
          </p:cNvPr>
          <p:cNvSpPr txBox="1"/>
          <p:nvPr/>
        </p:nvSpPr>
        <p:spPr>
          <a:xfrm>
            <a:off x="179512" y="2060848"/>
            <a:ext cx="597666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>
                <a:solidFill>
                  <a:srgbClr val="7030A0"/>
                </a:solidFill>
              </a:rPr>
              <a:t>Условия решения методом Ньютона</a:t>
            </a:r>
          </a:p>
          <a:p>
            <a:r>
              <a:rPr lang="ru-RU" sz="2400" b="1" dirty="0">
                <a:solidFill>
                  <a:srgbClr val="7030A0"/>
                </a:solidFill>
              </a:rPr>
              <a:t>1. Непрерывность и дифференцируемость функции вблизи корня</a:t>
            </a:r>
          </a:p>
          <a:p>
            <a:r>
              <a:rPr lang="ru-RU" sz="2400" b="1" dirty="0">
                <a:solidFill>
                  <a:srgbClr val="7030A0"/>
                </a:solidFill>
              </a:rPr>
              <a:t>2. Отсутствие экстремальных точек на пути приближения к решению уравнения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916EB4-F974-4D92-B191-FED56050A6C7}"/>
              </a:ext>
            </a:extLst>
          </p:cNvPr>
          <p:cNvSpPr txBox="1"/>
          <p:nvPr/>
        </p:nvSpPr>
        <p:spPr>
          <a:xfrm>
            <a:off x="3131840" y="4725144"/>
            <a:ext cx="597666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>
                <a:solidFill>
                  <a:srgbClr val="7030A0"/>
                </a:solidFill>
              </a:rPr>
              <a:t>Новое приближение рассчитывается из определения тангенса:</a:t>
            </a:r>
            <a:endParaRPr lang="en-US" sz="2400" b="1" dirty="0">
              <a:solidFill>
                <a:srgbClr val="7030A0"/>
              </a:solidFill>
            </a:endParaRPr>
          </a:p>
          <a:p>
            <a:pPr algn="ctr"/>
            <a:endParaRPr lang="en-US" sz="2400" b="1" dirty="0">
              <a:solidFill>
                <a:srgbClr val="7030A0"/>
              </a:solidFill>
            </a:endParaRPr>
          </a:p>
          <a:p>
            <a:pPr algn="ctr"/>
            <a:endParaRPr lang="en-US" sz="2400" b="1" dirty="0">
              <a:solidFill>
                <a:srgbClr val="7030A0"/>
              </a:solidFill>
            </a:endParaRPr>
          </a:p>
          <a:p>
            <a:r>
              <a:rPr lang="ru-RU" sz="2400" b="1" dirty="0">
                <a:solidFill>
                  <a:srgbClr val="7030A0"/>
                </a:solidFill>
              </a:rPr>
              <a:t>откуда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F705D24-7716-41CC-9057-9C9CBAAD9614}"/>
                  </a:ext>
                </a:extLst>
              </p:cNvPr>
              <p:cNvSpPr txBox="1"/>
              <p:nvPr/>
            </p:nvSpPr>
            <p:spPr>
              <a:xfrm>
                <a:off x="4283968" y="5445224"/>
                <a:ext cx="3451586" cy="5885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−0</m:t>
                          </m:r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</m:sup>
                          </m:sSup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F705D24-7716-41CC-9057-9C9CBAAD96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3968" y="5445224"/>
                <a:ext cx="3451586" cy="58855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03063B6-4848-443F-8D82-23D22662863A}"/>
                  </a:ext>
                </a:extLst>
              </p:cNvPr>
              <p:cNvSpPr txBox="1"/>
              <p:nvPr/>
            </p:nvSpPr>
            <p:spPr>
              <a:xfrm>
                <a:off x="4283968" y="6093296"/>
                <a:ext cx="2675604" cy="6371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sup>
                      </m:sSup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sup>
                      </m:sSup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03063B6-4848-443F-8D82-23D2266286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3968" y="6093296"/>
                <a:ext cx="2675604" cy="63716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13597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0"/>
            <a:ext cx="9144000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3600" b="1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Численные методы</a:t>
            </a:r>
            <a:r>
              <a:rPr lang="en-US" sz="3600" b="1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r>
              <a:rPr lang="ru-RU" sz="3600" b="1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решения нелинейных алгебраических уравнений</a:t>
            </a:r>
          </a:p>
          <a:p>
            <a:pPr algn="ctr"/>
            <a:r>
              <a:rPr lang="ru-RU" sz="3600" b="1" spc="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Алгоритм метода Ньютона</a:t>
            </a:r>
            <a:endParaRPr lang="ru-RU" sz="3200" b="1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C72FC3-9C54-4285-B981-563B985FAF84}"/>
              </a:ext>
            </a:extLst>
          </p:cNvPr>
          <p:cNvSpPr txBox="1"/>
          <p:nvPr/>
        </p:nvSpPr>
        <p:spPr>
          <a:xfrm>
            <a:off x="4752528" y="1772816"/>
            <a:ext cx="457200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b="1" dirty="0">
                <a:solidFill>
                  <a:srgbClr val="7030A0"/>
                </a:solidFill>
              </a:rPr>
              <a:t>1. Задать точность </a:t>
            </a:r>
            <a:r>
              <a:rPr lang="en-US" sz="2200" b="1" i="1" dirty="0">
                <a:solidFill>
                  <a:srgbClr val="7030A0"/>
                </a:solidFill>
                <a:latin typeface="Symbol" panose="05050102010706020507" pitchFamily="18" charset="2"/>
              </a:rPr>
              <a:t>e</a:t>
            </a:r>
            <a:r>
              <a:rPr lang="ru-RU" sz="2200" b="1" dirty="0">
                <a:solidFill>
                  <a:srgbClr val="7030A0"/>
                </a:solidFill>
              </a:rPr>
              <a:t>, начальное приближение </a:t>
            </a:r>
            <a:r>
              <a:rPr lang="en-US" sz="2200" b="1" i="1" dirty="0">
                <a:solidFill>
                  <a:srgbClr val="7030A0"/>
                </a:solidFill>
              </a:rPr>
              <a:t>x</a:t>
            </a:r>
            <a:r>
              <a:rPr lang="ru-RU" sz="2200" b="1" baseline="30000" dirty="0">
                <a:solidFill>
                  <a:srgbClr val="7030A0"/>
                </a:solidFill>
              </a:rPr>
              <a:t>(0)</a:t>
            </a:r>
            <a:r>
              <a:rPr lang="ru-RU" sz="2200" b="1" dirty="0">
                <a:solidFill>
                  <a:srgbClr val="7030A0"/>
                </a:solidFill>
              </a:rPr>
              <a:t>. Определить значение функции в начальной точке </a:t>
            </a:r>
            <a:r>
              <a:rPr lang="en-US" sz="2200" b="1" i="1" dirty="0">
                <a:solidFill>
                  <a:srgbClr val="7030A0"/>
                </a:solidFill>
              </a:rPr>
              <a:t>f</a:t>
            </a:r>
            <a:r>
              <a:rPr lang="en-US" sz="2200" b="1" dirty="0">
                <a:solidFill>
                  <a:srgbClr val="7030A0"/>
                </a:solidFill>
              </a:rPr>
              <a:t>(</a:t>
            </a:r>
            <a:r>
              <a:rPr lang="en-US" sz="2200" b="1" i="1" dirty="0">
                <a:solidFill>
                  <a:srgbClr val="7030A0"/>
                </a:solidFill>
              </a:rPr>
              <a:t>x</a:t>
            </a:r>
            <a:r>
              <a:rPr lang="ru-RU" sz="2200" b="1" baseline="30000" dirty="0">
                <a:solidFill>
                  <a:srgbClr val="7030A0"/>
                </a:solidFill>
              </a:rPr>
              <a:t>(0)</a:t>
            </a:r>
            <a:r>
              <a:rPr lang="en-US" sz="2200" b="1" dirty="0">
                <a:solidFill>
                  <a:srgbClr val="7030A0"/>
                </a:solidFill>
              </a:rPr>
              <a:t>)</a:t>
            </a:r>
            <a:r>
              <a:rPr lang="ru-RU" sz="2200" b="1" dirty="0">
                <a:solidFill>
                  <a:srgbClr val="7030A0"/>
                </a:solidFill>
              </a:rPr>
              <a:t>.</a:t>
            </a:r>
          </a:p>
          <a:p>
            <a:r>
              <a:rPr lang="ru-RU" sz="2200" b="1" dirty="0">
                <a:solidFill>
                  <a:srgbClr val="7030A0"/>
                </a:solidFill>
              </a:rPr>
              <a:t>2. Найти точку следующего приближения </a:t>
            </a:r>
            <a:r>
              <a:rPr lang="en-US" sz="2200" b="1" i="1" dirty="0">
                <a:solidFill>
                  <a:srgbClr val="7030A0"/>
                </a:solidFill>
              </a:rPr>
              <a:t>x</a:t>
            </a:r>
            <a:r>
              <a:rPr lang="ru-RU" sz="2200" b="1" baseline="30000" dirty="0">
                <a:solidFill>
                  <a:srgbClr val="7030A0"/>
                </a:solidFill>
              </a:rPr>
              <a:t>(</a:t>
            </a:r>
            <a:r>
              <a:rPr lang="en-US" sz="2200" b="1" i="1" baseline="30000" dirty="0">
                <a:solidFill>
                  <a:srgbClr val="7030A0"/>
                </a:solidFill>
              </a:rPr>
              <a:t>k</a:t>
            </a:r>
            <a:r>
              <a:rPr lang="ru-RU" sz="2200" b="1" baseline="30000" dirty="0">
                <a:solidFill>
                  <a:srgbClr val="7030A0"/>
                </a:solidFill>
              </a:rPr>
              <a:t>)</a:t>
            </a:r>
            <a:r>
              <a:rPr lang="ru-RU" sz="2200" b="1" dirty="0">
                <a:solidFill>
                  <a:srgbClr val="7030A0"/>
                </a:solidFill>
              </a:rPr>
              <a:t> и рассчитать значение функции </a:t>
            </a:r>
            <a:r>
              <a:rPr lang="en-US" sz="2200" b="1" i="1" dirty="0">
                <a:solidFill>
                  <a:srgbClr val="7030A0"/>
                </a:solidFill>
              </a:rPr>
              <a:t>f</a:t>
            </a:r>
            <a:r>
              <a:rPr lang="en-US" sz="2200" b="1" dirty="0">
                <a:solidFill>
                  <a:srgbClr val="7030A0"/>
                </a:solidFill>
              </a:rPr>
              <a:t>(</a:t>
            </a:r>
            <a:r>
              <a:rPr lang="en-US" sz="2200" b="1" i="1" dirty="0">
                <a:solidFill>
                  <a:srgbClr val="7030A0"/>
                </a:solidFill>
              </a:rPr>
              <a:t>x</a:t>
            </a:r>
            <a:r>
              <a:rPr lang="ru-RU" sz="2200" b="1" baseline="30000" dirty="0">
                <a:solidFill>
                  <a:srgbClr val="7030A0"/>
                </a:solidFill>
              </a:rPr>
              <a:t>(</a:t>
            </a:r>
            <a:r>
              <a:rPr lang="en-US" sz="2200" b="1" i="1" baseline="30000" dirty="0">
                <a:solidFill>
                  <a:srgbClr val="7030A0"/>
                </a:solidFill>
              </a:rPr>
              <a:t>k</a:t>
            </a:r>
            <a:r>
              <a:rPr lang="ru-RU" sz="2200" b="1" baseline="30000" dirty="0">
                <a:solidFill>
                  <a:srgbClr val="7030A0"/>
                </a:solidFill>
              </a:rPr>
              <a:t>)</a:t>
            </a:r>
            <a:r>
              <a:rPr lang="en-US" sz="2200" b="1" dirty="0">
                <a:solidFill>
                  <a:srgbClr val="7030A0"/>
                </a:solidFill>
              </a:rPr>
              <a:t>) </a:t>
            </a:r>
            <a:r>
              <a:rPr lang="ru-RU" sz="2200" b="1" dirty="0">
                <a:solidFill>
                  <a:srgbClr val="7030A0"/>
                </a:solidFill>
              </a:rPr>
              <a:t>в ней.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C5F9D0-8E36-42A9-B996-6F9E07C3E2A3}"/>
              </a:ext>
            </a:extLst>
          </p:cNvPr>
          <p:cNvSpPr txBox="1"/>
          <p:nvPr/>
        </p:nvSpPr>
        <p:spPr>
          <a:xfrm>
            <a:off x="0" y="4127595"/>
            <a:ext cx="9143999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7030A0"/>
                </a:solidFill>
              </a:rPr>
              <a:t>3</a:t>
            </a:r>
            <a:r>
              <a:rPr lang="ru-RU" sz="2200" b="1" dirty="0">
                <a:solidFill>
                  <a:srgbClr val="7030A0"/>
                </a:solidFill>
              </a:rPr>
              <a:t>. Проверить условия окончания вычислений (условия 1, 2 и 4 метода пропорциональных частей). При выполнении любого из условий </a:t>
            </a:r>
            <a:r>
              <a:rPr lang="en-US" sz="2200" b="1" i="1" dirty="0">
                <a:solidFill>
                  <a:srgbClr val="7030A0"/>
                </a:solidFill>
              </a:rPr>
              <a:t>x</a:t>
            </a:r>
            <a:r>
              <a:rPr lang="ru-RU" sz="2200" b="1" baseline="30000" dirty="0">
                <a:solidFill>
                  <a:srgbClr val="7030A0"/>
                </a:solidFill>
              </a:rPr>
              <a:t>(</a:t>
            </a:r>
            <a:r>
              <a:rPr lang="en-US" sz="2200" b="1" i="1" baseline="30000" dirty="0">
                <a:solidFill>
                  <a:srgbClr val="7030A0"/>
                </a:solidFill>
              </a:rPr>
              <a:t>k</a:t>
            </a:r>
            <a:r>
              <a:rPr lang="ru-RU" sz="2200" b="1" baseline="30000" dirty="0">
                <a:solidFill>
                  <a:srgbClr val="7030A0"/>
                </a:solidFill>
              </a:rPr>
              <a:t>)</a:t>
            </a:r>
            <a:r>
              <a:rPr lang="en-US" sz="2200" b="1" dirty="0">
                <a:solidFill>
                  <a:srgbClr val="7030A0"/>
                </a:solidFill>
              </a:rPr>
              <a:t> – </a:t>
            </a:r>
            <a:r>
              <a:rPr lang="ru-RU" sz="2200" b="1" dirty="0">
                <a:solidFill>
                  <a:srgbClr val="7030A0"/>
                </a:solidFill>
              </a:rPr>
              <a:t>решение уравнения, найденное с точностью </a:t>
            </a:r>
            <a:r>
              <a:rPr lang="en-US" sz="2200" b="1" i="1" dirty="0">
                <a:solidFill>
                  <a:srgbClr val="7030A0"/>
                </a:solidFill>
                <a:latin typeface="Symbol" panose="05050102010706020507" pitchFamily="18" charset="2"/>
              </a:rPr>
              <a:t>e</a:t>
            </a:r>
            <a:r>
              <a:rPr lang="ru-RU" sz="2200" b="1" dirty="0">
                <a:solidFill>
                  <a:srgbClr val="7030A0"/>
                </a:solidFill>
              </a:rPr>
              <a:t>.</a:t>
            </a:r>
          </a:p>
          <a:p>
            <a:r>
              <a:rPr lang="ru-RU" sz="2200" b="1" dirty="0">
                <a:solidFill>
                  <a:srgbClr val="7030A0"/>
                </a:solidFill>
              </a:rPr>
              <a:t>4. Процедура повторяется с п. 2.</a:t>
            </a:r>
          </a:p>
          <a:p>
            <a:endParaRPr lang="ru-RU" sz="1600" b="1" dirty="0">
              <a:solidFill>
                <a:srgbClr val="7030A0"/>
              </a:solidFill>
            </a:endParaRPr>
          </a:p>
          <a:p>
            <a:pPr algn="ctr"/>
            <a:r>
              <a:rPr lang="ru-RU" sz="2200" b="1" dirty="0">
                <a:solidFill>
                  <a:srgbClr val="7030A0"/>
                </a:solidFill>
              </a:rPr>
              <a:t>Достаточное условие сходимости:</a:t>
            </a:r>
          </a:p>
          <a:p>
            <a:endParaRPr lang="ru-RU" sz="2200" b="1" dirty="0">
              <a:solidFill>
                <a:srgbClr val="7030A0"/>
              </a:solidFill>
            </a:endParaRPr>
          </a:p>
        </p:txBody>
      </p:sp>
      <p:graphicFrame>
        <p:nvGraphicFramePr>
          <p:cNvPr id="7" name="Диаграмма 6">
            <a:extLst>
              <a:ext uri="{FF2B5EF4-FFF2-40B4-BE49-F238E27FC236}">
                <a16:creationId xmlns:a16="http://schemas.microsoft.com/office/drawing/2014/main" id="{B75CCDF7-4065-4AE4-8AA8-B3BE64037A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0847070"/>
              </p:ext>
            </p:extLst>
          </p:nvPr>
        </p:nvGraphicFramePr>
        <p:xfrm>
          <a:off x="38569" y="1484784"/>
          <a:ext cx="4749455" cy="28946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F7F6F0A-5BE5-4E8F-8C14-AF8771F5DE96}"/>
                  </a:ext>
                </a:extLst>
              </p:cNvPr>
              <p:cNvSpPr txBox="1"/>
              <p:nvPr/>
            </p:nvSpPr>
            <p:spPr>
              <a:xfrm>
                <a:off x="3491880" y="6069070"/>
                <a:ext cx="2163606" cy="7443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ru-RU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(0)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"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(0)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ru-RU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ru-RU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(0)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&lt;1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F7F6F0A-5BE5-4E8F-8C14-AF8771F5DE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1880" y="6069070"/>
                <a:ext cx="2163606" cy="74430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65336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0"/>
            <a:ext cx="9144000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3600" b="1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Численные методы</a:t>
            </a:r>
            <a:r>
              <a:rPr lang="en-US" sz="3600" b="1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r>
              <a:rPr lang="ru-RU" sz="3600" b="1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решения нелинейных алгебраических уравнений</a:t>
            </a:r>
          </a:p>
          <a:p>
            <a:pPr algn="ctr"/>
            <a:r>
              <a:rPr lang="ru-RU" sz="3600" b="1" spc="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Метод Ньютона</a:t>
            </a:r>
            <a:endParaRPr lang="ru-RU" sz="3200" b="1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4CD3253-3D2F-4CFF-A2B4-CECC4D0E68D9}"/>
              </a:ext>
            </a:extLst>
          </p:cNvPr>
          <p:cNvSpPr txBox="1"/>
          <p:nvPr/>
        </p:nvSpPr>
        <p:spPr>
          <a:xfrm>
            <a:off x="0" y="1930187"/>
            <a:ext cx="4572000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u="sng" dirty="0">
                <a:solidFill>
                  <a:srgbClr val="7030A0"/>
                </a:solidFill>
              </a:rPr>
              <a:t>Преимущества</a:t>
            </a:r>
          </a:p>
          <a:p>
            <a:pPr algn="ctr"/>
            <a:endParaRPr lang="ru-RU" sz="2200" b="1" dirty="0">
              <a:solidFill>
                <a:srgbClr val="7030A0"/>
              </a:solidFill>
            </a:endParaRPr>
          </a:p>
          <a:p>
            <a:pPr marL="457200" indent="-457200">
              <a:buAutoNum type="arabicPeriod"/>
            </a:pPr>
            <a:r>
              <a:rPr lang="ru-RU" sz="2200" b="1" dirty="0">
                <a:solidFill>
                  <a:srgbClr val="7030A0"/>
                </a:solidFill>
              </a:rPr>
              <a:t>Малое количество шагов, в том числе для задач с высоким порядком точности</a:t>
            </a:r>
          </a:p>
          <a:p>
            <a:pPr marL="457200" indent="-457200">
              <a:buAutoNum type="arabicPeriod"/>
            </a:pPr>
            <a:r>
              <a:rPr lang="ru-RU" sz="2200" b="1" dirty="0">
                <a:solidFill>
                  <a:srgbClr val="7030A0"/>
                </a:solidFill>
              </a:rPr>
              <a:t>Возможность проверки сходимости метода для набора исходных данных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43AC3D-4DE2-4507-85E4-884AEF0E5154}"/>
              </a:ext>
            </a:extLst>
          </p:cNvPr>
          <p:cNvSpPr txBox="1"/>
          <p:nvPr/>
        </p:nvSpPr>
        <p:spPr>
          <a:xfrm>
            <a:off x="4572000" y="1930187"/>
            <a:ext cx="4572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u="sng" dirty="0">
                <a:solidFill>
                  <a:srgbClr val="7030A0"/>
                </a:solidFill>
              </a:rPr>
              <a:t>Недостатки</a:t>
            </a:r>
          </a:p>
          <a:p>
            <a:pPr algn="ctr"/>
            <a:endParaRPr lang="ru-RU" sz="2200" b="1" dirty="0">
              <a:solidFill>
                <a:srgbClr val="7030A0"/>
              </a:solidFill>
            </a:endParaRPr>
          </a:p>
          <a:p>
            <a:pPr marL="457200" indent="-457200">
              <a:buAutoNum type="arabicPeriod"/>
            </a:pPr>
            <a:r>
              <a:rPr lang="ru-RU" sz="2200" b="1" dirty="0">
                <a:solidFill>
                  <a:srgbClr val="7030A0"/>
                </a:solidFill>
              </a:rPr>
              <a:t>Сравнительная сложность реализации</a:t>
            </a:r>
          </a:p>
          <a:p>
            <a:pPr marL="457200" indent="-457200">
              <a:buAutoNum type="arabicPeriod"/>
            </a:pPr>
            <a:r>
              <a:rPr lang="ru-RU" sz="2200" b="1" dirty="0">
                <a:solidFill>
                  <a:srgbClr val="7030A0"/>
                </a:solidFill>
              </a:rPr>
              <a:t>Неизвестно количество шагов</a:t>
            </a:r>
          </a:p>
          <a:p>
            <a:pPr marL="457200" indent="-457200">
              <a:buAutoNum type="arabicPeriod"/>
            </a:pPr>
            <a:r>
              <a:rPr lang="ru-RU" sz="2200" b="1" dirty="0">
                <a:solidFill>
                  <a:srgbClr val="7030A0"/>
                </a:solidFill>
              </a:rPr>
              <a:t>Большой объём вычислений на каждом шаге из-за необходимости расчёта производной</a:t>
            </a:r>
          </a:p>
          <a:p>
            <a:pPr marL="457200" indent="-457200">
              <a:buAutoNum type="arabicPeriod"/>
            </a:pPr>
            <a:r>
              <a:rPr lang="ru-RU" sz="2200" b="1" dirty="0">
                <a:solidFill>
                  <a:srgbClr val="7030A0"/>
                </a:solidFill>
              </a:rPr>
              <a:t>Необходимость выбирать из вариантов условий окончания</a:t>
            </a:r>
          </a:p>
          <a:p>
            <a:pPr marL="457200" indent="-457200">
              <a:buAutoNum type="arabicPeriod"/>
            </a:pPr>
            <a:r>
              <a:rPr lang="ru-RU" sz="2200" b="1" dirty="0">
                <a:solidFill>
                  <a:srgbClr val="7030A0"/>
                </a:solidFill>
              </a:rPr>
              <a:t>Чувствительность к выбору начального приближения</a:t>
            </a:r>
          </a:p>
        </p:txBody>
      </p:sp>
    </p:spTree>
    <p:extLst>
      <p:ext uri="{BB962C8B-B14F-4D97-AF65-F5344CB8AC3E}">
        <p14:creationId xmlns:p14="http://schemas.microsoft.com/office/powerpoint/2010/main" val="38164011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0"/>
            <a:ext cx="9144000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3600" b="1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Численные методы</a:t>
            </a:r>
            <a:r>
              <a:rPr lang="en-US" sz="3600" b="1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r>
              <a:rPr lang="ru-RU" sz="3600" b="1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решения нелинейных алгебраических уравнений</a:t>
            </a:r>
          </a:p>
          <a:p>
            <a:pPr algn="ctr"/>
            <a:r>
              <a:rPr lang="ru-RU" sz="3600" b="1" spc="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Методы простых итераций</a:t>
            </a:r>
            <a:endParaRPr lang="ru-RU" sz="3200" b="1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B21F37-2D9F-49A4-898F-2BD8F7A655FF}"/>
              </a:ext>
            </a:extLst>
          </p:cNvPr>
          <p:cNvSpPr txBox="1"/>
          <p:nvPr/>
        </p:nvSpPr>
        <p:spPr>
          <a:xfrm>
            <a:off x="179512" y="1916832"/>
            <a:ext cx="878497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solidFill>
                  <a:srgbClr val="7030A0"/>
                </a:solidFill>
              </a:rPr>
              <a:t>Исходное уравнение преобразуется к итерационной форме:</a:t>
            </a:r>
            <a:endParaRPr lang="en-US" sz="2400" b="1" dirty="0">
              <a:solidFill>
                <a:srgbClr val="7030A0"/>
              </a:solidFill>
            </a:endParaRPr>
          </a:p>
          <a:p>
            <a:endParaRPr lang="ru-RU" sz="2400" b="1" dirty="0">
              <a:solidFill>
                <a:srgbClr val="7030A0"/>
              </a:solidFill>
            </a:endParaRPr>
          </a:p>
          <a:p>
            <a:endParaRPr lang="en-US" sz="2400" b="1" dirty="0">
              <a:solidFill>
                <a:srgbClr val="7030A0"/>
              </a:solidFill>
            </a:endParaRPr>
          </a:p>
          <a:p>
            <a:r>
              <a:rPr lang="ru-RU" sz="2400" b="1" dirty="0">
                <a:solidFill>
                  <a:srgbClr val="7030A0"/>
                </a:solidFill>
              </a:rPr>
              <a:t>Эмпирический метод простых итераций – подбирается итерационная форма, для которой обеспечивается необходимое условие сходимости</a:t>
            </a:r>
          </a:p>
          <a:p>
            <a:endParaRPr lang="ru-RU" sz="2400" b="1" dirty="0">
              <a:solidFill>
                <a:srgbClr val="7030A0"/>
              </a:solidFill>
            </a:endParaRPr>
          </a:p>
          <a:p>
            <a:endParaRPr lang="ru-RU" sz="2400" b="1" dirty="0">
              <a:solidFill>
                <a:srgbClr val="7030A0"/>
              </a:solidFill>
            </a:endParaRPr>
          </a:p>
          <a:p>
            <a:r>
              <a:rPr lang="ru-RU" sz="2400" b="1" dirty="0">
                <a:solidFill>
                  <a:srgbClr val="7030A0"/>
                </a:solidFill>
              </a:rPr>
              <a:t>Шаблонный метод простых итераций – итерационная форма записывается в виде, гарантирующем выполнение достаточного условия сходимости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6D8FF39-41E2-46FC-B055-5D7E9F9D87EB}"/>
                  </a:ext>
                </a:extLst>
              </p:cNvPr>
              <p:cNvSpPr txBox="1"/>
              <p:nvPr/>
            </p:nvSpPr>
            <p:spPr>
              <a:xfrm>
                <a:off x="2958256" y="4162305"/>
                <a:ext cx="3227487" cy="3178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ru-RU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ru-RU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sup>
                          </m:sSup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6D8FF39-41E2-46FC-B055-5D7E9F9D87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8256" y="4162305"/>
                <a:ext cx="3227487" cy="317844"/>
              </a:xfrm>
              <a:prstGeom prst="rect">
                <a:avLst/>
              </a:prstGeom>
              <a:blipFill>
                <a:blip r:embed="rId2"/>
                <a:stretch>
                  <a:fillRect b="-192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8A39C2D-B1CD-4487-B69F-898C2DE0D7ED}"/>
                  </a:ext>
                </a:extLst>
              </p:cNvPr>
              <p:cNvSpPr txBox="1"/>
              <p:nvPr/>
            </p:nvSpPr>
            <p:spPr>
              <a:xfrm>
                <a:off x="3875911" y="6009421"/>
                <a:ext cx="1446550" cy="3126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  <m:d>
                            <m:dPr>
                              <m:ctrlPr>
                                <a:rPr lang="ru-RU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ru-RU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&lt;1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8A39C2D-B1CD-4487-B69F-898C2DE0D7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5911" y="6009421"/>
                <a:ext cx="1446550" cy="312650"/>
              </a:xfrm>
              <a:prstGeom prst="rect">
                <a:avLst/>
              </a:prstGeom>
              <a:blipFill>
                <a:blip r:embed="rId3"/>
                <a:stretch>
                  <a:fillRect t="-3922" r="-3376" b="-1960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4D88D9F-3006-4595-B362-0B90C9E681CC}"/>
                  </a:ext>
                </a:extLst>
              </p:cNvPr>
              <p:cNvSpPr txBox="1"/>
              <p:nvPr/>
            </p:nvSpPr>
            <p:spPr>
              <a:xfrm>
                <a:off x="3707904" y="2348880"/>
                <a:ext cx="1731693" cy="3126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4D88D9F-3006-4595-B362-0B90C9E681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7904" y="2348880"/>
                <a:ext cx="1731693" cy="312650"/>
              </a:xfrm>
              <a:prstGeom prst="rect">
                <a:avLst/>
              </a:prstGeom>
              <a:blipFill>
                <a:blip r:embed="rId4"/>
                <a:stretch>
                  <a:fillRect l="-1408" t="-3846" b="-1730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28000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0"/>
            <a:ext cx="9144000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3600" b="1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Численные методы</a:t>
            </a:r>
            <a:r>
              <a:rPr lang="en-US" sz="3600" b="1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r>
              <a:rPr lang="ru-RU" sz="3600" b="1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решения нелинейных алгебраических уравнений</a:t>
            </a:r>
          </a:p>
          <a:p>
            <a:pPr algn="ctr"/>
            <a:r>
              <a:rPr lang="ru-RU" sz="3600" b="1" spc="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Алгоритм метод</a:t>
            </a:r>
            <a:r>
              <a:rPr lang="ru-RU" sz="3600" b="1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ов простых итераций</a:t>
            </a:r>
            <a:endParaRPr lang="ru-RU" sz="3200" b="1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C72FC3-9C54-4285-B981-563B985FAF84}"/>
              </a:ext>
            </a:extLst>
          </p:cNvPr>
          <p:cNvSpPr txBox="1"/>
          <p:nvPr/>
        </p:nvSpPr>
        <p:spPr>
          <a:xfrm>
            <a:off x="0" y="1772816"/>
            <a:ext cx="91440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b="1" dirty="0">
                <a:solidFill>
                  <a:srgbClr val="7030A0"/>
                </a:solidFill>
              </a:rPr>
              <a:t>1. Задать точность </a:t>
            </a:r>
            <a:r>
              <a:rPr lang="en-US" sz="2200" b="1" i="1" dirty="0">
                <a:solidFill>
                  <a:srgbClr val="7030A0"/>
                </a:solidFill>
                <a:latin typeface="Symbol" panose="05050102010706020507" pitchFamily="18" charset="2"/>
              </a:rPr>
              <a:t>e</a:t>
            </a:r>
            <a:r>
              <a:rPr lang="ru-RU" sz="2200" b="1" dirty="0">
                <a:solidFill>
                  <a:srgbClr val="7030A0"/>
                </a:solidFill>
              </a:rPr>
              <a:t>, начальное приближение </a:t>
            </a:r>
            <a:r>
              <a:rPr lang="en-US" sz="2200" b="1" i="1" dirty="0">
                <a:solidFill>
                  <a:srgbClr val="7030A0"/>
                </a:solidFill>
              </a:rPr>
              <a:t>x</a:t>
            </a:r>
            <a:r>
              <a:rPr lang="ru-RU" sz="2200" b="1" baseline="30000" dirty="0">
                <a:solidFill>
                  <a:srgbClr val="7030A0"/>
                </a:solidFill>
              </a:rPr>
              <a:t>(0)</a:t>
            </a:r>
            <a:r>
              <a:rPr lang="ru-RU" sz="2200" b="1" dirty="0">
                <a:solidFill>
                  <a:srgbClr val="7030A0"/>
                </a:solidFill>
              </a:rPr>
              <a:t>.</a:t>
            </a:r>
          </a:p>
          <a:p>
            <a:r>
              <a:rPr lang="ru-RU" sz="2200" b="1" dirty="0">
                <a:solidFill>
                  <a:srgbClr val="7030A0"/>
                </a:solidFill>
              </a:rPr>
              <a:t>2. Получить сходящуюся итерационную форму: для эмпирического метода – путём элементарных алгебраических преобразований; для шаблонного метода – в виде:</a:t>
            </a:r>
          </a:p>
          <a:p>
            <a:endParaRPr lang="ru-RU" sz="2200" b="1" dirty="0">
              <a:solidFill>
                <a:srgbClr val="7030A0"/>
              </a:solidFill>
            </a:endParaRPr>
          </a:p>
          <a:p>
            <a:r>
              <a:rPr lang="ru-RU" sz="2200" b="1" dirty="0">
                <a:solidFill>
                  <a:srgbClr val="7030A0"/>
                </a:solidFill>
              </a:rPr>
              <a:t>где</a:t>
            </a:r>
            <a:endParaRPr lang="en-US" sz="2200" b="1" dirty="0">
              <a:solidFill>
                <a:srgbClr val="7030A0"/>
              </a:solidFill>
            </a:endParaRPr>
          </a:p>
          <a:p>
            <a:endParaRPr lang="en-US" sz="2200" b="1" dirty="0">
              <a:solidFill>
                <a:srgbClr val="7030A0"/>
              </a:solidFill>
            </a:endParaRPr>
          </a:p>
          <a:p>
            <a:endParaRPr lang="ru-RU" sz="2200" b="1" dirty="0">
              <a:solidFill>
                <a:srgbClr val="7030A0"/>
              </a:solidFill>
            </a:endParaRPr>
          </a:p>
          <a:p>
            <a:r>
              <a:rPr lang="en-US" sz="2200" b="1" i="1" dirty="0">
                <a:solidFill>
                  <a:srgbClr val="7030A0"/>
                </a:solidFill>
                <a:latin typeface="Symbol" panose="05050102010706020507" pitchFamily="18" charset="2"/>
              </a:rPr>
              <a:t>l</a:t>
            </a:r>
            <a:r>
              <a:rPr lang="en-US" sz="2200" b="1" dirty="0">
                <a:solidFill>
                  <a:srgbClr val="7030A0"/>
                </a:solidFill>
              </a:rPr>
              <a:t> – </a:t>
            </a:r>
            <a:r>
              <a:rPr lang="ru-RU" sz="2200" b="1" dirty="0">
                <a:solidFill>
                  <a:srgbClr val="7030A0"/>
                </a:solidFill>
              </a:rPr>
              <a:t>параметр метода; </a:t>
            </a:r>
            <a:r>
              <a:rPr lang="en-US" sz="2200" b="1" i="1" dirty="0">
                <a:solidFill>
                  <a:srgbClr val="7030A0"/>
                </a:solidFill>
              </a:rPr>
              <a:t>v</a:t>
            </a:r>
            <a:r>
              <a:rPr lang="en-US" sz="2200" b="1" dirty="0">
                <a:solidFill>
                  <a:srgbClr val="7030A0"/>
                </a:solidFill>
              </a:rPr>
              <a:t> – </a:t>
            </a:r>
            <a:r>
              <a:rPr lang="ru-RU" sz="2200" b="1" dirty="0">
                <a:solidFill>
                  <a:srgbClr val="7030A0"/>
                </a:solidFill>
              </a:rPr>
              <a:t>коэффициент, влияющий на скорость сходимости (обычно выбирается в пределах от 0,3 до 0,7); </a:t>
            </a:r>
            <a:r>
              <a:rPr lang="en-US" sz="2200" b="1" i="1" dirty="0" err="1">
                <a:solidFill>
                  <a:srgbClr val="7030A0"/>
                </a:solidFill>
              </a:rPr>
              <a:t>Sgn</a:t>
            </a:r>
            <a:r>
              <a:rPr lang="en-US" sz="2200" b="1" dirty="0">
                <a:solidFill>
                  <a:srgbClr val="7030A0"/>
                </a:solidFill>
              </a:rPr>
              <a:t> – </a:t>
            </a:r>
            <a:r>
              <a:rPr lang="ru-RU" sz="2200" b="1" dirty="0">
                <a:solidFill>
                  <a:srgbClr val="7030A0"/>
                </a:solidFill>
              </a:rPr>
              <a:t>функция знака (+1 или 1 в зависимости от знака аргумента).</a:t>
            </a:r>
            <a:endParaRPr lang="en-US" sz="2200" b="1" dirty="0">
              <a:solidFill>
                <a:srgbClr val="7030A0"/>
              </a:solidFill>
            </a:endParaRPr>
          </a:p>
          <a:p>
            <a:r>
              <a:rPr lang="ru-RU" sz="2200" b="1" dirty="0">
                <a:solidFill>
                  <a:srgbClr val="7030A0"/>
                </a:solidFill>
              </a:rPr>
              <a:t>3. Выполнить последовательность итераций с использованием полученной итерационной формы до выполнения одного из условий окончания (условия 1, 2 или 4 метода пропорциональных частей).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F7F6F0A-5BE5-4E8F-8C14-AF8771F5DE96}"/>
                  </a:ext>
                </a:extLst>
              </p:cNvPr>
              <p:cNvSpPr txBox="1"/>
              <p:nvPr/>
            </p:nvSpPr>
            <p:spPr>
              <a:xfrm>
                <a:off x="3363482" y="3717032"/>
                <a:ext cx="2432654" cy="7267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ru-R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𝑔𝑛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(0)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(0)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d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F7F6F0A-5BE5-4E8F-8C14-AF8771F5DE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3482" y="3717032"/>
                <a:ext cx="2432654" cy="72673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6D38DA0-2C80-480D-8455-3FC4C8158E3D}"/>
                  </a:ext>
                </a:extLst>
              </p:cNvPr>
              <p:cNvSpPr txBox="1"/>
              <p:nvPr/>
            </p:nvSpPr>
            <p:spPr>
              <a:xfrm>
                <a:off x="3226183" y="3249813"/>
                <a:ext cx="2691634" cy="3126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ru-R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6D38DA0-2C80-480D-8455-3FC4C8158E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6183" y="3249813"/>
                <a:ext cx="2691634" cy="312650"/>
              </a:xfrm>
              <a:prstGeom prst="rect">
                <a:avLst/>
              </a:prstGeom>
              <a:blipFill>
                <a:blip r:embed="rId3"/>
                <a:stretch>
                  <a:fillRect l="-1131" t="-3922" b="-2745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3263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0"/>
            <a:ext cx="9144000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3600" b="1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Основные определения</a:t>
            </a:r>
            <a:endParaRPr lang="ru-RU" sz="3600" b="1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0" y="620688"/>
            <a:ext cx="91440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u="sng" dirty="0">
                <a:solidFill>
                  <a:srgbClr val="7030A0"/>
                </a:solidFill>
              </a:rPr>
              <a:t>Нелинейное алгебраическое уравнение</a:t>
            </a:r>
            <a:r>
              <a:rPr lang="ru-RU" sz="2400" b="1" dirty="0">
                <a:solidFill>
                  <a:srgbClr val="7030A0"/>
                </a:solidFill>
              </a:rPr>
              <a:t> – уравнение вида</a:t>
            </a:r>
          </a:p>
          <a:p>
            <a:pPr algn="ctr"/>
            <a:r>
              <a:rPr lang="en-US" sz="2400" b="1" i="1" dirty="0">
                <a:solidFill>
                  <a:srgbClr val="7030A0"/>
                </a:solidFill>
              </a:rPr>
              <a:t>f</a:t>
            </a:r>
            <a:r>
              <a:rPr lang="en-US" sz="2400" b="1" dirty="0">
                <a:solidFill>
                  <a:srgbClr val="7030A0"/>
                </a:solidFill>
              </a:rPr>
              <a:t>(</a:t>
            </a:r>
            <a:r>
              <a:rPr lang="en-US" sz="2400" b="1" i="1" dirty="0">
                <a:solidFill>
                  <a:srgbClr val="7030A0"/>
                </a:solidFill>
              </a:rPr>
              <a:t>x</a:t>
            </a:r>
            <a:r>
              <a:rPr lang="en-US" sz="2400" b="1" dirty="0">
                <a:solidFill>
                  <a:srgbClr val="7030A0"/>
                </a:solidFill>
              </a:rPr>
              <a:t>)</a:t>
            </a:r>
            <a:r>
              <a:rPr lang="ru-RU" sz="2400" b="1" dirty="0">
                <a:solidFill>
                  <a:srgbClr val="7030A0"/>
                </a:solidFill>
              </a:rPr>
              <a:t> = 0</a:t>
            </a:r>
          </a:p>
          <a:p>
            <a:r>
              <a:rPr lang="ru-RU" sz="2400" b="1" dirty="0">
                <a:solidFill>
                  <a:srgbClr val="7030A0"/>
                </a:solidFill>
              </a:rPr>
              <a:t>где </a:t>
            </a:r>
            <a:r>
              <a:rPr lang="en-US" sz="2400" b="1" i="1" dirty="0">
                <a:solidFill>
                  <a:srgbClr val="7030A0"/>
                </a:solidFill>
              </a:rPr>
              <a:t>f</a:t>
            </a:r>
            <a:r>
              <a:rPr lang="en-US" sz="2400" b="1" dirty="0">
                <a:solidFill>
                  <a:srgbClr val="7030A0"/>
                </a:solidFill>
              </a:rPr>
              <a:t>(</a:t>
            </a:r>
            <a:r>
              <a:rPr lang="en-US" sz="2400" b="1" i="1" dirty="0">
                <a:solidFill>
                  <a:srgbClr val="7030A0"/>
                </a:solidFill>
              </a:rPr>
              <a:t>x</a:t>
            </a:r>
            <a:r>
              <a:rPr lang="en-US" sz="2400" b="1" dirty="0">
                <a:solidFill>
                  <a:srgbClr val="7030A0"/>
                </a:solidFill>
              </a:rPr>
              <a:t>) – </a:t>
            </a:r>
            <a:r>
              <a:rPr lang="ru-RU" sz="2400" b="1" dirty="0">
                <a:solidFill>
                  <a:srgbClr val="7030A0"/>
                </a:solidFill>
              </a:rPr>
              <a:t>нелинейная функция.</a:t>
            </a:r>
          </a:p>
          <a:p>
            <a:r>
              <a:rPr lang="ru-RU" sz="2400" b="1" u="sng" dirty="0">
                <a:solidFill>
                  <a:srgbClr val="7030A0"/>
                </a:solidFill>
              </a:rPr>
              <a:t>Решить уравнение</a:t>
            </a:r>
            <a:r>
              <a:rPr lang="ru-RU" sz="2400" b="1" dirty="0">
                <a:solidFill>
                  <a:srgbClr val="7030A0"/>
                </a:solidFill>
              </a:rPr>
              <a:t> – найти все его корни или доказать, что их нет.</a:t>
            </a:r>
          </a:p>
          <a:p>
            <a:r>
              <a:rPr lang="ru-RU" sz="2400" b="1" dirty="0">
                <a:solidFill>
                  <a:srgbClr val="7030A0"/>
                </a:solidFill>
              </a:rPr>
              <a:t>Этапы численного решения:</a:t>
            </a:r>
          </a:p>
          <a:p>
            <a:pPr marL="457200" indent="-457200">
              <a:buAutoNum type="arabicPeriod"/>
            </a:pPr>
            <a:r>
              <a:rPr lang="ru-RU" sz="2400" b="1" dirty="0">
                <a:solidFill>
                  <a:srgbClr val="7030A0"/>
                </a:solidFill>
              </a:rPr>
              <a:t>Отделение корней;</a:t>
            </a:r>
          </a:p>
          <a:p>
            <a:pPr marL="457200" indent="-457200">
              <a:buAutoNum type="arabicPeriod"/>
            </a:pPr>
            <a:r>
              <a:rPr lang="ru-RU" sz="2400" b="1" dirty="0">
                <a:solidFill>
                  <a:srgbClr val="7030A0"/>
                </a:solidFill>
              </a:rPr>
              <a:t>Уточнение корней.</a:t>
            </a:r>
          </a:p>
          <a:p>
            <a:pPr marL="457200" indent="-457200">
              <a:buAutoNum type="arabicPeriod"/>
            </a:pPr>
            <a:endParaRPr lang="ru-RU" sz="2400" b="1" dirty="0">
              <a:solidFill>
                <a:srgbClr val="7030A0"/>
              </a:solidFill>
            </a:endParaRPr>
          </a:p>
          <a:p>
            <a:r>
              <a:rPr lang="ru-RU" sz="2400" b="1" dirty="0">
                <a:solidFill>
                  <a:srgbClr val="7030A0"/>
                </a:solidFill>
              </a:rPr>
              <a:t>Способы отделения корней:</a:t>
            </a:r>
          </a:p>
          <a:p>
            <a:pPr marL="342900" indent="-342900">
              <a:buFontTx/>
              <a:buChar char="-"/>
            </a:pPr>
            <a:r>
              <a:rPr lang="ru-RU" sz="2400" b="1" dirty="0">
                <a:solidFill>
                  <a:srgbClr val="7030A0"/>
                </a:solidFill>
              </a:rPr>
              <a:t>определение начальных интервалов локализации;</a:t>
            </a:r>
          </a:p>
          <a:p>
            <a:pPr marL="342900" indent="-342900">
              <a:buFontTx/>
              <a:buChar char="-"/>
            </a:pPr>
            <a:r>
              <a:rPr lang="ru-RU" sz="2400" b="1" dirty="0">
                <a:solidFill>
                  <a:srgbClr val="7030A0"/>
                </a:solidFill>
              </a:rPr>
              <a:t>определение начальных приближений.</a:t>
            </a:r>
          </a:p>
          <a:p>
            <a:pPr marL="342900" indent="-342900">
              <a:buFontTx/>
              <a:buChar char="-"/>
            </a:pPr>
            <a:endParaRPr lang="ru-RU" sz="2400" b="1" dirty="0">
              <a:solidFill>
                <a:srgbClr val="7030A0"/>
              </a:solidFill>
            </a:endParaRPr>
          </a:p>
          <a:p>
            <a:r>
              <a:rPr lang="ru-RU" sz="2400" b="1" dirty="0">
                <a:solidFill>
                  <a:srgbClr val="7030A0"/>
                </a:solidFill>
              </a:rPr>
              <a:t>Для отделения корней используются графические методы:</a:t>
            </a:r>
          </a:p>
          <a:p>
            <a:pPr marL="342900" indent="-342900">
              <a:buFontTx/>
              <a:buChar char="-"/>
            </a:pPr>
            <a:r>
              <a:rPr lang="ru-RU" sz="2400" b="1" dirty="0">
                <a:solidFill>
                  <a:srgbClr val="7030A0"/>
                </a:solidFill>
              </a:rPr>
              <a:t>метод нулей функции;</a:t>
            </a:r>
          </a:p>
          <a:p>
            <a:pPr marL="342900" indent="-342900">
              <a:buFontTx/>
              <a:buChar char="-"/>
            </a:pPr>
            <a:r>
              <a:rPr lang="ru-RU" sz="2400" b="1" dirty="0">
                <a:solidFill>
                  <a:srgbClr val="7030A0"/>
                </a:solidFill>
              </a:rPr>
              <a:t>Метод точек пересечения графиков функций.</a:t>
            </a:r>
          </a:p>
        </p:txBody>
      </p:sp>
    </p:spTree>
    <p:extLst>
      <p:ext uri="{BB962C8B-B14F-4D97-AF65-F5344CB8AC3E}">
        <p14:creationId xmlns:p14="http://schemas.microsoft.com/office/powerpoint/2010/main" val="10424817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0"/>
            <a:ext cx="9144000" cy="2308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3600" b="1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Численные методы</a:t>
            </a:r>
            <a:r>
              <a:rPr lang="en-US" sz="3600" b="1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r>
              <a:rPr lang="ru-RU" sz="3600" b="1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решения нелинейных алгебраических уравнений</a:t>
            </a:r>
          </a:p>
          <a:p>
            <a:pPr algn="ctr"/>
            <a:r>
              <a:rPr lang="ru-RU" sz="3600" b="1" spc="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Особенности реализации метод</a:t>
            </a:r>
            <a:r>
              <a:rPr lang="ru-RU" sz="3600" b="1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ов простых итераций</a:t>
            </a:r>
            <a:endParaRPr lang="ru-RU" sz="3200" b="1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33C087-FD5E-4215-982D-B5C6F9A79F2F}"/>
              </a:ext>
            </a:extLst>
          </p:cNvPr>
          <p:cNvSpPr txBox="1"/>
          <p:nvPr/>
        </p:nvSpPr>
        <p:spPr>
          <a:xfrm>
            <a:off x="0" y="2204864"/>
            <a:ext cx="4572000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u="sng" dirty="0">
                <a:solidFill>
                  <a:srgbClr val="7030A0"/>
                </a:solidFill>
              </a:rPr>
              <a:t>Эмпирический метод</a:t>
            </a:r>
          </a:p>
          <a:p>
            <a:pPr algn="ctr"/>
            <a:endParaRPr lang="ru-RU" sz="2200" b="1" dirty="0">
              <a:solidFill>
                <a:srgbClr val="7030A0"/>
              </a:solidFill>
            </a:endParaRPr>
          </a:p>
          <a:p>
            <a:pPr marL="457200" indent="-457200">
              <a:buAutoNum type="arabicPeriod"/>
            </a:pPr>
            <a:r>
              <a:rPr lang="ru-RU" sz="2200" b="1" dirty="0">
                <a:solidFill>
                  <a:srgbClr val="7030A0"/>
                </a:solidFill>
              </a:rPr>
              <a:t>Возможен многократный подбор варианта итерационной формы в случае отсутствия сходимости или медленной сходимости выбранной формы.</a:t>
            </a:r>
          </a:p>
          <a:p>
            <a:pPr marL="457200" indent="-457200">
              <a:buAutoNum type="arabicPeriod"/>
            </a:pPr>
            <a:endParaRPr lang="ru-RU" sz="2200" b="1" dirty="0">
              <a:solidFill>
                <a:srgbClr val="7030A0"/>
              </a:solidFill>
            </a:endParaRPr>
          </a:p>
          <a:p>
            <a:pPr algn="ctr"/>
            <a:r>
              <a:rPr lang="ru-RU" sz="2200" b="1" u="sng" dirty="0">
                <a:solidFill>
                  <a:srgbClr val="7030A0"/>
                </a:solidFill>
              </a:rPr>
              <a:t>Преимущества</a:t>
            </a:r>
          </a:p>
          <a:p>
            <a:r>
              <a:rPr lang="ru-RU" sz="2200" b="1" dirty="0">
                <a:solidFill>
                  <a:srgbClr val="7030A0"/>
                </a:solidFill>
              </a:rPr>
              <a:t>Возможность нахождения быстро сходящейся итерационной форм (быстрее, чем методом Ньютона)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23A0C7-750E-4BD3-A29E-49CD793FEBF3}"/>
              </a:ext>
            </a:extLst>
          </p:cNvPr>
          <p:cNvSpPr txBox="1"/>
          <p:nvPr/>
        </p:nvSpPr>
        <p:spPr>
          <a:xfrm>
            <a:off x="4572000" y="2204864"/>
            <a:ext cx="4572000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u="sng" dirty="0">
                <a:solidFill>
                  <a:srgbClr val="7030A0"/>
                </a:solidFill>
              </a:rPr>
              <a:t>Шаблонный метод</a:t>
            </a:r>
          </a:p>
          <a:p>
            <a:pPr algn="ctr"/>
            <a:endParaRPr lang="ru-RU" sz="2200" b="1" dirty="0">
              <a:solidFill>
                <a:srgbClr val="7030A0"/>
              </a:solidFill>
            </a:endParaRPr>
          </a:p>
          <a:p>
            <a:pPr marL="457200" indent="-457200">
              <a:buAutoNum type="arabicPeriod"/>
            </a:pPr>
            <a:r>
              <a:rPr lang="ru-RU" sz="2200" b="1" dirty="0">
                <a:solidFill>
                  <a:srgbClr val="7030A0"/>
                </a:solidFill>
              </a:rPr>
              <a:t>Требуется расчёт производной функции</a:t>
            </a:r>
          </a:p>
          <a:p>
            <a:pPr marL="457200" indent="-457200">
              <a:buAutoNum type="arabicPeriod"/>
            </a:pPr>
            <a:r>
              <a:rPr lang="ru-RU" sz="2200" b="1" dirty="0">
                <a:solidFill>
                  <a:srgbClr val="7030A0"/>
                </a:solidFill>
              </a:rPr>
              <a:t>Возможен пересчёт параметра </a:t>
            </a:r>
            <a:r>
              <a:rPr lang="en-US" sz="2200" b="1" i="1" dirty="0">
                <a:solidFill>
                  <a:srgbClr val="7030A0"/>
                </a:solidFill>
                <a:latin typeface="Symbol" panose="05050102010706020507" pitchFamily="18" charset="2"/>
              </a:rPr>
              <a:t>l</a:t>
            </a:r>
            <a:r>
              <a:rPr lang="ru-RU" sz="2200" b="1" dirty="0">
                <a:solidFill>
                  <a:srgbClr val="7030A0"/>
                </a:solidFill>
              </a:rPr>
              <a:t> на каждом шаге итерации</a:t>
            </a:r>
          </a:p>
          <a:p>
            <a:pPr marL="457200" indent="-457200">
              <a:buAutoNum type="arabicPeriod"/>
            </a:pPr>
            <a:endParaRPr lang="ru-RU" sz="2200" b="1" dirty="0">
              <a:solidFill>
                <a:srgbClr val="7030A0"/>
              </a:solidFill>
            </a:endParaRPr>
          </a:p>
          <a:p>
            <a:pPr marL="457200" indent="-457200">
              <a:buAutoNum type="arabicPeriod"/>
            </a:pPr>
            <a:endParaRPr lang="ru-RU" sz="2200" b="1" dirty="0">
              <a:solidFill>
                <a:srgbClr val="7030A0"/>
              </a:solidFill>
            </a:endParaRPr>
          </a:p>
          <a:p>
            <a:pPr algn="ctr"/>
            <a:r>
              <a:rPr lang="ru-RU" sz="2200" b="1" u="sng" dirty="0">
                <a:solidFill>
                  <a:srgbClr val="7030A0"/>
                </a:solidFill>
              </a:rPr>
              <a:t>Недостатки</a:t>
            </a:r>
          </a:p>
          <a:p>
            <a:r>
              <a:rPr lang="ru-RU" sz="2200" b="1" dirty="0">
                <a:solidFill>
                  <a:srgbClr val="7030A0"/>
                </a:solidFill>
              </a:rPr>
              <a:t>Аналогично недостаткам метода Ньютона</a:t>
            </a:r>
          </a:p>
        </p:txBody>
      </p:sp>
    </p:spTree>
    <p:extLst>
      <p:ext uri="{BB962C8B-B14F-4D97-AF65-F5344CB8AC3E}">
        <p14:creationId xmlns:p14="http://schemas.microsoft.com/office/powerpoint/2010/main" val="8978342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-1" y="51589"/>
            <a:ext cx="9144001" cy="258532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5400" b="1" cap="all" spc="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Алгоритмы вычислительной</a:t>
            </a:r>
            <a:br>
              <a:rPr lang="ru-RU" sz="5400" b="1" cap="all" spc="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</a:br>
            <a:r>
              <a:rPr lang="ru-RU" sz="5400" b="1" cap="all" spc="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математики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0" y="3645024"/>
            <a:ext cx="9144000" cy="258532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5400" b="1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Лекция 2. Численные методы решения нелинейных алгебраических уравнений</a:t>
            </a:r>
            <a:endParaRPr lang="ru-RU" sz="5400" b="1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20252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0"/>
            <a:ext cx="9144000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3600" b="1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Графические методы</a:t>
            </a:r>
          </a:p>
          <a:p>
            <a:pPr algn="ctr"/>
            <a:r>
              <a:rPr lang="ru-RU" sz="3600" b="1" spc="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Метод нулей функции</a:t>
            </a:r>
          </a:p>
        </p:txBody>
      </p:sp>
      <p:graphicFrame>
        <p:nvGraphicFramePr>
          <p:cNvPr id="4" name="Диаграмма 3">
            <a:extLst>
              <a:ext uri="{FF2B5EF4-FFF2-40B4-BE49-F238E27FC236}">
                <a16:creationId xmlns:a16="http://schemas.microsoft.com/office/drawing/2014/main" id="{00000000-0008-0000-0000-0000020000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1975400"/>
              </p:ext>
            </p:extLst>
          </p:nvPr>
        </p:nvGraphicFramePr>
        <p:xfrm>
          <a:off x="287524" y="1587662"/>
          <a:ext cx="8568952" cy="52224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3F7ACDED-C0AD-4CEA-966B-E3360E9A0C73}"/>
              </a:ext>
            </a:extLst>
          </p:cNvPr>
          <p:cNvSpPr txBox="1"/>
          <p:nvPr/>
        </p:nvSpPr>
        <p:spPr>
          <a:xfrm>
            <a:off x="2286000" y="1218330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i="1" dirty="0">
                <a:solidFill>
                  <a:srgbClr val="7030A0"/>
                </a:solidFill>
              </a:rPr>
              <a:t>f</a:t>
            </a:r>
            <a:r>
              <a:rPr lang="en-US" sz="1800" b="1" dirty="0">
                <a:solidFill>
                  <a:srgbClr val="7030A0"/>
                </a:solidFill>
              </a:rPr>
              <a:t>(</a:t>
            </a:r>
            <a:r>
              <a:rPr lang="en-US" sz="1800" b="1" i="1" dirty="0">
                <a:solidFill>
                  <a:srgbClr val="7030A0"/>
                </a:solidFill>
              </a:rPr>
              <a:t>x</a:t>
            </a:r>
            <a:r>
              <a:rPr lang="en-US" sz="1800" b="1" dirty="0">
                <a:solidFill>
                  <a:srgbClr val="7030A0"/>
                </a:solidFill>
              </a:rPr>
              <a:t>)</a:t>
            </a:r>
            <a:r>
              <a:rPr lang="ru-RU" sz="1800" b="1" dirty="0">
                <a:solidFill>
                  <a:srgbClr val="7030A0"/>
                </a:solidFill>
              </a:rPr>
              <a:t> = 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199334-807F-4DB7-B7B3-BD7C28C42A09}"/>
              </a:ext>
            </a:extLst>
          </p:cNvPr>
          <p:cNvSpPr txBox="1"/>
          <p:nvPr/>
        </p:nvSpPr>
        <p:spPr>
          <a:xfrm>
            <a:off x="8244408" y="1700808"/>
            <a:ext cx="8458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solidFill>
                  <a:srgbClr val="7030A0"/>
                </a:solidFill>
              </a:rPr>
              <a:t>y = </a:t>
            </a:r>
            <a:r>
              <a:rPr lang="en-US" sz="1800" b="1" i="1" dirty="0">
                <a:solidFill>
                  <a:srgbClr val="7030A0"/>
                </a:solidFill>
              </a:rPr>
              <a:t>f</a:t>
            </a:r>
            <a:r>
              <a:rPr lang="en-US" sz="1800" b="1" dirty="0">
                <a:solidFill>
                  <a:srgbClr val="7030A0"/>
                </a:solidFill>
              </a:rPr>
              <a:t>(</a:t>
            </a:r>
            <a:r>
              <a:rPr lang="en-US" sz="1800" b="1" i="1" dirty="0">
                <a:solidFill>
                  <a:srgbClr val="7030A0"/>
                </a:solidFill>
              </a:rPr>
              <a:t>x</a:t>
            </a:r>
            <a:r>
              <a:rPr lang="en-US" sz="1800" b="1" dirty="0">
                <a:solidFill>
                  <a:srgbClr val="7030A0"/>
                </a:solidFill>
              </a:rPr>
              <a:t>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8881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0"/>
            <a:ext cx="9144000" cy="113877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3600" b="1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Графические методы</a:t>
            </a:r>
          </a:p>
          <a:p>
            <a:pPr algn="ctr"/>
            <a:r>
              <a:rPr lang="ru-RU" sz="3200" b="1" spc="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Метод точек пересечения графиков функций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7ACDED-C0AD-4CEA-966B-E3360E9A0C73}"/>
              </a:ext>
            </a:extLst>
          </p:cNvPr>
          <p:cNvSpPr txBox="1"/>
          <p:nvPr/>
        </p:nvSpPr>
        <p:spPr>
          <a:xfrm>
            <a:off x="2286000" y="1052736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i="1" dirty="0">
                <a:solidFill>
                  <a:srgbClr val="7030A0"/>
                </a:solidFill>
              </a:rPr>
              <a:t>f</a:t>
            </a:r>
            <a:r>
              <a:rPr lang="en-US" sz="1800" b="1" dirty="0">
                <a:solidFill>
                  <a:srgbClr val="7030A0"/>
                </a:solidFill>
              </a:rPr>
              <a:t>(</a:t>
            </a:r>
            <a:r>
              <a:rPr lang="en-US" sz="1800" b="1" i="1" dirty="0">
                <a:solidFill>
                  <a:srgbClr val="7030A0"/>
                </a:solidFill>
              </a:rPr>
              <a:t>x</a:t>
            </a:r>
            <a:r>
              <a:rPr lang="en-US" sz="1800" b="1" dirty="0">
                <a:solidFill>
                  <a:srgbClr val="7030A0"/>
                </a:solidFill>
              </a:rPr>
              <a:t>)</a:t>
            </a:r>
            <a:r>
              <a:rPr lang="ru-RU" sz="1800" b="1" dirty="0">
                <a:solidFill>
                  <a:srgbClr val="7030A0"/>
                </a:solidFill>
              </a:rPr>
              <a:t> = 0</a:t>
            </a:r>
          </a:p>
          <a:p>
            <a:pPr algn="ctr"/>
            <a:r>
              <a:rPr lang="en-US" sz="1800" b="1" i="1" dirty="0">
                <a:solidFill>
                  <a:srgbClr val="7030A0"/>
                </a:solidFill>
              </a:rPr>
              <a:t>f</a:t>
            </a:r>
            <a:r>
              <a:rPr lang="en-US" sz="1800" b="1" dirty="0">
                <a:solidFill>
                  <a:srgbClr val="7030A0"/>
                </a:solidFill>
              </a:rPr>
              <a:t>(</a:t>
            </a:r>
            <a:r>
              <a:rPr lang="en-US" sz="1800" b="1" i="1" dirty="0">
                <a:solidFill>
                  <a:srgbClr val="7030A0"/>
                </a:solidFill>
              </a:rPr>
              <a:t>x</a:t>
            </a:r>
            <a:r>
              <a:rPr lang="en-US" sz="1800" b="1" dirty="0">
                <a:solidFill>
                  <a:srgbClr val="7030A0"/>
                </a:solidFill>
              </a:rPr>
              <a:t>)</a:t>
            </a:r>
            <a:r>
              <a:rPr lang="ru-RU" sz="1800" b="1" dirty="0">
                <a:solidFill>
                  <a:srgbClr val="7030A0"/>
                </a:solidFill>
              </a:rPr>
              <a:t> = </a:t>
            </a:r>
            <a:r>
              <a:rPr lang="en-US" sz="1800" b="1" i="1" dirty="0">
                <a:solidFill>
                  <a:srgbClr val="7030A0"/>
                </a:solidFill>
              </a:rPr>
              <a:t>g</a:t>
            </a:r>
            <a:r>
              <a:rPr lang="en-US" sz="1800" b="1" dirty="0">
                <a:solidFill>
                  <a:srgbClr val="7030A0"/>
                </a:solidFill>
              </a:rPr>
              <a:t>(</a:t>
            </a:r>
            <a:r>
              <a:rPr lang="en-US" sz="1800" b="1" i="1" dirty="0">
                <a:solidFill>
                  <a:srgbClr val="7030A0"/>
                </a:solidFill>
              </a:rPr>
              <a:t>x</a:t>
            </a:r>
            <a:r>
              <a:rPr lang="en-US" sz="1800" b="1" dirty="0">
                <a:solidFill>
                  <a:srgbClr val="7030A0"/>
                </a:solidFill>
              </a:rPr>
              <a:t>) – </a:t>
            </a:r>
            <a:r>
              <a:rPr lang="en-US" sz="1800" b="1" i="1" dirty="0">
                <a:solidFill>
                  <a:srgbClr val="7030A0"/>
                </a:solidFill>
              </a:rPr>
              <a:t>h</a:t>
            </a:r>
            <a:r>
              <a:rPr lang="en-US" sz="1800" b="1" dirty="0">
                <a:solidFill>
                  <a:srgbClr val="7030A0"/>
                </a:solidFill>
              </a:rPr>
              <a:t>(</a:t>
            </a:r>
            <a:r>
              <a:rPr lang="en-US" sz="1800" b="1" i="1" dirty="0">
                <a:solidFill>
                  <a:srgbClr val="7030A0"/>
                </a:solidFill>
              </a:rPr>
              <a:t>x</a:t>
            </a:r>
            <a:r>
              <a:rPr lang="en-US" sz="1800" b="1" dirty="0">
                <a:solidFill>
                  <a:srgbClr val="7030A0"/>
                </a:solidFill>
              </a:rPr>
              <a:t>)</a:t>
            </a:r>
            <a:endParaRPr lang="ru-RU" sz="1800" b="1" dirty="0">
              <a:solidFill>
                <a:srgbClr val="7030A0"/>
              </a:solidFill>
            </a:endParaRPr>
          </a:p>
        </p:txBody>
      </p:sp>
      <p:graphicFrame>
        <p:nvGraphicFramePr>
          <p:cNvPr id="5" name="Диаграмма 4">
            <a:extLst>
              <a:ext uri="{FF2B5EF4-FFF2-40B4-BE49-F238E27FC236}">
                <a16:creationId xmlns:a16="http://schemas.microsoft.com/office/drawing/2014/main" id="{00000000-0008-0000-0100-0000020000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8117000"/>
              </p:ext>
            </p:extLst>
          </p:nvPr>
        </p:nvGraphicFramePr>
        <p:xfrm>
          <a:off x="433076" y="1763142"/>
          <a:ext cx="8277847" cy="50450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520DAEEF-89ED-4D58-ABC6-40509A75EADD}"/>
              </a:ext>
            </a:extLst>
          </p:cNvPr>
          <p:cNvSpPr txBox="1"/>
          <p:nvPr/>
        </p:nvSpPr>
        <p:spPr>
          <a:xfrm>
            <a:off x="8100392" y="2348880"/>
            <a:ext cx="9178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solidFill>
                  <a:srgbClr val="7030A0"/>
                </a:solidFill>
              </a:rPr>
              <a:t>y = </a:t>
            </a:r>
            <a:r>
              <a:rPr lang="en-US" sz="1800" b="1" i="1" dirty="0">
                <a:solidFill>
                  <a:srgbClr val="7030A0"/>
                </a:solidFill>
              </a:rPr>
              <a:t>g</a:t>
            </a:r>
            <a:r>
              <a:rPr lang="en-US" sz="1800" b="1" dirty="0">
                <a:solidFill>
                  <a:srgbClr val="7030A0"/>
                </a:solidFill>
              </a:rPr>
              <a:t>(</a:t>
            </a:r>
            <a:r>
              <a:rPr lang="en-US" sz="1800" b="1" i="1" dirty="0">
                <a:solidFill>
                  <a:srgbClr val="7030A0"/>
                </a:solidFill>
              </a:rPr>
              <a:t>x</a:t>
            </a:r>
            <a:r>
              <a:rPr lang="en-US" sz="1800" b="1" dirty="0">
                <a:solidFill>
                  <a:srgbClr val="7030A0"/>
                </a:solidFill>
              </a:rPr>
              <a:t>)</a:t>
            </a:r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944CAD0-0C92-496B-958E-5E127BDCDB65}"/>
              </a:ext>
            </a:extLst>
          </p:cNvPr>
          <p:cNvSpPr txBox="1"/>
          <p:nvPr/>
        </p:nvSpPr>
        <p:spPr>
          <a:xfrm>
            <a:off x="8100392" y="4797152"/>
            <a:ext cx="9178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solidFill>
                  <a:srgbClr val="7030A0"/>
                </a:solidFill>
              </a:rPr>
              <a:t>y = </a:t>
            </a:r>
            <a:r>
              <a:rPr lang="en-US" sz="1800" b="1" i="1" dirty="0">
                <a:solidFill>
                  <a:srgbClr val="7030A0"/>
                </a:solidFill>
              </a:rPr>
              <a:t>h</a:t>
            </a:r>
            <a:r>
              <a:rPr lang="en-US" sz="1800" b="1" dirty="0">
                <a:solidFill>
                  <a:srgbClr val="7030A0"/>
                </a:solidFill>
              </a:rPr>
              <a:t>(</a:t>
            </a:r>
            <a:r>
              <a:rPr lang="en-US" sz="1800" b="1" i="1" dirty="0">
                <a:solidFill>
                  <a:srgbClr val="7030A0"/>
                </a:solidFill>
              </a:rPr>
              <a:t>x</a:t>
            </a:r>
            <a:r>
              <a:rPr lang="en-US" sz="1800" b="1" dirty="0">
                <a:solidFill>
                  <a:srgbClr val="7030A0"/>
                </a:solidFill>
              </a:rPr>
              <a:t>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98269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0"/>
            <a:ext cx="9144000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3600" b="1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Численные методы</a:t>
            </a:r>
            <a:r>
              <a:rPr lang="en-US" sz="3600" b="1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r>
              <a:rPr lang="ru-RU" sz="3600" b="1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решения нелинейных алгебраических уравнений</a:t>
            </a:r>
            <a:endParaRPr lang="ru-RU" sz="3200" b="1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4CD3253-3D2F-4CFF-A2B4-CECC4D0E68D9}"/>
              </a:ext>
            </a:extLst>
          </p:cNvPr>
          <p:cNvSpPr txBox="1"/>
          <p:nvPr/>
        </p:nvSpPr>
        <p:spPr>
          <a:xfrm>
            <a:off x="0" y="1340768"/>
            <a:ext cx="91440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u="sng" dirty="0">
                <a:solidFill>
                  <a:srgbClr val="7030A0"/>
                </a:solidFill>
              </a:rPr>
              <a:t>Интервальные методы:</a:t>
            </a:r>
          </a:p>
          <a:p>
            <a:pPr marL="342900" indent="-342900">
              <a:buFontTx/>
              <a:buChar char="-"/>
            </a:pPr>
            <a:r>
              <a:rPr lang="ru-RU" sz="2400" b="1" dirty="0">
                <a:solidFill>
                  <a:srgbClr val="7030A0"/>
                </a:solidFill>
              </a:rPr>
              <a:t>метод половинного деления;</a:t>
            </a:r>
          </a:p>
          <a:p>
            <a:pPr marL="342900" indent="-342900">
              <a:buFontTx/>
              <a:buChar char="-"/>
            </a:pPr>
            <a:r>
              <a:rPr lang="ru-RU" sz="2400" b="1" dirty="0">
                <a:solidFill>
                  <a:srgbClr val="7030A0"/>
                </a:solidFill>
              </a:rPr>
              <a:t>метод пропорциональных частей (хорд, секущих).</a:t>
            </a:r>
          </a:p>
          <a:p>
            <a:r>
              <a:rPr lang="ru-RU" sz="2400" b="1" dirty="0">
                <a:solidFill>
                  <a:srgbClr val="7030A0"/>
                </a:solidFill>
              </a:rPr>
              <a:t>Для решения требуется задать:</a:t>
            </a:r>
          </a:p>
          <a:p>
            <a:pPr marL="342900" indent="-342900">
              <a:buFontTx/>
              <a:buChar char="-"/>
            </a:pPr>
            <a:r>
              <a:rPr lang="ru-RU" sz="2400" b="1" dirty="0">
                <a:solidFill>
                  <a:srgbClr val="7030A0"/>
                </a:solidFill>
              </a:rPr>
              <a:t>начальный интервал локализации решения </a:t>
            </a:r>
            <a:r>
              <a:rPr lang="en-US" sz="2400" b="1" dirty="0">
                <a:solidFill>
                  <a:srgbClr val="7030A0"/>
                </a:solidFill>
              </a:rPr>
              <a:t>[</a:t>
            </a:r>
            <a:r>
              <a:rPr lang="en-US" sz="2400" b="1" i="1" dirty="0">
                <a:solidFill>
                  <a:srgbClr val="7030A0"/>
                </a:solidFill>
              </a:rPr>
              <a:t>a</a:t>
            </a:r>
            <a:r>
              <a:rPr lang="en-US" sz="2400" b="1" dirty="0">
                <a:solidFill>
                  <a:srgbClr val="7030A0"/>
                </a:solidFill>
              </a:rPr>
              <a:t>, </a:t>
            </a:r>
            <a:r>
              <a:rPr lang="en-US" sz="2400" b="1" i="1" dirty="0">
                <a:solidFill>
                  <a:srgbClr val="7030A0"/>
                </a:solidFill>
              </a:rPr>
              <a:t>b</a:t>
            </a:r>
            <a:r>
              <a:rPr lang="en-US" sz="2400" b="1" dirty="0">
                <a:solidFill>
                  <a:srgbClr val="7030A0"/>
                </a:solidFill>
              </a:rPr>
              <a:t>];</a:t>
            </a:r>
          </a:p>
          <a:p>
            <a:pPr marL="342900" indent="-342900">
              <a:buFontTx/>
              <a:buChar char="-"/>
            </a:pPr>
            <a:r>
              <a:rPr lang="ru-RU" sz="2400" b="1" dirty="0">
                <a:solidFill>
                  <a:srgbClr val="7030A0"/>
                </a:solidFill>
              </a:rPr>
              <a:t>точность </a:t>
            </a:r>
            <a:r>
              <a:rPr lang="en-US" sz="2400" b="1" i="1" dirty="0">
                <a:solidFill>
                  <a:srgbClr val="7030A0"/>
                </a:solidFill>
                <a:latin typeface="Symbol" panose="05050102010706020507" pitchFamily="18" charset="2"/>
              </a:rPr>
              <a:t>e</a:t>
            </a:r>
            <a:r>
              <a:rPr lang="ru-RU" sz="2400" b="1" dirty="0">
                <a:solidFill>
                  <a:srgbClr val="7030A0"/>
                </a:solidFill>
              </a:rPr>
              <a:t>.</a:t>
            </a:r>
          </a:p>
          <a:p>
            <a:endParaRPr lang="en-US" sz="2400" b="1" u="sng" dirty="0">
              <a:solidFill>
                <a:srgbClr val="7030A0"/>
              </a:solidFill>
            </a:endParaRPr>
          </a:p>
          <a:p>
            <a:r>
              <a:rPr lang="ru-RU" sz="2400" b="1" u="sng" dirty="0">
                <a:solidFill>
                  <a:srgbClr val="7030A0"/>
                </a:solidFill>
              </a:rPr>
              <a:t>Методы уточнения решения:</a:t>
            </a:r>
          </a:p>
          <a:p>
            <a:pPr marL="342900" indent="-342900">
              <a:buFontTx/>
              <a:buChar char="-"/>
            </a:pPr>
            <a:r>
              <a:rPr lang="ru-RU" sz="2400" b="1" dirty="0">
                <a:solidFill>
                  <a:srgbClr val="7030A0"/>
                </a:solidFill>
              </a:rPr>
              <a:t>метод простых итераций;</a:t>
            </a:r>
          </a:p>
          <a:p>
            <a:pPr marL="342900" indent="-342900">
              <a:buFontTx/>
              <a:buChar char="-"/>
            </a:pPr>
            <a:r>
              <a:rPr lang="ru-RU" sz="2400" b="1" dirty="0">
                <a:solidFill>
                  <a:srgbClr val="7030A0"/>
                </a:solidFill>
              </a:rPr>
              <a:t>метод Ньютона (касательных).</a:t>
            </a:r>
          </a:p>
          <a:p>
            <a:r>
              <a:rPr lang="ru-RU" sz="2400" b="1" dirty="0">
                <a:solidFill>
                  <a:srgbClr val="7030A0"/>
                </a:solidFill>
              </a:rPr>
              <a:t>Для решения требуется задать:</a:t>
            </a:r>
          </a:p>
          <a:p>
            <a:pPr marL="342900" indent="-342900">
              <a:buFontTx/>
              <a:buChar char="-"/>
            </a:pPr>
            <a:r>
              <a:rPr lang="ru-RU" sz="2400" b="1" dirty="0">
                <a:solidFill>
                  <a:srgbClr val="7030A0"/>
                </a:solidFill>
              </a:rPr>
              <a:t>начальное приближение </a:t>
            </a:r>
            <a:r>
              <a:rPr lang="en-US" sz="2400" b="1" i="1" dirty="0">
                <a:solidFill>
                  <a:srgbClr val="7030A0"/>
                </a:solidFill>
              </a:rPr>
              <a:t>x</a:t>
            </a:r>
            <a:r>
              <a:rPr lang="en-US" sz="2400" b="1" baseline="-25000" dirty="0">
                <a:solidFill>
                  <a:srgbClr val="7030A0"/>
                </a:solidFill>
              </a:rPr>
              <a:t>0</a:t>
            </a:r>
            <a:r>
              <a:rPr lang="en-US" sz="2400" b="1" dirty="0">
                <a:solidFill>
                  <a:srgbClr val="7030A0"/>
                </a:solidFill>
              </a:rPr>
              <a:t>;</a:t>
            </a:r>
          </a:p>
          <a:p>
            <a:pPr marL="342900" indent="-342900">
              <a:buFontTx/>
              <a:buChar char="-"/>
            </a:pPr>
            <a:r>
              <a:rPr lang="ru-RU" sz="2400" b="1" dirty="0">
                <a:solidFill>
                  <a:srgbClr val="7030A0"/>
                </a:solidFill>
              </a:rPr>
              <a:t>точность </a:t>
            </a:r>
            <a:r>
              <a:rPr lang="en-US" sz="2400" b="1" i="1" dirty="0">
                <a:solidFill>
                  <a:srgbClr val="7030A0"/>
                </a:solidFill>
                <a:latin typeface="Symbol" panose="05050102010706020507" pitchFamily="18" charset="2"/>
              </a:rPr>
              <a:t>e</a:t>
            </a:r>
            <a:r>
              <a:rPr lang="ru-RU" sz="2400" b="1" dirty="0">
                <a:solidFill>
                  <a:srgbClr val="7030A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863241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0"/>
            <a:ext cx="9144000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3600" b="1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Численные методы</a:t>
            </a:r>
            <a:r>
              <a:rPr lang="en-US" sz="3600" b="1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r>
              <a:rPr lang="ru-RU" sz="3600" b="1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решения нелинейных алгебраических уравнений</a:t>
            </a:r>
          </a:p>
          <a:p>
            <a:pPr algn="ctr"/>
            <a:r>
              <a:rPr lang="ru-RU" sz="3600" b="1" spc="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Метод половинного деления</a:t>
            </a:r>
            <a:endParaRPr lang="ru-RU" sz="3200" b="1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graphicFrame>
        <p:nvGraphicFramePr>
          <p:cNvPr id="4" name="Диаграмма 3">
            <a:extLst>
              <a:ext uri="{FF2B5EF4-FFF2-40B4-BE49-F238E27FC236}">
                <a16:creationId xmlns:a16="http://schemas.microsoft.com/office/drawing/2014/main" id="{00000000-0008-0000-0400-0000020000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1584219"/>
              </p:ext>
            </p:extLst>
          </p:nvPr>
        </p:nvGraphicFramePr>
        <p:xfrm>
          <a:off x="-33338" y="1270071"/>
          <a:ext cx="9210675" cy="5619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489272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0"/>
            <a:ext cx="9144000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3600" b="1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Численные методы</a:t>
            </a:r>
            <a:r>
              <a:rPr lang="en-US" sz="3600" b="1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r>
              <a:rPr lang="ru-RU" sz="3600" b="1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решения нелинейных алгебраических уравнений</a:t>
            </a:r>
          </a:p>
          <a:p>
            <a:pPr algn="ctr"/>
            <a:r>
              <a:rPr lang="ru-RU" sz="3600" b="1" spc="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Алгоритм метода половинного деления</a:t>
            </a:r>
            <a:endParaRPr lang="ru-RU" sz="3200" b="1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4CD3253-3D2F-4CFF-A2B4-CECC4D0E68D9}"/>
              </a:ext>
            </a:extLst>
          </p:cNvPr>
          <p:cNvSpPr txBox="1"/>
          <p:nvPr/>
        </p:nvSpPr>
        <p:spPr>
          <a:xfrm>
            <a:off x="4572000" y="1628800"/>
            <a:ext cx="4572000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b="1" dirty="0">
                <a:solidFill>
                  <a:srgbClr val="7030A0"/>
                </a:solidFill>
              </a:rPr>
              <a:t>1. Задать точность </a:t>
            </a:r>
            <a:r>
              <a:rPr lang="en-US" sz="2200" b="1" i="1" dirty="0">
                <a:solidFill>
                  <a:srgbClr val="7030A0"/>
                </a:solidFill>
                <a:latin typeface="Symbol" panose="05050102010706020507" pitchFamily="18" charset="2"/>
              </a:rPr>
              <a:t>e</a:t>
            </a:r>
            <a:r>
              <a:rPr lang="ru-RU" sz="2200" b="1" dirty="0">
                <a:solidFill>
                  <a:srgbClr val="7030A0"/>
                </a:solidFill>
              </a:rPr>
              <a:t>, начальный интервал локализации решения</a:t>
            </a:r>
            <a:br>
              <a:rPr lang="ru-RU" sz="2200" b="1" dirty="0">
                <a:solidFill>
                  <a:srgbClr val="7030A0"/>
                </a:solidFill>
              </a:rPr>
            </a:br>
            <a:r>
              <a:rPr lang="en-US" sz="2200" b="1" dirty="0">
                <a:solidFill>
                  <a:srgbClr val="7030A0"/>
                </a:solidFill>
              </a:rPr>
              <a:t>[</a:t>
            </a:r>
            <a:r>
              <a:rPr lang="en-US" sz="2200" b="1" i="1" dirty="0">
                <a:solidFill>
                  <a:srgbClr val="7030A0"/>
                </a:solidFill>
              </a:rPr>
              <a:t>a</a:t>
            </a:r>
            <a:r>
              <a:rPr lang="en-US" sz="2200" b="1" dirty="0">
                <a:solidFill>
                  <a:srgbClr val="7030A0"/>
                </a:solidFill>
              </a:rPr>
              <a:t>, </a:t>
            </a:r>
            <a:r>
              <a:rPr lang="en-US" sz="2200" b="1" i="1" dirty="0">
                <a:solidFill>
                  <a:srgbClr val="7030A0"/>
                </a:solidFill>
              </a:rPr>
              <a:t>b</a:t>
            </a:r>
            <a:r>
              <a:rPr lang="en-US" sz="2200" b="1" dirty="0">
                <a:solidFill>
                  <a:srgbClr val="7030A0"/>
                </a:solidFill>
              </a:rPr>
              <a:t>]</a:t>
            </a:r>
            <a:r>
              <a:rPr lang="ru-RU" sz="2200" b="1" dirty="0">
                <a:solidFill>
                  <a:srgbClr val="7030A0"/>
                </a:solidFill>
              </a:rPr>
              <a:t>. Определить значение функции в левой границе заданного отрезка </a:t>
            </a:r>
            <a:r>
              <a:rPr lang="en-US" sz="2200" b="1" i="1" dirty="0">
                <a:solidFill>
                  <a:srgbClr val="7030A0"/>
                </a:solidFill>
              </a:rPr>
              <a:t>f</a:t>
            </a:r>
            <a:r>
              <a:rPr lang="en-US" sz="2200" b="1" dirty="0">
                <a:solidFill>
                  <a:srgbClr val="7030A0"/>
                </a:solidFill>
              </a:rPr>
              <a:t>(</a:t>
            </a:r>
            <a:r>
              <a:rPr lang="en-US" sz="2200" b="1" i="1" dirty="0">
                <a:solidFill>
                  <a:srgbClr val="7030A0"/>
                </a:solidFill>
              </a:rPr>
              <a:t>a</a:t>
            </a:r>
            <a:r>
              <a:rPr lang="en-US" sz="2200" b="1" dirty="0">
                <a:solidFill>
                  <a:srgbClr val="7030A0"/>
                </a:solidFill>
              </a:rPr>
              <a:t>)</a:t>
            </a:r>
            <a:r>
              <a:rPr lang="ru-RU" sz="2200" b="1" dirty="0">
                <a:solidFill>
                  <a:srgbClr val="7030A0"/>
                </a:solidFill>
              </a:rPr>
              <a:t>.</a:t>
            </a:r>
          </a:p>
          <a:p>
            <a:r>
              <a:rPr lang="ru-RU" sz="2200" b="1" dirty="0">
                <a:solidFill>
                  <a:srgbClr val="7030A0"/>
                </a:solidFill>
              </a:rPr>
              <a:t>2. Найти координату середины текущего отрезка </a:t>
            </a:r>
            <a:r>
              <a:rPr lang="en-US" sz="2200" b="1" i="1" dirty="0">
                <a:solidFill>
                  <a:srgbClr val="7030A0"/>
                </a:solidFill>
              </a:rPr>
              <a:t>d</a:t>
            </a:r>
            <a:r>
              <a:rPr lang="en-US" sz="2200" b="1" dirty="0">
                <a:solidFill>
                  <a:srgbClr val="7030A0"/>
                </a:solidFill>
              </a:rPr>
              <a:t>=(</a:t>
            </a:r>
            <a:r>
              <a:rPr lang="en-US" sz="2200" b="1" i="1" dirty="0" err="1">
                <a:solidFill>
                  <a:srgbClr val="7030A0"/>
                </a:solidFill>
              </a:rPr>
              <a:t>a</a:t>
            </a:r>
            <a:r>
              <a:rPr lang="en-US" sz="2200" b="1" dirty="0" err="1">
                <a:solidFill>
                  <a:srgbClr val="7030A0"/>
                </a:solidFill>
              </a:rPr>
              <a:t>+</a:t>
            </a:r>
            <a:r>
              <a:rPr lang="en-US" sz="2200" b="1" i="1" dirty="0" err="1">
                <a:solidFill>
                  <a:srgbClr val="7030A0"/>
                </a:solidFill>
              </a:rPr>
              <a:t>b</a:t>
            </a:r>
            <a:r>
              <a:rPr lang="en-US" sz="2200" b="1" dirty="0">
                <a:solidFill>
                  <a:srgbClr val="7030A0"/>
                </a:solidFill>
              </a:rPr>
              <a:t>)/2 </a:t>
            </a:r>
            <a:r>
              <a:rPr lang="ru-RU" sz="2200" b="1" dirty="0">
                <a:solidFill>
                  <a:srgbClr val="7030A0"/>
                </a:solidFill>
              </a:rPr>
              <a:t>и значение функции в ней: </a:t>
            </a:r>
            <a:r>
              <a:rPr lang="en-US" sz="2200" b="1" i="1" dirty="0">
                <a:solidFill>
                  <a:srgbClr val="7030A0"/>
                </a:solidFill>
              </a:rPr>
              <a:t>f</a:t>
            </a:r>
            <a:r>
              <a:rPr lang="en-US" sz="2200" b="1" dirty="0">
                <a:solidFill>
                  <a:srgbClr val="7030A0"/>
                </a:solidFill>
              </a:rPr>
              <a:t>(</a:t>
            </a:r>
            <a:r>
              <a:rPr lang="en-US" sz="2200" b="1" i="1" dirty="0">
                <a:solidFill>
                  <a:srgbClr val="7030A0"/>
                </a:solidFill>
              </a:rPr>
              <a:t>d</a:t>
            </a:r>
            <a:r>
              <a:rPr lang="en-US" sz="2200" b="1" dirty="0">
                <a:solidFill>
                  <a:srgbClr val="7030A0"/>
                </a:solidFill>
              </a:rPr>
              <a:t>)</a:t>
            </a:r>
            <a:r>
              <a:rPr lang="ru-RU" sz="2200" b="1" dirty="0">
                <a:solidFill>
                  <a:srgbClr val="7030A0"/>
                </a:solidFill>
              </a:rPr>
              <a:t>.</a:t>
            </a:r>
            <a:endParaRPr lang="en-US" sz="2200" b="1" dirty="0">
              <a:solidFill>
                <a:srgbClr val="7030A0"/>
              </a:solidFill>
            </a:endParaRPr>
          </a:p>
          <a:p>
            <a:r>
              <a:rPr lang="en-US" sz="2200" b="1" dirty="0">
                <a:solidFill>
                  <a:srgbClr val="7030A0"/>
                </a:solidFill>
              </a:rPr>
              <a:t>3</a:t>
            </a:r>
            <a:r>
              <a:rPr lang="ru-RU" sz="2200" b="1" dirty="0">
                <a:solidFill>
                  <a:srgbClr val="7030A0"/>
                </a:solidFill>
              </a:rPr>
              <a:t>. Проверить условия окончания вычислений:</a:t>
            </a:r>
          </a:p>
          <a:p>
            <a:pPr algn="ctr"/>
            <a:r>
              <a:rPr lang="en-US" sz="2200" b="1" i="1" dirty="0">
                <a:solidFill>
                  <a:srgbClr val="7030A0"/>
                </a:solidFill>
              </a:rPr>
              <a:t>f</a:t>
            </a:r>
            <a:r>
              <a:rPr lang="en-US" sz="2200" b="1" dirty="0">
                <a:solidFill>
                  <a:srgbClr val="7030A0"/>
                </a:solidFill>
              </a:rPr>
              <a:t>(</a:t>
            </a:r>
            <a:r>
              <a:rPr lang="en-US" sz="2200" b="1" i="1" dirty="0">
                <a:solidFill>
                  <a:srgbClr val="7030A0"/>
                </a:solidFill>
              </a:rPr>
              <a:t>d</a:t>
            </a:r>
            <a:r>
              <a:rPr lang="en-US" sz="2200" b="1" dirty="0">
                <a:solidFill>
                  <a:srgbClr val="7030A0"/>
                </a:solidFill>
              </a:rPr>
              <a:t>)</a:t>
            </a:r>
            <a:r>
              <a:rPr lang="ru-RU" sz="2200" b="1" dirty="0">
                <a:solidFill>
                  <a:srgbClr val="7030A0"/>
                </a:solidFill>
              </a:rPr>
              <a:t>=0,</a:t>
            </a:r>
          </a:p>
          <a:p>
            <a:pPr algn="ctr"/>
            <a:r>
              <a:rPr lang="en-US" sz="2200" b="1" dirty="0">
                <a:solidFill>
                  <a:srgbClr val="7030A0"/>
                </a:solidFill>
              </a:rPr>
              <a:t>(</a:t>
            </a:r>
            <a:r>
              <a:rPr lang="en-US" sz="2200" b="1" i="1" dirty="0">
                <a:solidFill>
                  <a:srgbClr val="7030A0"/>
                </a:solidFill>
              </a:rPr>
              <a:t>b</a:t>
            </a:r>
            <a:r>
              <a:rPr lang="ru-RU" sz="2200" b="1" i="1" dirty="0">
                <a:solidFill>
                  <a:srgbClr val="7030A0"/>
                </a:solidFill>
              </a:rPr>
              <a:t> – </a:t>
            </a:r>
            <a:r>
              <a:rPr lang="en-US" sz="2200" b="1" i="1" dirty="0">
                <a:solidFill>
                  <a:srgbClr val="7030A0"/>
                </a:solidFill>
              </a:rPr>
              <a:t>a</a:t>
            </a:r>
            <a:r>
              <a:rPr lang="en-US" sz="2200" b="1" dirty="0">
                <a:solidFill>
                  <a:srgbClr val="7030A0"/>
                </a:solidFill>
              </a:rPr>
              <a:t>)/2≤</a:t>
            </a:r>
            <a:r>
              <a:rPr lang="en-US" sz="2200" b="1" i="1" dirty="0">
                <a:solidFill>
                  <a:srgbClr val="7030A0"/>
                </a:solidFill>
                <a:latin typeface="Symbol" panose="05050102010706020507" pitchFamily="18" charset="2"/>
              </a:rPr>
              <a:t>e</a:t>
            </a:r>
            <a:r>
              <a:rPr lang="ru-RU" sz="2200" b="1" dirty="0">
                <a:solidFill>
                  <a:srgbClr val="7030A0"/>
                </a:solidFill>
                <a:latin typeface="Symbol" panose="05050102010706020507" pitchFamily="18" charset="2"/>
              </a:rPr>
              <a:t>.</a:t>
            </a:r>
            <a:endParaRPr lang="ru-RU" sz="2200" b="1" dirty="0">
              <a:solidFill>
                <a:srgbClr val="7030A0"/>
              </a:solidFill>
            </a:endParaRPr>
          </a:p>
          <a:p>
            <a:r>
              <a:rPr lang="ru-RU" sz="2200" b="1" dirty="0">
                <a:solidFill>
                  <a:srgbClr val="7030A0"/>
                </a:solidFill>
              </a:rPr>
              <a:t>При выполнении любого из условий </a:t>
            </a:r>
            <a:r>
              <a:rPr lang="en-US" sz="2200" b="1" i="1" dirty="0">
                <a:solidFill>
                  <a:srgbClr val="7030A0"/>
                </a:solidFill>
              </a:rPr>
              <a:t>d</a:t>
            </a:r>
            <a:r>
              <a:rPr lang="en-US" sz="2200" b="1" dirty="0">
                <a:solidFill>
                  <a:srgbClr val="7030A0"/>
                </a:solidFill>
              </a:rPr>
              <a:t> – </a:t>
            </a:r>
            <a:r>
              <a:rPr lang="ru-RU" sz="2200" b="1" dirty="0">
                <a:solidFill>
                  <a:srgbClr val="7030A0"/>
                </a:solidFill>
              </a:rPr>
              <a:t>решение уравнения, найденное с точностью </a:t>
            </a:r>
            <a:r>
              <a:rPr lang="en-US" sz="2200" b="1" i="1" dirty="0">
                <a:solidFill>
                  <a:srgbClr val="7030A0"/>
                </a:solidFill>
                <a:latin typeface="Symbol" panose="05050102010706020507" pitchFamily="18" charset="2"/>
              </a:rPr>
              <a:t>e</a:t>
            </a:r>
            <a:r>
              <a:rPr lang="ru-RU" sz="2200" b="1" dirty="0">
                <a:solidFill>
                  <a:srgbClr val="7030A0"/>
                </a:solidFill>
              </a:rPr>
              <a:t>.</a:t>
            </a:r>
          </a:p>
        </p:txBody>
      </p:sp>
      <p:graphicFrame>
        <p:nvGraphicFramePr>
          <p:cNvPr id="4" name="Диаграмма 3">
            <a:extLst>
              <a:ext uri="{FF2B5EF4-FFF2-40B4-BE49-F238E27FC236}">
                <a16:creationId xmlns:a16="http://schemas.microsoft.com/office/drawing/2014/main" id="{00000000-0008-0000-0400-0000020000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180696"/>
              </p:ext>
            </p:extLst>
          </p:nvPr>
        </p:nvGraphicFramePr>
        <p:xfrm>
          <a:off x="-33337" y="1495879"/>
          <a:ext cx="4605337" cy="28098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F84496B-97DE-434A-A0B7-AFD4BBA8A8D6}"/>
              </a:ext>
            </a:extLst>
          </p:cNvPr>
          <p:cNvSpPr txBox="1"/>
          <p:nvPr/>
        </p:nvSpPr>
        <p:spPr>
          <a:xfrm>
            <a:off x="35496" y="4060682"/>
            <a:ext cx="4572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>
                <a:solidFill>
                  <a:srgbClr val="7030A0"/>
                </a:solidFill>
              </a:rPr>
              <a:t>Условия решения методом половинного деления</a:t>
            </a:r>
          </a:p>
          <a:p>
            <a:r>
              <a:rPr lang="ru-RU" sz="2400" b="1" dirty="0">
                <a:solidFill>
                  <a:srgbClr val="7030A0"/>
                </a:solidFill>
              </a:rPr>
              <a:t>1. </a:t>
            </a:r>
            <a:r>
              <a:rPr lang="en-US" sz="2400" b="1" i="1" dirty="0">
                <a:solidFill>
                  <a:srgbClr val="7030A0"/>
                </a:solidFill>
              </a:rPr>
              <a:t>f</a:t>
            </a:r>
            <a:r>
              <a:rPr lang="en-US" sz="2400" b="1" dirty="0">
                <a:solidFill>
                  <a:srgbClr val="7030A0"/>
                </a:solidFill>
              </a:rPr>
              <a:t>(</a:t>
            </a:r>
            <a:r>
              <a:rPr lang="en-US" sz="2400" b="1" i="1" dirty="0">
                <a:solidFill>
                  <a:srgbClr val="7030A0"/>
                </a:solidFill>
              </a:rPr>
              <a:t>a</a:t>
            </a:r>
            <a:r>
              <a:rPr lang="en-US" sz="2400" b="1" dirty="0">
                <a:solidFill>
                  <a:srgbClr val="7030A0"/>
                </a:solidFill>
              </a:rPr>
              <a:t>)</a:t>
            </a:r>
            <a:r>
              <a:rPr lang="en-US" sz="2400" b="1" dirty="0">
                <a:solidFill>
                  <a:srgbClr val="7030A0"/>
                </a:solidFill>
                <a:sym typeface="Symbol" panose="05050102010706020507" pitchFamily="18" charset="2"/>
              </a:rPr>
              <a:t></a:t>
            </a:r>
            <a:r>
              <a:rPr lang="en-US" sz="2400" b="1" i="1" dirty="0">
                <a:solidFill>
                  <a:srgbClr val="7030A0"/>
                </a:solidFill>
              </a:rPr>
              <a:t>f</a:t>
            </a:r>
            <a:r>
              <a:rPr lang="en-US" sz="2400" b="1" dirty="0">
                <a:solidFill>
                  <a:srgbClr val="7030A0"/>
                </a:solidFill>
              </a:rPr>
              <a:t>(</a:t>
            </a:r>
            <a:r>
              <a:rPr lang="en-US" sz="2400" b="1" i="1" dirty="0">
                <a:solidFill>
                  <a:srgbClr val="7030A0"/>
                </a:solidFill>
              </a:rPr>
              <a:t>b</a:t>
            </a:r>
            <a:r>
              <a:rPr lang="en-US" sz="2400" b="1" dirty="0">
                <a:solidFill>
                  <a:srgbClr val="7030A0"/>
                </a:solidFill>
              </a:rPr>
              <a:t>)&lt;0;</a:t>
            </a:r>
            <a:endParaRPr lang="ru-RU" sz="2400" b="1" dirty="0">
              <a:solidFill>
                <a:srgbClr val="7030A0"/>
              </a:solidFill>
            </a:endParaRPr>
          </a:p>
          <a:p>
            <a:r>
              <a:rPr lang="ru-RU" sz="2400" b="1" dirty="0">
                <a:solidFill>
                  <a:srgbClr val="7030A0"/>
                </a:solidFill>
              </a:rPr>
              <a:t>2. Непрерывность функции на заданном отрезке</a:t>
            </a:r>
          </a:p>
        </p:txBody>
      </p:sp>
    </p:spTree>
    <p:extLst>
      <p:ext uri="{BB962C8B-B14F-4D97-AF65-F5344CB8AC3E}">
        <p14:creationId xmlns:p14="http://schemas.microsoft.com/office/powerpoint/2010/main" val="40629287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44CD3253-3D2F-4CFF-A2B4-CECC4D0E68D9}"/>
              </a:ext>
            </a:extLst>
          </p:cNvPr>
          <p:cNvSpPr txBox="1"/>
          <p:nvPr/>
        </p:nvSpPr>
        <p:spPr>
          <a:xfrm>
            <a:off x="4572000" y="1628800"/>
            <a:ext cx="4572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b="1" dirty="0">
                <a:solidFill>
                  <a:srgbClr val="7030A0"/>
                </a:solidFill>
              </a:rPr>
              <a:t>4. Проверить условие </a:t>
            </a:r>
            <a:r>
              <a:rPr lang="en-US" sz="2000" b="1" i="1" dirty="0">
                <a:solidFill>
                  <a:srgbClr val="7030A0"/>
                </a:solidFill>
              </a:rPr>
              <a:t>f</a:t>
            </a:r>
            <a:r>
              <a:rPr lang="en-US" sz="2000" b="1" dirty="0">
                <a:solidFill>
                  <a:srgbClr val="7030A0"/>
                </a:solidFill>
              </a:rPr>
              <a:t>(</a:t>
            </a:r>
            <a:r>
              <a:rPr lang="en-US" sz="2000" b="1" i="1" dirty="0">
                <a:solidFill>
                  <a:srgbClr val="7030A0"/>
                </a:solidFill>
              </a:rPr>
              <a:t>a</a:t>
            </a:r>
            <a:r>
              <a:rPr lang="en-US" sz="2000" b="1" dirty="0">
                <a:solidFill>
                  <a:srgbClr val="7030A0"/>
                </a:solidFill>
              </a:rPr>
              <a:t>)</a:t>
            </a:r>
            <a:r>
              <a:rPr lang="en-US" sz="2000" b="1" dirty="0">
                <a:solidFill>
                  <a:srgbClr val="7030A0"/>
                </a:solidFill>
                <a:sym typeface="Symbol" panose="05050102010706020507" pitchFamily="18" charset="2"/>
              </a:rPr>
              <a:t></a:t>
            </a:r>
            <a:r>
              <a:rPr lang="en-US" sz="2000" b="1" i="1" dirty="0">
                <a:solidFill>
                  <a:srgbClr val="7030A0"/>
                </a:solidFill>
              </a:rPr>
              <a:t>f</a:t>
            </a:r>
            <a:r>
              <a:rPr lang="en-US" sz="2000" b="1" dirty="0">
                <a:solidFill>
                  <a:srgbClr val="7030A0"/>
                </a:solidFill>
              </a:rPr>
              <a:t>(</a:t>
            </a:r>
            <a:r>
              <a:rPr lang="en-US" sz="2000" b="1" i="1" dirty="0">
                <a:solidFill>
                  <a:srgbClr val="7030A0"/>
                </a:solidFill>
              </a:rPr>
              <a:t>d</a:t>
            </a:r>
            <a:r>
              <a:rPr lang="en-US" sz="2000" b="1" dirty="0">
                <a:solidFill>
                  <a:srgbClr val="7030A0"/>
                </a:solidFill>
              </a:rPr>
              <a:t>)&lt;0</a:t>
            </a:r>
            <a:r>
              <a:rPr lang="ru-RU" sz="2200" b="1" dirty="0">
                <a:solidFill>
                  <a:srgbClr val="7030A0"/>
                </a:solidFill>
              </a:rPr>
              <a:t>. Если оно выполняется, граница </a:t>
            </a:r>
            <a:r>
              <a:rPr lang="en-US" sz="2200" b="1" i="1" dirty="0">
                <a:solidFill>
                  <a:srgbClr val="7030A0"/>
                </a:solidFill>
              </a:rPr>
              <a:t>b</a:t>
            </a:r>
            <a:r>
              <a:rPr lang="ru-RU" sz="2200" b="1" dirty="0">
                <a:solidFill>
                  <a:srgbClr val="7030A0"/>
                </a:solidFill>
              </a:rPr>
              <a:t> смещается в точку </a:t>
            </a:r>
            <a:r>
              <a:rPr lang="en-US" sz="2200" b="1" i="1" dirty="0">
                <a:solidFill>
                  <a:srgbClr val="7030A0"/>
                </a:solidFill>
              </a:rPr>
              <a:t>d</a:t>
            </a:r>
            <a:r>
              <a:rPr lang="en-US" sz="2200" b="1" dirty="0">
                <a:solidFill>
                  <a:srgbClr val="7030A0"/>
                </a:solidFill>
              </a:rPr>
              <a:t>: </a:t>
            </a:r>
            <a:r>
              <a:rPr lang="en-US" sz="2200" b="1" i="1" dirty="0">
                <a:solidFill>
                  <a:srgbClr val="7030A0"/>
                </a:solidFill>
              </a:rPr>
              <a:t>b</a:t>
            </a:r>
            <a:r>
              <a:rPr lang="en-US" sz="2200" b="1" dirty="0">
                <a:solidFill>
                  <a:srgbClr val="7030A0"/>
                </a:solidFill>
              </a:rPr>
              <a:t>=</a:t>
            </a:r>
            <a:r>
              <a:rPr lang="en-US" sz="2200" b="1" i="1" dirty="0">
                <a:solidFill>
                  <a:srgbClr val="7030A0"/>
                </a:solidFill>
              </a:rPr>
              <a:t>d</a:t>
            </a:r>
            <a:r>
              <a:rPr lang="en-US" sz="2200" b="1" dirty="0">
                <a:solidFill>
                  <a:srgbClr val="7030A0"/>
                </a:solidFill>
              </a:rPr>
              <a:t>, </a:t>
            </a:r>
            <a:r>
              <a:rPr lang="ru-RU" sz="2200" b="1" dirty="0">
                <a:solidFill>
                  <a:srgbClr val="7030A0"/>
                </a:solidFill>
              </a:rPr>
              <a:t>иначе граница </a:t>
            </a:r>
            <a:r>
              <a:rPr lang="en-US" sz="2200" b="1" dirty="0">
                <a:solidFill>
                  <a:srgbClr val="7030A0"/>
                </a:solidFill>
              </a:rPr>
              <a:t>a </a:t>
            </a:r>
            <a:r>
              <a:rPr lang="ru-RU" sz="2200" b="1" dirty="0">
                <a:solidFill>
                  <a:srgbClr val="7030A0"/>
                </a:solidFill>
              </a:rPr>
              <a:t>смещается в точку </a:t>
            </a:r>
            <a:r>
              <a:rPr lang="en-US" sz="2200" b="1" i="1" dirty="0">
                <a:solidFill>
                  <a:srgbClr val="7030A0"/>
                </a:solidFill>
              </a:rPr>
              <a:t>d</a:t>
            </a:r>
            <a:r>
              <a:rPr lang="en-US" sz="2200" b="1" dirty="0">
                <a:solidFill>
                  <a:srgbClr val="7030A0"/>
                </a:solidFill>
              </a:rPr>
              <a:t>: </a:t>
            </a:r>
            <a:r>
              <a:rPr lang="en-US" sz="2200" b="1" i="1" dirty="0">
                <a:solidFill>
                  <a:srgbClr val="7030A0"/>
                </a:solidFill>
              </a:rPr>
              <a:t>a</a:t>
            </a:r>
            <a:r>
              <a:rPr lang="en-US" sz="2200" b="1" dirty="0">
                <a:solidFill>
                  <a:srgbClr val="7030A0"/>
                </a:solidFill>
              </a:rPr>
              <a:t>=</a:t>
            </a:r>
            <a:r>
              <a:rPr lang="en-US" sz="2200" b="1" i="1" dirty="0">
                <a:solidFill>
                  <a:srgbClr val="7030A0"/>
                </a:solidFill>
              </a:rPr>
              <a:t>d</a:t>
            </a:r>
            <a:r>
              <a:rPr lang="en-US" sz="2200" b="1" dirty="0">
                <a:solidFill>
                  <a:srgbClr val="7030A0"/>
                </a:solidFill>
              </a:rPr>
              <a:t>.</a:t>
            </a:r>
            <a:r>
              <a:rPr lang="ru-RU" sz="2200" b="1" dirty="0">
                <a:solidFill>
                  <a:srgbClr val="7030A0"/>
                </a:solidFill>
              </a:rPr>
              <a:t> Это приводит к двукратному уменьшению интервала локализации корня.</a:t>
            </a:r>
          </a:p>
          <a:p>
            <a:r>
              <a:rPr lang="ru-RU" sz="2200" b="1" dirty="0">
                <a:solidFill>
                  <a:srgbClr val="7030A0"/>
                </a:solidFill>
              </a:rPr>
              <a:t>5. Процедура повторяется с п. 2 для уменьшенного отрезка.</a:t>
            </a:r>
          </a:p>
        </p:txBody>
      </p:sp>
      <p:graphicFrame>
        <p:nvGraphicFramePr>
          <p:cNvPr id="4" name="Диаграмма 3">
            <a:extLst>
              <a:ext uri="{FF2B5EF4-FFF2-40B4-BE49-F238E27FC236}">
                <a16:creationId xmlns:a16="http://schemas.microsoft.com/office/drawing/2014/main" id="{00000000-0008-0000-0400-0000020000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1118070"/>
              </p:ext>
            </p:extLst>
          </p:nvPr>
        </p:nvGraphicFramePr>
        <p:xfrm>
          <a:off x="-33337" y="1495879"/>
          <a:ext cx="4605337" cy="28098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C9F757D-FF5B-427A-8589-ED6D31DF51D7}"/>
              </a:ext>
            </a:extLst>
          </p:cNvPr>
          <p:cNvSpPr txBox="1"/>
          <p:nvPr/>
        </p:nvSpPr>
        <p:spPr>
          <a:xfrm>
            <a:off x="-8874" y="4956264"/>
            <a:ext cx="9177337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b="1" dirty="0">
                <a:solidFill>
                  <a:srgbClr val="7030A0"/>
                </a:solidFill>
              </a:rPr>
              <a:t>Количество шагов можно определить по соотношению:</a:t>
            </a:r>
            <a:endParaRPr lang="en-US" sz="2200" b="1" dirty="0">
              <a:solidFill>
                <a:srgbClr val="7030A0"/>
              </a:solidFill>
            </a:endParaRPr>
          </a:p>
          <a:p>
            <a:endParaRPr lang="en-US" sz="2200" b="1" dirty="0">
              <a:solidFill>
                <a:srgbClr val="7030A0"/>
              </a:solidFill>
            </a:endParaRPr>
          </a:p>
          <a:p>
            <a:endParaRPr lang="en-US" sz="2200" b="1" dirty="0">
              <a:solidFill>
                <a:srgbClr val="7030A0"/>
              </a:solidFill>
            </a:endParaRPr>
          </a:p>
          <a:p>
            <a:r>
              <a:rPr lang="ru-RU" sz="2200" b="1" dirty="0">
                <a:solidFill>
                  <a:srgbClr val="7030A0"/>
                </a:solidFill>
              </a:rPr>
              <a:t>где </a:t>
            </a:r>
            <a:r>
              <a:rPr lang="en-US" sz="2200" b="1" i="1" dirty="0">
                <a:solidFill>
                  <a:srgbClr val="7030A0"/>
                </a:solidFill>
              </a:rPr>
              <a:t>Int</a:t>
            </a:r>
            <a:r>
              <a:rPr lang="en-US" sz="2200" b="1" baseline="-25000" dirty="0">
                <a:solidFill>
                  <a:srgbClr val="7030A0"/>
                </a:solidFill>
              </a:rPr>
              <a:t>+</a:t>
            </a:r>
            <a:r>
              <a:rPr lang="en-US" sz="2200" b="1" dirty="0">
                <a:solidFill>
                  <a:srgbClr val="7030A0"/>
                </a:solidFill>
              </a:rPr>
              <a:t> – </a:t>
            </a:r>
            <a:r>
              <a:rPr lang="ru-RU" sz="2200" b="1" dirty="0">
                <a:solidFill>
                  <a:srgbClr val="7030A0"/>
                </a:solidFill>
              </a:rPr>
              <a:t>функция округления до целой части в большую сторону.</a:t>
            </a:r>
          </a:p>
          <a:p>
            <a:pPr algn="ctr"/>
            <a:endParaRPr lang="ru-RU" sz="22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4B2CDC8-C2FF-428B-8F12-29065F056FAB}"/>
                  </a:ext>
                </a:extLst>
              </p:cNvPr>
              <p:cNvSpPr txBox="1"/>
              <p:nvPr/>
            </p:nvSpPr>
            <p:spPr>
              <a:xfrm>
                <a:off x="3226635" y="5339296"/>
                <a:ext cx="2706318" cy="7159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𝐼𝑛𝑡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𝑙𝑜𝑔</m:t>
                          </m:r>
                          <m:r>
                            <a:rPr lang="en-US" i="1" baseline="-25000">
                              <a:latin typeface="Cambria Math" panose="02040503050406030204" pitchFamily="18" charset="0"/>
                            </a:rPr>
                            <m:t>2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den>
                              </m:f>
                            </m:e>
                          </m:d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4B2CDC8-C2FF-428B-8F12-29065F056F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6635" y="5339296"/>
                <a:ext cx="2706318" cy="715902"/>
              </a:xfrm>
              <a:prstGeom prst="rect">
                <a:avLst/>
              </a:prstGeom>
              <a:blipFill>
                <a:blip r:embed="rId3"/>
                <a:stretch>
                  <a:fillRect b="-85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2FC8FBA6-17C3-4CD6-8D01-014C39579BC0}"/>
              </a:ext>
            </a:extLst>
          </p:cNvPr>
          <p:cNvSpPr/>
          <p:nvPr/>
        </p:nvSpPr>
        <p:spPr>
          <a:xfrm>
            <a:off x="0" y="0"/>
            <a:ext cx="9144000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3600" b="1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Численные методы</a:t>
            </a:r>
            <a:r>
              <a:rPr lang="en-US" sz="3600" b="1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r>
              <a:rPr lang="ru-RU" sz="3600" b="1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решения нелинейных алгебраических уравнений</a:t>
            </a:r>
          </a:p>
          <a:p>
            <a:pPr algn="ctr"/>
            <a:r>
              <a:rPr lang="ru-RU" sz="3600" b="1" spc="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Алгоритм метода половинного деления</a:t>
            </a:r>
            <a:endParaRPr lang="ru-RU" sz="3200" b="1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390167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0"/>
            <a:ext cx="9144000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3600" b="1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Численные методы</a:t>
            </a:r>
            <a:r>
              <a:rPr lang="en-US" sz="3600" b="1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r>
              <a:rPr lang="ru-RU" sz="3600" b="1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решения нелинейных алгебраических уравнений</a:t>
            </a:r>
          </a:p>
          <a:p>
            <a:pPr algn="ctr"/>
            <a:r>
              <a:rPr lang="ru-RU" sz="3600" b="1" spc="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Метод половинного деления</a:t>
            </a:r>
            <a:endParaRPr lang="ru-RU" sz="3200" b="1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4CD3253-3D2F-4CFF-A2B4-CECC4D0E68D9}"/>
              </a:ext>
            </a:extLst>
          </p:cNvPr>
          <p:cNvSpPr txBox="1"/>
          <p:nvPr/>
        </p:nvSpPr>
        <p:spPr>
          <a:xfrm>
            <a:off x="0" y="1930187"/>
            <a:ext cx="4572000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u="sng" dirty="0">
                <a:solidFill>
                  <a:srgbClr val="7030A0"/>
                </a:solidFill>
              </a:rPr>
              <a:t>Преимущества</a:t>
            </a:r>
          </a:p>
          <a:p>
            <a:pPr algn="ctr"/>
            <a:endParaRPr lang="ru-RU" sz="2200" b="1" dirty="0">
              <a:solidFill>
                <a:srgbClr val="7030A0"/>
              </a:solidFill>
            </a:endParaRPr>
          </a:p>
          <a:p>
            <a:pPr marL="457200" indent="-457200">
              <a:buAutoNum type="arabicPeriod"/>
            </a:pPr>
            <a:r>
              <a:rPr lang="ru-RU" sz="2200" b="1" dirty="0">
                <a:solidFill>
                  <a:srgbClr val="7030A0"/>
                </a:solidFill>
              </a:rPr>
              <a:t>Простота понимания</a:t>
            </a:r>
          </a:p>
          <a:p>
            <a:pPr marL="457200" indent="-457200">
              <a:buAutoNum type="arabicPeriod"/>
            </a:pPr>
            <a:r>
              <a:rPr lang="ru-RU" sz="2200" b="1" dirty="0">
                <a:solidFill>
                  <a:srgbClr val="7030A0"/>
                </a:solidFill>
              </a:rPr>
              <a:t>Простота реализации</a:t>
            </a:r>
          </a:p>
          <a:p>
            <a:pPr marL="457200" indent="-457200">
              <a:buAutoNum type="arabicPeriod"/>
            </a:pPr>
            <a:r>
              <a:rPr lang="ru-RU" sz="2200" b="1" dirty="0">
                <a:solidFill>
                  <a:srgbClr val="7030A0"/>
                </a:solidFill>
              </a:rPr>
              <a:t>Заранее можно определить количество шагов решения с требуемой точностью</a:t>
            </a:r>
          </a:p>
          <a:p>
            <a:pPr marL="457200" indent="-457200">
              <a:buAutoNum type="arabicPeriod"/>
            </a:pPr>
            <a:r>
              <a:rPr lang="ru-RU" sz="2200" b="1" dirty="0">
                <a:solidFill>
                  <a:srgbClr val="7030A0"/>
                </a:solidFill>
              </a:rPr>
              <a:t>Минимум расчётов на одном шаге</a:t>
            </a:r>
          </a:p>
          <a:p>
            <a:pPr marL="457200" indent="-457200">
              <a:buAutoNum type="arabicPeriod"/>
            </a:pPr>
            <a:r>
              <a:rPr lang="ru-RU" sz="2200" b="1" dirty="0">
                <a:solidFill>
                  <a:srgbClr val="7030A0"/>
                </a:solidFill>
              </a:rPr>
              <a:t>Нечувствительность к выбору начального интервала локализации решения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43AC3D-4DE2-4507-85E4-884AEF0E5154}"/>
              </a:ext>
            </a:extLst>
          </p:cNvPr>
          <p:cNvSpPr txBox="1"/>
          <p:nvPr/>
        </p:nvSpPr>
        <p:spPr>
          <a:xfrm>
            <a:off x="4572000" y="1930187"/>
            <a:ext cx="4572000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u="sng" dirty="0">
                <a:solidFill>
                  <a:srgbClr val="7030A0"/>
                </a:solidFill>
              </a:rPr>
              <a:t>Недостатки</a:t>
            </a:r>
          </a:p>
          <a:p>
            <a:pPr algn="ctr"/>
            <a:endParaRPr lang="ru-RU" sz="2200" b="1" dirty="0">
              <a:solidFill>
                <a:srgbClr val="7030A0"/>
              </a:solidFill>
            </a:endParaRPr>
          </a:p>
          <a:p>
            <a:pPr marL="457200" indent="-457200">
              <a:buAutoNum type="arabicPeriod"/>
            </a:pPr>
            <a:r>
              <a:rPr lang="ru-RU" sz="2200" b="1" dirty="0">
                <a:solidFill>
                  <a:srgbClr val="7030A0"/>
                </a:solidFill>
              </a:rPr>
              <a:t>Большое количество шагов по сравнению с другими численными методами</a:t>
            </a:r>
          </a:p>
          <a:p>
            <a:pPr marL="457200" indent="-457200">
              <a:buAutoNum type="arabicPeriod"/>
            </a:pPr>
            <a:r>
              <a:rPr lang="ru-RU" sz="2200" b="1" dirty="0">
                <a:solidFill>
                  <a:srgbClr val="7030A0"/>
                </a:solidFill>
              </a:rPr>
              <a:t>Невозможность использования при наличии разрыва на интервале</a:t>
            </a:r>
          </a:p>
        </p:txBody>
      </p:sp>
    </p:spTree>
    <p:extLst>
      <p:ext uri="{BB962C8B-B14F-4D97-AF65-F5344CB8AC3E}">
        <p14:creationId xmlns:p14="http://schemas.microsoft.com/office/powerpoint/2010/main" val="359399754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Стандартная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Стандартная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Стандартная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Стандартная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Стандартная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Стандартная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1933</TotalTime>
  <Words>1572</Words>
  <Application>Microsoft Office PowerPoint</Application>
  <PresentationFormat>Экран (4:3)</PresentationFormat>
  <Paragraphs>298</Paragraphs>
  <Slides>21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7" baseType="lpstr">
      <vt:lpstr>Arial</vt:lpstr>
      <vt:lpstr>Calibri</vt:lpstr>
      <vt:lpstr>Cambria Math</vt:lpstr>
      <vt:lpstr>Symbol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*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DSP</dc:creator>
  <cp:lastModifiedBy>Дударов Сергей Павлович</cp:lastModifiedBy>
  <cp:revision>69</cp:revision>
  <dcterms:created xsi:type="dcterms:W3CDTF">2020-04-10T10:11:46Z</dcterms:created>
  <dcterms:modified xsi:type="dcterms:W3CDTF">2021-09-12T13:36:07Z</dcterms:modified>
</cp:coreProperties>
</file>