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83" r:id="rId4"/>
    <p:sldId id="293" r:id="rId5"/>
    <p:sldId id="294" r:id="rId6"/>
    <p:sldId id="295" r:id="rId7"/>
    <p:sldId id="297" r:id="rId8"/>
    <p:sldId id="301" r:id="rId9"/>
    <p:sldId id="302" r:id="rId10"/>
    <p:sldId id="303" r:id="rId11"/>
    <p:sldId id="304" r:id="rId12"/>
    <p:sldId id="305" r:id="rId13"/>
    <p:sldId id="300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50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4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BC364-0C06-4081-BBA9-BAC27FA0B848}" type="datetimeFigureOut">
              <a:rPr lang="ru-RU" smtClean="0"/>
              <a:t>02.10.2020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29E1-22CD-4006-A51E-1C9B67A2B4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2232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BC364-0C06-4081-BBA9-BAC27FA0B848}" type="datetimeFigureOut">
              <a:rPr lang="ru-RU" smtClean="0"/>
              <a:t>02.10.2020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29E1-22CD-4006-A51E-1C9B67A2B4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830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BC364-0C06-4081-BBA9-BAC27FA0B848}" type="datetimeFigureOut">
              <a:rPr lang="ru-RU" smtClean="0"/>
              <a:t>02.10.2020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29E1-22CD-4006-A51E-1C9B67A2B4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7492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BC364-0C06-4081-BBA9-BAC27FA0B848}" type="datetimeFigureOut">
              <a:rPr lang="ru-RU" smtClean="0"/>
              <a:t>02.10.2020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29E1-22CD-4006-A51E-1C9B67A2B4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5499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BC364-0C06-4081-BBA9-BAC27FA0B848}" type="datetimeFigureOut">
              <a:rPr lang="ru-RU" smtClean="0"/>
              <a:t>02.10.2020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29E1-22CD-4006-A51E-1C9B67A2B4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2786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BC364-0C06-4081-BBA9-BAC27FA0B848}" type="datetimeFigureOut">
              <a:rPr lang="ru-RU" smtClean="0"/>
              <a:t>02.10.2020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29E1-22CD-4006-A51E-1C9B67A2B4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6067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BC364-0C06-4081-BBA9-BAC27FA0B848}" type="datetimeFigureOut">
              <a:rPr lang="ru-RU" smtClean="0"/>
              <a:t>02.10.2020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29E1-22CD-4006-A51E-1C9B67A2B4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7517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BC364-0C06-4081-BBA9-BAC27FA0B848}" type="datetimeFigureOut">
              <a:rPr lang="ru-RU" smtClean="0"/>
              <a:t>02.10.2020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29E1-22CD-4006-A51E-1C9B67A2B4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5800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BC364-0C06-4081-BBA9-BAC27FA0B848}" type="datetimeFigureOut">
              <a:rPr lang="ru-RU" smtClean="0"/>
              <a:t>02.10.2020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29E1-22CD-4006-A51E-1C9B67A2B4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9461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BC364-0C06-4081-BBA9-BAC27FA0B848}" type="datetimeFigureOut">
              <a:rPr lang="ru-RU" smtClean="0"/>
              <a:t>02.10.2020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29E1-22CD-4006-A51E-1C9B67A2B4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4699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BC364-0C06-4081-BBA9-BAC27FA0B848}" type="datetimeFigureOut">
              <a:rPr lang="ru-RU" smtClean="0"/>
              <a:t>02.10.2020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29E1-22CD-4006-A51E-1C9B67A2B4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0547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BC364-0C06-4081-BBA9-BAC27FA0B848}" type="datetimeFigureOut">
              <a:rPr lang="ru-RU" smtClean="0"/>
              <a:t>02.10.2020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829E1-22CD-4006-A51E-1C9B67A2B4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7511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2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5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9.bin"/><Relationship Id="rId10" Type="http://schemas.openxmlformats.org/officeDocument/2006/relationships/image" Target="../media/image11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1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2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4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6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1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-1" y="51589"/>
            <a:ext cx="9144001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Алгоритмы вычислительной</a:t>
            </a:r>
            <a:br>
              <a:rPr lang="ru-RU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r>
              <a:rPr lang="ru-RU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математики</a:t>
            </a:r>
            <a:endParaRPr lang="ru-RU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3645024"/>
            <a:ext cx="9144000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5400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Численные методы решения систем нелинейных алгебраических уравнений</a:t>
            </a:r>
            <a:endParaRPr lang="ru-RU" sz="5400" b="1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0102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вал 7"/>
          <p:cNvSpPr/>
          <p:nvPr/>
        </p:nvSpPr>
        <p:spPr>
          <a:xfrm>
            <a:off x="4860032" y="1775428"/>
            <a:ext cx="504056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0" y="118373"/>
            <a:ext cx="914400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600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Метод Ньютона–</a:t>
            </a:r>
            <a:r>
              <a:rPr lang="ru-RU" sz="3600" b="1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Рафсона</a:t>
            </a:r>
            <a:r>
              <a:rPr lang="ru-RU" sz="3600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: модификация</a:t>
            </a:r>
            <a:endParaRPr lang="ru-RU" sz="3600" b="1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" name="Rectangle 8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-10634" y="1057960"/>
            <a:ext cx="9144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rgbClr val="7030A0"/>
                </a:solidFill>
              </a:rPr>
              <a:t>Расчёт матрицы Якоби и обратной ей матрицы на каждом шаге итераций.</a:t>
            </a:r>
          </a:p>
          <a:p>
            <a:endParaRPr lang="ru-RU" sz="2400" b="1" dirty="0" smtClean="0">
              <a:solidFill>
                <a:srgbClr val="7030A0"/>
              </a:solidFill>
            </a:endParaRPr>
          </a:p>
          <a:p>
            <a:endParaRPr lang="ru-RU" sz="2400" b="1" dirty="0">
              <a:solidFill>
                <a:srgbClr val="7030A0"/>
              </a:solidFill>
            </a:endParaRPr>
          </a:p>
          <a:p>
            <a:endParaRPr lang="ru-RU" sz="2400" b="1" dirty="0" smtClean="0">
              <a:solidFill>
                <a:srgbClr val="7030A0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6576068"/>
              </p:ext>
            </p:extLst>
          </p:nvPr>
        </p:nvGraphicFramePr>
        <p:xfrm>
          <a:off x="2256455" y="1778040"/>
          <a:ext cx="4578350" cy="1090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7" name="Формула" r:id="rId3" imgW="2476440" imgH="596880" progId="Equation.3">
                  <p:embed/>
                </p:oleObj>
              </mc:Choice>
              <mc:Fallback>
                <p:oleObj name="Формула" r:id="rId3" imgW="2476440" imgH="596880" progId="Equation.3">
                  <p:embed/>
                  <p:pic>
                    <p:nvPicPr>
                      <p:cNvPr id="0" name="Объект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6455" y="1778040"/>
                        <a:ext cx="4578350" cy="1090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6256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-27384"/>
            <a:ext cx="91440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600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Возможные проблемы и ошибки реализации численных итерационных методов решения СНАУ</a:t>
            </a:r>
            <a:endParaRPr lang="ru-RU" sz="3600" b="1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" name="Rectangle 8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-10634" y="2038196"/>
            <a:ext cx="9144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rgbClr val="7030A0"/>
                </a:solidFill>
              </a:rPr>
              <a:t>1. Неправильный выбор эмпирической итерационной </a:t>
            </a:r>
            <a:r>
              <a:rPr lang="ru-RU" sz="2400" b="1" dirty="0" smtClean="0">
                <a:solidFill>
                  <a:srgbClr val="7030A0"/>
                </a:solidFill>
              </a:rPr>
              <a:t>формы (часто).</a:t>
            </a:r>
            <a:endParaRPr lang="ru-RU" sz="2400" b="1" dirty="0" smtClean="0">
              <a:solidFill>
                <a:srgbClr val="7030A0"/>
              </a:solidFill>
            </a:endParaRPr>
          </a:p>
          <a:p>
            <a:endParaRPr lang="ru-RU" sz="2400" b="1" dirty="0" smtClean="0">
              <a:solidFill>
                <a:srgbClr val="7030A0"/>
              </a:solidFill>
            </a:endParaRPr>
          </a:p>
          <a:p>
            <a:r>
              <a:rPr lang="ru-RU" sz="2400" b="1" dirty="0" smtClean="0">
                <a:solidFill>
                  <a:srgbClr val="7030A0"/>
                </a:solidFill>
              </a:rPr>
              <a:t>2. Медленная сходимость </a:t>
            </a:r>
            <a:r>
              <a:rPr lang="ru-RU" sz="2400" b="1" dirty="0" smtClean="0">
                <a:solidFill>
                  <a:srgbClr val="7030A0"/>
                </a:solidFill>
              </a:rPr>
              <a:t>итерационной </a:t>
            </a:r>
            <a:r>
              <a:rPr lang="ru-RU" sz="2400" b="1" dirty="0" smtClean="0">
                <a:solidFill>
                  <a:srgbClr val="7030A0"/>
                </a:solidFill>
              </a:rPr>
              <a:t>формы. Возможная недостижимость решения в пределах фактической </a:t>
            </a:r>
            <a:r>
              <a:rPr lang="ru-RU" sz="2400" b="1" dirty="0" smtClean="0">
                <a:solidFill>
                  <a:srgbClr val="7030A0"/>
                </a:solidFill>
              </a:rPr>
              <a:t>точности (редко).</a:t>
            </a:r>
            <a:endParaRPr lang="ru-RU" sz="2400" b="1" dirty="0" smtClean="0">
              <a:solidFill>
                <a:srgbClr val="7030A0"/>
              </a:solidFill>
            </a:endParaRPr>
          </a:p>
          <a:p>
            <a:endParaRPr lang="ru-RU" sz="2400" b="1" dirty="0">
              <a:solidFill>
                <a:srgbClr val="7030A0"/>
              </a:solidFill>
            </a:endParaRPr>
          </a:p>
          <a:p>
            <a:r>
              <a:rPr lang="ru-RU" sz="2400" b="1" dirty="0" smtClean="0">
                <a:solidFill>
                  <a:srgbClr val="7030A0"/>
                </a:solidFill>
              </a:rPr>
              <a:t>3. Неправильный выбор начального приближения и параметра скорости приближения к </a:t>
            </a:r>
            <a:r>
              <a:rPr lang="ru-RU" sz="2400" b="1" dirty="0" smtClean="0">
                <a:solidFill>
                  <a:srgbClr val="7030A0"/>
                </a:solidFill>
              </a:rPr>
              <a:t>решению (периодически).</a:t>
            </a:r>
            <a:endParaRPr lang="ru-RU" sz="2400" b="1" dirty="0" smtClean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6257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140439"/>
            <a:ext cx="914400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600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Способы решения проблемы сходимости  при численном решении </a:t>
            </a:r>
            <a:r>
              <a:rPr lang="ru-RU" sz="3600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СНАУ</a:t>
            </a:r>
            <a:endParaRPr lang="ru-RU" sz="3600" b="1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" name="Rectangle 8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-10634" y="1700808"/>
            <a:ext cx="9144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rgbClr val="7030A0"/>
                </a:solidFill>
              </a:rPr>
              <a:t>1. </a:t>
            </a:r>
            <a:r>
              <a:rPr lang="ru-RU" sz="2400" b="1" dirty="0" smtClean="0">
                <a:solidFill>
                  <a:srgbClr val="7030A0"/>
                </a:solidFill>
              </a:rPr>
              <a:t>Выбор альтернативной итерационной формы.</a:t>
            </a:r>
            <a:endParaRPr lang="ru-RU" sz="2400" b="1" dirty="0" smtClean="0">
              <a:solidFill>
                <a:srgbClr val="7030A0"/>
              </a:solidFill>
            </a:endParaRPr>
          </a:p>
          <a:p>
            <a:endParaRPr lang="ru-RU" sz="2400" b="1" dirty="0" smtClean="0">
              <a:solidFill>
                <a:srgbClr val="7030A0"/>
              </a:solidFill>
            </a:endParaRPr>
          </a:p>
          <a:p>
            <a:r>
              <a:rPr lang="ru-RU" sz="2400" b="1" dirty="0" smtClean="0">
                <a:solidFill>
                  <a:srgbClr val="7030A0"/>
                </a:solidFill>
              </a:rPr>
              <a:t>2. </a:t>
            </a:r>
            <a:r>
              <a:rPr lang="ru-RU" sz="2400" b="1" dirty="0" smtClean="0">
                <a:solidFill>
                  <a:srgbClr val="7030A0"/>
                </a:solidFill>
              </a:rPr>
              <a:t>Изменение параметра скорости сходимости.</a:t>
            </a:r>
            <a:endParaRPr lang="ru-RU" sz="2400" b="1" dirty="0" smtClean="0">
              <a:solidFill>
                <a:srgbClr val="7030A0"/>
              </a:solidFill>
            </a:endParaRPr>
          </a:p>
          <a:p>
            <a:endParaRPr lang="ru-RU" sz="2400" b="1" dirty="0">
              <a:solidFill>
                <a:srgbClr val="7030A0"/>
              </a:solidFill>
            </a:endParaRPr>
          </a:p>
          <a:p>
            <a:r>
              <a:rPr lang="ru-RU" sz="2400" b="1" dirty="0" smtClean="0">
                <a:solidFill>
                  <a:srgbClr val="7030A0"/>
                </a:solidFill>
              </a:rPr>
              <a:t>3. </a:t>
            </a:r>
            <a:r>
              <a:rPr lang="ru-RU" sz="2400" b="1" dirty="0" smtClean="0">
                <a:solidFill>
                  <a:srgbClr val="7030A0"/>
                </a:solidFill>
              </a:rPr>
              <a:t>Выбор другого начального приближения.</a:t>
            </a:r>
          </a:p>
          <a:p>
            <a:endParaRPr lang="ru-RU" sz="2400" b="1" dirty="0">
              <a:solidFill>
                <a:srgbClr val="7030A0"/>
              </a:solidFill>
            </a:endParaRPr>
          </a:p>
          <a:p>
            <a:r>
              <a:rPr lang="ru-RU" sz="2400" b="1" dirty="0" smtClean="0">
                <a:solidFill>
                  <a:srgbClr val="7030A0"/>
                </a:solidFill>
              </a:rPr>
              <a:t>4. Использование модификации Зейделя.</a:t>
            </a:r>
          </a:p>
          <a:p>
            <a:endParaRPr lang="ru-RU" sz="2400" b="1" dirty="0">
              <a:solidFill>
                <a:srgbClr val="7030A0"/>
              </a:solidFill>
            </a:endParaRPr>
          </a:p>
          <a:p>
            <a:r>
              <a:rPr lang="ru-RU" sz="2400" b="1" dirty="0" smtClean="0">
                <a:solidFill>
                  <a:srgbClr val="7030A0"/>
                </a:solidFill>
              </a:rPr>
              <a:t>5. Перестановка строк системы в сочетании с модификацией Зейделя.</a:t>
            </a:r>
          </a:p>
          <a:p>
            <a:endParaRPr lang="ru-RU" sz="2400" b="1" dirty="0">
              <a:solidFill>
                <a:srgbClr val="7030A0"/>
              </a:solidFill>
            </a:endParaRPr>
          </a:p>
          <a:p>
            <a:r>
              <a:rPr lang="ru-RU" sz="2400" b="1" dirty="0" smtClean="0">
                <a:solidFill>
                  <a:srgbClr val="7030A0"/>
                </a:solidFill>
              </a:rPr>
              <a:t>6. Расчёт якобиана или параметра </a:t>
            </a:r>
            <a:r>
              <a:rPr lang="en-US" sz="2400" b="1" i="1" dirty="0" smtClean="0">
                <a:solidFill>
                  <a:srgbClr val="7030A0"/>
                </a:solidFill>
                <a:latin typeface="Symbol" panose="05050102010706020507" pitchFamily="18" charset="2"/>
              </a:rPr>
              <a:t>l</a:t>
            </a:r>
            <a:r>
              <a:rPr lang="ru-RU" sz="2400" b="1" dirty="0" smtClean="0">
                <a:solidFill>
                  <a:srgbClr val="7030A0"/>
                </a:solidFill>
              </a:rPr>
              <a:t> на каждой итерации</a:t>
            </a:r>
            <a:endParaRPr lang="ru-RU" sz="2400" b="1" dirty="0" smtClean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221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-1" y="51589"/>
            <a:ext cx="9144001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Алгоритмы вычислительной</a:t>
            </a:r>
            <a:br>
              <a:rPr lang="ru-RU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r>
              <a:rPr lang="ru-RU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математики</a:t>
            </a:r>
            <a:endParaRPr lang="ru-RU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3645024"/>
            <a:ext cx="9144000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5400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Численные методы решения систем нелинейных алгебраических уравнений</a:t>
            </a:r>
            <a:endParaRPr lang="ru-RU" sz="5400" b="1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06449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178675"/>
            <a:ext cx="9144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rgbClr val="7030A0"/>
                </a:solidFill>
              </a:rPr>
              <a:t>В </a:t>
            </a:r>
            <a:r>
              <a:rPr lang="ru-RU" sz="2400" b="1" dirty="0" smtClean="0">
                <a:solidFill>
                  <a:srgbClr val="7030A0"/>
                </a:solidFill>
              </a:rPr>
              <a:t>традиционном алгебраическом виде:</a:t>
            </a:r>
          </a:p>
          <a:p>
            <a:endParaRPr lang="ru-RU" sz="2400" b="1" dirty="0">
              <a:solidFill>
                <a:srgbClr val="7030A0"/>
              </a:solidFill>
            </a:endParaRPr>
          </a:p>
          <a:p>
            <a:endParaRPr lang="ru-RU" sz="2400" b="1" dirty="0" smtClean="0">
              <a:solidFill>
                <a:srgbClr val="7030A0"/>
              </a:solidFill>
            </a:endParaRPr>
          </a:p>
          <a:p>
            <a:endParaRPr lang="ru-RU" sz="2400" b="1" dirty="0">
              <a:solidFill>
                <a:srgbClr val="7030A0"/>
              </a:solidFill>
            </a:endParaRPr>
          </a:p>
          <a:p>
            <a:endParaRPr lang="ru-RU" sz="2400" b="1" dirty="0" smtClean="0">
              <a:solidFill>
                <a:srgbClr val="7030A0"/>
              </a:solidFill>
            </a:endParaRPr>
          </a:p>
          <a:p>
            <a:endParaRPr lang="ru-RU" sz="2400" b="1" dirty="0" smtClean="0">
              <a:solidFill>
                <a:srgbClr val="7030A0"/>
              </a:solidFill>
            </a:endParaRPr>
          </a:p>
          <a:p>
            <a:r>
              <a:rPr lang="en-US" sz="2400" b="1" i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i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b="1" dirty="0" smtClean="0">
                <a:solidFill>
                  <a:srgbClr val="7030A0"/>
                </a:solidFill>
              </a:rPr>
              <a:t> – </a:t>
            </a:r>
            <a:r>
              <a:rPr lang="ru-RU" sz="2400" b="1" dirty="0" smtClean="0">
                <a:solidFill>
                  <a:srgbClr val="7030A0"/>
                </a:solidFill>
              </a:rPr>
              <a:t>множество функций, хотя бы одна из которых нелинейная.</a:t>
            </a:r>
            <a:endParaRPr lang="ru-RU" sz="2400" b="1" dirty="0">
              <a:solidFill>
                <a:srgbClr val="7030A0"/>
              </a:solidFill>
            </a:endParaRPr>
          </a:p>
          <a:p>
            <a:r>
              <a:rPr lang="ru-RU" sz="2400" b="1" dirty="0" smtClean="0">
                <a:solidFill>
                  <a:srgbClr val="7030A0"/>
                </a:solidFill>
              </a:rPr>
              <a:t>В матрично-векторной форме: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0" y="0"/>
            <a:ext cx="914400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600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Определение системы нелинейных алгебраических уравнений</a:t>
            </a:r>
            <a:endParaRPr lang="ru-RU" sz="3600" b="1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4955159"/>
              </p:ext>
            </p:extLst>
          </p:nvPr>
        </p:nvGraphicFramePr>
        <p:xfrm>
          <a:off x="3246303" y="1590660"/>
          <a:ext cx="2606278" cy="18831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48" name="Формула" r:id="rId3" imgW="1485720" imgH="1079280" progId="Equation.3">
                  <p:embed/>
                </p:oleObj>
              </mc:Choice>
              <mc:Fallback>
                <p:oleObj name="Формула" r:id="rId3" imgW="1485720" imgH="1079280" progId="Equation.3">
                  <p:embed/>
                  <p:pic>
                    <p:nvPicPr>
                      <p:cNvPr id="0" name="Объект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6303" y="1590660"/>
                        <a:ext cx="2606278" cy="18831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1608928"/>
              </p:ext>
            </p:extLst>
          </p:nvPr>
        </p:nvGraphicFramePr>
        <p:xfrm>
          <a:off x="2125160" y="4868863"/>
          <a:ext cx="2676525" cy="164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49" name="Формула" r:id="rId5" imgW="1752480" imgH="1079280" progId="Equation.3">
                  <p:embed/>
                </p:oleObj>
              </mc:Choice>
              <mc:Fallback>
                <p:oleObj name="Формула" r:id="rId5" imgW="1752480" imgH="1079280" progId="Equation.3">
                  <p:embed/>
                  <p:pic>
                    <p:nvPicPr>
                      <p:cNvPr id="0" name="Объект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5160" y="4868863"/>
                        <a:ext cx="2676525" cy="1643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6512120"/>
              </p:ext>
            </p:extLst>
          </p:nvPr>
        </p:nvGraphicFramePr>
        <p:xfrm>
          <a:off x="4138613" y="4221163"/>
          <a:ext cx="839787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50" name="Формула" r:id="rId7" imgW="634680" imgH="279360" progId="Equation.3">
                  <p:embed/>
                </p:oleObj>
              </mc:Choice>
              <mc:Fallback>
                <p:oleObj name="Формула" r:id="rId7" imgW="634680" imgH="279360" progId="Equation.3">
                  <p:embed/>
                  <p:pic>
                    <p:nvPicPr>
                      <p:cNvPr id="0" name="Объект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8613" y="4221163"/>
                        <a:ext cx="839787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2869171"/>
              </p:ext>
            </p:extLst>
          </p:nvPr>
        </p:nvGraphicFramePr>
        <p:xfrm>
          <a:off x="5853335" y="4868863"/>
          <a:ext cx="950913" cy="164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51" name="Формула" r:id="rId9" imgW="622080" imgH="1079280" progId="Equation.3">
                  <p:embed/>
                </p:oleObj>
              </mc:Choice>
              <mc:Fallback>
                <p:oleObj name="Формула" r:id="rId9" imgW="622080" imgH="1079280" progId="Equation.3">
                  <p:embed/>
                  <p:pic>
                    <p:nvPicPr>
                      <p:cNvPr id="0" name="Объект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3335" y="4868863"/>
                        <a:ext cx="950913" cy="1643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23372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68431"/>
            <a:ext cx="914400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600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Классификация методов решения СНАУ</a:t>
            </a:r>
            <a:endParaRPr lang="ru-RU" sz="3600" b="1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27973" y="1750164"/>
            <a:ext cx="9144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u="sng" dirty="0" smtClean="0">
                <a:solidFill>
                  <a:srgbClr val="7030A0"/>
                </a:solidFill>
              </a:rPr>
              <a:t>Прямые методы</a:t>
            </a:r>
            <a:r>
              <a:rPr lang="ru-RU" sz="2400" b="1" dirty="0" smtClean="0">
                <a:solidFill>
                  <a:srgbClr val="7030A0"/>
                </a:solidFill>
              </a:rPr>
              <a:t> для численного решения систем нелинейных алгебраических уравнение </a:t>
            </a:r>
            <a:r>
              <a:rPr lang="ru-RU" sz="2400" b="1" u="sng" dirty="0" smtClean="0">
                <a:solidFill>
                  <a:srgbClr val="7030A0"/>
                </a:solidFill>
              </a:rPr>
              <a:t>не используются</a:t>
            </a:r>
            <a:r>
              <a:rPr lang="ru-RU" sz="2400" b="1" dirty="0" smtClean="0">
                <a:solidFill>
                  <a:srgbClr val="7030A0"/>
                </a:solidFill>
              </a:rPr>
              <a:t>.</a:t>
            </a:r>
          </a:p>
          <a:p>
            <a:endParaRPr lang="ru-RU" sz="2400" b="1" dirty="0">
              <a:solidFill>
                <a:srgbClr val="7030A0"/>
              </a:solidFill>
            </a:endParaRPr>
          </a:p>
          <a:p>
            <a:r>
              <a:rPr lang="ru-RU" sz="2400" b="1" u="sng" dirty="0" smtClean="0">
                <a:solidFill>
                  <a:srgbClr val="7030A0"/>
                </a:solidFill>
              </a:rPr>
              <a:t>Итерационные методы</a:t>
            </a:r>
            <a:r>
              <a:rPr lang="ru-RU" sz="2400" b="1" dirty="0">
                <a:solidFill>
                  <a:srgbClr val="7030A0"/>
                </a:solidFill>
              </a:rPr>
              <a:t> дают бесконечный ряд последовательных приближений к решению, а вычислительный процесс останавливается в соответствии с условиями-ограничениями, наложенными </a:t>
            </a:r>
            <a:r>
              <a:rPr lang="ru-RU" sz="2400" b="1" dirty="0" smtClean="0">
                <a:solidFill>
                  <a:srgbClr val="7030A0"/>
                </a:solidFill>
              </a:rPr>
              <a:t>пользователем (методы простых итераций, Гаусса–Зейделя, Ньютона–</a:t>
            </a:r>
            <a:r>
              <a:rPr lang="ru-RU" sz="2400" b="1" dirty="0" err="1" smtClean="0">
                <a:solidFill>
                  <a:srgbClr val="7030A0"/>
                </a:solidFill>
              </a:rPr>
              <a:t>Рафсона</a:t>
            </a:r>
            <a:r>
              <a:rPr lang="ru-RU" sz="2400" b="1" dirty="0" smtClean="0">
                <a:solidFill>
                  <a:srgbClr val="7030A0"/>
                </a:solidFill>
              </a:rPr>
              <a:t>). Могут давать ошибки, связанные как с выполнением компьютерных вычислений, так и с применением итерационной формы.</a:t>
            </a:r>
          </a:p>
        </p:txBody>
      </p:sp>
    </p:spTree>
    <p:extLst>
      <p:ext uri="{BB962C8B-B14F-4D97-AF65-F5344CB8AC3E}">
        <p14:creationId xmlns:p14="http://schemas.microsoft.com/office/powerpoint/2010/main" val="260789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914400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600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Метод простых итераций</a:t>
            </a:r>
            <a:endParaRPr lang="ru-RU" sz="3600" b="1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" name="Rectangle 8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-10634" y="688628"/>
            <a:ext cx="914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rgbClr val="7030A0"/>
                </a:solidFill>
              </a:rPr>
              <a:t>1. Преобразование исходной системы к итерационной форме</a:t>
            </a:r>
          </a:p>
          <a:p>
            <a:pPr marL="457200" indent="-457200">
              <a:buAutoNum type="arabicPeriod"/>
            </a:pPr>
            <a:endParaRPr lang="ru-RU" sz="2400" b="1" dirty="0">
              <a:solidFill>
                <a:srgbClr val="7030A0"/>
              </a:solidFill>
            </a:endParaRPr>
          </a:p>
          <a:p>
            <a:r>
              <a:rPr lang="ru-RU" sz="2400" b="1" dirty="0" smtClean="0">
                <a:solidFill>
                  <a:srgbClr val="7030A0"/>
                </a:solidFill>
              </a:rPr>
              <a:t>Для расчёта переменной с индексом </a:t>
            </a:r>
            <a:r>
              <a:rPr lang="en-US" sz="2400" b="1" i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2400" b="1" dirty="0" smtClean="0">
                <a:solidFill>
                  <a:srgbClr val="7030A0"/>
                </a:solidFill>
              </a:rPr>
              <a:t> на шаге итерации </a:t>
            </a:r>
            <a:r>
              <a:rPr lang="en-US" sz="2400" b="1" i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b="1" dirty="0" smtClean="0">
                <a:solidFill>
                  <a:srgbClr val="7030A0"/>
                </a:solidFill>
              </a:rPr>
              <a:t>:</a:t>
            </a:r>
            <a:endParaRPr lang="ru-RU" sz="2400" b="1" dirty="0" smtClean="0">
              <a:solidFill>
                <a:srgbClr val="7030A0"/>
              </a:solidFill>
            </a:endParaRPr>
          </a:p>
          <a:p>
            <a:endParaRPr lang="ru-RU" sz="2400" b="1" dirty="0" smtClean="0">
              <a:solidFill>
                <a:srgbClr val="7030A0"/>
              </a:solidFill>
            </a:endParaRPr>
          </a:p>
          <a:p>
            <a:endParaRPr lang="ru-RU" sz="2400" b="1" dirty="0" smtClean="0">
              <a:solidFill>
                <a:srgbClr val="7030A0"/>
              </a:solidFill>
            </a:endParaRPr>
          </a:p>
          <a:p>
            <a:r>
              <a:rPr lang="ru-RU" sz="2400" b="1" dirty="0" smtClean="0">
                <a:solidFill>
                  <a:srgbClr val="7030A0"/>
                </a:solidFill>
              </a:rPr>
              <a:t>		1-й способ			2-й способ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7068947"/>
              </p:ext>
            </p:extLst>
          </p:nvPr>
        </p:nvGraphicFramePr>
        <p:xfrm>
          <a:off x="3900488" y="1111250"/>
          <a:ext cx="134302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5" name="Уравнение" r:id="rId3" imgW="888840" imgH="228600" progId="Equation.3">
                  <p:embed/>
                </p:oleObj>
              </mc:Choice>
              <mc:Fallback>
                <p:oleObj name="Уравнение" r:id="rId3" imgW="888840" imgH="2286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0488" y="1111250"/>
                        <a:ext cx="1343025" cy="3492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6512" y="2959683"/>
            <a:ext cx="452485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rgbClr val="7030A0"/>
                </a:solidFill>
              </a:rPr>
              <a:t>– </a:t>
            </a:r>
            <a:r>
              <a:rPr lang="ru-RU" sz="2400" b="1" u="sng" dirty="0">
                <a:solidFill>
                  <a:srgbClr val="7030A0"/>
                </a:solidFill>
              </a:rPr>
              <a:t>эмпирический</a:t>
            </a:r>
            <a:r>
              <a:rPr lang="ru-RU" sz="2400" b="1" dirty="0">
                <a:solidFill>
                  <a:srgbClr val="7030A0"/>
                </a:solidFill>
              </a:rPr>
              <a:t> – </a:t>
            </a:r>
            <a:r>
              <a:rPr lang="ru-RU" sz="2400" b="1" dirty="0" smtClean="0">
                <a:solidFill>
                  <a:srgbClr val="7030A0"/>
                </a:solidFill>
              </a:rPr>
              <a:t>исходная система преобразуется к итерационной форме с учётом индивидуальных особенностей каждого уравнения для обеспечения выполнения необходимого условия сходимости: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89252" y="2958177"/>
            <a:ext cx="45248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rgbClr val="7030A0"/>
                </a:solidFill>
              </a:rPr>
              <a:t>– </a:t>
            </a:r>
            <a:r>
              <a:rPr lang="ru-RU" sz="2400" b="1" u="sng" dirty="0" smtClean="0">
                <a:solidFill>
                  <a:srgbClr val="7030A0"/>
                </a:solidFill>
              </a:rPr>
              <a:t>общий</a:t>
            </a:r>
            <a:r>
              <a:rPr lang="ru-RU" sz="2400" b="1" dirty="0" smtClean="0">
                <a:solidFill>
                  <a:srgbClr val="7030A0"/>
                </a:solidFill>
              </a:rPr>
              <a:t> – </a:t>
            </a:r>
            <a:r>
              <a:rPr lang="ru-RU" sz="2400" b="1" dirty="0">
                <a:solidFill>
                  <a:srgbClr val="7030A0"/>
                </a:solidFill>
              </a:rPr>
              <a:t>шаблонные преобразования уравнений системы аналогично методу простых итераций при решении отдельных уравнений и систем линейных уравнений</a:t>
            </a:r>
            <a:endParaRPr lang="ru-RU" sz="2400" b="1" dirty="0" smtClean="0">
              <a:solidFill>
                <a:srgbClr val="7030A0"/>
              </a:solidFill>
            </a:endParaRPr>
          </a:p>
        </p:txBody>
      </p:sp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7856123"/>
              </p:ext>
            </p:extLst>
          </p:nvPr>
        </p:nvGraphicFramePr>
        <p:xfrm>
          <a:off x="2981325" y="1844824"/>
          <a:ext cx="3201988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6" name="Формула" r:id="rId5" imgW="2120760" imgH="266400" progId="Equation.3">
                  <p:embed/>
                </p:oleObj>
              </mc:Choice>
              <mc:Fallback>
                <p:oleObj name="Формула" r:id="rId5" imgW="2120760" imgH="266400" progId="Equation.3">
                  <p:embed/>
                  <p:pic>
                    <p:nvPicPr>
                      <p:cNvPr id="0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1325" y="1844824"/>
                        <a:ext cx="3201988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6886973"/>
              </p:ext>
            </p:extLst>
          </p:nvPr>
        </p:nvGraphicFramePr>
        <p:xfrm>
          <a:off x="2836863" y="5921524"/>
          <a:ext cx="3451225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7" name="Формула" r:id="rId7" imgW="1866600" imgH="291960" progId="Equation.3">
                  <p:embed/>
                </p:oleObj>
              </mc:Choice>
              <mc:Fallback>
                <p:oleObj name="Формула" r:id="rId7" imgW="1866600" imgH="291960" progId="Equation.3">
                  <p:embed/>
                  <p:pic>
                    <p:nvPicPr>
                      <p:cNvPr id="0" name="Объект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6863" y="5921524"/>
                        <a:ext cx="3451225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04907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914400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600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Метод простых итераций</a:t>
            </a:r>
            <a:endParaRPr lang="ru-RU" sz="3600" b="1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" name="Rectangle 8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3131840" y="692696"/>
            <a:ext cx="60015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solidFill>
                  <a:srgbClr val="7030A0"/>
                </a:solidFill>
              </a:rPr>
              <a:t>2-й способ</a:t>
            </a:r>
          </a:p>
          <a:p>
            <a:r>
              <a:rPr lang="ru-RU" sz="2400" b="1" dirty="0" smtClean="0">
                <a:solidFill>
                  <a:srgbClr val="7030A0"/>
                </a:solidFill>
              </a:rPr>
              <a:t>Для каждого </a:t>
            </a:r>
            <a:r>
              <a:rPr lang="en-US" sz="2400" b="1" i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="1" dirty="0" smtClean="0">
                <a:solidFill>
                  <a:srgbClr val="7030A0"/>
                </a:solidFill>
              </a:rPr>
              <a:t> = 1..</a:t>
            </a:r>
            <a:r>
              <a:rPr lang="en-US" sz="2400" b="1" i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b="1" dirty="0" smtClean="0">
                <a:solidFill>
                  <a:srgbClr val="7030A0"/>
                </a:solidFill>
              </a:rPr>
              <a:t>:</a:t>
            </a:r>
            <a:endParaRPr lang="ru-RU" sz="2400" b="1" dirty="0" smtClean="0">
              <a:solidFill>
                <a:srgbClr val="7030A0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1906429"/>
              </p:ext>
            </p:extLst>
          </p:nvPr>
        </p:nvGraphicFramePr>
        <p:xfrm>
          <a:off x="4489450" y="1484313"/>
          <a:ext cx="2992438" cy="180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36" name="Формула" r:id="rId3" imgW="1777680" imgH="1054080" progId="Equation.3">
                  <p:embed/>
                </p:oleObj>
              </mc:Choice>
              <mc:Fallback>
                <p:oleObj name="Формула" r:id="rId3" imgW="1777680" imgH="1054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9450" y="1484313"/>
                        <a:ext cx="2992438" cy="180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-10634" y="4316903"/>
            <a:ext cx="914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rgbClr val="7030A0"/>
                </a:solidFill>
              </a:rPr>
              <a:t>2. Нахождение последовательности приближений вектора независимых переменных</a:t>
            </a:r>
            <a:r>
              <a:rPr lang="en-US" sz="2400" b="1" dirty="0" smtClean="0">
                <a:solidFill>
                  <a:srgbClr val="7030A0"/>
                </a:solidFill>
              </a:rPr>
              <a:t> </a:t>
            </a:r>
            <a:r>
              <a:rPr lang="ru-RU" sz="2400" b="1" dirty="0" smtClean="0">
                <a:solidFill>
                  <a:srgbClr val="7030A0"/>
                </a:solidFill>
              </a:rPr>
              <a:t>по итерационной форме, соответствующей выбранному способу:</a:t>
            </a:r>
          </a:p>
          <a:p>
            <a:endParaRPr lang="ru-RU" sz="2400" b="1" dirty="0">
              <a:solidFill>
                <a:srgbClr val="7030A0"/>
              </a:solidFill>
            </a:endParaRPr>
          </a:p>
          <a:p>
            <a:endParaRPr lang="ru-RU" sz="2400" b="1" dirty="0" smtClean="0">
              <a:solidFill>
                <a:srgbClr val="7030A0"/>
              </a:solidFill>
            </a:endParaRPr>
          </a:p>
          <a:p>
            <a:r>
              <a:rPr lang="ru-RU" sz="2400" b="1" dirty="0" smtClean="0">
                <a:solidFill>
                  <a:srgbClr val="7030A0"/>
                </a:solidFill>
              </a:rPr>
              <a:t>до выполнения одного или нескольких условий окончания.</a:t>
            </a: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6468947"/>
              </p:ext>
            </p:extLst>
          </p:nvPr>
        </p:nvGraphicFramePr>
        <p:xfrm>
          <a:off x="107504" y="692696"/>
          <a:ext cx="2606675" cy="188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37" name="Формула" r:id="rId5" imgW="1485720" imgH="1079280" progId="Equation.3">
                  <p:embed/>
                </p:oleObj>
              </mc:Choice>
              <mc:Fallback>
                <p:oleObj name="Формула" r:id="rId5" imgW="1485720" imgH="1079280" progId="Equation.3">
                  <p:embed/>
                  <p:pic>
                    <p:nvPicPr>
                      <p:cNvPr id="0" name="Объект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692696"/>
                        <a:ext cx="2606675" cy="188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4479132"/>
              </p:ext>
            </p:extLst>
          </p:nvPr>
        </p:nvGraphicFramePr>
        <p:xfrm>
          <a:off x="3854450" y="3500438"/>
          <a:ext cx="4486275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38" name="Формула" r:id="rId7" imgW="2971800" imgH="266400" progId="Equation.3">
                  <p:embed/>
                </p:oleObj>
              </mc:Choice>
              <mc:Fallback>
                <p:oleObj name="Формула" r:id="rId7" imgW="2971800" imgH="266400" progId="Equation.3">
                  <p:embed/>
                  <p:pic>
                    <p:nvPicPr>
                      <p:cNvPr id="0" name="Объект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4450" y="3500438"/>
                        <a:ext cx="4486275" cy="407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Объект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6452340"/>
              </p:ext>
            </p:extLst>
          </p:nvPr>
        </p:nvGraphicFramePr>
        <p:xfrm>
          <a:off x="3093177" y="5599113"/>
          <a:ext cx="2952750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39" name="Уравнение" r:id="rId9" imgW="1955520" imgH="253800" progId="Equation.3">
                  <p:embed/>
                </p:oleObj>
              </mc:Choice>
              <mc:Fallback>
                <p:oleObj name="Уравнение" r:id="rId9" imgW="1955520" imgH="253800" progId="Equation.3">
                  <p:embed/>
                  <p:pic>
                    <p:nvPicPr>
                      <p:cNvPr id="0" name="Объект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3177" y="5599113"/>
                        <a:ext cx="2952750" cy="388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4755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118373"/>
            <a:ext cx="914400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600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Метод простых итераций</a:t>
            </a:r>
            <a:endParaRPr lang="ru-RU" sz="3600" b="1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" name="Rectangle 8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-10634" y="1174100"/>
            <a:ext cx="9144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rgbClr val="7030A0"/>
                </a:solidFill>
              </a:rPr>
              <a:t>3. Условия окончания итерационной процедуры:</a:t>
            </a:r>
          </a:p>
          <a:p>
            <a:r>
              <a:rPr lang="ru-RU" sz="2400" b="1" dirty="0" smtClean="0">
                <a:solidFill>
                  <a:srgbClr val="7030A0"/>
                </a:solidFill>
              </a:rPr>
              <a:t>– достижение предельного количества итераций;</a:t>
            </a:r>
          </a:p>
          <a:p>
            <a:r>
              <a:rPr lang="ru-RU" sz="2400" b="1" dirty="0" smtClean="0">
                <a:solidFill>
                  <a:srgbClr val="7030A0"/>
                </a:solidFill>
              </a:rPr>
              <a:t>– достижение точности по независимой переменной:</a:t>
            </a:r>
          </a:p>
          <a:p>
            <a:endParaRPr lang="ru-RU" sz="2400" b="1" dirty="0">
              <a:solidFill>
                <a:srgbClr val="7030A0"/>
              </a:solidFill>
            </a:endParaRPr>
          </a:p>
          <a:p>
            <a:endParaRPr lang="ru-RU" sz="2400" b="1" dirty="0" smtClean="0">
              <a:solidFill>
                <a:srgbClr val="7030A0"/>
              </a:solidFill>
            </a:endParaRPr>
          </a:p>
          <a:p>
            <a:r>
              <a:rPr lang="ru-RU" sz="2400" b="1" dirty="0" smtClean="0">
                <a:solidFill>
                  <a:srgbClr val="7030A0"/>
                </a:solidFill>
              </a:rPr>
              <a:t>– достижение точности по функциям:</a:t>
            </a:r>
          </a:p>
          <a:p>
            <a:endParaRPr lang="ru-RU" sz="2400" b="1" dirty="0">
              <a:solidFill>
                <a:srgbClr val="7030A0"/>
              </a:solidFill>
            </a:endParaRPr>
          </a:p>
          <a:p>
            <a:endParaRPr lang="ru-RU" sz="2400" b="1" dirty="0" smtClean="0">
              <a:solidFill>
                <a:srgbClr val="7030A0"/>
              </a:solidFill>
            </a:endParaRP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7187201"/>
              </p:ext>
            </p:extLst>
          </p:nvPr>
        </p:nvGraphicFramePr>
        <p:xfrm>
          <a:off x="3509132" y="2326228"/>
          <a:ext cx="2088232" cy="532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20" name="Формула" r:id="rId3" imgW="1130040" imgH="291960" progId="Equation.3">
                  <p:embed/>
                </p:oleObj>
              </mc:Choice>
              <mc:Fallback>
                <p:oleObj name="Формула" r:id="rId3" imgW="1130040" imgH="29196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9132" y="2326228"/>
                        <a:ext cx="2088232" cy="53229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7" name="Объект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0503884"/>
              </p:ext>
            </p:extLst>
          </p:nvPr>
        </p:nvGraphicFramePr>
        <p:xfrm>
          <a:off x="3944938" y="3519488"/>
          <a:ext cx="1239837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21" name="Уравнение" r:id="rId5" imgW="761760" imgH="304560" progId="Equation.3">
                  <p:embed/>
                </p:oleObj>
              </mc:Choice>
              <mc:Fallback>
                <p:oleObj name="Уравнение" r:id="rId5" imgW="761760" imgH="3045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4938" y="3519488"/>
                        <a:ext cx="1239837" cy="5032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452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5211503"/>
              </p:ext>
            </p:extLst>
          </p:nvPr>
        </p:nvGraphicFramePr>
        <p:xfrm>
          <a:off x="2190750" y="3163888"/>
          <a:ext cx="4695825" cy="176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11" name="Формула" r:id="rId3" imgW="3111480" imgH="1155600" progId="Equation.3">
                  <p:embed/>
                </p:oleObj>
              </mc:Choice>
              <mc:Fallback>
                <p:oleObj name="Формула" r:id="rId3" imgW="3111480" imgH="1155600" progId="Equation.3">
                  <p:embed/>
                  <p:pic>
                    <p:nvPicPr>
                      <p:cNvPr id="0" name="Объект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0750" y="3163888"/>
                        <a:ext cx="4695825" cy="176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0" y="0"/>
            <a:ext cx="914400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600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Модификация Зейделя для системы нелинейных алгебраических уравнений</a:t>
            </a:r>
            <a:endParaRPr lang="ru-RU" sz="3600" b="1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" name="Rectangle 8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-10634" y="1340768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rgbClr val="7030A0"/>
                </a:solidFill>
              </a:rPr>
              <a:t>Использование уже известных на текущем шаге элементов вектора приближения к решению</a:t>
            </a: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Овал 15"/>
          <p:cNvSpPr/>
          <p:nvPr/>
        </p:nvSpPr>
        <p:spPr>
          <a:xfrm>
            <a:off x="5148064" y="4437112"/>
            <a:ext cx="504056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/>
          <p:cNvSpPr/>
          <p:nvPr/>
        </p:nvSpPr>
        <p:spPr>
          <a:xfrm>
            <a:off x="4616597" y="4437112"/>
            <a:ext cx="504056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/>
          <p:cNvSpPr/>
          <p:nvPr/>
        </p:nvSpPr>
        <p:spPr>
          <a:xfrm>
            <a:off x="4622085" y="3558427"/>
            <a:ext cx="504056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9704309"/>
              </p:ext>
            </p:extLst>
          </p:nvPr>
        </p:nvGraphicFramePr>
        <p:xfrm>
          <a:off x="1908175" y="2349500"/>
          <a:ext cx="5272088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12" name="Формула" r:id="rId5" imgW="3492360" imgH="266400" progId="Equation.3">
                  <p:embed/>
                </p:oleObj>
              </mc:Choice>
              <mc:Fallback>
                <p:oleObj name="Формула" r:id="rId5" imgW="3492360" imgH="266400" progId="Equation.3">
                  <p:embed/>
                  <p:pic>
                    <p:nvPicPr>
                      <p:cNvPr id="0" name="Объект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2349500"/>
                        <a:ext cx="5272088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87791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3364595"/>
              </p:ext>
            </p:extLst>
          </p:nvPr>
        </p:nvGraphicFramePr>
        <p:xfrm>
          <a:off x="2190750" y="4437112"/>
          <a:ext cx="4695825" cy="176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3" name="Формула" r:id="rId3" imgW="3111480" imgH="1155600" progId="Equation.3">
                  <p:embed/>
                </p:oleObj>
              </mc:Choice>
              <mc:Fallback>
                <p:oleObj name="Формула" r:id="rId3" imgW="3111480" imgH="1155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0750" y="4437112"/>
                        <a:ext cx="4695825" cy="176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0" y="0"/>
            <a:ext cx="914400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600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Модификация: пересчёт параметра </a:t>
            </a:r>
            <a:r>
              <a:rPr lang="en-US" sz="3600" b="1" i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Symbol" panose="05050102010706020507" pitchFamily="18" charset="2"/>
              </a:rPr>
              <a:t>l</a:t>
            </a:r>
            <a:r>
              <a:rPr lang="ru-RU" sz="3600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на каждой итерации</a:t>
            </a:r>
            <a:endParaRPr lang="ru-RU" sz="3600" b="1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" name="Rectangle 8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Овал 15"/>
          <p:cNvSpPr/>
          <p:nvPr/>
        </p:nvSpPr>
        <p:spPr>
          <a:xfrm>
            <a:off x="5148064" y="5710336"/>
            <a:ext cx="504056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/>
          <p:cNvSpPr/>
          <p:nvPr/>
        </p:nvSpPr>
        <p:spPr>
          <a:xfrm>
            <a:off x="4616597" y="5710336"/>
            <a:ext cx="504056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/>
          <p:cNvSpPr/>
          <p:nvPr/>
        </p:nvSpPr>
        <p:spPr>
          <a:xfrm>
            <a:off x="4622085" y="4831651"/>
            <a:ext cx="504056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/>
          <p:cNvSpPr txBox="1"/>
          <p:nvPr/>
        </p:nvSpPr>
        <p:spPr>
          <a:xfrm>
            <a:off x="179512" y="1355576"/>
            <a:ext cx="878497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rgbClr val="7030A0"/>
                </a:solidFill>
              </a:rPr>
              <a:t>Для каждого </a:t>
            </a:r>
            <a:r>
              <a:rPr lang="en-US" sz="2400" b="1" i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="1" dirty="0" smtClean="0">
                <a:solidFill>
                  <a:srgbClr val="7030A0"/>
                </a:solidFill>
              </a:rPr>
              <a:t> = 1..</a:t>
            </a:r>
            <a:r>
              <a:rPr lang="en-US" sz="2400" b="1" i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b="1" dirty="0" smtClean="0">
                <a:solidFill>
                  <a:srgbClr val="7030A0"/>
                </a:solidFill>
              </a:rPr>
              <a:t>:</a:t>
            </a:r>
            <a:endParaRPr lang="ru-RU" sz="2400" b="1" dirty="0" smtClean="0">
              <a:solidFill>
                <a:srgbClr val="7030A0"/>
              </a:solidFill>
            </a:endParaRPr>
          </a:p>
          <a:p>
            <a:endParaRPr lang="ru-RU" sz="2400" b="1" dirty="0">
              <a:solidFill>
                <a:srgbClr val="7030A0"/>
              </a:solidFill>
            </a:endParaRPr>
          </a:p>
          <a:p>
            <a:endParaRPr lang="ru-RU" sz="2400" b="1" dirty="0" smtClean="0">
              <a:solidFill>
                <a:srgbClr val="7030A0"/>
              </a:solidFill>
            </a:endParaRPr>
          </a:p>
          <a:p>
            <a:endParaRPr lang="ru-RU" sz="2400" b="1" dirty="0">
              <a:solidFill>
                <a:srgbClr val="7030A0"/>
              </a:solidFill>
            </a:endParaRPr>
          </a:p>
          <a:p>
            <a:endParaRPr lang="ru-RU" sz="2400" b="1" dirty="0" smtClean="0">
              <a:solidFill>
                <a:srgbClr val="7030A0"/>
              </a:solidFill>
            </a:endParaRPr>
          </a:p>
          <a:p>
            <a:endParaRPr lang="ru-RU" sz="2400" b="1" dirty="0">
              <a:solidFill>
                <a:srgbClr val="7030A0"/>
              </a:solidFill>
            </a:endParaRPr>
          </a:p>
          <a:p>
            <a:endParaRPr lang="ru-RU" sz="2400" b="1" dirty="0" smtClean="0">
              <a:solidFill>
                <a:srgbClr val="7030A0"/>
              </a:solidFill>
            </a:endParaRPr>
          </a:p>
          <a:p>
            <a:r>
              <a:rPr lang="ru-RU" sz="2400" b="1" dirty="0" smtClean="0">
                <a:solidFill>
                  <a:srgbClr val="7030A0"/>
                </a:solidFill>
              </a:rPr>
              <a:t>Комбинирование модификаций метода простых итераций</a:t>
            </a:r>
          </a:p>
        </p:txBody>
      </p:sp>
      <p:graphicFrame>
        <p:nvGraphicFramePr>
          <p:cNvPr id="19" name="Объект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4336877"/>
              </p:ext>
            </p:extLst>
          </p:nvPr>
        </p:nvGraphicFramePr>
        <p:xfrm>
          <a:off x="2990850" y="1340768"/>
          <a:ext cx="3141663" cy="180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4" name="Формула" r:id="rId5" imgW="1866600" imgH="1054080" progId="Equation.3">
                  <p:embed/>
                </p:oleObj>
              </mc:Choice>
              <mc:Fallback>
                <p:oleObj name="Формула" r:id="rId5" imgW="1866600" imgH="1054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0850" y="1340768"/>
                        <a:ext cx="3141663" cy="180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Объект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0249328"/>
              </p:ext>
            </p:extLst>
          </p:nvPr>
        </p:nvGraphicFramePr>
        <p:xfrm>
          <a:off x="2313874" y="3286026"/>
          <a:ext cx="4486275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5" name="Формула" r:id="rId7" imgW="2971800" imgH="266400" progId="Equation.3">
                  <p:embed/>
                </p:oleObj>
              </mc:Choice>
              <mc:Fallback>
                <p:oleObj name="Формула" r:id="rId7" imgW="297180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3874" y="3286026"/>
                        <a:ext cx="4486275" cy="407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83446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914400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600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Метод Ньютона–</a:t>
            </a:r>
            <a:r>
              <a:rPr lang="ru-RU" sz="3600" b="1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Рафсона</a:t>
            </a:r>
            <a:endParaRPr lang="ru-RU" sz="3600" b="1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" name="Rectangle 8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-10634" y="688628"/>
            <a:ext cx="9144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rgbClr val="7030A0"/>
                </a:solidFill>
              </a:rPr>
              <a:t>По аналогии с методом Ньютона (касательных) для решения НАУ:</a:t>
            </a:r>
          </a:p>
          <a:p>
            <a:r>
              <a:rPr lang="ru-RU" sz="2400" b="1" dirty="0" smtClean="0">
                <a:solidFill>
                  <a:srgbClr val="7030A0"/>
                </a:solidFill>
              </a:rPr>
              <a:t>	Метод касательных		Метод Ньютона–</a:t>
            </a:r>
            <a:r>
              <a:rPr lang="ru-RU" sz="2400" b="1" dirty="0" err="1" smtClean="0">
                <a:solidFill>
                  <a:srgbClr val="7030A0"/>
                </a:solidFill>
              </a:rPr>
              <a:t>Рафсона</a:t>
            </a:r>
            <a:endParaRPr lang="ru-RU" sz="2400" b="1" dirty="0" smtClean="0">
              <a:solidFill>
                <a:srgbClr val="7030A0"/>
              </a:solidFill>
            </a:endParaRPr>
          </a:p>
          <a:p>
            <a:r>
              <a:rPr lang="ru-RU" sz="2400" b="1" u="sng" dirty="0" smtClean="0">
                <a:solidFill>
                  <a:srgbClr val="7030A0"/>
                </a:solidFill>
              </a:rPr>
              <a:t>НАУ</a:t>
            </a:r>
            <a:r>
              <a:rPr lang="ru-RU" sz="2400" b="1" dirty="0" smtClean="0">
                <a:solidFill>
                  <a:srgbClr val="7030A0"/>
                </a:solidFill>
              </a:rPr>
              <a:t>:					</a:t>
            </a:r>
            <a:r>
              <a:rPr lang="ru-RU" sz="2400" b="1" u="sng" dirty="0" smtClean="0">
                <a:solidFill>
                  <a:srgbClr val="7030A0"/>
                </a:solidFill>
              </a:rPr>
              <a:t>СНАУ</a:t>
            </a:r>
            <a:r>
              <a:rPr lang="ru-RU" sz="2400" b="1" dirty="0" smtClean="0">
                <a:solidFill>
                  <a:srgbClr val="7030A0"/>
                </a:solidFill>
              </a:rPr>
              <a:t>:</a:t>
            </a:r>
          </a:p>
          <a:p>
            <a:endParaRPr lang="ru-RU" sz="2400" b="1" dirty="0">
              <a:solidFill>
                <a:srgbClr val="7030A0"/>
              </a:solidFill>
            </a:endParaRPr>
          </a:p>
          <a:p>
            <a:endParaRPr lang="ru-RU" sz="2400" b="1" dirty="0" smtClean="0">
              <a:solidFill>
                <a:srgbClr val="7030A0"/>
              </a:solidFill>
            </a:endParaRPr>
          </a:p>
          <a:p>
            <a:endParaRPr lang="ru-RU" sz="2400" b="1" dirty="0">
              <a:solidFill>
                <a:srgbClr val="7030A0"/>
              </a:solidFill>
            </a:endParaRPr>
          </a:p>
          <a:p>
            <a:endParaRPr lang="ru-RU" sz="2400" b="1" dirty="0" smtClean="0">
              <a:solidFill>
                <a:srgbClr val="7030A0"/>
              </a:solidFill>
            </a:endParaRPr>
          </a:p>
          <a:p>
            <a:r>
              <a:rPr lang="ru-RU" sz="2400" b="1" dirty="0">
                <a:solidFill>
                  <a:srgbClr val="7030A0"/>
                </a:solidFill>
              </a:rPr>
              <a:t>	</a:t>
            </a:r>
            <a:r>
              <a:rPr lang="ru-RU" sz="2400" b="1" dirty="0" smtClean="0">
                <a:solidFill>
                  <a:srgbClr val="7030A0"/>
                </a:solidFill>
              </a:rPr>
              <a:t>	– матрица Якоби</a:t>
            </a:r>
          </a:p>
          <a:p>
            <a:endParaRPr lang="ru-RU" sz="2400" b="1" dirty="0">
              <a:solidFill>
                <a:srgbClr val="7030A0"/>
              </a:solidFill>
            </a:endParaRPr>
          </a:p>
          <a:p>
            <a:r>
              <a:rPr lang="en-US" sz="2400" b="1" i="1" dirty="0" smtClean="0">
                <a:solidFill>
                  <a:srgbClr val="7030A0"/>
                </a:solidFill>
                <a:latin typeface="Symbol" panose="05050102010706020507" pitchFamily="18" charset="2"/>
              </a:rPr>
              <a:t>l</a:t>
            </a:r>
            <a:r>
              <a:rPr lang="en-US" sz="2400" b="1" dirty="0" smtClean="0">
                <a:solidFill>
                  <a:srgbClr val="7030A0"/>
                </a:solidFill>
              </a:rPr>
              <a:t> – </a:t>
            </a:r>
            <a:r>
              <a:rPr lang="ru-RU" sz="2400" b="1" dirty="0" smtClean="0">
                <a:solidFill>
                  <a:srgbClr val="7030A0"/>
                </a:solidFill>
              </a:rPr>
              <a:t>параметр, влияющий на скорость сходимости, выбирающийся из пределов (0; 1</a:t>
            </a:r>
            <a:r>
              <a:rPr lang="en-US" sz="2400" b="1" dirty="0" smtClean="0">
                <a:solidFill>
                  <a:srgbClr val="7030A0"/>
                </a:solidFill>
              </a:rPr>
              <a:t>]</a:t>
            </a:r>
            <a:r>
              <a:rPr lang="ru-RU" sz="2400" b="1" dirty="0" smtClean="0">
                <a:solidFill>
                  <a:srgbClr val="7030A0"/>
                </a:solidFill>
              </a:rPr>
              <a:t>.</a:t>
            </a:r>
          </a:p>
          <a:p>
            <a:endParaRPr lang="ru-RU" sz="2400" b="1" dirty="0" smtClean="0">
              <a:solidFill>
                <a:srgbClr val="7030A0"/>
              </a:solidFill>
            </a:endParaRPr>
          </a:p>
          <a:p>
            <a:r>
              <a:rPr lang="ru-RU" sz="2400" b="1" dirty="0" smtClean="0">
                <a:solidFill>
                  <a:srgbClr val="7030A0"/>
                </a:solidFill>
              </a:rPr>
              <a:t>Условия окончания аналогичны методу простых итераций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1727045"/>
              </p:ext>
            </p:extLst>
          </p:nvPr>
        </p:nvGraphicFramePr>
        <p:xfrm>
          <a:off x="407988" y="2020069"/>
          <a:ext cx="3074987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8" name="Формула" r:id="rId3" imgW="1663560" imgH="495000" progId="Equation.3">
                  <p:embed/>
                </p:oleObj>
              </mc:Choice>
              <mc:Fallback>
                <p:oleObj name="Формула" r:id="rId3" imgW="1663560" imgH="495000" progId="Equation.3">
                  <p:embed/>
                  <p:pic>
                    <p:nvPicPr>
                      <p:cNvPr id="0" name="Объект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988" y="2020069"/>
                        <a:ext cx="3074987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4170800"/>
              </p:ext>
            </p:extLst>
          </p:nvPr>
        </p:nvGraphicFramePr>
        <p:xfrm>
          <a:off x="4551238" y="1897063"/>
          <a:ext cx="4413250" cy="1090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9" name="Формула" r:id="rId5" imgW="2387520" imgH="596880" progId="Equation.3">
                  <p:embed/>
                </p:oleObj>
              </mc:Choice>
              <mc:Fallback>
                <p:oleObj name="Формула" r:id="rId5" imgW="2387520" imgH="596880" progId="Equation.3">
                  <p:embed/>
                  <p:pic>
                    <p:nvPicPr>
                      <p:cNvPr id="0" name="Объект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1238" y="1897063"/>
                        <a:ext cx="4413250" cy="1090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6863541"/>
              </p:ext>
            </p:extLst>
          </p:nvPr>
        </p:nvGraphicFramePr>
        <p:xfrm>
          <a:off x="611560" y="2996952"/>
          <a:ext cx="1276942" cy="10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0" name="Формула" r:id="rId7" imgW="723600" imgH="571320" progId="Equation.3">
                  <p:embed/>
                </p:oleObj>
              </mc:Choice>
              <mc:Fallback>
                <p:oleObj name="Формула" r:id="rId7" imgW="723600" imgH="5713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11560" y="2996952"/>
                        <a:ext cx="1276942" cy="1008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96190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2285</TotalTime>
  <Words>415</Words>
  <Application>Microsoft Office PowerPoint</Application>
  <PresentationFormat>Экран (4:3)</PresentationFormat>
  <Paragraphs>85</Paragraphs>
  <Slides>13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13</vt:i4>
      </vt:variant>
    </vt:vector>
  </HeadingPairs>
  <TitlesOfParts>
    <vt:vector size="20" baseType="lpstr">
      <vt:lpstr>Arial</vt:lpstr>
      <vt:lpstr>Calibri</vt:lpstr>
      <vt:lpstr>Symbol</vt:lpstr>
      <vt:lpstr>Times New Roman</vt:lpstr>
      <vt:lpstr>Тема Office</vt:lpstr>
      <vt:lpstr>Microsoft Equation 3.0</vt:lpstr>
      <vt:lpstr>Формула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*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DSP</dc:creator>
  <cp:lastModifiedBy>user</cp:lastModifiedBy>
  <cp:revision>85</cp:revision>
  <dcterms:created xsi:type="dcterms:W3CDTF">2020-04-10T10:11:46Z</dcterms:created>
  <dcterms:modified xsi:type="dcterms:W3CDTF">2020-10-02T06:29:06Z</dcterms:modified>
</cp:coreProperties>
</file>