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3" r:id="rId3"/>
    <p:sldId id="320" r:id="rId4"/>
    <p:sldId id="306" r:id="rId5"/>
    <p:sldId id="307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19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e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e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B936D-92A2-4120-B415-ED62FA71D51F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7644D-F77B-4A8E-A298-64AE0966F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13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23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3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49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49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78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06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51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80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4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69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54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BC364-0C06-4081-BBA9-BAC27FA0B848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5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0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7.bin"/><Relationship Id="rId3" Type="http://schemas.openxmlformats.org/officeDocument/2006/relationships/package" Target="../embeddings/Microsoft_Word_Document2.docx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6.w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3.wmf"/><Relationship Id="rId3" Type="http://schemas.openxmlformats.org/officeDocument/2006/relationships/image" Target="../media/image44.png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4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3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3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package" Target="../embeddings/Microsoft_Word_Document1.docx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51589"/>
            <a:ext cx="914400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Алгоритмы вычислительной</a:t>
            </a:r>
            <a:b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математики</a:t>
            </a:r>
            <a:endParaRPr lang="ru-RU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3645024"/>
            <a:ext cx="91440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Аппроксимация экспериментальных зависимостей</a:t>
            </a:r>
            <a:endParaRPr lang="ru-RU" sz="54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102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68431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Одномерная </a:t>
            </a:r>
            <a:r>
              <a:rPr lang="ru-RU" sz="3600" b="1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неполиномиальная</a:t>
            </a:r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аппроксимация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03148"/>
              </p:ext>
            </p:extLst>
          </p:nvPr>
        </p:nvGraphicFramePr>
        <p:xfrm>
          <a:off x="2843808" y="1340768"/>
          <a:ext cx="3393216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8" name="Формула" r:id="rId3" imgW="2120760" imgH="253800" progId="Equation.3">
                  <p:embed/>
                </p:oleObj>
              </mc:Choice>
              <mc:Fallback>
                <p:oleObj name="Формула" r:id="rId3" imgW="2120760" imgH="253800" progId="Equation.3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340768"/>
                        <a:ext cx="3393216" cy="406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310046"/>
              </p:ext>
            </p:extLst>
          </p:nvPr>
        </p:nvGraphicFramePr>
        <p:xfrm>
          <a:off x="4959350" y="2924944"/>
          <a:ext cx="25622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9" name="Формула" r:id="rId5" imgW="1600200" imgH="469800" progId="Equation.3">
                  <p:embed/>
                </p:oleObj>
              </mc:Choice>
              <mc:Fallback>
                <p:oleObj name="Формула" r:id="rId5" imgW="1600200" imgH="469800" progId="Equation.3">
                  <p:embed/>
                  <p:pic>
                    <p:nvPicPr>
                      <p:cNvPr id="0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350" y="2924944"/>
                        <a:ext cx="25622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226666"/>
              </p:ext>
            </p:extLst>
          </p:nvPr>
        </p:nvGraphicFramePr>
        <p:xfrm>
          <a:off x="127000" y="2268538"/>
          <a:ext cx="3148013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0" name="Формула" r:id="rId7" imgW="1968480" imgH="1358640" progId="Equation.3">
                  <p:embed/>
                </p:oleObj>
              </mc:Choice>
              <mc:Fallback>
                <p:oleObj name="Формула" r:id="rId7" imgW="1968480" imgH="1358640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" y="2268538"/>
                        <a:ext cx="3148013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497" y="1785010"/>
            <a:ext cx="3672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030A0"/>
                </a:solidFill>
              </a:rPr>
              <a:t>Характеристическая матрица</a:t>
            </a:r>
            <a:r>
              <a:rPr lang="ru-RU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b="1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5097378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030A0"/>
                </a:solidFill>
              </a:rPr>
              <a:t>Подход работает для всех аппроксимирующих зависимостей, линейных относительно параметров (коэффициентов)</a:t>
            </a:r>
          </a:p>
        </p:txBody>
      </p:sp>
    </p:spTree>
    <p:extLst>
      <p:ext uri="{BB962C8B-B14F-4D97-AF65-F5344CB8AC3E}">
        <p14:creationId xmlns:p14="http://schemas.microsoft.com/office/powerpoint/2010/main" val="276285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68431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Особенности многомерной аппроксимации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2" y="908720"/>
            <a:ext cx="87849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rgbClr val="7030A0"/>
                </a:solidFill>
              </a:rPr>
              <a:t>Два или большее количество факторов (независимых переменных), влияющих на значение функции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b="1" dirty="0">
              <a:solidFill>
                <a:srgbClr val="7030A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rgbClr val="7030A0"/>
                </a:solidFill>
              </a:rPr>
              <a:t>Необходимость нормализации независимых переменных в случае различного масштаба и точности принимаемых ими значений, а также в зависимости от формата их использования в аппроксимирующем выражении (степень, аргумент логарифмической функции, знаменатель дроби, …).</a:t>
            </a:r>
          </a:p>
        </p:txBody>
      </p:sp>
    </p:spTree>
    <p:extLst>
      <p:ext uri="{BB962C8B-B14F-4D97-AF65-F5344CB8AC3E}">
        <p14:creationId xmlns:p14="http://schemas.microsoft.com/office/powerpoint/2010/main" val="264515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68431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Нормализация переменных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497" y="836712"/>
            <a:ext cx="43924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7030A0"/>
                </a:solidFill>
              </a:rPr>
              <a:t>Линейная нормализация</a:t>
            </a:r>
            <a:r>
              <a:rPr lang="en-US" sz="2000" b="1" dirty="0" smtClean="0">
                <a:solidFill>
                  <a:srgbClr val="7030A0"/>
                </a:solidFill>
              </a:rPr>
              <a:t/>
            </a:r>
            <a:br>
              <a:rPr lang="en-US" sz="2000" b="1" dirty="0" smtClean="0">
                <a:solidFill>
                  <a:srgbClr val="7030A0"/>
                </a:solidFill>
              </a:rPr>
            </a:br>
            <a:r>
              <a:rPr lang="ru-RU" sz="2000" b="1" dirty="0" smtClean="0">
                <a:solidFill>
                  <a:srgbClr val="7030A0"/>
                </a:solidFill>
              </a:rPr>
              <a:t>в пределах </a:t>
            </a:r>
            <a:r>
              <a:rPr lang="en-US" sz="2000" b="1" dirty="0" smtClean="0">
                <a:solidFill>
                  <a:srgbClr val="7030A0"/>
                </a:solidFill>
              </a:rPr>
              <a:t>[0; 1]</a:t>
            </a:r>
            <a:endParaRPr lang="ru-RU" sz="2000" b="1" dirty="0" smtClean="0">
              <a:solidFill>
                <a:srgbClr val="7030A0"/>
              </a:solidFill>
            </a:endParaRPr>
          </a:p>
          <a:p>
            <a:r>
              <a:rPr lang="ru-RU" sz="20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Дано:</a:t>
            </a:r>
          </a:p>
          <a:p>
            <a:endParaRPr lang="ru-RU" sz="2000" b="1" dirty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endParaRPr lang="ru-RU" sz="2000" b="1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endParaRPr lang="ru-RU" sz="2000" b="1" dirty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endParaRPr lang="ru-RU" sz="2000" b="1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endParaRPr lang="ru-RU" sz="2000" b="1" dirty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endParaRPr lang="ru-RU" sz="2000" b="1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endParaRPr lang="ru-RU" sz="2000" b="1" dirty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r>
              <a:rPr lang="ru-RU" sz="20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Решение:</a:t>
            </a:r>
          </a:p>
          <a:p>
            <a:endParaRPr lang="ru-RU" sz="2000" b="1" dirty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endParaRPr lang="ru-RU" sz="2000" b="1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endParaRPr lang="ru-RU" sz="2000" b="1" dirty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pPr algn="ctr"/>
            <a:r>
              <a:rPr lang="ru-RU" sz="2000" b="1" dirty="0" err="1" smtClean="0">
                <a:solidFill>
                  <a:srgbClr val="7030A0"/>
                </a:solidFill>
                <a:cs typeface="Times New Roman" panose="02020603050405020304" pitchFamily="18" charset="0"/>
              </a:rPr>
              <a:t>Денормализация</a:t>
            </a:r>
            <a:endParaRPr lang="ru-RU" sz="2000" b="1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698007"/>
              </p:ext>
            </p:extLst>
          </p:nvPr>
        </p:nvGraphicFramePr>
        <p:xfrm>
          <a:off x="-2340768" y="1864023"/>
          <a:ext cx="8464550" cy="300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5" name="Документ" r:id="rId3" imgW="6216022" imgH="2219695" progId="Word.Document.12">
                  <p:embed/>
                </p:oleObj>
              </mc:Choice>
              <mc:Fallback>
                <p:oleObj name="Документ" r:id="rId3" imgW="6216022" imgH="2219695" progId="Word.Document.12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340768" y="1864023"/>
                        <a:ext cx="8464550" cy="300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580486"/>
              </p:ext>
            </p:extLst>
          </p:nvPr>
        </p:nvGraphicFramePr>
        <p:xfrm>
          <a:off x="1287706" y="4293493"/>
          <a:ext cx="1909762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6" name="Формула" r:id="rId5" imgW="1193760" imgH="495000" progId="Equation.3">
                  <p:embed/>
                </p:oleObj>
              </mc:Choice>
              <mc:Fallback>
                <p:oleObj name="Формула" r:id="rId5" imgW="1193760" imgH="49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706" y="4293493"/>
                        <a:ext cx="1909762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2069242"/>
              </p:ext>
            </p:extLst>
          </p:nvPr>
        </p:nvGraphicFramePr>
        <p:xfrm>
          <a:off x="704850" y="5445224"/>
          <a:ext cx="30686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7" name="Формула" r:id="rId7" imgW="1917360" imgH="253800" progId="Equation.3">
                  <p:embed/>
                </p:oleObj>
              </mc:Choice>
              <mc:Fallback>
                <p:oleObj name="Формула" r:id="rId7" imgW="191736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5445224"/>
                        <a:ext cx="3068638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1222792" y="4293096"/>
            <a:ext cx="2016224" cy="832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844382"/>
              </p:ext>
            </p:extLst>
          </p:nvPr>
        </p:nvGraphicFramePr>
        <p:xfrm>
          <a:off x="495300" y="5886549"/>
          <a:ext cx="35972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8" name="Формула" r:id="rId9" imgW="2247840" imgH="317160" progId="Equation.3">
                  <p:embed/>
                </p:oleObj>
              </mc:Choice>
              <mc:Fallback>
                <p:oleObj name="Формула" r:id="rId9" imgW="2247840" imgH="317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5886549"/>
                        <a:ext cx="359727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16017" y="2358176"/>
            <a:ext cx="43924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7030A0"/>
                </a:solidFill>
              </a:rPr>
              <a:t>Линейная нормализация</a:t>
            </a:r>
            <a:r>
              <a:rPr lang="en-US" sz="2000" b="1" dirty="0" smtClean="0">
                <a:solidFill>
                  <a:srgbClr val="7030A0"/>
                </a:solidFill>
              </a:rPr>
              <a:t/>
            </a:r>
            <a:br>
              <a:rPr lang="en-US" sz="2000" b="1" dirty="0" smtClean="0">
                <a:solidFill>
                  <a:srgbClr val="7030A0"/>
                </a:solidFill>
              </a:rPr>
            </a:br>
            <a:r>
              <a:rPr lang="ru-RU" sz="2000" b="1" dirty="0" smtClean="0">
                <a:solidFill>
                  <a:srgbClr val="7030A0"/>
                </a:solidFill>
              </a:rPr>
              <a:t>в пределах </a:t>
            </a:r>
            <a:r>
              <a:rPr lang="en-US" sz="2000" b="1" dirty="0" smtClean="0">
                <a:solidFill>
                  <a:srgbClr val="7030A0"/>
                </a:solidFill>
              </a:rPr>
              <a:t>[–1</a:t>
            </a:r>
            <a:r>
              <a:rPr lang="en-US" sz="2000" b="1" dirty="0">
                <a:solidFill>
                  <a:srgbClr val="7030A0"/>
                </a:solidFill>
              </a:rPr>
              <a:t>; </a:t>
            </a:r>
            <a:r>
              <a:rPr lang="en-US" sz="2000" b="1" dirty="0" smtClean="0">
                <a:solidFill>
                  <a:srgbClr val="7030A0"/>
                </a:solidFill>
              </a:rPr>
              <a:t>1]</a:t>
            </a:r>
            <a:endParaRPr lang="ru-RU" sz="2000" b="1" dirty="0" smtClean="0">
              <a:solidFill>
                <a:srgbClr val="7030A0"/>
              </a:solidFill>
            </a:endParaRPr>
          </a:p>
          <a:p>
            <a:endParaRPr lang="en-US" sz="2000" b="1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endParaRPr lang="ru-RU" sz="2000" b="1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endParaRPr lang="ru-RU" sz="2000" b="1" dirty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pPr algn="ctr"/>
            <a:r>
              <a:rPr lang="ru-RU" sz="2000" b="1" dirty="0" err="1" smtClean="0">
                <a:solidFill>
                  <a:srgbClr val="7030A0"/>
                </a:solidFill>
                <a:cs typeface="Times New Roman" panose="02020603050405020304" pitchFamily="18" charset="0"/>
              </a:rPr>
              <a:t>Денормализация</a:t>
            </a:r>
            <a:endParaRPr lang="ru-RU" sz="2000" b="1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58578"/>
              </p:ext>
            </p:extLst>
          </p:nvPr>
        </p:nvGraphicFramePr>
        <p:xfrm>
          <a:off x="5580112" y="3078181"/>
          <a:ext cx="256063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9" name="Формула" r:id="rId11" imgW="1600200" imgH="495000" progId="Equation.3">
                  <p:embed/>
                </p:oleObj>
              </mc:Choice>
              <mc:Fallback>
                <p:oleObj name="Формула" r:id="rId11" imgW="1600200" imgH="495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3078181"/>
                        <a:ext cx="2560637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097664"/>
              </p:ext>
            </p:extLst>
          </p:nvPr>
        </p:nvGraphicFramePr>
        <p:xfrm>
          <a:off x="5148064" y="4230384"/>
          <a:ext cx="3636864" cy="710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0" name="Формула" r:id="rId13" imgW="2273040" imgH="444240" progId="Equation.3">
                  <p:embed/>
                </p:oleObj>
              </mc:Choice>
              <mc:Fallback>
                <p:oleObj name="Формула" r:id="rId13" imgW="2273040" imgH="4442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4230384"/>
                        <a:ext cx="3636864" cy="7107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859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68431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Нелинейная нормализация переменных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" t="3674" r="1968" b="4410"/>
          <a:stretch>
            <a:fillRect/>
          </a:stretch>
        </p:blipFill>
        <p:spPr bwMode="auto">
          <a:xfrm>
            <a:off x="3336354" y="1377280"/>
            <a:ext cx="57721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5497" y="764704"/>
            <a:ext cx="34563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7030A0"/>
                </a:solidFill>
              </a:rPr>
              <a:t>Нелинейная нормализация</a:t>
            </a:r>
            <a:r>
              <a:rPr lang="en-US" sz="2000" b="1" dirty="0" smtClean="0">
                <a:solidFill>
                  <a:srgbClr val="7030A0"/>
                </a:solidFill>
              </a:rPr>
              <a:t/>
            </a:r>
            <a:br>
              <a:rPr lang="en-US" sz="2000" b="1" dirty="0" smtClean="0">
                <a:solidFill>
                  <a:srgbClr val="7030A0"/>
                </a:solidFill>
              </a:rPr>
            </a:br>
            <a:r>
              <a:rPr lang="ru-RU" sz="2000" b="1" dirty="0" smtClean="0">
                <a:solidFill>
                  <a:srgbClr val="7030A0"/>
                </a:solidFill>
              </a:rPr>
              <a:t>в пределах </a:t>
            </a:r>
            <a:r>
              <a:rPr lang="en-US" sz="2000" b="1" dirty="0" smtClean="0">
                <a:solidFill>
                  <a:srgbClr val="7030A0"/>
                </a:solidFill>
              </a:rPr>
              <a:t>[</a:t>
            </a:r>
            <a:r>
              <a:rPr lang="ru-RU" sz="2000" b="1" dirty="0" smtClean="0">
                <a:solidFill>
                  <a:srgbClr val="7030A0"/>
                </a:solidFill>
              </a:rPr>
              <a:t>0</a:t>
            </a:r>
            <a:r>
              <a:rPr lang="en-US" sz="2000" b="1" dirty="0" smtClean="0">
                <a:solidFill>
                  <a:srgbClr val="7030A0"/>
                </a:solidFill>
              </a:rPr>
              <a:t>; 1]</a:t>
            </a:r>
            <a:endParaRPr lang="ru-RU" sz="2000" b="1" dirty="0" smtClean="0">
              <a:solidFill>
                <a:srgbClr val="7030A0"/>
              </a:solidFill>
            </a:endParaRPr>
          </a:p>
          <a:p>
            <a:endParaRPr lang="en-US" sz="2000" b="1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endParaRPr lang="ru-RU" sz="2000" b="1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endParaRPr lang="ru-RU" sz="2000" b="1" dirty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pPr algn="ctr"/>
            <a:endParaRPr lang="ru-RU" sz="2000" b="1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pPr algn="ctr"/>
            <a:r>
              <a:rPr lang="ru-RU" sz="2000" b="1" dirty="0" err="1" smtClean="0">
                <a:solidFill>
                  <a:srgbClr val="7030A0"/>
                </a:solidFill>
                <a:cs typeface="Times New Roman" panose="02020603050405020304" pitchFamily="18" charset="0"/>
              </a:rPr>
              <a:t>Денормализация</a:t>
            </a:r>
            <a:endParaRPr lang="ru-RU" sz="2000" b="1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496" y="3717032"/>
            <a:ext cx="34563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7030A0"/>
                </a:solidFill>
              </a:rPr>
              <a:t>Нелинейная нормализация</a:t>
            </a:r>
            <a:r>
              <a:rPr lang="en-US" sz="2000" b="1" dirty="0" smtClean="0">
                <a:solidFill>
                  <a:srgbClr val="7030A0"/>
                </a:solidFill>
              </a:rPr>
              <a:t/>
            </a:r>
            <a:br>
              <a:rPr lang="en-US" sz="2000" b="1" dirty="0" smtClean="0">
                <a:solidFill>
                  <a:srgbClr val="7030A0"/>
                </a:solidFill>
              </a:rPr>
            </a:br>
            <a:r>
              <a:rPr lang="ru-RU" sz="2000" b="1" dirty="0" smtClean="0">
                <a:solidFill>
                  <a:srgbClr val="7030A0"/>
                </a:solidFill>
              </a:rPr>
              <a:t>в пределах </a:t>
            </a:r>
            <a:r>
              <a:rPr lang="en-US" sz="2000" b="1" dirty="0" smtClean="0">
                <a:solidFill>
                  <a:srgbClr val="7030A0"/>
                </a:solidFill>
              </a:rPr>
              <a:t>[–1</a:t>
            </a:r>
            <a:r>
              <a:rPr lang="en-US" sz="2000" b="1" dirty="0">
                <a:solidFill>
                  <a:srgbClr val="7030A0"/>
                </a:solidFill>
              </a:rPr>
              <a:t>; </a:t>
            </a:r>
            <a:r>
              <a:rPr lang="en-US" sz="2000" b="1" dirty="0" smtClean="0">
                <a:solidFill>
                  <a:srgbClr val="7030A0"/>
                </a:solidFill>
              </a:rPr>
              <a:t>1]</a:t>
            </a:r>
            <a:endParaRPr lang="ru-RU" sz="2000" b="1" dirty="0" smtClean="0">
              <a:solidFill>
                <a:srgbClr val="7030A0"/>
              </a:solidFill>
            </a:endParaRPr>
          </a:p>
          <a:p>
            <a:endParaRPr lang="en-US" sz="2000" b="1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endParaRPr lang="ru-RU" sz="2000" b="1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endParaRPr lang="ru-RU" sz="2000" b="1" dirty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pPr algn="ctr"/>
            <a:r>
              <a:rPr lang="ru-RU" sz="2000" b="1" dirty="0" err="1" smtClean="0">
                <a:solidFill>
                  <a:srgbClr val="7030A0"/>
                </a:solidFill>
                <a:cs typeface="Times New Roman" panose="02020603050405020304" pitchFamily="18" charset="0"/>
              </a:rPr>
              <a:t>Денормализация</a:t>
            </a:r>
            <a:endParaRPr lang="ru-RU" sz="2000" b="1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65570"/>
              </p:ext>
            </p:extLst>
          </p:nvPr>
        </p:nvGraphicFramePr>
        <p:xfrm>
          <a:off x="841375" y="1493838"/>
          <a:ext cx="1909763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2" name="Формула" r:id="rId4" imgW="1193760" imgH="457200" progId="Equation.3">
                  <p:embed/>
                </p:oleObj>
              </mc:Choice>
              <mc:Fallback>
                <p:oleObj name="Формула" r:id="rId4" imgW="119376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1493838"/>
                        <a:ext cx="1909763" cy="731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985267"/>
              </p:ext>
            </p:extLst>
          </p:nvPr>
        </p:nvGraphicFramePr>
        <p:xfrm>
          <a:off x="527050" y="2914328"/>
          <a:ext cx="2579688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3" name="Формула" r:id="rId6" imgW="1612800" imgH="545760" progId="Equation.3">
                  <p:embed/>
                </p:oleObj>
              </mc:Choice>
              <mc:Fallback>
                <p:oleObj name="Формула" r:id="rId6" imgW="1612800" imgH="5457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2914328"/>
                        <a:ext cx="2579688" cy="874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114450"/>
              </p:ext>
            </p:extLst>
          </p:nvPr>
        </p:nvGraphicFramePr>
        <p:xfrm>
          <a:off x="681757" y="2214563"/>
          <a:ext cx="23780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4" name="Формула" r:id="rId8" imgW="1485720" imgH="253800" progId="Equation.3">
                  <p:embed/>
                </p:oleObj>
              </mc:Choice>
              <mc:Fallback>
                <p:oleObj name="Формула" r:id="rId8" imgW="1485720" imgH="25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757" y="2214563"/>
                        <a:ext cx="237807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078532"/>
              </p:ext>
            </p:extLst>
          </p:nvPr>
        </p:nvGraphicFramePr>
        <p:xfrm>
          <a:off x="849313" y="4375150"/>
          <a:ext cx="18288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5" name="Формула" r:id="rId10" imgW="1143000" imgH="482400" progId="Equation.3">
                  <p:embed/>
                </p:oleObj>
              </mc:Choice>
              <mc:Fallback>
                <p:oleObj name="Формула" r:id="rId10" imgW="1143000" imgH="48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4375150"/>
                        <a:ext cx="1828800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770404"/>
              </p:ext>
            </p:extLst>
          </p:nvPr>
        </p:nvGraphicFramePr>
        <p:xfrm>
          <a:off x="517525" y="5610225"/>
          <a:ext cx="260032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6" name="Формула" r:id="rId12" imgW="1625400" imgH="545760" progId="Equation.3">
                  <p:embed/>
                </p:oleObj>
              </mc:Choice>
              <mc:Fallback>
                <p:oleObj name="Формула" r:id="rId12" imgW="1625400" imgH="5457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5610225"/>
                        <a:ext cx="2600325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981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68431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Многомерная линейная аппроксимация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80504"/>
              </p:ext>
            </p:extLst>
          </p:nvPr>
        </p:nvGraphicFramePr>
        <p:xfrm>
          <a:off x="4959350" y="2924944"/>
          <a:ext cx="25622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9" name="Формула" r:id="rId3" imgW="1600200" imgH="469800" progId="Equation.3">
                  <p:embed/>
                </p:oleObj>
              </mc:Choice>
              <mc:Fallback>
                <p:oleObj name="Формула" r:id="rId3" imgW="16002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350" y="2924944"/>
                        <a:ext cx="25622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849358"/>
              </p:ext>
            </p:extLst>
          </p:nvPr>
        </p:nvGraphicFramePr>
        <p:xfrm>
          <a:off x="76200" y="2287588"/>
          <a:ext cx="3249613" cy="212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0" name="Формула" r:id="rId5" imgW="2031840" imgH="1333440" progId="Equation.3">
                  <p:embed/>
                </p:oleObj>
              </mc:Choice>
              <mc:Fallback>
                <p:oleObj name="Формула" r:id="rId5" imgW="2031840" imgH="1333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287588"/>
                        <a:ext cx="3249613" cy="212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497" y="1785010"/>
            <a:ext cx="3672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030A0"/>
                </a:solidFill>
              </a:rPr>
              <a:t>Характеристическая матрица</a:t>
            </a:r>
            <a:r>
              <a:rPr lang="ru-RU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b="1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640501"/>
              </p:ext>
            </p:extLst>
          </p:nvPr>
        </p:nvGraphicFramePr>
        <p:xfrm>
          <a:off x="2809304" y="810832"/>
          <a:ext cx="3494592" cy="38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1" name="Формула" r:id="rId7" imgW="2184120" imgH="241200" progId="Equation.3">
                  <p:embed/>
                </p:oleObj>
              </mc:Choice>
              <mc:Fallback>
                <p:oleObj name="Формула" r:id="rId7" imgW="2184120" imgH="241200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304" y="810832"/>
                        <a:ext cx="3494592" cy="385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9512" y="5097378"/>
            <a:ext cx="8784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030A0"/>
                </a:solidFill>
              </a:rPr>
              <a:t>Могут использоваться независимые переменные без предварительной нормализации или с нормализацией. Во втором случае математическое описание должно включать уравнение для нормализации переменных.</a:t>
            </a:r>
          </a:p>
        </p:txBody>
      </p:sp>
    </p:spTree>
    <p:extLst>
      <p:ext uri="{BB962C8B-B14F-4D97-AF65-F5344CB8AC3E}">
        <p14:creationId xmlns:p14="http://schemas.microsoft.com/office/powerpoint/2010/main" val="203256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68431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Многомерная полиномиальная аппроксимация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377097"/>
              </p:ext>
            </p:extLst>
          </p:nvPr>
        </p:nvGraphicFramePr>
        <p:xfrm>
          <a:off x="5538167" y="2924944"/>
          <a:ext cx="25622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3" name="Формула" r:id="rId3" imgW="1600200" imgH="469800" progId="Equation.3">
                  <p:embed/>
                </p:oleObj>
              </mc:Choice>
              <mc:Fallback>
                <p:oleObj name="Формула" r:id="rId3" imgW="16002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167" y="2924944"/>
                        <a:ext cx="25622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276532"/>
              </p:ext>
            </p:extLst>
          </p:nvPr>
        </p:nvGraphicFramePr>
        <p:xfrm>
          <a:off x="98102" y="2204864"/>
          <a:ext cx="4833938" cy="217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4" name="Формула" r:id="rId5" imgW="3022560" imgH="1358640" progId="Equation.3">
                  <p:embed/>
                </p:oleObj>
              </mc:Choice>
              <mc:Fallback>
                <p:oleObj name="Формула" r:id="rId5" imgW="3022560" imgH="1358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2" y="2204864"/>
                        <a:ext cx="4833938" cy="217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497" y="1785010"/>
            <a:ext cx="3672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030A0"/>
                </a:solidFill>
              </a:rPr>
              <a:t>Характеристическая матрица</a:t>
            </a:r>
            <a:r>
              <a:rPr lang="ru-RU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b="1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560196"/>
              </p:ext>
            </p:extLst>
          </p:nvPr>
        </p:nvGraphicFramePr>
        <p:xfrm>
          <a:off x="1801744" y="1274568"/>
          <a:ext cx="5506560" cy="42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5" name="Формула" r:id="rId7" imgW="3441600" imgH="266400" progId="Equation.3">
                  <p:embed/>
                </p:oleObj>
              </mc:Choice>
              <mc:Fallback>
                <p:oleObj name="Формула" r:id="rId7" imgW="3441600" imgH="266400" progId="Equation.3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744" y="1274568"/>
                        <a:ext cx="5506560" cy="426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9512" y="5097378"/>
            <a:ext cx="8784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030A0"/>
                </a:solidFill>
              </a:rPr>
              <a:t>Могут использоваться независимые переменные без предварительной нормализации или с нормализацией. Во втором случае математическое описание должно включать уравнение для нормализации переменных.</a:t>
            </a:r>
          </a:p>
        </p:txBody>
      </p:sp>
    </p:spTree>
    <p:extLst>
      <p:ext uri="{BB962C8B-B14F-4D97-AF65-F5344CB8AC3E}">
        <p14:creationId xmlns:p14="http://schemas.microsoft.com/office/powerpoint/2010/main" val="385188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68431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Многомерная </a:t>
            </a:r>
            <a:r>
              <a:rPr lang="ru-RU" sz="3600" b="1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неполиномиальная</a:t>
            </a:r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нелинейная</a:t>
            </a:r>
            <a:r>
              <a:rPr lang="en-US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аппроксимация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782988"/>
              </p:ext>
            </p:extLst>
          </p:nvPr>
        </p:nvGraphicFramePr>
        <p:xfrm>
          <a:off x="5682183" y="3542208"/>
          <a:ext cx="25622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4" name="Формула" r:id="rId3" imgW="1600200" imgH="469800" progId="Equation.3">
                  <p:embed/>
                </p:oleObj>
              </mc:Choice>
              <mc:Fallback>
                <p:oleObj name="Формула" r:id="rId3" imgW="16002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2183" y="3542208"/>
                        <a:ext cx="25622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828646"/>
              </p:ext>
            </p:extLst>
          </p:nvPr>
        </p:nvGraphicFramePr>
        <p:xfrm>
          <a:off x="158750" y="2276872"/>
          <a:ext cx="4713288" cy="330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5" name="Формула" r:id="rId5" imgW="2946240" imgH="2070000" progId="Equation.3">
                  <p:embed/>
                </p:oleObj>
              </mc:Choice>
              <mc:Fallback>
                <p:oleObj name="Формула" r:id="rId5" imgW="2946240" imgH="2070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2276872"/>
                        <a:ext cx="4713288" cy="330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497" y="1948770"/>
            <a:ext cx="3672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030A0"/>
                </a:solidFill>
              </a:rPr>
              <a:t>Характеристическая матрица</a:t>
            </a:r>
            <a:r>
              <a:rPr lang="ru-RU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b="1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5725705"/>
            <a:ext cx="8784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030A0"/>
                </a:solidFill>
              </a:rPr>
              <a:t>Могут использоваться независимые переменные без предварительной нормализации или с нормализацией. Во втором случае математическое описание должно включать уравнение для нормализации переменных.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027280"/>
              </p:ext>
            </p:extLst>
          </p:nvPr>
        </p:nvGraphicFramePr>
        <p:xfrm>
          <a:off x="2028842" y="1249287"/>
          <a:ext cx="5059584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6" name="Формула" r:id="rId7" imgW="3162240" imgH="495000" progId="Equation.3">
                  <p:embed/>
                </p:oleObj>
              </mc:Choice>
              <mc:Fallback>
                <p:oleObj name="Формула" r:id="rId7" imgW="3162240" imgH="495000" progId="Equation.3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42" y="1249287"/>
                        <a:ext cx="5059584" cy="79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21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68431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Аппроксимация в случае нелинейности критерия относительно параметров зависимости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382797"/>
              </p:ext>
            </p:extLst>
          </p:nvPr>
        </p:nvGraphicFramePr>
        <p:xfrm>
          <a:off x="2587625" y="1916832"/>
          <a:ext cx="394176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9" name="Формула" r:id="rId3" imgW="2463480" imgH="266400" progId="Equation.3">
                  <p:embed/>
                </p:oleObj>
              </mc:Choice>
              <mc:Fallback>
                <p:oleObj name="Формула" r:id="rId3" imgW="24634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1916832"/>
                        <a:ext cx="3941763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Овал 11"/>
          <p:cNvSpPr>
            <a:spLocks noChangeAspect="1"/>
          </p:cNvSpPr>
          <p:nvPr/>
        </p:nvSpPr>
        <p:spPr>
          <a:xfrm>
            <a:off x="5148096" y="1844856"/>
            <a:ext cx="288000" cy="28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>
            <a:spLocks noChangeAspect="1"/>
          </p:cNvSpPr>
          <p:nvPr/>
        </p:nvSpPr>
        <p:spPr>
          <a:xfrm>
            <a:off x="5796168" y="1844824"/>
            <a:ext cx="288000" cy="28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05692"/>
              </p:ext>
            </p:extLst>
          </p:nvPr>
        </p:nvGraphicFramePr>
        <p:xfrm>
          <a:off x="5364088" y="4437112"/>
          <a:ext cx="28051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0" name="Формула" r:id="rId5" imgW="1752480" imgH="444240" progId="Equation.3">
                  <p:embed/>
                </p:oleObj>
              </mc:Choice>
              <mc:Fallback>
                <p:oleObj name="Формула" r:id="rId5" imgW="1752480" imgH="444240" progId="Equation.3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4437112"/>
                        <a:ext cx="2805113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917845"/>
              </p:ext>
            </p:extLst>
          </p:nvPr>
        </p:nvGraphicFramePr>
        <p:xfrm>
          <a:off x="1470213" y="4365104"/>
          <a:ext cx="941547" cy="238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1" name="Equation" r:id="rId7" imgW="622300" imgH="1574800" progId="Equation.3">
                  <p:embed/>
                </p:oleObj>
              </mc:Choice>
              <mc:Fallback>
                <p:oleObj name="Equation" r:id="rId7" imgW="622300" imgH="1574800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213" y="4365104"/>
                        <a:ext cx="941547" cy="238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5497" y="2492896"/>
            <a:ext cx="4464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030A0"/>
                </a:solidFill>
              </a:rPr>
              <a:t>Метод 1 – численное выражение частных производных с последующим решением системы нелинейных алгебраических уравнений относительно параметров аппроксимирующего выражения</a:t>
            </a:r>
            <a:endParaRPr lang="ru-RU" sz="2000" b="1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4009" y="2492896"/>
            <a:ext cx="4464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030A0"/>
                </a:solidFill>
              </a:rPr>
              <a:t>Метод 2 – решение задачи многомерной оптимизации: поиск параметров аппроксимирующего соотношения, обеспечивающих минимум квадратичного критерия рассогласования</a:t>
            </a:r>
            <a:endParaRPr lang="ru-RU" sz="2000" b="1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00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51589"/>
            <a:ext cx="914400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Алгоритмы вычислительной</a:t>
            </a:r>
            <a:b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математики</a:t>
            </a:r>
            <a:endParaRPr lang="ru-RU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3645024"/>
            <a:ext cx="91440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Аппроксимация экспериментальных зависимостей</a:t>
            </a:r>
            <a:endParaRPr lang="ru-RU" sz="54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42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68431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Постановка задачи аппроксимации экспериментальных зависимостей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27973" y="1340768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 smtClean="0">
                <a:solidFill>
                  <a:srgbClr val="7030A0"/>
                </a:solidFill>
              </a:rPr>
              <a:t>Аппроксимация</a:t>
            </a:r>
            <a:r>
              <a:rPr lang="ru-RU" sz="2400" b="1" dirty="0" smtClean="0">
                <a:solidFill>
                  <a:srgbClr val="7030A0"/>
                </a:solidFill>
              </a:rPr>
              <a:t> – процесс нахождения функциональной зависимости, приближённо, но наилучшим образом во всех имеющихся экспериментальных точках описывающей явление </a:t>
            </a:r>
            <a:r>
              <a:rPr lang="ru-RU" sz="2400" b="1" dirty="0">
                <a:solidFill>
                  <a:srgbClr val="7030A0"/>
                </a:solidFill>
              </a:rPr>
              <a:t>или </a:t>
            </a:r>
            <a:r>
              <a:rPr lang="ru-RU" sz="2400" b="1" dirty="0" smtClean="0">
                <a:solidFill>
                  <a:srgbClr val="7030A0"/>
                </a:solidFill>
              </a:rPr>
              <a:t>процесс в области её определения.</a:t>
            </a:r>
          </a:p>
        </p:txBody>
      </p:sp>
      <p:grpSp>
        <p:nvGrpSpPr>
          <p:cNvPr id="68" name="Группа 67"/>
          <p:cNvGrpSpPr/>
          <p:nvPr/>
        </p:nvGrpSpPr>
        <p:grpSpPr>
          <a:xfrm>
            <a:off x="950652" y="2530056"/>
            <a:ext cx="7280358" cy="4173007"/>
            <a:chOff x="504825" y="763587"/>
            <a:chExt cx="8383588" cy="4805363"/>
          </a:xfrm>
        </p:grpSpPr>
        <p:sp>
          <p:nvSpPr>
            <p:cNvPr id="69" name="Oval 5"/>
            <p:cNvSpPr>
              <a:spLocks noChangeAspect="1" noChangeArrowheads="1"/>
            </p:cNvSpPr>
            <p:nvPr/>
          </p:nvSpPr>
          <p:spPr bwMode="auto">
            <a:xfrm>
              <a:off x="1219200" y="23622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70" name="Oval 6"/>
            <p:cNvSpPr>
              <a:spLocks noChangeAspect="1" noChangeArrowheads="1"/>
            </p:cNvSpPr>
            <p:nvPr/>
          </p:nvSpPr>
          <p:spPr bwMode="auto">
            <a:xfrm>
              <a:off x="2438400" y="38862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71" name="Oval 7"/>
            <p:cNvSpPr>
              <a:spLocks noChangeAspect="1" noChangeArrowheads="1"/>
            </p:cNvSpPr>
            <p:nvPr/>
          </p:nvSpPr>
          <p:spPr bwMode="auto">
            <a:xfrm>
              <a:off x="3581400" y="30480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72" name="Oval 8"/>
            <p:cNvSpPr>
              <a:spLocks noChangeAspect="1" noChangeArrowheads="1"/>
            </p:cNvSpPr>
            <p:nvPr/>
          </p:nvSpPr>
          <p:spPr bwMode="auto">
            <a:xfrm>
              <a:off x="5638800" y="19050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73" name="Oval 9"/>
            <p:cNvSpPr>
              <a:spLocks noChangeAspect="1" noChangeArrowheads="1"/>
            </p:cNvSpPr>
            <p:nvPr/>
          </p:nvSpPr>
          <p:spPr bwMode="auto">
            <a:xfrm>
              <a:off x="7391400" y="29718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74" name="Freeform 11"/>
            <p:cNvSpPr>
              <a:spLocks/>
            </p:cNvSpPr>
            <p:nvPr/>
          </p:nvSpPr>
          <p:spPr bwMode="auto">
            <a:xfrm>
              <a:off x="1295400" y="1858963"/>
              <a:ext cx="6172200" cy="2251075"/>
            </a:xfrm>
            <a:custGeom>
              <a:avLst/>
              <a:gdLst>
                <a:gd name="T0" fmla="*/ 0 w 3888"/>
                <a:gd name="T1" fmla="*/ 365 h 1418"/>
                <a:gd name="T2" fmla="*/ 768 w 3888"/>
                <a:gd name="T3" fmla="*/ 1325 h 1418"/>
                <a:gd name="T4" fmla="*/ 1264 w 3888"/>
                <a:gd name="T5" fmla="*/ 925 h 1418"/>
                <a:gd name="T6" fmla="*/ 1488 w 3888"/>
                <a:gd name="T7" fmla="*/ 797 h 1418"/>
                <a:gd name="T8" fmla="*/ 1712 w 3888"/>
                <a:gd name="T9" fmla="*/ 661 h 1418"/>
                <a:gd name="T10" fmla="*/ 1864 w 3888"/>
                <a:gd name="T11" fmla="*/ 533 h 1418"/>
                <a:gd name="T12" fmla="*/ 2064 w 3888"/>
                <a:gd name="T13" fmla="*/ 413 h 1418"/>
                <a:gd name="T14" fmla="*/ 2264 w 3888"/>
                <a:gd name="T15" fmla="*/ 285 h 1418"/>
                <a:gd name="T16" fmla="*/ 2784 w 3888"/>
                <a:gd name="T17" fmla="*/ 77 h 1418"/>
                <a:gd name="T18" fmla="*/ 3888 w 3888"/>
                <a:gd name="T19" fmla="*/ 749 h 1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88" h="1418">
                  <a:moveTo>
                    <a:pt x="0" y="365"/>
                  </a:moveTo>
                  <a:cubicBezTo>
                    <a:pt x="260" y="809"/>
                    <a:pt x="557" y="1232"/>
                    <a:pt x="768" y="1325"/>
                  </a:cubicBezTo>
                  <a:cubicBezTo>
                    <a:pt x="979" y="1418"/>
                    <a:pt x="1144" y="1013"/>
                    <a:pt x="1264" y="925"/>
                  </a:cubicBezTo>
                  <a:cubicBezTo>
                    <a:pt x="1384" y="837"/>
                    <a:pt x="1413" y="841"/>
                    <a:pt x="1488" y="797"/>
                  </a:cubicBezTo>
                  <a:cubicBezTo>
                    <a:pt x="1563" y="753"/>
                    <a:pt x="1649" y="705"/>
                    <a:pt x="1712" y="661"/>
                  </a:cubicBezTo>
                  <a:cubicBezTo>
                    <a:pt x="1775" y="617"/>
                    <a:pt x="1805" y="574"/>
                    <a:pt x="1864" y="533"/>
                  </a:cubicBezTo>
                  <a:cubicBezTo>
                    <a:pt x="1923" y="492"/>
                    <a:pt x="1998" y="454"/>
                    <a:pt x="2064" y="413"/>
                  </a:cubicBezTo>
                  <a:cubicBezTo>
                    <a:pt x="2130" y="372"/>
                    <a:pt x="2144" y="341"/>
                    <a:pt x="2264" y="285"/>
                  </a:cubicBezTo>
                  <a:cubicBezTo>
                    <a:pt x="2384" y="229"/>
                    <a:pt x="2513" y="0"/>
                    <a:pt x="2784" y="77"/>
                  </a:cubicBezTo>
                  <a:cubicBezTo>
                    <a:pt x="3055" y="154"/>
                    <a:pt x="3536" y="409"/>
                    <a:pt x="3888" y="749"/>
                  </a:cubicBezTo>
                </a:path>
              </a:pathLst>
            </a:custGeom>
            <a:noFill/>
            <a:ln w="28575" cap="flat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75" name="Freeform 12"/>
            <p:cNvSpPr>
              <a:spLocks/>
            </p:cNvSpPr>
            <p:nvPr/>
          </p:nvSpPr>
          <p:spPr bwMode="auto">
            <a:xfrm>
              <a:off x="1295400" y="1671638"/>
              <a:ext cx="6172200" cy="2533650"/>
            </a:xfrm>
            <a:custGeom>
              <a:avLst/>
              <a:gdLst>
                <a:gd name="T0" fmla="*/ 0 w 3888"/>
                <a:gd name="T1" fmla="*/ 483 h 1596"/>
                <a:gd name="T2" fmla="*/ 192 w 3888"/>
                <a:gd name="T3" fmla="*/ 659 h 1596"/>
                <a:gd name="T4" fmla="*/ 344 w 3888"/>
                <a:gd name="T5" fmla="*/ 819 h 1596"/>
                <a:gd name="T6" fmla="*/ 416 w 3888"/>
                <a:gd name="T7" fmla="*/ 1291 h 1596"/>
                <a:gd name="T8" fmla="*/ 616 w 3888"/>
                <a:gd name="T9" fmla="*/ 1139 h 1596"/>
                <a:gd name="T10" fmla="*/ 768 w 3888"/>
                <a:gd name="T11" fmla="*/ 1443 h 1596"/>
                <a:gd name="T12" fmla="*/ 960 w 3888"/>
                <a:gd name="T13" fmla="*/ 1555 h 1596"/>
                <a:gd name="T14" fmla="*/ 1104 w 3888"/>
                <a:gd name="T15" fmla="*/ 987 h 1596"/>
                <a:gd name="T16" fmla="*/ 1488 w 3888"/>
                <a:gd name="T17" fmla="*/ 915 h 1596"/>
                <a:gd name="T18" fmla="*/ 1816 w 3888"/>
                <a:gd name="T19" fmla="*/ 859 h 1596"/>
                <a:gd name="T20" fmla="*/ 2072 w 3888"/>
                <a:gd name="T21" fmla="*/ 347 h 1596"/>
                <a:gd name="T22" fmla="*/ 2384 w 3888"/>
                <a:gd name="T23" fmla="*/ 635 h 1596"/>
                <a:gd name="T24" fmla="*/ 2600 w 3888"/>
                <a:gd name="T25" fmla="*/ 371 h 1596"/>
                <a:gd name="T26" fmla="*/ 2784 w 3888"/>
                <a:gd name="T27" fmla="*/ 195 h 1596"/>
                <a:gd name="T28" fmla="*/ 3032 w 3888"/>
                <a:gd name="T29" fmla="*/ 147 h 1596"/>
                <a:gd name="T30" fmla="*/ 3280 w 3888"/>
                <a:gd name="T31" fmla="*/ 43 h 1596"/>
                <a:gd name="T32" fmla="*/ 3432 w 3888"/>
                <a:gd name="T33" fmla="*/ 379 h 1596"/>
                <a:gd name="T34" fmla="*/ 3584 w 3888"/>
                <a:gd name="T35" fmla="*/ 779 h 1596"/>
                <a:gd name="T36" fmla="*/ 3888 w 3888"/>
                <a:gd name="T37" fmla="*/ 867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88" h="1596">
                  <a:moveTo>
                    <a:pt x="0" y="483"/>
                  </a:moveTo>
                  <a:cubicBezTo>
                    <a:pt x="23" y="519"/>
                    <a:pt x="148" y="592"/>
                    <a:pt x="192" y="659"/>
                  </a:cubicBezTo>
                  <a:cubicBezTo>
                    <a:pt x="236" y="726"/>
                    <a:pt x="313" y="750"/>
                    <a:pt x="344" y="819"/>
                  </a:cubicBezTo>
                  <a:cubicBezTo>
                    <a:pt x="375" y="888"/>
                    <a:pt x="381" y="1232"/>
                    <a:pt x="416" y="1291"/>
                  </a:cubicBezTo>
                  <a:cubicBezTo>
                    <a:pt x="451" y="1350"/>
                    <a:pt x="551" y="1078"/>
                    <a:pt x="616" y="1139"/>
                  </a:cubicBezTo>
                  <a:cubicBezTo>
                    <a:pt x="681" y="1200"/>
                    <a:pt x="689" y="1426"/>
                    <a:pt x="768" y="1443"/>
                  </a:cubicBezTo>
                  <a:cubicBezTo>
                    <a:pt x="847" y="1460"/>
                    <a:pt x="903" y="1596"/>
                    <a:pt x="960" y="1555"/>
                  </a:cubicBezTo>
                  <a:cubicBezTo>
                    <a:pt x="1017" y="1514"/>
                    <a:pt x="1013" y="1058"/>
                    <a:pt x="1104" y="987"/>
                  </a:cubicBezTo>
                  <a:cubicBezTo>
                    <a:pt x="1195" y="916"/>
                    <a:pt x="1249" y="1074"/>
                    <a:pt x="1488" y="915"/>
                  </a:cubicBezTo>
                  <a:cubicBezTo>
                    <a:pt x="1591" y="879"/>
                    <a:pt x="1640" y="971"/>
                    <a:pt x="1816" y="859"/>
                  </a:cubicBezTo>
                  <a:cubicBezTo>
                    <a:pt x="1905" y="800"/>
                    <a:pt x="1935" y="435"/>
                    <a:pt x="2072" y="347"/>
                  </a:cubicBezTo>
                  <a:cubicBezTo>
                    <a:pt x="2177" y="279"/>
                    <a:pt x="2297" y="688"/>
                    <a:pt x="2384" y="635"/>
                  </a:cubicBezTo>
                  <a:cubicBezTo>
                    <a:pt x="2471" y="582"/>
                    <a:pt x="2528" y="399"/>
                    <a:pt x="2600" y="371"/>
                  </a:cubicBezTo>
                  <a:cubicBezTo>
                    <a:pt x="2816" y="251"/>
                    <a:pt x="2713" y="188"/>
                    <a:pt x="2784" y="195"/>
                  </a:cubicBezTo>
                  <a:cubicBezTo>
                    <a:pt x="2855" y="202"/>
                    <a:pt x="2968" y="112"/>
                    <a:pt x="3032" y="147"/>
                  </a:cubicBezTo>
                  <a:cubicBezTo>
                    <a:pt x="3096" y="182"/>
                    <a:pt x="3216" y="0"/>
                    <a:pt x="3280" y="43"/>
                  </a:cubicBezTo>
                  <a:cubicBezTo>
                    <a:pt x="3344" y="86"/>
                    <a:pt x="3368" y="331"/>
                    <a:pt x="3432" y="379"/>
                  </a:cubicBezTo>
                  <a:cubicBezTo>
                    <a:pt x="3496" y="427"/>
                    <a:pt x="3495" y="724"/>
                    <a:pt x="3584" y="779"/>
                  </a:cubicBezTo>
                  <a:cubicBezTo>
                    <a:pt x="3673" y="834"/>
                    <a:pt x="3832" y="838"/>
                    <a:pt x="3888" y="867"/>
                  </a:cubicBez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76" name="Text Box 13"/>
            <p:cNvSpPr txBox="1">
              <a:spLocks noChangeArrowheads="1"/>
            </p:cNvSpPr>
            <p:nvPr/>
          </p:nvSpPr>
          <p:spPr bwMode="auto">
            <a:xfrm>
              <a:off x="1066799" y="1905000"/>
              <a:ext cx="555989" cy="4607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0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M</a:t>
              </a:r>
              <a:r>
                <a:rPr kumimoji="0" lang="ru-RU" altLang="ru-RU" sz="20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1</a:t>
              </a:r>
            </a:p>
          </p:txBody>
        </p:sp>
        <p:sp>
          <p:nvSpPr>
            <p:cNvPr id="77" name="Text Box 14"/>
            <p:cNvSpPr txBox="1">
              <a:spLocks noChangeArrowheads="1"/>
            </p:cNvSpPr>
            <p:nvPr/>
          </p:nvSpPr>
          <p:spPr bwMode="auto">
            <a:xfrm>
              <a:off x="2362201" y="3429000"/>
              <a:ext cx="555989" cy="4607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0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M</a:t>
              </a:r>
              <a:r>
                <a:rPr kumimoji="0" lang="ru-RU" altLang="ru-RU" sz="20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2</a:t>
              </a:r>
            </a:p>
          </p:txBody>
        </p:sp>
        <p:sp>
          <p:nvSpPr>
            <p:cNvPr id="78" name="Text Box 17"/>
            <p:cNvSpPr txBox="1">
              <a:spLocks noChangeArrowheads="1"/>
            </p:cNvSpPr>
            <p:nvPr/>
          </p:nvSpPr>
          <p:spPr bwMode="auto">
            <a:xfrm>
              <a:off x="7308850" y="2590800"/>
              <a:ext cx="555989" cy="4607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0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M</a:t>
              </a:r>
              <a:r>
                <a:rPr kumimoji="0" lang="en-US" altLang="ru-RU" sz="2000" b="0" i="1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n</a:t>
              </a:r>
              <a:endParaRPr kumimoji="0" lang="ru-RU" altLang="ru-RU" sz="2000" b="0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79" name="AutoShape 19"/>
            <p:cNvSpPr>
              <a:spLocks noChangeArrowheads="1"/>
            </p:cNvSpPr>
            <p:nvPr/>
          </p:nvSpPr>
          <p:spPr bwMode="auto">
            <a:xfrm>
              <a:off x="7743825" y="1671638"/>
              <a:ext cx="1144588" cy="608013"/>
            </a:xfrm>
            <a:prstGeom prst="wedgeRoundRectCallout">
              <a:avLst>
                <a:gd name="adj1" fmla="val -107144"/>
                <a:gd name="adj2" fmla="val 105352"/>
                <a:gd name="adj3" fmla="val 16667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0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y=F(x)</a:t>
              </a:r>
              <a:endParaRPr kumimoji="0" lang="ru-RU" altLang="ru-RU" sz="2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80" name="AutoShape 20"/>
            <p:cNvSpPr>
              <a:spLocks noChangeArrowheads="1"/>
            </p:cNvSpPr>
            <p:nvPr/>
          </p:nvSpPr>
          <p:spPr bwMode="auto">
            <a:xfrm>
              <a:off x="7104899" y="763587"/>
              <a:ext cx="1144588" cy="608013"/>
            </a:xfrm>
            <a:prstGeom prst="wedgeRoundRectCallout">
              <a:avLst>
                <a:gd name="adj1" fmla="val -107144"/>
                <a:gd name="adj2" fmla="val 105352"/>
                <a:gd name="adj3" fmla="val 16667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0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y=f(x)</a:t>
              </a:r>
              <a:endParaRPr kumimoji="0" lang="ru-RU" altLang="ru-RU" sz="2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81" name="Line 21"/>
            <p:cNvSpPr>
              <a:spLocks noChangeShapeType="1"/>
            </p:cNvSpPr>
            <p:nvPr/>
          </p:nvSpPr>
          <p:spPr bwMode="auto">
            <a:xfrm>
              <a:off x="1295400" y="2438400"/>
              <a:ext cx="0" cy="2717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82" name="Line 22"/>
            <p:cNvSpPr>
              <a:spLocks noChangeShapeType="1"/>
            </p:cNvSpPr>
            <p:nvPr/>
          </p:nvSpPr>
          <p:spPr bwMode="auto">
            <a:xfrm>
              <a:off x="2514600" y="3937000"/>
              <a:ext cx="0" cy="1219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83" name="Line 23"/>
            <p:cNvSpPr>
              <a:spLocks noChangeShapeType="1"/>
            </p:cNvSpPr>
            <p:nvPr/>
          </p:nvSpPr>
          <p:spPr bwMode="auto">
            <a:xfrm>
              <a:off x="3657600" y="3124200"/>
              <a:ext cx="0" cy="2032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84" name="Line 24"/>
            <p:cNvSpPr>
              <a:spLocks noChangeShapeType="1"/>
            </p:cNvSpPr>
            <p:nvPr/>
          </p:nvSpPr>
          <p:spPr bwMode="auto">
            <a:xfrm>
              <a:off x="5715000" y="1955800"/>
              <a:ext cx="0" cy="3200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85" name="Line 25"/>
            <p:cNvSpPr>
              <a:spLocks noChangeShapeType="1"/>
            </p:cNvSpPr>
            <p:nvPr/>
          </p:nvSpPr>
          <p:spPr bwMode="auto">
            <a:xfrm>
              <a:off x="7467600" y="3048000"/>
              <a:ext cx="0" cy="2108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86" name="Text Box 26"/>
            <p:cNvSpPr txBox="1">
              <a:spLocks noChangeArrowheads="1"/>
            </p:cNvSpPr>
            <p:nvPr/>
          </p:nvSpPr>
          <p:spPr bwMode="auto">
            <a:xfrm>
              <a:off x="1066799" y="5105400"/>
              <a:ext cx="438194" cy="463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0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x</a:t>
              </a:r>
              <a:r>
                <a:rPr kumimoji="0" lang="ru-RU" altLang="ru-RU" sz="20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1</a:t>
              </a:r>
            </a:p>
          </p:txBody>
        </p:sp>
        <p:sp>
          <p:nvSpPr>
            <p:cNvPr id="87" name="Text Box 27"/>
            <p:cNvSpPr txBox="1">
              <a:spLocks noChangeArrowheads="1"/>
            </p:cNvSpPr>
            <p:nvPr/>
          </p:nvSpPr>
          <p:spPr bwMode="auto">
            <a:xfrm>
              <a:off x="2286000" y="5105400"/>
              <a:ext cx="438194" cy="463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0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x</a:t>
              </a:r>
              <a:r>
                <a:rPr kumimoji="0" lang="ru-RU" altLang="ru-RU" sz="20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2</a:t>
              </a:r>
            </a:p>
          </p:txBody>
        </p:sp>
        <p:sp>
          <p:nvSpPr>
            <p:cNvPr id="88" name="Text Box 28"/>
            <p:cNvSpPr txBox="1">
              <a:spLocks noChangeArrowheads="1"/>
            </p:cNvSpPr>
            <p:nvPr/>
          </p:nvSpPr>
          <p:spPr bwMode="auto">
            <a:xfrm>
              <a:off x="7239000" y="5105400"/>
              <a:ext cx="438194" cy="463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0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x</a:t>
              </a:r>
              <a:r>
                <a:rPr kumimoji="0" lang="en-US" altLang="ru-RU" sz="2000" b="0" i="1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n</a:t>
              </a:r>
              <a:endParaRPr kumimoji="0" lang="ru-RU" altLang="ru-RU" sz="2000" b="0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89" name="Text Box 30"/>
            <p:cNvSpPr txBox="1">
              <a:spLocks noChangeArrowheads="1"/>
            </p:cNvSpPr>
            <p:nvPr/>
          </p:nvSpPr>
          <p:spPr bwMode="auto">
            <a:xfrm>
              <a:off x="914400" y="3505200"/>
              <a:ext cx="438194" cy="463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0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y</a:t>
              </a:r>
              <a:r>
                <a:rPr kumimoji="0" lang="ru-RU" altLang="ru-RU" sz="20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1</a:t>
              </a:r>
            </a:p>
          </p:txBody>
        </p:sp>
        <p:sp>
          <p:nvSpPr>
            <p:cNvPr id="90" name="Text Box 31"/>
            <p:cNvSpPr txBox="1">
              <a:spLocks noChangeArrowheads="1"/>
            </p:cNvSpPr>
            <p:nvPr/>
          </p:nvSpPr>
          <p:spPr bwMode="auto">
            <a:xfrm>
              <a:off x="2133600" y="4267200"/>
              <a:ext cx="438194" cy="463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0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y</a:t>
              </a:r>
              <a:r>
                <a:rPr kumimoji="0" lang="ru-RU" altLang="ru-RU" sz="20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2</a:t>
              </a:r>
            </a:p>
          </p:txBody>
        </p:sp>
        <p:sp>
          <p:nvSpPr>
            <p:cNvPr id="91" name="Text Box 32"/>
            <p:cNvSpPr txBox="1">
              <a:spLocks noChangeArrowheads="1"/>
            </p:cNvSpPr>
            <p:nvPr/>
          </p:nvSpPr>
          <p:spPr bwMode="auto">
            <a:xfrm>
              <a:off x="7086600" y="3810000"/>
              <a:ext cx="438194" cy="463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0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y</a:t>
              </a:r>
              <a:r>
                <a:rPr kumimoji="0" lang="en-US" altLang="ru-RU" sz="2000" b="0" i="1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n</a:t>
              </a:r>
              <a:endParaRPr kumimoji="0" lang="ru-RU" altLang="ru-RU" sz="2000" b="0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92" name="Text Box 38"/>
            <p:cNvSpPr txBox="1">
              <a:spLocks noChangeArrowheads="1"/>
            </p:cNvSpPr>
            <p:nvPr/>
          </p:nvSpPr>
          <p:spPr bwMode="auto">
            <a:xfrm>
              <a:off x="3422650" y="2555875"/>
              <a:ext cx="555989" cy="4607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0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M</a:t>
              </a:r>
              <a:r>
                <a:rPr kumimoji="0" lang="ru-RU" altLang="ru-RU" sz="20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3</a:t>
              </a:r>
            </a:p>
          </p:txBody>
        </p:sp>
        <p:grpSp>
          <p:nvGrpSpPr>
            <p:cNvPr id="93" name="Group 40"/>
            <p:cNvGrpSpPr>
              <a:grpSpLocks/>
            </p:cNvGrpSpPr>
            <p:nvPr/>
          </p:nvGrpSpPr>
          <p:grpSpPr bwMode="auto">
            <a:xfrm>
              <a:off x="504825" y="1371600"/>
              <a:ext cx="7596188" cy="4197350"/>
              <a:chOff x="318" y="864"/>
              <a:chExt cx="4785" cy="2644"/>
            </a:xfrm>
          </p:grpSpPr>
          <p:sp>
            <p:nvSpPr>
              <p:cNvPr id="94" name="Line 33"/>
              <p:cNvSpPr>
                <a:spLocks noChangeShapeType="1"/>
              </p:cNvSpPr>
              <p:nvPr/>
            </p:nvSpPr>
            <p:spPr bwMode="auto">
              <a:xfrm>
                <a:off x="528" y="3264"/>
                <a:ext cx="451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endParaRPr>
              </a:p>
            </p:txBody>
          </p:sp>
          <p:sp>
            <p:nvSpPr>
              <p:cNvPr id="95" name="Line 35"/>
              <p:cNvSpPr>
                <a:spLocks noChangeShapeType="1"/>
              </p:cNvSpPr>
              <p:nvPr/>
            </p:nvSpPr>
            <p:spPr bwMode="auto">
              <a:xfrm flipV="1">
                <a:off x="528" y="1008"/>
                <a:ext cx="0" cy="22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endParaRPr>
              </a:p>
            </p:txBody>
          </p:sp>
          <p:sp>
            <p:nvSpPr>
              <p:cNvPr id="96" name="Text Box 36"/>
              <p:cNvSpPr txBox="1">
                <a:spLocks noChangeArrowheads="1"/>
              </p:cNvSpPr>
              <p:nvPr/>
            </p:nvSpPr>
            <p:spPr bwMode="auto">
              <a:xfrm>
                <a:off x="318" y="3120"/>
                <a:ext cx="225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ru-RU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</a:rPr>
                  <a:t>0</a:t>
                </a:r>
                <a:endParaRPr kumimoji="0" lang="ru-RU" altLang="ru-RU" sz="20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endParaRPr>
              </a:p>
            </p:txBody>
          </p:sp>
          <p:sp>
            <p:nvSpPr>
              <p:cNvPr id="97" name="Text Box 37"/>
              <p:cNvSpPr txBox="1">
                <a:spLocks noChangeArrowheads="1"/>
              </p:cNvSpPr>
              <p:nvPr/>
            </p:nvSpPr>
            <p:spPr bwMode="auto">
              <a:xfrm>
                <a:off x="329" y="864"/>
                <a:ext cx="214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ru-RU" sz="20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</a:rPr>
                  <a:t>y</a:t>
                </a:r>
                <a:endParaRPr kumimoji="0" lang="ru-RU" altLang="ru-RU" sz="20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endParaRPr>
              </a:p>
            </p:txBody>
          </p:sp>
          <p:sp>
            <p:nvSpPr>
              <p:cNvPr id="98" name="Text Box 39"/>
              <p:cNvSpPr txBox="1">
                <a:spLocks noChangeArrowheads="1"/>
              </p:cNvSpPr>
              <p:nvPr/>
            </p:nvSpPr>
            <p:spPr bwMode="auto">
              <a:xfrm>
                <a:off x="4878" y="3216"/>
                <a:ext cx="225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ru-RU" sz="20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</a:rPr>
                  <a:t>x</a:t>
                </a:r>
                <a:endParaRPr kumimoji="0" lang="ru-RU" altLang="ru-RU" sz="20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789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68431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Разница между интерполированием и аппроксимации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2008" y="1340768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При </a:t>
            </a:r>
            <a:r>
              <a:rPr lang="ru-RU" sz="2400" b="1" u="sng" dirty="0" smtClean="0">
                <a:solidFill>
                  <a:srgbClr val="7030A0"/>
                </a:solidFill>
              </a:rPr>
              <a:t>интерполировании</a:t>
            </a:r>
            <a:r>
              <a:rPr lang="ru-RU" sz="2400" b="1" dirty="0" smtClean="0">
                <a:solidFill>
                  <a:srgbClr val="7030A0"/>
                </a:solidFill>
              </a:rPr>
              <a:t> выполняется поиск значений функции в неизвестных точках. Нахождение зависимости, описывающей поведение функции в известных точках, – это лишь этап (возможно, наиболее важный) на пути к достижению данной цели, но не самостоятельная задача.</a:t>
            </a: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При </a:t>
            </a:r>
            <a:r>
              <a:rPr lang="ru-RU" sz="2400" b="1" u="sng" dirty="0" smtClean="0">
                <a:solidFill>
                  <a:srgbClr val="7030A0"/>
                </a:solidFill>
              </a:rPr>
              <a:t>аппроксимация</a:t>
            </a:r>
            <a:r>
              <a:rPr lang="ru-RU" sz="2400" b="1" dirty="0" smtClean="0">
                <a:solidFill>
                  <a:srgbClr val="7030A0"/>
                </a:solidFill>
              </a:rPr>
              <a:t> основная цель – получить функцию, обобщающую (приближённо описывающую с наименьшей ошибкой) одновременно весь набор экспериментальных данных.</a:t>
            </a:r>
          </a:p>
          <a:p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Аппроксимация – более узкая задача, т. е. она может быть подзадачей при интерполировании экспериментальных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2139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68431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Виды аппроксимирующих зависимостей, линейных относительно их параметров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27973" y="1196752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 smtClean="0">
                <a:solidFill>
                  <a:srgbClr val="7030A0"/>
                </a:solidFill>
              </a:rPr>
              <a:t>Одномерные полиномиальные зависимости</a:t>
            </a:r>
          </a:p>
          <a:p>
            <a:endParaRPr lang="ru-RU" sz="2400" b="1" u="sng" dirty="0" smtClean="0">
              <a:solidFill>
                <a:srgbClr val="7030A0"/>
              </a:solidFill>
            </a:endParaRPr>
          </a:p>
          <a:p>
            <a:endParaRPr lang="ru-RU" sz="2400" b="1" u="sng" dirty="0">
              <a:solidFill>
                <a:srgbClr val="7030A0"/>
              </a:solidFill>
            </a:endParaRPr>
          </a:p>
          <a:p>
            <a:r>
              <a:rPr lang="ru-RU" sz="2400" b="1" u="sng" dirty="0" smtClean="0">
                <a:solidFill>
                  <a:srgbClr val="7030A0"/>
                </a:solidFill>
              </a:rPr>
              <a:t>Одномерные </a:t>
            </a:r>
            <a:r>
              <a:rPr lang="ru-RU" sz="2400" b="1" u="sng" dirty="0" err="1" smtClean="0">
                <a:solidFill>
                  <a:srgbClr val="7030A0"/>
                </a:solidFill>
              </a:rPr>
              <a:t>неполиномиальные</a:t>
            </a:r>
            <a:r>
              <a:rPr lang="ru-RU" sz="2400" b="1" u="sng" dirty="0" smtClean="0">
                <a:solidFill>
                  <a:srgbClr val="7030A0"/>
                </a:solidFill>
              </a:rPr>
              <a:t> нелинейные зависимости</a:t>
            </a:r>
          </a:p>
          <a:p>
            <a:endParaRPr lang="ru-RU" sz="2400" b="1" u="sng" dirty="0" smtClean="0">
              <a:solidFill>
                <a:srgbClr val="7030A0"/>
              </a:solidFill>
            </a:endParaRPr>
          </a:p>
          <a:p>
            <a:endParaRPr lang="ru-RU" sz="2400" b="1" u="sng" dirty="0">
              <a:solidFill>
                <a:srgbClr val="7030A0"/>
              </a:solidFill>
            </a:endParaRPr>
          </a:p>
          <a:p>
            <a:r>
              <a:rPr lang="ru-RU" sz="2400" b="1" u="sng" dirty="0" smtClean="0">
                <a:solidFill>
                  <a:srgbClr val="7030A0"/>
                </a:solidFill>
              </a:rPr>
              <a:t>Многомерные линейные зависимости</a:t>
            </a:r>
          </a:p>
          <a:p>
            <a:endParaRPr lang="ru-RU" sz="2400" b="1" u="sng" dirty="0" smtClean="0">
              <a:solidFill>
                <a:srgbClr val="7030A0"/>
              </a:solidFill>
            </a:endParaRPr>
          </a:p>
          <a:p>
            <a:endParaRPr lang="ru-RU" sz="2400" b="1" u="sng" dirty="0">
              <a:solidFill>
                <a:srgbClr val="7030A0"/>
              </a:solidFill>
            </a:endParaRPr>
          </a:p>
          <a:p>
            <a:r>
              <a:rPr lang="ru-RU" sz="2400" b="1" u="sng" dirty="0" smtClean="0">
                <a:solidFill>
                  <a:srgbClr val="7030A0"/>
                </a:solidFill>
              </a:rPr>
              <a:t>Многомерные полиномиальные зависимости</a:t>
            </a:r>
          </a:p>
          <a:p>
            <a:endParaRPr lang="ru-RU" sz="2400" b="1" u="sng" dirty="0" smtClean="0">
              <a:solidFill>
                <a:srgbClr val="7030A0"/>
              </a:solidFill>
            </a:endParaRPr>
          </a:p>
          <a:p>
            <a:endParaRPr lang="ru-RU" sz="2400" b="1" u="sng" dirty="0">
              <a:solidFill>
                <a:srgbClr val="7030A0"/>
              </a:solidFill>
            </a:endParaRPr>
          </a:p>
          <a:p>
            <a:r>
              <a:rPr lang="ru-RU" sz="2400" b="1" u="sng" dirty="0">
                <a:solidFill>
                  <a:srgbClr val="7030A0"/>
                </a:solidFill>
              </a:rPr>
              <a:t>Многомерные </a:t>
            </a:r>
            <a:r>
              <a:rPr lang="ru-RU" sz="2400" b="1" u="sng" dirty="0" err="1">
                <a:solidFill>
                  <a:srgbClr val="7030A0"/>
                </a:solidFill>
              </a:rPr>
              <a:t>неполиномиальные</a:t>
            </a:r>
            <a:r>
              <a:rPr lang="ru-RU" sz="2400" b="1" u="sng" dirty="0">
                <a:solidFill>
                  <a:srgbClr val="7030A0"/>
                </a:solidFill>
              </a:rPr>
              <a:t> нелинейные зависимости</a:t>
            </a:r>
            <a:endParaRPr lang="ru-RU" sz="2400" b="1" dirty="0" smtClean="0">
              <a:solidFill>
                <a:srgbClr val="7030A0"/>
              </a:solidFill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84405"/>
              </p:ext>
            </p:extLst>
          </p:nvPr>
        </p:nvGraphicFramePr>
        <p:xfrm>
          <a:off x="2986298" y="1700808"/>
          <a:ext cx="31369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7" name="Формула" r:id="rId3" imgW="2171520" imgH="253800" progId="Equation.3">
                  <p:embed/>
                </p:oleObj>
              </mc:Choice>
              <mc:Fallback>
                <p:oleObj name="Формула" r:id="rId3" imgW="2171520" imgH="253800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298" y="1700808"/>
                        <a:ext cx="31369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702211"/>
              </p:ext>
            </p:extLst>
          </p:nvPr>
        </p:nvGraphicFramePr>
        <p:xfrm>
          <a:off x="3021013" y="2781548"/>
          <a:ext cx="30638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8" name="Формула" r:id="rId5" imgW="2120760" imgH="253800" progId="Equation.3">
                  <p:embed/>
                </p:oleObj>
              </mc:Choice>
              <mc:Fallback>
                <p:oleObj name="Формула" r:id="rId5" imgW="2120760" imgH="253800" progId="Equation.3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2781548"/>
                        <a:ext cx="306387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576854"/>
              </p:ext>
            </p:extLst>
          </p:nvPr>
        </p:nvGraphicFramePr>
        <p:xfrm>
          <a:off x="2978150" y="3875013"/>
          <a:ext cx="31559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9" name="Формула" r:id="rId7" imgW="2184120" imgH="241200" progId="Equation.3">
                  <p:embed/>
                </p:oleObj>
              </mc:Choice>
              <mc:Fallback>
                <p:oleObj name="Формула" r:id="rId7" imgW="2184120" imgH="241200" progId="Equation.3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3875013"/>
                        <a:ext cx="315595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536200"/>
              </p:ext>
            </p:extLst>
          </p:nvPr>
        </p:nvGraphicFramePr>
        <p:xfrm>
          <a:off x="2066925" y="4975473"/>
          <a:ext cx="49720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0" name="Формула" r:id="rId9" imgW="3441600" imgH="266400" progId="Equation.3">
                  <p:embed/>
                </p:oleObj>
              </mc:Choice>
              <mc:Fallback>
                <p:oleObj name="Формула" r:id="rId9" imgW="3441600" imgH="266400" progId="Equation.3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4975473"/>
                        <a:ext cx="497205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972190"/>
              </p:ext>
            </p:extLst>
          </p:nvPr>
        </p:nvGraphicFramePr>
        <p:xfrm>
          <a:off x="2270125" y="6100589"/>
          <a:ext cx="4568825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1" name="Формула" r:id="rId11" imgW="3162240" imgH="495000" progId="Equation.3">
                  <p:embed/>
                </p:oleObj>
              </mc:Choice>
              <mc:Fallback>
                <p:oleObj name="Формула" r:id="rId11" imgW="3162240" imgH="495000" progId="Equation.3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25" y="6100589"/>
                        <a:ext cx="4568825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624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90381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Критерии аппроксимации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475193"/>
              </p:ext>
            </p:extLst>
          </p:nvPr>
        </p:nvGraphicFramePr>
        <p:xfrm>
          <a:off x="374650" y="1358900"/>
          <a:ext cx="19288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6" name="Формула" r:id="rId3" imgW="1206360" imgH="444240" progId="Equation.3">
                  <p:embed/>
                </p:oleObj>
              </mc:Choice>
              <mc:Fallback>
                <p:oleObj name="Формула" r:id="rId3" imgW="120636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1358900"/>
                        <a:ext cx="1928813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372685" y="1502782"/>
            <a:ext cx="65918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030A0"/>
                </a:solidFill>
              </a:rPr>
              <a:t>– сумма рассогласований (возможна взаимная компенсация положительных и отрицательных рассогласований)</a:t>
            </a:r>
          </a:p>
          <a:p>
            <a:endParaRPr lang="ru-RU" sz="2000" b="1" dirty="0">
              <a:solidFill>
                <a:srgbClr val="7030A0"/>
              </a:solidFill>
            </a:endParaRPr>
          </a:p>
          <a:p>
            <a:r>
              <a:rPr lang="ru-RU" sz="2000" b="1" dirty="0">
                <a:solidFill>
                  <a:srgbClr val="7030A0"/>
                </a:solidFill>
              </a:rPr>
              <a:t>– сумма </a:t>
            </a:r>
            <a:r>
              <a:rPr lang="ru-RU" sz="2000" b="1" dirty="0" smtClean="0">
                <a:solidFill>
                  <a:srgbClr val="7030A0"/>
                </a:solidFill>
              </a:rPr>
              <a:t>абсолютных рассогласований (большие и малые величины ошибок равноценны)</a:t>
            </a:r>
            <a:endParaRPr lang="ru-RU" sz="2000" b="1" dirty="0">
              <a:solidFill>
                <a:srgbClr val="7030A0"/>
              </a:solidFill>
            </a:endParaRPr>
          </a:p>
          <a:p>
            <a:endParaRPr lang="ru-RU" sz="2000" b="1" dirty="0" smtClean="0">
              <a:solidFill>
                <a:srgbClr val="7030A0"/>
              </a:solidFill>
            </a:endParaRPr>
          </a:p>
          <a:p>
            <a:r>
              <a:rPr lang="ru-RU" sz="2000" b="1" dirty="0">
                <a:solidFill>
                  <a:srgbClr val="7030A0"/>
                </a:solidFill>
              </a:rPr>
              <a:t>– сумма </a:t>
            </a:r>
            <a:r>
              <a:rPr lang="ru-RU" sz="2000" b="1" dirty="0" smtClean="0">
                <a:solidFill>
                  <a:srgbClr val="7030A0"/>
                </a:solidFill>
              </a:rPr>
              <a:t>квадратов рассогласований (в большей степени корректируются большие рассогласования)</a:t>
            </a:r>
            <a:endParaRPr lang="ru-RU" sz="2000" b="1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57827"/>
              </p:ext>
            </p:extLst>
          </p:nvPr>
        </p:nvGraphicFramePr>
        <p:xfrm>
          <a:off x="368300" y="2570163"/>
          <a:ext cx="180975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7" name="Формула" r:id="rId5" imgW="1130040" imgH="444240" progId="Equation.3">
                  <p:embed/>
                </p:oleObj>
              </mc:Choice>
              <mc:Fallback>
                <p:oleObj name="Формула" r:id="rId5" imgW="113004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2570163"/>
                        <a:ext cx="1809750" cy="71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212656"/>
              </p:ext>
            </p:extLst>
          </p:nvPr>
        </p:nvGraphicFramePr>
        <p:xfrm>
          <a:off x="273050" y="3538538"/>
          <a:ext cx="2032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8" name="Формула" r:id="rId7" imgW="1269720" imgH="444240" progId="Equation.3">
                  <p:embed/>
                </p:oleObj>
              </mc:Choice>
              <mc:Fallback>
                <p:oleObj name="Формула" r:id="rId7" imgW="126972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" y="3538538"/>
                        <a:ext cx="20320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79512" y="5097378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u="sng" dirty="0" smtClean="0">
                <a:solidFill>
                  <a:srgbClr val="7030A0"/>
                </a:solidFill>
              </a:rPr>
              <a:t>Метод наименьших квадратов</a:t>
            </a:r>
            <a:r>
              <a:rPr lang="ru-RU" sz="2000" b="1" dirty="0" smtClean="0">
                <a:solidFill>
                  <a:srgbClr val="7030A0"/>
                </a:solidFill>
              </a:rPr>
              <a:t> заключается в использовании для решения задачи аппроксимации квадратичного критерия рассогласования</a:t>
            </a:r>
          </a:p>
        </p:txBody>
      </p:sp>
    </p:spTree>
    <p:extLst>
      <p:ext uri="{BB962C8B-B14F-4D97-AF65-F5344CB8AC3E}">
        <p14:creationId xmlns:p14="http://schemas.microsoft.com/office/powerpoint/2010/main" val="8236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68431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Одномерная полиномиальная аппроксимация (начало)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594569"/>
              </p:ext>
            </p:extLst>
          </p:nvPr>
        </p:nvGraphicFramePr>
        <p:xfrm>
          <a:off x="2826556" y="1335682"/>
          <a:ext cx="3474432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1" name="Формула" r:id="rId3" imgW="2171520" imgH="253800" progId="Equation.3">
                  <p:embed/>
                </p:oleObj>
              </mc:Choice>
              <mc:Fallback>
                <p:oleObj name="Формула" r:id="rId3" imgW="21715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6556" y="1335682"/>
                        <a:ext cx="3474432" cy="406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869483"/>
              </p:ext>
            </p:extLst>
          </p:nvPr>
        </p:nvGraphicFramePr>
        <p:xfrm>
          <a:off x="1004888" y="1773238"/>
          <a:ext cx="709453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2" name="Формула" r:id="rId5" imgW="4431960" imgH="444240" progId="Equation.3">
                  <p:embed/>
                </p:oleObj>
              </mc:Choice>
              <mc:Fallback>
                <p:oleObj name="Формула" r:id="rId5" imgW="4431960" imgH="444240" progId="Equation.3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1773238"/>
                        <a:ext cx="7094537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179314"/>
              </p:ext>
            </p:extLst>
          </p:nvPr>
        </p:nvGraphicFramePr>
        <p:xfrm>
          <a:off x="447080" y="2903736"/>
          <a:ext cx="1244600" cy="31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3" name="Equation" r:id="rId7" imgW="622300" imgH="1574800" progId="Equation.3">
                  <p:embed/>
                </p:oleObj>
              </mc:Choice>
              <mc:Fallback>
                <p:oleObj name="Equation" r:id="rId7" imgW="622300" imgH="15748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80" y="2903736"/>
                        <a:ext cx="1244600" cy="314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207660"/>
              </p:ext>
            </p:extLst>
          </p:nvPr>
        </p:nvGraphicFramePr>
        <p:xfrm>
          <a:off x="2147888" y="2840038"/>
          <a:ext cx="6527800" cy="327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4" name="Формула" r:id="rId9" imgW="3263760" imgH="1638000" progId="Equation.3">
                  <p:embed/>
                </p:oleObj>
              </mc:Choice>
              <mc:Fallback>
                <p:oleObj name="Формула" r:id="rId9" imgW="3263760" imgH="16380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2840038"/>
                        <a:ext cx="6527800" cy="327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177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68431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Одномерная полиномиальная аппроксимация (продолжение)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448295"/>
              </p:ext>
            </p:extLst>
          </p:nvPr>
        </p:nvGraphicFramePr>
        <p:xfrm>
          <a:off x="2826556" y="1335682"/>
          <a:ext cx="3474432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5" name="Формула" r:id="rId3" imgW="2171520" imgH="253800" progId="Equation.3">
                  <p:embed/>
                </p:oleObj>
              </mc:Choice>
              <mc:Fallback>
                <p:oleObj name="Формула" r:id="rId3" imgW="21715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6556" y="1335682"/>
                        <a:ext cx="3474432" cy="406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533412"/>
              </p:ext>
            </p:extLst>
          </p:nvPr>
        </p:nvGraphicFramePr>
        <p:xfrm>
          <a:off x="107950" y="1589088"/>
          <a:ext cx="4103688" cy="205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6" name="Формула" r:id="rId5" imgW="3263760" imgH="1638000" progId="Equation.3">
                  <p:embed/>
                </p:oleObj>
              </mc:Choice>
              <mc:Fallback>
                <p:oleObj name="Формула" r:id="rId5" imgW="3263760" imgH="163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589088"/>
                        <a:ext cx="4103688" cy="205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147133"/>
              </p:ext>
            </p:extLst>
          </p:nvPr>
        </p:nvGraphicFramePr>
        <p:xfrm>
          <a:off x="1331640" y="3651250"/>
          <a:ext cx="7715250" cy="311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7" name="Формула" r:id="rId7" imgW="4051080" imgH="1638000" progId="Equation.3">
                  <p:embed/>
                </p:oleObj>
              </mc:Choice>
              <mc:Fallback>
                <p:oleObj name="Формула" r:id="rId7" imgW="4051080" imgH="16380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651250"/>
                        <a:ext cx="7715250" cy="311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1259632" y="3645024"/>
            <a:ext cx="7776864" cy="309634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30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44624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Одномерная полиномиальная аппроксимация (окончание)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170986"/>
              </p:ext>
            </p:extLst>
          </p:nvPr>
        </p:nvGraphicFramePr>
        <p:xfrm>
          <a:off x="530432" y="5301208"/>
          <a:ext cx="873216" cy="42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2" name="Формула" r:id="rId3" imgW="545760" imgH="266400" progId="Equation.3">
                  <p:embed/>
                </p:oleObj>
              </mc:Choice>
              <mc:Fallback>
                <p:oleObj name="Формула" r:id="rId3" imgW="545760" imgH="266400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432" y="5301208"/>
                        <a:ext cx="873216" cy="426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0453" y="1196752"/>
            <a:ext cx="8028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7030A0"/>
                </a:solidFill>
              </a:rPr>
              <a:t>Система линейных уравнений относительно вектора коэффициентов 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500939"/>
              </p:ext>
            </p:extLst>
          </p:nvPr>
        </p:nvGraphicFramePr>
        <p:xfrm>
          <a:off x="1632197" y="4437112"/>
          <a:ext cx="3919538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3" name="Формула" r:id="rId5" imgW="2450880" imgH="1434960" progId="Equation.3">
                  <p:embed/>
                </p:oleObj>
              </mc:Choice>
              <mc:Fallback>
                <p:oleObj name="Формула" r:id="rId5" imgW="2450880" imgH="1434960" progId="Equation.3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197" y="4437112"/>
                        <a:ext cx="3919538" cy="228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727041"/>
              </p:ext>
            </p:extLst>
          </p:nvPr>
        </p:nvGraphicFramePr>
        <p:xfrm>
          <a:off x="5767610" y="4653136"/>
          <a:ext cx="1036638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4" name="Формула" r:id="rId7" imgW="647640" imgH="1079280" progId="Equation.3">
                  <p:embed/>
                </p:oleObj>
              </mc:Choice>
              <mc:Fallback>
                <p:oleObj name="Формула" r:id="rId7" imgW="647640" imgH="1079280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610" y="4653136"/>
                        <a:ext cx="1036638" cy="172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303161"/>
              </p:ext>
            </p:extLst>
          </p:nvPr>
        </p:nvGraphicFramePr>
        <p:xfrm>
          <a:off x="6948115" y="4272359"/>
          <a:ext cx="1584325" cy="261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5" name="Формула" r:id="rId9" imgW="990360" imgH="1638000" progId="Equation.3">
                  <p:embed/>
                </p:oleObj>
              </mc:Choice>
              <mc:Fallback>
                <p:oleObj name="Формула" r:id="rId9" imgW="990360" imgH="1638000" progId="Equation.3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115" y="4272359"/>
                        <a:ext cx="1584325" cy="261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483902"/>
              </p:ext>
            </p:extLst>
          </p:nvPr>
        </p:nvGraphicFramePr>
        <p:xfrm>
          <a:off x="306276" y="1556792"/>
          <a:ext cx="8496944" cy="3039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6" name="Документ" r:id="rId11" imgW="6196270" imgH="2216810" progId="Word.Document.12">
                  <p:embed/>
                </p:oleObj>
              </mc:Choice>
              <mc:Fallback>
                <p:oleObj name="Документ" r:id="rId11" imgW="6196270" imgH="2216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6276" y="1556792"/>
                        <a:ext cx="8496944" cy="30391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931652" y="1556792"/>
            <a:ext cx="1333491" cy="266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937616" y="3573016"/>
            <a:ext cx="7248852" cy="64807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2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44624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Матричная форма представления</a:t>
            </a:r>
            <a:b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метода наименьших квадратов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7" y="1196752"/>
            <a:ext cx="28083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030A0"/>
                </a:solidFill>
              </a:rPr>
              <a:t>Введём характеристическую матрицу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ru-RU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тогда в системе              :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448877"/>
              </p:ext>
            </p:extLst>
          </p:nvPr>
        </p:nvGraphicFramePr>
        <p:xfrm>
          <a:off x="107504" y="2204864"/>
          <a:ext cx="3187700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1" name="Формула" r:id="rId3" imgW="1993680" imgH="1358640" progId="Equation.3">
                  <p:embed/>
                </p:oleObj>
              </mc:Choice>
              <mc:Fallback>
                <p:oleObj name="Формула" r:id="rId3" imgW="1993680" imgH="1358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204864"/>
                        <a:ext cx="3187700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277889"/>
              </p:ext>
            </p:extLst>
          </p:nvPr>
        </p:nvGraphicFramePr>
        <p:xfrm>
          <a:off x="1835696" y="4462990"/>
          <a:ext cx="8731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2" name="Формула" r:id="rId5" imgW="545760" imgH="266400" progId="Equation.3">
                  <p:embed/>
                </p:oleObj>
              </mc:Choice>
              <mc:Fallback>
                <p:oleObj name="Формула" r:id="rId5" imgW="545760" imgH="266400" progId="Equation.3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462990"/>
                        <a:ext cx="8731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020007"/>
              </p:ext>
            </p:extLst>
          </p:nvPr>
        </p:nvGraphicFramePr>
        <p:xfrm>
          <a:off x="998632" y="5013176"/>
          <a:ext cx="134112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3" name="Формула" r:id="rId7" imgW="838200" imgH="279400" progId="Equation.3">
                  <p:embed/>
                </p:oleObj>
              </mc:Choice>
              <mc:Fallback>
                <p:oleObj name="Формула" r:id="rId7" imgW="838200" imgH="27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632" y="5013176"/>
                        <a:ext cx="1341120" cy="447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250655"/>
              </p:ext>
            </p:extLst>
          </p:nvPr>
        </p:nvGraphicFramePr>
        <p:xfrm>
          <a:off x="1043608" y="5661247"/>
          <a:ext cx="1219200" cy="528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4" name="Формула" r:id="rId9" imgW="762000" imgH="330200" progId="Equation.3">
                  <p:embed/>
                </p:oleObj>
              </mc:Choice>
              <mc:Fallback>
                <p:oleObj name="Формула" r:id="rId9" imgW="762000" imgH="330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661247"/>
                        <a:ext cx="1219200" cy="528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696353"/>
              </p:ext>
            </p:extLst>
          </p:nvPr>
        </p:nvGraphicFramePr>
        <p:xfrm>
          <a:off x="5148064" y="4005063"/>
          <a:ext cx="2153920" cy="528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5" name="Формула" r:id="rId11" imgW="1346200" imgH="330200" progId="Equation.3">
                  <p:embed/>
                </p:oleObj>
              </mc:Choice>
              <mc:Fallback>
                <p:oleObj name="Формула" r:id="rId11" imgW="1346200" imgH="330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4005063"/>
                        <a:ext cx="2153920" cy="528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633515"/>
              </p:ext>
            </p:extLst>
          </p:nvPr>
        </p:nvGraphicFramePr>
        <p:xfrm>
          <a:off x="3806825" y="4518447"/>
          <a:ext cx="4837113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6" name="Формула" r:id="rId13" imgW="3022560" imgH="469800" progId="Equation.3">
                  <p:embed/>
                </p:oleObj>
              </mc:Choice>
              <mc:Fallback>
                <p:oleObj name="Формула" r:id="rId13" imgW="3022560" imgH="469800" progId="Equation.3">
                  <p:embed/>
                  <p:pic>
                    <p:nvPicPr>
                      <p:cNvPr id="0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5" y="4518447"/>
                        <a:ext cx="4837113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297932"/>
              </p:ext>
            </p:extLst>
          </p:nvPr>
        </p:nvGraphicFramePr>
        <p:xfrm>
          <a:off x="4778375" y="5197897"/>
          <a:ext cx="2906713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7" name="Формула" r:id="rId15" imgW="1815840" imgH="469800" progId="Equation.3">
                  <p:embed/>
                </p:oleObj>
              </mc:Choice>
              <mc:Fallback>
                <p:oleObj name="Формула" r:id="rId15" imgW="1815840" imgH="469800" progId="Equation.3">
                  <p:embed/>
                  <p:pic>
                    <p:nvPicPr>
                      <p:cNvPr id="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75" y="5197897"/>
                        <a:ext cx="2906713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755116"/>
              </p:ext>
            </p:extLst>
          </p:nvPr>
        </p:nvGraphicFramePr>
        <p:xfrm>
          <a:off x="4959350" y="5990480"/>
          <a:ext cx="25622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8" name="Формула" r:id="rId17" imgW="1600200" imgH="469800" progId="Equation.3">
                  <p:embed/>
                </p:oleObj>
              </mc:Choice>
              <mc:Fallback>
                <p:oleObj name="Формула" r:id="rId17" imgW="1600200" imgH="469800" progId="Equation.3">
                  <p:embed/>
                  <p:pic>
                    <p:nvPicPr>
                      <p:cNvPr id="0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350" y="5990480"/>
                        <a:ext cx="25622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Прямоугольник 22"/>
          <p:cNvSpPr/>
          <p:nvPr/>
        </p:nvSpPr>
        <p:spPr>
          <a:xfrm>
            <a:off x="4860032" y="5981026"/>
            <a:ext cx="2808312" cy="832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313636"/>
              </p:ext>
            </p:extLst>
          </p:nvPr>
        </p:nvGraphicFramePr>
        <p:xfrm>
          <a:off x="3419872" y="1412776"/>
          <a:ext cx="3919538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9" name="Формула" r:id="rId19" imgW="2450880" imgH="1434960" progId="Equation.3">
                  <p:embed/>
                </p:oleObj>
              </mc:Choice>
              <mc:Fallback>
                <p:oleObj name="Формула" r:id="rId19" imgW="2450880" imgH="1434960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1412776"/>
                        <a:ext cx="3919538" cy="228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074906"/>
              </p:ext>
            </p:extLst>
          </p:nvPr>
        </p:nvGraphicFramePr>
        <p:xfrm>
          <a:off x="7452320" y="1268760"/>
          <a:ext cx="1584325" cy="261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0" name="Формула" r:id="rId21" imgW="990360" imgH="1638000" progId="Equation.3">
                  <p:embed/>
                </p:oleObj>
              </mc:Choice>
              <mc:Fallback>
                <p:oleObj name="Формула" r:id="rId21" imgW="990360" imgH="1638000" progId="Equation.3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320" y="1268760"/>
                        <a:ext cx="1584325" cy="261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348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2987</TotalTime>
  <Words>481</Words>
  <Application>Microsoft Office PowerPoint</Application>
  <PresentationFormat>Экран (4:3)</PresentationFormat>
  <Paragraphs>114</Paragraphs>
  <Slides>18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Тема Office</vt:lpstr>
      <vt:lpstr>Формула</vt:lpstr>
      <vt:lpstr>Equation</vt:lpstr>
      <vt:lpstr>Документ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DSP</dc:creator>
  <cp:lastModifiedBy>DSP</cp:lastModifiedBy>
  <cp:revision>130</cp:revision>
  <dcterms:created xsi:type="dcterms:W3CDTF">2020-04-10T10:11:46Z</dcterms:created>
  <dcterms:modified xsi:type="dcterms:W3CDTF">2020-10-20T05:59:39Z</dcterms:modified>
</cp:coreProperties>
</file>