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sldIdLst>
    <p:sldId id="256" r:id="rId2"/>
    <p:sldId id="349" r:id="rId3"/>
    <p:sldId id="257" r:id="rId4"/>
    <p:sldId id="346" r:id="rId5"/>
    <p:sldId id="347" r:id="rId6"/>
    <p:sldId id="348" r:id="rId7"/>
    <p:sldId id="258" r:id="rId8"/>
    <p:sldId id="259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61" r:id="rId17"/>
    <p:sldId id="262" r:id="rId18"/>
    <p:sldId id="269" r:id="rId19"/>
    <p:sldId id="272" r:id="rId20"/>
    <p:sldId id="273" r:id="rId21"/>
    <p:sldId id="274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90" r:id="rId31"/>
    <p:sldId id="294" r:id="rId32"/>
    <p:sldId id="291" r:id="rId33"/>
    <p:sldId id="292" r:id="rId34"/>
    <p:sldId id="293" r:id="rId35"/>
    <p:sldId id="350" r:id="rId36"/>
    <p:sldId id="352" r:id="rId37"/>
    <p:sldId id="353" r:id="rId38"/>
    <p:sldId id="354" r:id="rId39"/>
    <p:sldId id="355" r:id="rId40"/>
    <p:sldId id="356" r:id="rId41"/>
    <p:sldId id="357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" initials="А" lastIdx="1" clrIdx="0">
    <p:extLst>
      <p:ext uri="{19B8F6BF-5375-455C-9EA6-DF929625EA0E}">
        <p15:presenceInfo xmlns="" xmlns:p15="http://schemas.microsoft.com/office/powerpoint/2012/main" userId="08fa428257d1a6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6T21:47:00.182" idx="1">
    <p:pos x="10" y="10"/>
    <p:text>y</p:text>
    <p:extLst>
      <p:ext uri="{C676402C-5697-4E1C-873F-D02D1690AC5C}">
        <p15:threadingInfo xmlns=""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B0342-928E-4858-BEE5-10A8150DB0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61E9753-849B-4B45-AFAC-88BAB22D3292}">
      <dgm:prSet phldrT="[Текст]"/>
      <dgm:spPr/>
      <dgm:t>
        <a:bodyPr/>
        <a:lstStyle/>
        <a:p>
          <a:r>
            <a:rPr lang="ru-RU" dirty="0"/>
            <a:t>Государственный этикет</a:t>
          </a:r>
        </a:p>
      </dgm:t>
    </dgm:pt>
    <dgm:pt modelId="{9CA61E4C-D737-4853-AFC4-ED2C99EFE871}" type="parTrans" cxnId="{D5A066FD-3DE4-45E2-96D3-E3F6FC1C0834}">
      <dgm:prSet/>
      <dgm:spPr/>
      <dgm:t>
        <a:bodyPr/>
        <a:lstStyle/>
        <a:p>
          <a:endParaRPr lang="ru-RU"/>
        </a:p>
      </dgm:t>
    </dgm:pt>
    <dgm:pt modelId="{3BDAAF99-7387-4531-8405-616DEFCB7857}" type="sibTrans" cxnId="{D5A066FD-3DE4-45E2-96D3-E3F6FC1C0834}">
      <dgm:prSet/>
      <dgm:spPr/>
      <dgm:t>
        <a:bodyPr/>
        <a:lstStyle/>
        <a:p>
          <a:endParaRPr lang="ru-RU"/>
        </a:p>
      </dgm:t>
    </dgm:pt>
    <dgm:pt modelId="{4D33DB91-2224-4282-9EEC-5F395941A0FB}">
      <dgm:prSet phldrT="[Текст]"/>
      <dgm:spPr/>
      <dgm:t>
        <a:bodyPr/>
        <a:lstStyle/>
        <a:p>
          <a:r>
            <a:rPr lang="ru-RU" dirty="0"/>
            <a:t>Строго регламентируемый порядок и формы обхождения, установленные при дворах монархов (глав государств)</a:t>
          </a:r>
        </a:p>
      </dgm:t>
    </dgm:pt>
    <dgm:pt modelId="{D4B46213-8C53-450D-A48A-0476289D4255}" type="parTrans" cxnId="{F7281A12-342F-4837-B058-810484C710DB}">
      <dgm:prSet/>
      <dgm:spPr/>
      <dgm:t>
        <a:bodyPr/>
        <a:lstStyle/>
        <a:p>
          <a:endParaRPr lang="ru-RU"/>
        </a:p>
      </dgm:t>
    </dgm:pt>
    <dgm:pt modelId="{A82CF2B0-09D7-497C-8F4F-CF3B4785959D}" type="sibTrans" cxnId="{F7281A12-342F-4837-B058-810484C710DB}">
      <dgm:prSet/>
      <dgm:spPr/>
      <dgm:t>
        <a:bodyPr/>
        <a:lstStyle/>
        <a:p>
          <a:endParaRPr lang="ru-RU"/>
        </a:p>
      </dgm:t>
    </dgm:pt>
    <dgm:pt modelId="{EA687C6D-8AA8-4EE6-A91E-4AF36A3E3263}">
      <dgm:prSet phldrT="[Текст]"/>
      <dgm:spPr/>
      <dgm:t>
        <a:bodyPr/>
        <a:lstStyle/>
        <a:p>
          <a:r>
            <a:rPr lang="ru-RU" dirty="0"/>
            <a:t>Дипломатический этикет</a:t>
          </a:r>
        </a:p>
      </dgm:t>
    </dgm:pt>
    <dgm:pt modelId="{22FA143A-C4BE-4067-844F-25F517F83CC2}" type="parTrans" cxnId="{8E50C01C-A67F-4535-9F38-D67CC1977FDE}">
      <dgm:prSet/>
      <dgm:spPr/>
      <dgm:t>
        <a:bodyPr/>
        <a:lstStyle/>
        <a:p>
          <a:endParaRPr lang="ru-RU"/>
        </a:p>
      </dgm:t>
    </dgm:pt>
    <dgm:pt modelId="{19D60A33-A896-441F-AAC9-891677B30F04}" type="sibTrans" cxnId="{8E50C01C-A67F-4535-9F38-D67CC1977FDE}">
      <dgm:prSet/>
      <dgm:spPr/>
      <dgm:t>
        <a:bodyPr/>
        <a:lstStyle/>
        <a:p>
          <a:endParaRPr lang="ru-RU"/>
        </a:p>
      </dgm:t>
    </dgm:pt>
    <dgm:pt modelId="{F548AB0F-32D4-4F05-BC60-203E541135BF}">
      <dgm:prSet phldrT="[Текст]"/>
      <dgm:spPr/>
      <dgm:t>
        <a:bodyPr/>
        <a:lstStyle/>
        <a:p>
          <a:r>
            <a:rPr lang="ru-RU" dirty="0"/>
            <a:t>Правила поведения дипломатов и прочих официальных лиц при контактах на приемах, визитах</a:t>
          </a:r>
        </a:p>
      </dgm:t>
    </dgm:pt>
    <dgm:pt modelId="{5019B9D3-E5C1-4B6A-A3CF-D6CD30A2D9B5}" type="parTrans" cxnId="{4F558BEE-C883-442B-B1C0-5670530185A6}">
      <dgm:prSet/>
      <dgm:spPr/>
      <dgm:t>
        <a:bodyPr/>
        <a:lstStyle/>
        <a:p>
          <a:endParaRPr lang="ru-RU"/>
        </a:p>
      </dgm:t>
    </dgm:pt>
    <dgm:pt modelId="{E561E97B-AD09-4DB8-91D4-D827BBA695F7}" type="sibTrans" cxnId="{4F558BEE-C883-442B-B1C0-5670530185A6}">
      <dgm:prSet/>
      <dgm:spPr/>
      <dgm:t>
        <a:bodyPr/>
        <a:lstStyle/>
        <a:p>
          <a:endParaRPr lang="ru-RU"/>
        </a:p>
      </dgm:t>
    </dgm:pt>
    <dgm:pt modelId="{03986501-3D28-4980-A952-7CE6F535A01A}">
      <dgm:prSet phldrT="[Текст]"/>
      <dgm:spPr/>
      <dgm:t>
        <a:bodyPr/>
        <a:lstStyle/>
        <a:p>
          <a:r>
            <a:rPr lang="ru-RU" dirty="0"/>
            <a:t>Воинский этикет</a:t>
          </a:r>
        </a:p>
      </dgm:t>
    </dgm:pt>
    <dgm:pt modelId="{F4491086-165F-4E9B-B3A4-77863B4D4D32}" type="parTrans" cxnId="{C4E730F4-66AF-406B-AEB4-B98A11D4847F}">
      <dgm:prSet/>
      <dgm:spPr/>
      <dgm:t>
        <a:bodyPr/>
        <a:lstStyle/>
        <a:p>
          <a:endParaRPr lang="ru-RU"/>
        </a:p>
      </dgm:t>
    </dgm:pt>
    <dgm:pt modelId="{5D611045-D0ED-42CA-AC0C-700269EDBE0A}" type="sibTrans" cxnId="{C4E730F4-66AF-406B-AEB4-B98A11D4847F}">
      <dgm:prSet/>
      <dgm:spPr/>
      <dgm:t>
        <a:bodyPr/>
        <a:lstStyle/>
        <a:p>
          <a:endParaRPr lang="ru-RU"/>
        </a:p>
      </dgm:t>
    </dgm:pt>
    <dgm:pt modelId="{67D6EC18-A619-4ED7-BBE2-055334EF3625}">
      <dgm:prSet phldrT="[Текст]"/>
      <dgm:spPr/>
      <dgm:t>
        <a:bodyPr/>
        <a:lstStyle/>
        <a:p>
          <a:r>
            <a:rPr lang="ru-RU" dirty="0"/>
            <a:t>Религиозный этикет</a:t>
          </a:r>
        </a:p>
      </dgm:t>
    </dgm:pt>
    <dgm:pt modelId="{3107486B-2CBA-4D41-80B9-59E484F07A00}" type="parTrans" cxnId="{D6180B82-0240-4B52-9901-160AF8F180D7}">
      <dgm:prSet/>
      <dgm:spPr/>
      <dgm:t>
        <a:bodyPr/>
        <a:lstStyle/>
        <a:p>
          <a:endParaRPr lang="ru-RU"/>
        </a:p>
      </dgm:t>
    </dgm:pt>
    <dgm:pt modelId="{5CB18E4E-EAEE-4DF6-97BE-D37535EFFF01}" type="sibTrans" cxnId="{D6180B82-0240-4B52-9901-160AF8F180D7}">
      <dgm:prSet/>
      <dgm:spPr/>
      <dgm:t>
        <a:bodyPr/>
        <a:lstStyle/>
        <a:p>
          <a:endParaRPr lang="ru-RU"/>
        </a:p>
      </dgm:t>
    </dgm:pt>
    <dgm:pt modelId="{35E5B031-E886-40B9-A969-8F01D1CC49EF}">
      <dgm:prSet phldrT="[Текст]"/>
      <dgm:spPr/>
      <dgm:t>
        <a:bodyPr/>
        <a:lstStyle/>
        <a:p>
          <a:r>
            <a:rPr lang="ru-RU" dirty="0"/>
            <a:t>Совокупность правил, традиций и условностей, соблюдаемых при общении</a:t>
          </a:r>
        </a:p>
      </dgm:t>
    </dgm:pt>
    <dgm:pt modelId="{5634F373-48B7-4196-9027-1D78E0D04237}" type="parTrans" cxnId="{1EB52198-F824-4ABE-8E91-CE7F0774B4E0}">
      <dgm:prSet/>
      <dgm:spPr/>
      <dgm:t>
        <a:bodyPr/>
        <a:lstStyle/>
        <a:p>
          <a:endParaRPr lang="ru-RU"/>
        </a:p>
      </dgm:t>
    </dgm:pt>
    <dgm:pt modelId="{B0FF3184-F7C1-4465-B36F-ADB6E6AB77B7}" type="sibTrans" cxnId="{1EB52198-F824-4ABE-8E91-CE7F0774B4E0}">
      <dgm:prSet/>
      <dgm:spPr/>
      <dgm:t>
        <a:bodyPr/>
        <a:lstStyle/>
        <a:p>
          <a:endParaRPr lang="ru-RU"/>
        </a:p>
      </dgm:t>
    </dgm:pt>
    <dgm:pt modelId="{91DF7C66-00EF-48F7-B923-DFC281899F08}">
      <dgm:prSet phldrT="[Текст]"/>
      <dgm:spPr/>
      <dgm:t>
        <a:bodyPr/>
        <a:lstStyle/>
        <a:p>
          <a:r>
            <a:rPr lang="ru-RU" dirty="0"/>
            <a:t>Свод общепризнанных правил, общепризнанных мерок и манер поведения военных</a:t>
          </a:r>
        </a:p>
      </dgm:t>
    </dgm:pt>
    <dgm:pt modelId="{387218D9-68FE-4FFD-9DB2-5A681FDFDDAC}" type="parTrans" cxnId="{845427F0-8E70-4C4B-AEBC-3C9D534BF40F}">
      <dgm:prSet/>
      <dgm:spPr/>
      <dgm:t>
        <a:bodyPr/>
        <a:lstStyle/>
        <a:p>
          <a:endParaRPr lang="ru-RU"/>
        </a:p>
      </dgm:t>
    </dgm:pt>
    <dgm:pt modelId="{06763495-48C2-4065-9104-E85175F51E81}" type="sibTrans" cxnId="{845427F0-8E70-4C4B-AEBC-3C9D534BF40F}">
      <dgm:prSet/>
      <dgm:spPr/>
      <dgm:t>
        <a:bodyPr/>
        <a:lstStyle/>
        <a:p>
          <a:endParaRPr lang="ru-RU"/>
        </a:p>
      </dgm:t>
    </dgm:pt>
    <dgm:pt modelId="{A679A006-8015-4BEB-9CA2-8C2042A1C79B}">
      <dgm:prSet phldrT="[Текст]" custT="1"/>
      <dgm:spPr/>
      <dgm:t>
        <a:bodyPr/>
        <a:lstStyle/>
        <a:p>
          <a:r>
            <a:rPr lang="ru-RU" sz="2000" dirty="0"/>
            <a:t>Общегражданский этикет </a:t>
          </a:r>
          <a:r>
            <a:rPr lang="ru-RU" sz="1400" dirty="0"/>
            <a:t>делового общения, неделового общения, обрядовый, застольный</a:t>
          </a:r>
        </a:p>
      </dgm:t>
    </dgm:pt>
    <dgm:pt modelId="{2F569B8A-F0B6-4DE6-94BB-79493511DEA0}" type="parTrans" cxnId="{39EEE9CB-E3D3-45D6-A1E1-3DA02F6C0E27}">
      <dgm:prSet/>
      <dgm:spPr/>
      <dgm:t>
        <a:bodyPr/>
        <a:lstStyle/>
        <a:p>
          <a:endParaRPr lang="ru-RU"/>
        </a:p>
      </dgm:t>
    </dgm:pt>
    <dgm:pt modelId="{5FA7E837-5A0F-4290-8EF4-76D77E812BB7}" type="sibTrans" cxnId="{39EEE9CB-E3D3-45D6-A1E1-3DA02F6C0E27}">
      <dgm:prSet/>
      <dgm:spPr/>
      <dgm:t>
        <a:bodyPr/>
        <a:lstStyle/>
        <a:p>
          <a:endParaRPr lang="ru-RU"/>
        </a:p>
      </dgm:t>
    </dgm:pt>
    <dgm:pt modelId="{29EE4253-7B53-4C1E-8368-963688099FB2}">
      <dgm:prSet phldrT="[Текст]"/>
      <dgm:spPr/>
      <dgm:t>
        <a:bodyPr/>
        <a:lstStyle/>
        <a:p>
          <a:r>
            <a:rPr lang="ru-RU" dirty="0"/>
            <a:t>Правила общения с адептами культа какой- либо конфессии и нахождения в храмах</a:t>
          </a:r>
        </a:p>
      </dgm:t>
    </dgm:pt>
    <dgm:pt modelId="{815CA49A-E15B-4216-B08B-8DEB8CF9F54A}" type="parTrans" cxnId="{BED50A10-4CA1-495D-ABF7-A51232DC8478}">
      <dgm:prSet/>
      <dgm:spPr/>
      <dgm:t>
        <a:bodyPr/>
        <a:lstStyle/>
        <a:p>
          <a:endParaRPr lang="ru-RU"/>
        </a:p>
      </dgm:t>
    </dgm:pt>
    <dgm:pt modelId="{8BB0A58E-A181-40AF-8016-0C7DB2AB1C68}" type="sibTrans" cxnId="{BED50A10-4CA1-495D-ABF7-A51232DC8478}">
      <dgm:prSet/>
      <dgm:spPr/>
      <dgm:t>
        <a:bodyPr/>
        <a:lstStyle/>
        <a:p>
          <a:endParaRPr lang="ru-RU"/>
        </a:p>
      </dgm:t>
    </dgm:pt>
    <dgm:pt modelId="{A3B702ED-B2B5-483A-AAE6-DDE4032EFA5C}" type="pres">
      <dgm:prSet presAssocID="{4C1B0342-928E-4858-BEE5-10A8150DB0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430B473-571B-432F-9C29-4E346021431A}" type="pres">
      <dgm:prSet presAssocID="{C61E9753-849B-4B45-AFAC-88BAB22D329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10DC05-F096-4F5F-8CC0-0B05D426D15E}" type="pres">
      <dgm:prSet presAssocID="{C61E9753-849B-4B45-AFAC-88BAB22D3292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AEEC25-5B20-4E91-AF40-08176D694C66}" type="pres">
      <dgm:prSet presAssocID="{EA687C6D-8AA8-4EE6-A91E-4AF36A3E326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044FC3-3839-4F85-866F-DDABFDC18D0C}" type="pres">
      <dgm:prSet presAssocID="{EA687C6D-8AA8-4EE6-A91E-4AF36A3E3263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5C4C41-3F63-47BF-B03D-6D2218BA34D3}" type="pres">
      <dgm:prSet presAssocID="{03986501-3D28-4980-A952-7CE6F535A01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B9C1C5-FC0E-4BDA-A950-29731B627C54}" type="pres">
      <dgm:prSet presAssocID="{03986501-3D28-4980-A952-7CE6F535A01A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A80E64-0558-46E2-A09A-53599830FB57}" type="pres">
      <dgm:prSet presAssocID="{67D6EC18-A619-4ED7-BBE2-055334EF362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76120C-662E-416C-95EC-A963A0AAE148}" type="pres">
      <dgm:prSet presAssocID="{67D6EC18-A619-4ED7-BBE2-055334EF3625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06AA76-3D9D-4C60-B3F0-1FA138AEE5FE}" type="pres">
      <dgm:prSet presAssocID="{A679A006-8015-4BEB-9CA2-8C2042A1C79B}" presName="parentText" presStyleLbl="node1" presStyleIdx="4" presStyleCnt="5" custLinFactNeighborX="-2" custLinFactNeighborY="1836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92F457-7EF2-4019-83B4-66B50D587787}" type="pres">
      <dgm:prSet presAssocID="{A679A006-8015-4BEB-9CA2-8C2042A1C79B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45427F0-8E70-4C4B-AEBC-3C9D534BF40F}" srcId="{03986501-3D28-4980-A952-7CE6F535A01A}" destId="{91DF7C66-00EF-48F7-B923-DFC281899F08}" srcOrd="0" destOrd="0" parTransId="{387218D9-68FE-4FFD-9DB2-5A681FDFDDAC}" sibTransId="{06763495-48C2-4065-9104-E85175F51E81}"/>
    <dgm:cxn modelId="{5CDFBBB8-94B6-459A-84E5-72E0ED492BE7}" type="presOf" srcId="{67D6EC18-A619-4ED7-BBE2-055334EF3625}" destId="{62A80E64-0558-46E2-A09A-53599830FB57}" srcOrd="0" destOrd="0" presId="urn:microsoft.com/office/officeart/2005/8/layout/vList2"/>
    <dgm:cxn modelId="{D08A9DBC-ADAE-4F3A-9CA4-C6657F2AF8EF}" type="presOf" srcId="{C61E9753-849B-4B45-AFAC-88BAB22D3292}" destId="{8430B473-571B-432F-9C29-4E346021431A}" srcOrd="0" destOrd="0" presId="urn:microsoft.com/office/officeart/2005/8/layout/vList2"/>
    <dgm:cxn modelId="{1EB52198-F824-4ABE-8E91-CE7F0774B4E0}" srcId="{A679A006-8015-4BEB-9CA2-8C2042A1C79B}" destId="{35E5B031-E886-40B9-A969-8F01D1CC49EF}" srcOrd="0" destOrd="0" parTransId="{5634F373-48B7-4196-9027-1D78E0D04237}" sibTransId="{B0FF3184-F7C1-4465-B36F-ADB6E6AB77B7}"/>
    <dgm:cxn modelId="{BB99CD90-B8EA-4AE8-8618-50B2C85E23FD}" type="presOf" srcId="{EA687C6D-8AA8-4EE6-A91E-4AF36A3E3263}" destId="{DAAEEC25-5B20-4E91-AF40-08176D694C66}" srcOrd="0" destOrd="0" presId="urn:microsoft.com/office/officeart/2005/8/layout/vList2"/>
    <dgm:cxn modelId="{4F558BEE-C883-442B-B1C0-5670530185A6}" srcId="{EA687C6D-8AA8-4EE6-A91E-4AF36A3E3263}" destId="{F548AB0F-32D4-4F05-BC60-203E541135BF}" srcOrd="0" destOrd="0" parTransId="{5019B9D3-E5C1-4B6A-A3CF-D6CD30A2D9B5}" sibTransId="{E561E97B-AD09-4DB8-91D4-D827BBA695F7}"/>
    <dgm:cxn modelId="{A7E6EAD0-6D21-40F1-99DF-6812ABC7E6A1}" type="presOf" srcId="{4C1B0342-928E-4858-BEE5-10A8150DB0EB}" destId="{A3B702ED-B2B5-483A-AAE6-DDE4032EFA5C}" srcOrd="0" destOrd="0" presId="urn:microsoft.com/office/officeart/2005/8/layout/vList2"/>
    <dgm:cxn modelId="{0968FD83-D408-43A3-965E-296F74E5D067}" type="presOf" srcId="{03986501-3D28-4980-A952-7CE6F535A01A}" destId="{135C4C41-3F63-47BF-B03D-6D2218BA34D3}" srcOrd="0" destOrd="0" presId="urn:microsoft.com/office/officeart/2005/8/layout/vList2"/>
    <dgm:cxn modelId="{BED50A10-4CA1-495D-ABF7-A51232DC8478}" srcId="{67D6EC18-A619-4ED7-BBE2-055334EF3625}" destId="{29EE4253-7B53-4C1E-8368-963688099FB2}" srcOrd="0" destOrd="0" parTransId="{815CA49A-E15B-4216-B08B-8DEB8CF9F54A}" sibTransId="{8BB0A58E-A181-40AF-8016-0C7DB2AB1C68}"/>
    <dgm:cxn modelId="{79FAB0A4-EC36-499D-9221-7DF307C58427}" type="presOf" srcId="{F548AB0F-32D4-4F05-BC60-203E541135BF}" destId="{E0044FC3-3839-4F85-866F-DDABFDC18D0C}" srcOrd="0" destOrd="0" presId="urn:microsoft.com/office/officeart/2005/8/layout/vList2"/>
    <dgm:cxn modelId="{D5A066FD-3DE4-45E2-96D3-E3F6FC1C0834}" srcId="{4C1B0342-928E-4858-BEE5-10A8150DB0EB}" destId="{C61E9753-849B-4B45-AFAC-88BAB22D3292}" srcOrd="0" destOrd="0" parTransId="{9CA61E4C-D737-4853-AFC4-ED2C99EFE871}" sibTransId="{3BDAAF99-7387-4531-8405-616DEFCB7857}"/>
    <dgm:cxn modelId="{769AC407-CCB2-470E-A421-A03A4CC2E18E}" type="presOf" srcId="{29EE4253-7B53-4C1E-8368-963688099FB2}" destId="{1576120C-662E-416C-95EC-A963A0AAE148}" srcOrd="0" destOrd="0" presId="urn:microsoft.com/office/officeart/2005/8/layout/vList2"/>
    <dgm:cxn modelId="{39EEE9CB-E3D3-45D6-A1E1-3DA02F6C0E27}" srcId="{4C1B0342-928E-4858-BEE5-10A8150DB0EB}" destId="{A679A006-8015-4BEB-9CA2-8C2042A1C79B}" srcOrd="4" destOrd="0" parTransId="{2F569B8A-F0B6-4DE6-94BB-79493511DEA0}" sibTransId="{5FA7E837-5A0F-4290-8EF4-76D77E812BB7}"/>
    <dgm:cxn modelId="{C4E730F4-66AF-406B-AEB4-B98A11D4847F}" srcId="{4C1B0342-928E-4858-BEE5-10A8150DB0EB}" destId="{03986501-3D28-4980-A952-7CE6F535A01A}" srcOrd="2" destOrd="0" parTransId="{F4491086-165F-4E9B-B3A4-77863B4D4D32}" sibTransId="{5D611045-D0ED-42CA-AC0C-700269EDBE0A}"/>
    <dgm:cxn modelId="{DF13E5A9-C3A2-4509-B339-7B9B9797A87D}" type="presOf" srcId="{4D33DB91-2224-4282-9EEC-5F395941A0FB}" destId="{C310DC05-F096-4F5F-8CC0-0B05D426D15E}" srcOrd="0" destOrd="0" presId="urn:microsoft.com/office/officeart/2005/8/layout/vList2"/>
    <dgm:cxn modelId="{9DD38CA3-461D-4053-A1DA-79195E260700}" type="presOf" srcId="{91DF7C66-00EF-48F7-B923-DFC281899F08}" destId="{F7B9C1C5-FC0E-4BDA-A950-29731B627C54}" srcOrd="0" destOrd="0" presId="urn:microsoft.com/office/officeart/2005/8/layout/vList2"/>
    <dgm:cxn modelId="{8E50C01C-A67F-4535-9F38-D67CC1977FDE}" srcId="{4C1B0342-928E-4858-BEE5-10A8150DB0EB}" destId="{EA687C6D-8AA8-4EE6-A91E-4AF36A3E3263}" srcOrd="1" destOrd="0" parTransId="{22FA143A-C4BE-4067-844F-25F517F83CC2}" sibTransId="{19D60A33-A896-441F-AAC9-891677B30F04}"/>
    <dgm:cxn modelId="{0B6B6241-F413-4F8A-B286-C1099CFBFC0D}" type="presOf" srcId="{A679A006-8015-4BEB-9CA2-8C2042A1C79B}" destId="{2D06AA76-3D9D-4C60-B3F0-1FA138AEE5FE}" srcOrd="0" destOrd="0" presId="urn:microsoft.com/office/officeart/2005/8/layout/vList2"/>
    <dgm:cxn modelId="{C037FF90-94F7-48C3-B9F8-AD141C639062}" type="presOf" srcId="{35E5B031-E886-40B9-A969-8F01D1CC49EF}" destId="{C392F457-7EF2-4019-83B4-66B50D587787}" srcOrd="0" destOrd="0" presId="urn:microsoft.com/office/officeart/2005/8/layout/vList2"/>
    <dgm:cxn modelId="{D6180B82-0240-4B52-9901-160AF8F180D7}" srcId="{4C1B0342-928E-4858-BEE5-10A8150DB0EB}" destId="{67D6EC18-A619-4ED7-BBE2-055334EF3625}" srcOrd="3" destOrd="0" parTransId="{3107486B-2CBA-4D41-80B9-59E484F07A00}" sibTransId="{5CB18E4E-EAEE-4DF6-97BE-D37535EFFF01}"/>
    <dgm:cxn modelId="{F7281A12-342F-4837-B058-810484C710DB}" srcId="{C61E9753-849B-4B45-AFAC-88BAB22D3292}" destId="{4D33DB91-2224-4282-9EEC-5F395941A0FB}" srcOrd="0" destOrd="0" parTransId="{D4B46213-8C53-450D-A48A-0476289D4255}" sibTransId="{A82CF2B0-09D7-497C-8F4F-CF3B4785959D}"/>
    <dgm:cxn modelId="{256524AE-DEBC-412C-814E-5453EB7D03C9}" type="presParOf" srcId="{A3B702ED-B2B5-483A-AAE6-DDE4032EFA5C}" destId="{8430B473-571B-432F-9C29-4E346021431A}" srcOrd="0" destOrd="0" presId="urn:microsoft.com/office/officeart/2005/8/layout/vList2"/>
    <dgm:cxn modelId="{EA4F9DE4-0AD8-4AB0-A3B2-95CBFB80E6C1}" type="presParOf" srcId="{A3B702ED-B2B5-483A-AAE6-DDE4032EFA5C}" destId="{C310DC05-F096-4F5F-8CC0-0B05D426D15E}" srcOrd="1" destOrd="0" presId="urn:microsoft.com/office/officeart/2005/8/layout/vList2"/>
    <dgm:cxn modelId="{B2EB489A-C2D5-45B0-97FF-AE3CFCDD4354}" type="presParOf" srcId="{A3B702ED-B2B5-483A-AAE6-DDE4032EFA5C}" destId="{DAAEEC25-5B20-4E91-AF40-08176D694C66}" srcOrd="2" destOrd="0" presId="urn:microsoft.com/office/officeart/2005/8/layout/vList2"/>
    <dgm:cxn modelId="{2E63575E-1FAA-4486-A56B-1725A234B7E7}" type="presParOf" srcId="{A3B702ED-B2B5-483A-AAE6-DDE4032EFA5C}" destId="{E0044FC3-3839-4F85-866F-DDABFDC18D0C}" srcOrd="3" destOrd="0" presId="urn:microsoft.com/office/officeart/2005/8/layout/vList2"/>
    <dgm:cxn modelId="{05A94977-1F73-45D8-A717-6DF550E627C0}" type="presParOf" srcId="{A3B702ED-B2B5-483A-AAE6-DDE4032EFA5C}" destId="{135C4C41-3F63-47BF-B03D-6D2218BA34D3}" srcOrd="4" destOrd="0" presId="urn:microsoft.com/office/officeart/2005/8/layout/vList2"/>
    <dgm:cxn modelId="{5E12CAB5-4FEB-4DE2-8E25-EB98CF67B4D7}" type="presParOf" srcId="{A3B702ED-B2B5-483A-AAE6-DDE4032EFA5C}" destId="{F7B9C1C5-FC0E-4BDA-A950-29731B627C54}" srcOrd="5" destOrd="0" presId="urn:microsoft.com/office/officeart/2005/8/layout/vList2"/>
    <dgm:cxn modelId="{21CBE4CC-559E-4D46-BAA4-5ED5B980F69B}" type="presParOf" srcId="{A3B702ED-B2B5-483A-AAE6-DDE4032EFA5C}" destId="{62A80E64-0558-46E2-A09A-53599830FB57}" srcOrd="6" destOrd="0" presId="urn:microsoft.com/office/officeart/2005/8/layout/vList2"/>
    <dgm:cxn modelId="{530A9DEC-2A02-420A-A33F-B1BAD190D257}" type="presParOf" srcId="{A3B702ED-B2B5-483A-AAE6-DDE4032EFA5C}" destId="{1576120C-662E-416C-95EC-A963A0AAE148}" srcOrd="7" destOrd="0" presId="urn:microsoft.com/office/officeart/2005/8/layout/vList2"/>
    <dgm:cxn modelId="{76D81D75-2098-4E97-98E0-5C42F46E73A7}" type="presParOf" srcId="{A3B702ED-B2B5-483A-AAE6-DDE4032EFA5C}" destId="{2D06AA76-3D9D-4C60-B3F0-1FA138AEE5FE}" srcOrd="8" destOrd="0" presId="urn:microsoft.com/office/officeart/2005/8/layout/vList2"/>
    <dgm:cxn modelId="{FCD65A89-1098-4515-9F0C-C3CB4C798977}" type="presParOf" srcId="{A3B702ED-B2B5-483A-AAE6-DDE4032EFA5C}" destId="{C392F457-7EF2-4019-83B4-66B50D587787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B54E58-35EB-45CC-BA25-7AF2DA0A7E16}" type="doc">
      <dgm:prSet loTypeId="urn:microsoft.com/office/officeart/2005/8/layout/gear1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C7C9D47B-AE53-41AA-87E0-827AD85BCCC6}">
      <dgm:prSet phldrT="[Текст]" custT="1"/>
      <dgm:spPr/>
      <dgm:t>
        <a:bodyPr/>
        <a:lstStyle/>
        <a:p>
          <a:r>
            <a:rPr lang="ru-RU" sz="2000" b="1" dirty="0"/>
            <a:t>Деловой </a:t>
          </a:r>
        </a:p>
        <a:p>
          <a:r>
            <a:rPr lang="ru-RU" sz="2000" b="1" dirty="0"/>
            <a:t>стиль</a:t>
          </a:r>
        </a:p>
      </dgm:t>
    </dgm:pt>
    <dgm:pt modelId="{2A7FCD8D-FFEE-4D07-8188-469EF977B361}" type="parTrans" cxnId="{5F619758-50EC-41DC-8778-765E494F3830}">
      <dgm:prSet/>
      <dgm:spPr/>
      <dgm:t>
        <a:bodyPr/>
        <a:lstStyle/>
        <a:p>
          <a:endParaRPr lang="ru-RU"/>
        </a:p>
      </dgm:t>
    </dgm:pt>
    <dgm:pt modelId="{84E00320-550C-4AF4-960C-2AFB318018DA}" type="sibTrans" cxnId="{5F619758-50EC-41DC-8778-765E494F3830}">
      <dgm:prSet/>
      <dgm:spPr/>
      <dgm:t>
        <a:bodyPr/>
        <a:lstStyle/>
        <a:p>
          <a:endParaRPr lang="ru-RU"/>
        </a:p>
      </dgm:t>
    </dgm:pt>
    <dgm:pt modelId="{3E9FE74D-CC58-423C-BBBE-433140964240}">
      <dgm:prSet phldrT="[Текст]"/>
      <dgm:spPr/>
      <dgm:t>
        <a:bodyPr/>
        <a:lstStyle/>
        <a:p>
          <a:r>
            <a:rPr lang="ru-RU" dirty="0"/>
            <a:t>скромность</a:t>
          </a:r>
        </a:p>
      </dgm:t>
    </dgm:pt>
    <dgm:pt modelId="{DDAE983A-94E7-45E4-AD3F-C606FD9CD305}" type="parTrans" cxnId="{6685C90E-F9F7-442B-85E1-920D0394BBC4}">
      <dgm:prSet/>
      <dgm:spPr/>
      <dgm:t>
        <a:bodyPr/>
        <a:lstStyle/>
        <a:p>
          <a:endParaRPr lang="ru-RU"/>
        </a:p>
      </dgm:t>
    </dgm:pt>
    <dgm:pt modelId="{C9A572C3-5496-40C8-A490-52BB3F4B168B}" type="sibTrans" cxnId="{6685C90E-F9F7-442B-85E1-920D0394BBC4}">
      <dgm:prSet/>
      <dgm:spPr/>
      <dgm:t>
        <a:bodyPr/>
        <a:lstStyle/>
        <a:p>
          <a:endParaRPr lang="ru-RU"/>
        </a:p>
      </dgm:t>
    </dgm:pt>
    <dgm:pt modelId="{64829E13-D848-409A-98E7-470F85B38925}">
      <dgm:prSet phldrT="[Текст]"/>
      <dgm:spPr/>
      <dgm:t>
        <a:bodyPr/>
        <a:lstStyle/>
        <a:p>
          <a:r>
            <a:rPr lang="ru-RU" dirty="0"/>
            <a:t>сдержанность</a:t>
          </a:r>
        </a:p>
      </dgm:t>
    </dgm:pt>
    <dgm:pt modelId="{D20ABC7E-B48F-4019-900E-FD808BAA36DB}" type="parTrans" cxnId="{E57BACFC-1498-4F8B-8559-A5A713231329}">
      <dgm:prSet/>
      <dgm:spPr/>
      <dgm:t>
        <a:bodyPr/>
        <a:lstStyle/>
        <a:p>
          <a:endParaRPr lang="ru-RU"/>
        </a:p>
      </dgm:t>
    </dgm:pt>
    <dgm:pt modelId="{F59A0828-E932-4CE0-8702-1FAABD071FBD}" type="sibTrans" cxnId="{E57BACFC-1498-4F8B-8559-A5A713231329}">
      <dgm:prSet/>
      <dgm:spPr/>
      <dgm:t>
        <a:bodyPr/>
        <a:lstStyle/>
        <a:p>
          <a:endParaRPr lang="ru-RU"/>
        </a:p>
      </dgm:t>
    </dgm:pt>
    <dgm:pt modelId="{FB3F9C6D-820E-404D-90D3-C0E892E364EA}">
      <dgm:prSet phldrT="[Текст]" custT="1"/>
      <dgm:spPr/>
      <dgm:t>
        <a:bodyPr/>
        <a:lstStyle/>
        <a:p>
          <a:r>
            <a:rPr lang="ru-RU" sz="1400" b="1" dirty="0"/>
            <a:t>Стиль аксессуаров</a:t>
          </a:r>
        </a:p>
      </dgm:t>
    </dgm:pt>
    <dgm:pt modelId="{ECCE536D-2B47-4049-82BA-140846DEE123}" type="parTrans" cxnId="{8351E3D0-D82A-455F-8678-31210C69588F}">
      <dgm:prSet/>
      <dgm:spPr/>
      <dgm:t>
        <a:bodyPr/>
        <a:lstStyle/>
        <a:p>
          <a:endParaRPr lang="ru-RU"/>
        </a:p>
      </dgm:t>
    </dgm:pt>
    <dgm:pt modelId="{652A11DD-53AC-42C4-AEF5-5D4427C74443}" type="sibTrans" cxnId="{8351E3D0-D82A-455F-8678-31210C69588F}">
      <dgm:prSet/>
      <dgm:spPr/>
      <dgm:t>
        <a:bodyPr/>
        <a:lstStyle/>
        <a:p>
          <a:endParaRPr lang="ru-RU"/>
        </a:p>
      </dgm:t>
    </dgm:pt>
    <dgm:pt modelId="{9D28B1CA-6C01-4091-91AD-9AE632813A9B}">
      <dgm:prSet phldrT="[Текст]"/>
      <dgm:spPr/>
      <dgm:t>
        <a:bodyPr/>
        <a:lstStyle/>
        <a:p>
          <a:r>
            <a:rPr lang="ru-RU" dirty="0"/>
            <a:t>Сочетается с образом в целом</a:t>
          </a:r>
        </a:p>
      </dgm:t>
    </dgm:pt>
    <dgm:pt modelId="{8036E299-7A55-48D2-834F-21EE54945C63}" type="parTrans" cxnId="{EA350C1B-040B-492E-B956-E73F729BE69F}">
      <dgm:prSet/>
      <dgm:spPr/>
      <dgm:t>
        <a:bodyPr/>
        <a:lstStyle/>
        <a:p>
          <a:endParaRPr lang="ru-RU"/>
        </a:p>
      </dgm:t>
    </dgm:pt>
    <dgm:pt modelId="{105BF7D3-D91A-4D55-B0E5-505C131445F6}" type="sibTrans" cxnId="{EA350C1B-040B-492E-B956-E73F729BE69F}">
      <dgm:prSet/>
      <dgm:spPr/>
      <dgm:t>
        <a:bodyPr/>
        <a:lstStyle/>
        <a:p>
          <a:endParaRPr lang="ru-RU"/>
        </a:p>
      </dgm:t>
    </dgm:pt>
    <dgm:pt modelId="{42C046C3-4DFC-4ED5-9A24-136DF03DD4D3}">
      <dgm:prSet phldrT="[Текст]"/>
      <dgm:spPr/>
      <dgm:t>
        <a:bodyPr/>
        <a:lstStyle/>
        <a:p>
          <a:r>
            <a:rPr lang="ru-RU" dirty="0"/>
            <a:t>Соответствует корпоративной культуре</a:t>
          </a:r>
        </a:p>
      </dgm:t>
    </dgm:pt>
    <dgm:pt modelId="{CD2E1C5C-F370-4716-8769-4E1367FDB201}" type="parTrans" cxnId="{15ADEC02-8A4F-40EE-B1A0-61EAD0EE7093}">
      <dgm:prSet/>
      <dgm:spPr/>
      <dgm:t>
        <a:bodyPr/>
        <a:lstStyle/>
        <a:p>
          <a:endParaRPr lang="ru-RU"/>
        </a:p>
      </dgm:t>
    </dgm:pt>
    <dgm:pt modelId="{772B2DC9-C0E3-45F8-B362-E12E21A84B0B}" type="sibTrans" cxnId="{15ADEC02-8A4F-40EE-B1A0-61EAD0EE7093}">
      <dgm:prSet/>
      <dgm:spPr/>
      <dgm:t>
        <a:bodyPr/>
        <a:lstStyle/>
        <a:p>
          <a:endParaRPr lang="ru-RU"/>
        </a:p>
      </dgm:t>
    </dgm:pt>
    <dgm:pt modelId="{06821A5C-9423-4D55-A380-8A58E80544E8}">
      <dgm:prSet phldrT="[Текст]"/>
      <dgm:spPr/>
      <dgm:t>
        <a:bodyPr/>
        <a:lstStyle/>
        <a:p>
          <a:r>
            <a:rPr lang="ru-RU" dirty="0"/>
            <a:t>строгость</a:t>
          </a:r>
        </a:p>
      </dgm:t>
    </dgm:pt>
    <dgm:pt modelId="{289270B4-D4EF-4CAD-9A10-0485DF7B278C}" type="parTrans" cxnId="{0BFD90CB-B096-447A-93EA-3D26200A60DF}">
      <dgm:prSet/>
      <dgm:spPr/>
      <dgm:t>
        <a:bodyPr/>
        <a:lstStyle/>
        <a:p>
          <a:endParaRPr lang="ru-RU"/>
        </a:p>
      </dgm:t>
    </dgm:pt>
    <dgm:pt modelId="{F333F61E-3263-4FD8-88A2-01B2ADD03579}" type="sibTrans" cxnId="{0BFD90CB-B096-447A-93EA-3D26200A60DF}">
      <dgm:prSet/>
      <dgm:spPr/>
      <dgm:t>
        <a:bodyPr/>
        <a:lstStyle/>
        <a:p>
          <a:endParaRPr lang="ru-RU"/>
        </a:p>
      </dgm:t>
    </dgm:pt>
    <dgm:pt modelId="{8EA197D6-9AE4-4CEC-BB6B-D9B79FB579FD}">
      <dgm:prSet phldrT="[Текст]"/>
      <dgm:spPr/>
      <dgm:t>
        <a:bodyPr/>
        <a:lstStyle/>
        <a:p>
          <a:r>
            <a:rPr lang="ru-RU" dirty="0"/>
            <a:t>изящество</a:t>
          </a:r>
        </a:p>
      </dgm:t>
    </dgm:pt>
    <dgm:pt modelId="{9A099D39-14B8-4FBC-A508-AE76A0D424EE}" type="parTrans" cxnId="{2D0A4CBD-9021-4A22-86B1-F931006A1226}">
      <dgm:prSet/>
      <dgm:spPr/>
      <dgm:t>
        <a:bodyPr/>
        <a:lstStyle/>
        <a:p>
          <a:endParaRPr lang="ru-RU"/>
        </a:p>
      </dgm:t>
    </dgm:pt>
    <dgm:pt modelId="{FA38963C-11FA-4226-A702-4AAE3BE68FB9}" type="sibTrans" cxnId="{2D0A4CBD-9021-4A22-86B1-F931006A1226}">
      <dgm:prSet/>
      <dgm:spPr/>
      <dgm:t>
        <a:bodyPr/>
        <a:lstStyle/>
        <a:p>
          <a:endParaRPr lang="ru-RU"/>
        </a:p>
      </dgm:t>
    </dgm:pt>
    <dgm:pt modelId="{8DC6E2A2-BDEE-4731-AB8C-715CE9159177}" type="pres">
      <dgm:prSet presAssocID="{70B54E58-35EB-45CC-BA25-7AF2DA0A7E1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0588F35-FC7C-47C8-9439-A98145163899}" type="pres">
      <dgm:prSet presAssocID="{C7C9D47B-AE53-41AA-87E0-827AD85BCCC6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3582CE-83F0-4A6E-AF1F-6A622A4ADF24}" type="pres">
      <dgm:prSet presAssocID="{C7C9D47B-AE53-41AA-87E0-827AD85BCCC6}" presName="gear1srcNode" presStyleLbl="node1" presStyleIdx="0" presStyleCnt="2"/>
      <dgm:spPr/>
      <dgm:t>
        <a:bodyPr/>
        <a:lstStyle/>
        <a:p>
          <a:endParaRPr lang="ru-RU"/>
        </a:p>
      </dgm:t>
    </dgm:pt>
    <dgm:pt modelId="{154505C3-DDBA-43D7-98B7-0835C073742A}" type="pres">
      <dgm:prSet presAssocID="{C7C9D47B-AE53-41AA-87E0-827AD85BCCC6}" presName="gear1dstNode" presStyleLbl="node1" presStyleIdx="0" presStyleCnt="2"/>
      <dgm:spPr/>
      <dgm:t>
        <a:bodyPr/>
        <a:lstStyle/>
        <a:p>
          <a:endParaRPr lang="ru-RU"/>
        </a:p>
      </dgm:t>
    </dgm:pt>
    <dgm:pt modelId="{7034F346-9DA8-4AA1-9389-BE3C40D5744E}" type="pres">
      <dgm:prSet presAssocID="{C7C9D47B-AE53-41AA-87E0-827AD85BCCC6}" presName="gear1ch" presStyleLbl="fgAcc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EAD7F7-D4FD-409A-92DF-AE7A11969915}" type="pres">
      <dgm:prSet presAssocID="{FB3F9C6D-820E-404D-90D3-C0E892E364EA}" presName="gear2" presStyleLbl="node1" presStyleIdx="1" presStyleCnt="2" custScaleX="109840" custScaleY="10327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AB1C3D-82C1-4424-834E-5832476FC670}" type="pres">
      <dgm:prSet presAssocID="{FB3F9C6D-820E-404D-90D3-C0E892E364EA}" presName="gear2srcNode" presStyleLbl="node1" presStyleIdx="1" presStyleCnt="2"/>
      <dgm:spPr/>
      <dgm:t>
        <a:bodyPr/>
        <a:lstStyle/>
        <a:p>
          <a:endParaRPr lang="ru-RU"/>
        </a:p>
      </dgm:t>
    </dgm:pt>
    <dgm:pt modelId="{BC1AE231-7638-4F6E-A59C-C266CEDBC93D}" type="pres">
      <dgm:prSet presAssocID="{FB3F9C6D-820E-404D-90D3-C0E892E364EA}" presName="gear2dstNode" presStyleLbl="node1" presStyleIdx="1" presStyleCnt="2"/>
      <dgm:spPr/>
      <dgm:t>
        <a:bodyPr/>
        <a:lstStyle/>
        <a:p>
          <a:endParaRPr lang="ru-RU"/>
        </a:p>
      </dgm:t>
    </dgm:pt>
    <dgm:pt modelId="{784D11EC-0DB3-4B61-B4A5-D612DF287DC8}" type="pres">
      <dgm:prSet presAssocID="{FB3F9C6D-820E-404D-90D3-C0E892E364EA}" presName="gear2ch" presStyleLbl="fgAcc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A73FA9-5F91-4142-86C5-AAF3E15E61C8}" type="pres">
      <dgm:prSet presAssocID="{84E00320-550C-4AF4-960C-2AFB318018DA}" presName="connector1" presStyleLbl="sibTrans2D1" presStyleIdx="0" presStyleCnt="2"/>
      <dgm:spPr/>
      <dgm:t>
        <a:bodyPr/>
        <a:lstStyle/>
        <a:p>
          <a:endParaRPr lang="ru-RU"/>
        </a:p>
      </dgm:t>
    </dgm:pt>
    <dgm:pt modelId="{AB471599-D20A-4DDB-A2A4-1A6776A21CF9}" type="pres">
      <dgm:prSet presAssocID="{652A11DD-53AC-42C4-AEF5-5D4427C74443}" presName="connector2" presStyleLbl="sibTrans2D1" presStyleIdx="1" presStyleCnt="2"/>
      <dgm:spPr/>
      <dgm:t>
        <a:bodyPr/>
        <a:lstStyle/>
        <a:p>
          <a:endParaRPr lang="ru-RU"/>
        </a:p>
      </dgm:t>
    </dgm:pt>
  </dgm:ptLst>
  <dgm:cxnLst>
    <dgm:cxn modelId="{C9699B7A-F2A1-41A4-B45A-A511E816CAD0}" type="presOf" srcId="{84E00320-550C-4AF4-960C-2AFB318018DA}" destId="{2DA73FA9-5F91-4142-86C5-AAF3E15E61C8}" srcOrd="0" destOrd="0" presId="urn:microsoft.com/office/officeart/2005/8/layout/gear1"/>
    <dgm:cxn modelId="{E4FC4F9E-3EAD-4B77-B742-D83BF190F284}" type="presOf" srcId="{70B54E58-35EB-45CC-BA25-7AF2DA0A7E16}" destId="{8DC6E2A2-BDEE-4731-AB8C-715CE9159177}" srcOrd="0" destOrd="0" presId="urn:microsoft.com/office/officeart/2005/8/layout/gear1"/>
    <dgm:cxn modelId="{3F83831F-B925-4F95-BC13-A1973746CB53}" type="presOf" srcId="{652A11DD-53AC-42C4-AEF5-5D4427C74443}" destId="{AB471599-D20A-4DDB-A2A4-1A6776A21CF9}" srcOrd="0" destOrd="0" presId="urn:microsoft.com/office/officeart/2005/8/layout/gear1"/>
    <dgm:cxn modelId="{45957B7C-61DB-431E-AF27-20708A6BDE11}" type="presOf" srcId="{9D28B1CA-6C01-4091-91AD-9AE632813A9B}" destId="{784D11EC-0DB3-4B61-B4A5-D612DF287DC8}" srcOrd="0" destOrd="0" presId="urn:microsoft.com/office/officeart/2005/8/layout/gear1"/>
    <dgm:cxn modelId="{E969CB60-A4A9-48D0-A311-1DBBD140FD77}" type="presOf" srcId="{FB3F9C6D-820E-404D-90D3-C0E892E364EA}" destId="{BC1AE231-7638-4F6E-A59C-C266CEDBC93D}" srcOrd="2" destOrd="0" presId="urn:microsoft.com/office/officeart/2005/8/layout/gear1"/>
    <dgm:cxn modelId="{397D93D9-DC68-4BCF-B9AA-AE8498CAF3CD}" type="presOf" srcId="{C7C9D47B-AE53-41AA-87E0-827AD85BCCC6}" destId="{40588F35-FC7C-47C8-9439-A98145163899}" srcOrd="0" destOrd="0" presId="urn:microsoft.com/office/officeart/2005/8/layout/gear1"/>
    <dgm:cxn modelId="{15ADEC02-8A4F-40EE-B1A0-61EAD0EE7093}" srcId="{FB3F9C6D-820E-404D-90D3-C0E892E364EA}" destId="{42C046C3-4DFC-4ED5-9A24-136DF03DD4D3}" srcOrd="1" destOrd="0" parTransId="{CD2E1C5C-F370-4716-8769-4E1367FDB201}" sibTransId="{772B2DC9-C0E3-45F8-B362-E12E21A84B0B}"/>
    <dgm:cxn modelId="{EDC51402-5548-473E-822C-33001F2C499D}" type="presOf" srcId="{FB3F9C6D-820E-404D-90D3-C0E892E364EA}" destId="{E1AB1C3D-82C1-4424-834E-5832476FC670}" srcOrd="1" destOrd="0" presId="urn:microsoft.com/office/officeart/2005/8/layout/gear1"/>
    <dgm:cxn modelId="{5F619758-50EC-41DC-8778-765E494F3830}" srcId="{70B54E58-35EB-45CC-BA25-7AF2DA0A7E16}" destId="{C7C9D47B-AE53-41AA-87E0-827AD85BCCC6}" srcOrd="0" destOrd="0" parTransId="{2A7FCD8D-FFEE-4D07-8188-469EF977B361}" sibTransId="{84E00320-550C-4AF4-960C-2AFB318018DA}"/>
    <dgm:cxn modelId="{6685C90E-F9F7-442B-85E1-920D0394BBC4}" srcId="{C7C9D47B-AE53-41AA-87E0-827AD85BCCC6}" destId="{3E9FE74D-CC58-423C-BBBE-433140964240}" srcOrd="0" destOrd="0" parTransId="{DDAE983A-94E7-45E4-AD3F-C606FD9CD305}" sibTransId="{C9A572C3-5496-40C8-A490-52BB3F4B168B}"/>
    <dgm:cxn modelId="{0D3DF210-DA55-4B44-BA48-0BCA074F6DDA}" type="presOf" srcId="{8EA197D6-9AE4-4CEC-BB6B-D9B79FB579FD}" destId="{7034F346-9DA8-4AA1-9389-BE3C40D5744E}" srcOrd="0" destOrd="3" presId="urn:microsoft.com/office/officeart/2005/8/layout/gear1"/>
    <dgm:cxn modelId="{2D0A4CBD-9021-4A22-86B1-F931006A1226}" srcId="{C7C9D47B-AE53-41AA-87E0-827AD85BCCC6}" destId="{8EA197D6-9AE4-4CEC-BB6B-D9B79FB579FD}" srcOrd="3" destOrd="0" parTransId="{9A099D39-14B8-4FBC-A508-AE76A0D424EE}" sibTransId="{FA38963C-11FA-4226-A702-4AAE3BE68FB9}"/>
    <dgm:cxn modelId="{382576A7-554D-48AA-A6AF-E19F9C5075A2}" type="presOf" srcId="{06821A5C-9423-4D55-A380-8A58E80544E8}" destId="{7034F346-9DA8-4AA1-9389-BE3C40D5744E}" srcOrd="0" destOrd="2" presId="urn:microsoft.com/office/officeart/2005/8/layout/gear1"/>
    <dgm:cxn modelId="{8351E3D0-D82A-455F-8678-31210C69588F}" srcId="{70B54E58-35EB-45CC-BA25-7AF2DA0A7E16}" destId="{FB3F9C6D-820E-404D-90D3-C0E892E364EA}" srcOrd="1" destOrd="0" parTransId="{ECCE536D-2B47-4049-82BA-140846DEE123}" sibTransId="{652A11DD-53AC-42C4-AEF5-5D4427C74443}"/>
    <dgm:cxn modelId="{EA350C1B-040B-492E-B956-E73F729BE69F}" srcId="{FB3F9C6D-820E-404D-90D3-C0E892E364EA}" destId="{9D28B1CA-6C01-4091-91AD-9AE632813A9B}" srcOrd="0" destOrd="0" parTransId="{8036E299-7A55-48D2-834F-21EE54945C63}" sibTransId="{105BF7D3-D91A-4D55-B0E5-505C131445F6}"/>
    <dgm:cxn modelId="{0BFD90CB-B096-447A-93EA-3D26200A60DF}" srcId="{C7C9D47B-AE53-41AA-87E0-827AD85BCCC6}" destId="{06821A5C-9423-4D55-A380-8A58E80544E8}" srcOrd="2" destOrd="0" parTransId="{289270B4-D4EF-4CAD-9A10-0485DF7B278C}" sibTransId="{F333F61E-3263-4FD8-88A2-01B2ADD03579}"/>
    <dgm:cxn modelId="{D6D00912-A3D9-4A36-B973-C8ABC4AB7658}" type="presOf" srcId="{C7C9D47B-AE53-41AA-87E0-827AD85BCCC6}" destId="{A63582CE-83F0-4A6E-AF1F-6A622A4ADF24}" srcOrd="1" destOrd="0" presId="urn:microsoft.com/office/officeart/2005/8/layout/gear1"/>
    <dgm:cxn modelId="{11D19DF3-71A6-483E-B385-D07341C4FD26}" type="presOf" srcId="{64829E13-D848-409A-98E7-470F85B38925}" destId="{7034F346-9DA8-4AA1-9389-BE3C40D5744E}" srcOrd="0" destOrd="1" presId="urn:microsoft.com/office/officeart/2005/8/layout/gear1"/>
    <dgm:cxn modelId="{AA6A1842-EAFD-4371-9CC0-D35F2DBD2496}" type="presOf" srcId="{42C046C3-4DFC-4ED5-9A24-136DF03DD4D3}" destId="{784D11EC-0DB3-4B61-B4A5-D612DF287DC8}" srcOrd="0" destOrd="1" presId="urn:microsoft.com/office/officeart/2005/8/layout/gear1"/>
    <dgm:cxn modelId="{E57BACFC-1498-4F8B-8559-A5A713231329}" srcId="{C7C9D47B-AE53-41AA-87E0-827AD85BCCC6}" destId="{64829E13-D848-409A-98E7-470F85B38925}" srcOrd="1" destOrd="0" parTransId="{D20ABC7E-B48F-4019-900E-FD808BAA36DB}" sibTransId="{F59A0828-E932-4CE0-8702-1FAABD071FBD}"/>
    <dgm:cxn modelId="{08C01362-6155-41B8-BBA0-C7EB0384B70F}" type="presOf" srcId="{3E9FE74D-CC58-423C-BBBE-433140964240}" destId="{7034F346-9DA8-4AA1-9389-BE3C40D5744E}" srcOrd="0" destOrd="0" presId="urn:microsoft.com/office/officeart/2005/8/layout/gear1"/>
    <dgm:cxn modelId="{C4D898B5-920A-47E6-A028-F494C1A05705}" type="presOf" srcId="{C7C9D47B-AE53-41AA-87E0-827AD85BCCC6}" destId="{154505C3-DDBA-43D7-98B7-0835C073742A}" srcOrd="2" destOrd="0" presId="urn:microsoft.com/office/officeart/2005/8/layout/gear1"/>
    <dgm:cxn modelId="{75343C47-4567-4C35-AB39-B1F7FFAEDDA8}" type="presOf" srcId="{FB3F9C6D-820E-404D-90D3-C0E892E364EA}" destId="{8FEAD7F7-D4FD-409A-92DF-AE7A11969915}" srcOrd="0" destOrd="0" presId="urn:microsoft.com/office/officeart/2005/8/layout/gear1"/>
    <dgm:cxn modelId="{A0D13A25-852B-4281-A5FA-D6EE0731B301}" type="presParOf" srcId="{8DC6E2A2-BDEE-4731-AB8C-715CE9159177}" destId="{40588F35-FC7C-47C8-9439-A98145163899}" srcOrd="0" destOrd="0" presId="urn:microsoft.com/office/officeart/2005/8/layout/gear1"/>
    <dgm:cxn modelId="{6CDF03B5-38B0-4A1D-A897-702F52C33932}" type="presParOf" srcId="{8DC6E2A2-BDEE-4731-AB8C-715CE9159177}" destId="{A63582CE-83F0-4A6E-AF1F-6A622A4ADF24}" srcOrd="1" destOrd="0" presId="urn:microsoft.com/office/officeart/2005/8/layout/gear1"/>
    <dgm:cxn modelId="{E8EF347B-D36B-4014-8409-31EB068015F9}" type="presParOf" srcId="{8DC6E2A2-BDEE-4731-AB8C-715CE9159177}" destId="{154505C3-DDBA-43D7-98B7-0835C073742A}" srcOrd="2" destOrd="0" presId="urn:microsoft.com/office/officeart/2005/8/layout/gear1"/>
    <dgm:cxn modelId="{BB4A24F6-15D2-48E8-8860-06632321D086}" type="presParOf" srcId="{8DC6E2A2-BDEE-4731-AB8C-715CE9159177}" destId="{7034F346-9DA8-4AA1-9389-BE3C40D5744E}" srcOrd="3" destOrd="0" presId="urn:microsoft.com/office/officeart/2005/8/layout/gear1"/>
    <dgm:cxn modelId="{2A4B2761-56F6-4B5B-817F-E9FCF8B44F98}" type="presParOf" srcId="{8DC6E2A2-BDEE-4731-AB8C-715CE9159177}" destId="{8FEAD7F7-D4FD-409A-92DF-AE7A11969915}" srcOrd="4" destOrd="0" presId="urn:microsoft.com/office/officeart/2005/8/layout/gear1"/>
    <dgm:cxn modelId="{46596718-3AE0-489F-9A31-D29FA48AB8E6}" type="presParOf" srcId="{8DC6E2A2-BDEE-4731-AB8C-715CE9159177}" destId="{E1AB1C3D-82C1-4424-834E-5832476FC670}" srcOrd="5" destOrd="0" presId="urn:microsoft.com/office/officeart/2005/8/layout/gear1"/>
    <dgm:cxn modelId="{E54E312D-DDA8-4D06-9878-DDAA4235A359}" type="presParOf" srcId="{8DC6E2A2-BDEE-4731-AB8C-715CE9159177}" destId="{BC1AE231-7638-4F6E-A59C-C266CEDBC93D}" srcOrd="6" destOrd="0" presId="urn:microsoft.com/office/officeart/2005/8/layout/gear1"/>
    <dgm:cxn modelId="{4894409E-EBB8-4EDC-8796-1993F760ED08}" type="presParOf" srcId="{8DC6E2A2-BDEE-4731-AB8C-715CE9159177}" destId="{784D11EC-0DB3-4B61-B4A5-D612DF287DC8}" srcOrd="7" destOrd="0" presId="urn:microsoft.com/office/officeart/2005/8/layout/gear1"/>
    <dgm:cxn modelId="{C621D57B-5CB3-416F-AF70-97E4FC34FE4A}" type="presParOf" srcId="{8DC6E2A2-BDEE-4731-AB8C-715CE9159177}" destId="{2DA73FA9-5F91-4142-86C5-AAF3E15E61C8}" srcOrd="8" destOrd="0" presId="urn:microsoft.com/office/officeart/2005/8/layout/gear1"/>
    <dgm:cxn modelId="{04F89AFB-D3BF-40A0-80BE-6982CB200AA3}" type="presParOf" srcId="{8DC6E2A2-BDEE-4731-AB8C-715CE9159177}" destId="{AB471599-D20A-4DDB-A2A4-1A6776A21CF9}" srcOrd="9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29CFA3-A829-4871-B6B1-69F7B3FC57C9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F92BDE6-00E3-4576-BDB9-5D116652EEA4}">
      <dgm:prSet phldrT="[Текст]"/>
      <dgm:spPr/>
      <dgm:t>
        <a:bodyPr/>
        <a:lstStyle/>
        <a:p>
          <a:r>
            <a:rPr lang="ru-RU" dirty="0"/>
            <a:t>Приказ</a:t>
          </a:r>
        </a:p>
      </dgm:t>
    </dgm:pt>
    <dgm:pt modelId="{12EE1939-8E6C-4681-B28C-A96EFF8F4762}" type="parTrans" cxnId="{55A3CF65-6415-4D03-850E-897054F96C54}">
      <dgm:prSet/>
      <dgm:spPr/>
      <dgm:t>
        <a:bodyPr/>
        <a:lstStyle/>
        <a:p>
          <a:endParaRPr lang="ru-RU"/>
        </a:p>
      </dgm:t>
    </dgm:pt>
    <dgm:pt modelId="{D97C3FCF-DC93-4D0D-AEC9-8F8B6D43A734}" type="sibTrans" cxnId="{55A3CF65-6415-4D03-850E-897054F96C54}">
      <dgm:prSet/>
      <dgm:spPr/>
      <dgm:t>
        <a:bodyPr/>
        <a:lstStyle/>
        <a:p>
          <a:endParaRPr lang="ru-RU"/>
        </a:p>
      </dgm:t>
    </dgm:pt>
    <dgm:pt modelId="{94EEEFE3-C354-4A22-89E3-DC36A056B14C}">
      <dgm:prSet phldrT="[Текст]"/>
      <dgm:spPr/>
      <dgm:t>
        <a:bodyPr/>
        <a:lstStyle/>
        <a:p>
          <a:r>
            <a:rPr lang="ru-RU" dirty="0"/>
            <a:t>Просьба </a:t>
          </a:r>
        </a:p>
      </dgm:t>
    </dgm:pt>
    <dgm:pt modelId="{49FC6EDC-DCE5-420D-895A-C19A423A7351}" type="parTrans" cxnId="{D398551F-D480-4E41-BA94-8CFC24034B4D}">
      <dgm:prSet/>
      <dgm:spPr/>
      <dgm:t>
        <a:bodyPr/>
        <a:lstStyle/>
        <a:p>
          <a:endParaRPr lang="ru-RU"/>
        </a:p>
      </dgm:t>
    </dgm:pt>
    <dgm:pt modelId="{D2BC67D4-BFDE-46BE-B0C0-6EF9D5F5806F}" type="sibTrans" cxnId="{D398551F-D480-4E41-BA94-8CFC24034B4D}">
      <dgm:prSet/>
      <dgm:spPr/>
      <dgm:t>
        <a:bodyPr/>
        <a:lstStyle/>
        <a:p>
          <a:endParaRPr lang="ru-RU"/>
        </a:p>
      </dgm:t>
    </dgm:pt>
    <dgm:pt modelId="{B0BD90BF-6525-45F9-87FE-C3E2F4F37ADF}">
      <dgm:prSet phldrT="[Текст]"/>
      <dgm:spPr/>
      <dgm:t>
        <a:bodyPr/>
        <a:lstStyle/>
        <a:p>
          <a:r>
            <a:rPr lang="ru-RU" dirty="0"/>
            <a:t>Вопрос</a:t>
          </a:r>
        </a:p>
      </dgm:t>
    </dgm:pt>
    <dgm:pt modelId="{33B65225-726F-4943-B4C1-B39BEBEA1962}" type="parTrans" cxnId="{B1E26FA7-DE79-46EC-B460-BBCA27D93F96}">
      <dgm:prSet/>
      <dgm:spPr/>
      <dgm:t>
        <a:bodyPr/>
        <a:lstStyle/>
        <a:p>
          <a:endParaRPr lang="ru-RU"/>
        </a:p>
      </dgm:t>
    </dgm:pt>
    <dgm:pt modelId="{6C8C68D4-7951-4E6F-8902-026421BD9D23}" type="sibTrans" cxnId="{B1E26FA7-DE79-46EC-B460-BBCA27D93F96}">
      <dgm:prSet/>
      <dgm:spPr/>
      <dgm:t>
        <a:bodyPr/>
        <a:lstStyle/>
        <a:p>
          <a:endParaRPr lang="ru-RU"/>
        </a:p>
      </dgm:t>
    </dgm:pt>
    <dgm:pt modelId="{578CBD07-24B5-4F9A-B7EA-32F233B2DB09}" type="pres">
      <dgm:prSet presAssocID="{A929CFA3-A829-4871-B6B1-69F7B3FC57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05B2F43-E290-430A-9686-014675524787}" type="pres">
      <dgm:prSet presAssocID="{3F92BDE6-00E3-4576-BDB9-5D116652EEA4}" presName="node" presStyleLbl="node1" presStyleIdx="0" presStyleCnt="3" custScaleX="32857" custScaleY="15124" custLinFactNeighborX="-29911" custLinFactNeighborY="-1328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2DD6FB-1AD2-4778-BF5F-75EB3B98964A}" type="pres">
      <dgm:prSet presAssocID="{D97C3FCF-DC93-4D0D-AEC9-8F8B6D43A734}" presName="sibTrans" presStyleCnt="0"/>
      <dgm:spPr/>
    </dgm:pt>
    <dgm:pt modelId="{4043CA46-2BAD-44B9-B7AB-F7BC29D9B9C6}" type="pres">
      <dgm:prSet presAssocID="{94EEEFE3-C354-4A22-89E3-DC36A056B14C}" presName="node" presStyleLbl="node1" presStyleIdx="1" presStyleCnt="3" custScaleX="22665" custScaleY="14285" custLinFactNeighborX="-429" custLinFactNeighborY="-1170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CD2F8B-8E1A-4E8D-97D2-E9592E093F90}" type="pres">
      <dgm:prSet presAssocID="{D2BC67D4-BFDE-46BE-B0C0-6EF9D5F5806F}" presName="sibTrans" presStyleCnt="0"/>
      <dgm:spPr/>
    </dgm:pt>
    <dgm:pt modelId="{87D84AC3-A975-4A14-B72D-CF974A8D28A0}" type="pres">
      <dgm:prSet presAssocID="{B0BD90BF-6525-45F9-87FE-C3E2F4F37ADF}" presName="node" presStyleLbl="node1" presStyleIdx="2" presStyleCnt="3" custScaleX="21238" custScaleY="15149" custLinFactNeighborX="1429" custLinFactNeighborY="-1253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09FD203-215F-4E64-A2F4-4ED1E381EADB}" type="presOf" srcId="{94EEEFE3-C354-4A22-89E3-DC36A056B14C}" destId="{4043CA46-2BAD-44B9-B7AB-F7BC29D9B9C6}" srcOrd="0" destOrd="0" presId="urn:microsoft.com/office/officeart/2005/8/layout/default#1"/>
    <dgm:cxn modelId="{A7845D9C-114C-4A8A-8462-BB88F55A23B7}" type="presOf" srcId="{3F92BDE6-00E3-4576-BDB9-5D116652EEA4}" destId="{405B2F43-E290-430A-9686-014675524787}" srcOrd="0" destOrd="0" presId="urn:microsoft.com/office/officeart/2005/8/layout/default#1"/>
    <dgm:cxn modelId="{B1E26FA7-DE79-46EC-B460-BBCA27D93F96}" srcId="{A929CFA3-A829-4871-B6B1-69F7B3FC57C9}" destId="{B0BD90BF-6525-45F9-87FE-C3E2F4F37ADF}" srcOrd="2" destOrd="0" parTransId="{33B65225-726F-4943-B4C1-B39BEBEA1962}" sibTransId="{6C8C68D4-7951-4E6F-8902-026421BD9D23}"/>
    <dgm:cxn modelId="{B1ED5D09-FA2C-43D8-9ED4-94E459A9776B}" type="presOf" srcId="{A929CFA3-A829-4871-B6B1-69F7B3FC57C9}" destId="{578CBD07-24B5-4F9A-B7EA-32F233B2DB09}" srcOrd="0" destOrd="0" presId="urn:microsoft.com/office/officeart/2005/8/layout/default#1"/>
    <dgm:cxn modelId="{BE428B15-3826-41EB-84A7-8CEC942D8EE2}" type="presOf" srcId="{B0BD90BF-6525-45F9-87FE-C3E2F4F37ADF}" destId="{87D84AC3-A975-4A14-B72D-CF974A8D28A0}" srcOrd="0" destOrd="0" presId="urn:microsoft.com/office/officeart/2005/8/layout/default#1"/>
    <dgm:cxn modelId="{55A3CF65-6415-4D03-850E-897054F96C54}" srcId="{A929CFA3-A829-4871-B6B1-69F7B3FC57C9}" destId="{3F92BDE6-00E3-4576-BDB9-5D116652EEA4}" srcOrd="0" destOrd="0" parTransId="{12EE1939-8E6C-4681-B28C-A96EFF8F4762}" sibTransId="{D97C3FCF-DC93-4D0D-AEC9-8F8B6D43A734}"/>
    <dgm:cxn modelId="{D398551F-D480-4E41-BA94-8CFC24034B4D}" srcId="{A929CFA3-A829-4871-B6B1-69F7B3FC57C9}" destId="{94EEEFE3-C354-4A22-89E3-DC36A056B14C}" srcOrd="1" destOrd="0" parTransId="{49FC6EDC-DCE5-420D-895A-C19A423A7351}" sibTransId="{D2BC67D4-BFDE-46BE-B0C0-6EF9D5F5806F}"/>
    <dgm:cxn modelId="{726D07A6-E6AF-4ACA-B6EF-08119B499EFC}" type="presParOf" srcId="{578CBD07-24B5-4F9A-B7EA-32F233B2DB09}" destId="{405B2F43-E290-430A-9686-014675524787}" srcOrd="0" destOrd="0" presId="urn:microsoft.com/office/officeart/2005/8/layout/default#1"/>
    <dgm:cxn modelId="{98DABF56-8A68-48FD-A8BA-41F4D5DCDA17}" type="presParOf" srcId="{578CBD07-24B5-4F9A-B7EA-32F233B2DB09}" destId="{CB2DD6FB-1AD2-4778-BF5F-75EB3B98964A}" srcOrd="1" destOrd="0" presId="urn:microsoft.com/office/officeart/2005/8/layout/default#1"/>
    <dgm:cxn modelId="{190882DF-A08F-4A11-BF79-F6ACF5F60593}" type="presParOf" srcId="{578CBD07-24B5-4F9A-B7EA-32F233B2DB09}" destId="{4043CA46-2BAD-44B9-B7AB-F7BC29D9B9C6}" srcOrd="2" destOrd="0" presId="urn:microsoft.com/office/officeart/2005/8/layout/default#1"/>
    <dgm:cxn modelId="{13CCEB73-B6A9-435F-8F4F-435100B8BA97}" type="presParOf" srcId="{578CBD07-24B5-4F9A-B7EA-32F233B2DB09}" destId="{7ACD2F8B-8E1A-4E8D-97D2-E9592E093F90}" srcOrd="3" destOrd="0" presId="urn:microsoft.com/office/officeart/2005/8/layout/default#1"/>
    <dgm:cxn modelId="{285009A1-16AB-4BAA-81C3-CB7B2EBDCA32}" type="presParOf" srcId="{578CBD07-24B5-4F9A-B7EA-32F233B2DB09}" destId="{87D84AC3-A975-4A14-B72D-CF974A8D28A0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F361AE-2628-4992-8AED-0B891AC31CAC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ru-RU"/>
        </a:p>
      </dgm:t>
    </dgm:pt>
    <dgm:pt modelId="{1DE7B46A-0892-4229-9825-2DD815E2B6C2}">
      <dgm:prSet phldrT="[Текст]"/>
      <dgm:spPr/>
      <dgm:t>
        <a:bodyPr/>
        <a:lstStyle/>
        <a:p>
          <a:r>
            <a:rPr lang="ru-RU" dirty="0"/>
            <a:t>Не следует</a:t>
          </a:r>
        </a:p>
      </dgm:t>
    </dgm:pt>
    <dgm:pt modelId="{23D2A0FF-B1C5-4853-9AB9-18F463D79776}" type="parTrans" cxnId="{DC1477CD-1B20-42A8-9B4A-15AE65443F8F}">
      <dgm:prSet/>
      <dgm:spPr/>
      <dgm:t>
        <a:bodyPr/>
        <a:lstStyle/>
        <a:p>
          <a:endParaRPr lang="ru-RU"/>
        </a:p>
      </dgm:t>
    </dgm:pt>
    <dgm:pt modelId="{6C9B5E17-4602-4F21-8D18-67F2AA09EDB0}" type="sibTrans" cxnId="{DC1477CD-1B20-42A8-9B4A-15AE65443F8F}">
      <dgm:prSet/>
      <dgm:spPr/>
      <dgm:t>
        <a:bodyPr/>
        <a:lstStyle/>
        <a:p>
          <a:endParaRPr lang="ru-RU"/>
        </a:p>
      </dgm:t>
    </dgm:pt>
    <dgm:pt modelId="{00F80AE8-DAF5-461F-A7FA-2B9981B32AD9}">
      <dgm:prSet phldrT="[Текст]"/>
      <dgm:spPr/>
      <dgm:t>
        <a:bodyPr/>
        <a:lstStyle/>
        <a:p>
          <a:r>
            <a:rPr lang="ru-RU" dirty="0"/>
            <a:t>говорить слишком быстро или медленно;</a:t>
          </a:r>
        </a:p>
      </dgm:t>
    </dgm:pt>
    <dgm:pt modelId="{FB5ECC12-1013-4A53-8136-5084C0023C22}" type="parTrans" cxnId="{988915A7-0797-4712-9AAA-842AD3959E43}">
      <dgm:prSet/>
      <dgm:spPr/>
      <dgm:t>
        <a:bodyPr/>
        <a:lstStyle/>
        <a:p>
          <a:endParaRPr lang="ru-RU"/>
        </a:p>
      </dgm:t>
    </dgm:pt>
    <dgm:pt modelId="{94FE8CCC-985D-4F12-B38C-A6C11557BFA9}" type="sibTrans" cxnId="{988915A7-0797-4712-9AAA-842AD3959E43}">
      <dgm:prSet/>
      <dgm:spPr/>
      <dgm:t>
        <a:bodyPr/>
        <a:lstStyle/>
        <a:p>
          <a:endParaRPr lang="ru-RU"/>
        </a:p>
      </dgm:t>
    </dgm:pt>
    <dgm:pt modelId="{C44224D1-D2E4-4CC7-8BFE-066B55153864}">
      <dgm:prSet phldrT="[Текст]"/>
      <dgm:spPr/>
      <dgm:t>
        <a:bodyPr/>
        <a:lstStyle/>
        <a:p>
          <a:r>
            <a:rPr lang="ru-RU" dirty="0"/>
            <a:t>Следует</a:t>
          </a:r>
        </a:p>
      </dgm:t>
    </dgm:pt>
    <dgm:pt modelId="{D1919F6F-5D6A-48F9-B84D-6D9C2F355CCD}" type="parTrans" cxnId="{C1EA8615-2440-4807-8D92-AE5BF000216C}">
      <dgm:prSet/>
      <dgm:spPr/>
      <dgm:t>
        <a:bodyPr/>
        <a:lstStyle/>
        <a:p>
          <a:endParaRPr lang="ru-RU"/>
        </a:p>
      </dgm:t>
    </dgm:pt>
    <dgm:pt modelId="{676C77F4-3623-4E73-9450-668DB72F7302}" type="sibTrans" cxnId="{C1EA8615-2440-4807-8D92-AE5BF000216C}">
      <dgm:prSet/>
      <dgm:spPr/>
      <dgm:t>
        <a:bodyPr/>
        <a:lstStyle/>
        <a:p>
          <a:endParaRPr lang="ru-RU"/>
        </a:p>
      </dgm:t>
    </dgm:pt>
    <dgm:pt modelId="{19CCDD5D-24E5-46FE-A0C7-55B7ADBF7AEC}">
      <dgm:prSet phldrT="[Текст]"/>
      <dgm:spPr/>
      <dgm:t>
        <a:bodyPr/>
        <a:lstStyle/>
        <a:p>
          <a:r>
            <a:rPr lang="ru-RU" dirty="0"/>
            <a:t>говорить прямо в трубку;</a:t>
          </a:r>
        </a:p>
      </dgm:t>
    </dgm:pt>
    <dgm:pt modelId="{F14B8FF7-B0A2-48AB-8CD5-F1E9CBB6160E}" type="parTrans" cxnId="{D766608E-503D-4CA5-AFF2-450D0D1602AC}">
      <dgm:prSet/>
      <dgm:spPr/>
      <dgm:t>
        <a:bodyPr/>
        <a:lstStyle/>
        <a:p>
          <a:endParaRPr lang="ru-RU"/>
        </a:p>
      </dgm:t>
    </dgm:pt>
    <dgm:pt modelId="{6D5485B4-AB54-44DA-9A4B-202097011631}" type="sibTrans" cxnId="{D766608E-503D-4CA5-AFF2-450D0D1602AC}">
      <dgm:prSet/>
      <dgm:spPr/>
      <dgm:t>
        <a:bodyPr/>
        <a:lstStyle/>
        <a:p>
          <a:endParaRPr lang="ru-RU"/>
        </a:p>
      </dgm:t>
    </dgm:pt>
    <dgm:pt modelId="{4BCDCBBD-8E37-4D65-976F-5AE00FF2DADD}">
      <dgm:prSet/>
      <dgm:spPr/>
      <dgm:t>
        <a:bodyPr/>
        <a:lstStyle/>
        <a:p>
          <a:r>
            <a:rPr lang="ru-RU" dirty="0"/>
            <a:t>злоупотреблять слишком высокими или слишком низкими частотами звука.</a:t>
          </a:r>
        </a:p>
      </dgm:t>
    </dgm:pt>
    <dgm:pt modelId="{CF43224E-1EAB-4E66-B8DA-5712C7F34D16}" type="parTrans" cxnId="{F5FDF6C0-5DB2-47BE-8199-BEC81ADECFE8}">
      <dgm:prSet/>
      <dgm:spPr/>
      <dgm:t>
        <a:bodyPr/>
        <a:lstStyle/>
        <a:p>
          <a:endParaRPr lang="ru-RU"/>
        </a:p>
      </dgm:t>
    </dgm:pt>
    <dgm:pt modelId="{84D7C5EE-0B57-45D8-9CC4-36FCFB2FAE5A}" type="sibTrans" cxnId="{F5FDF6C0-5DB2-47BE-8199-BEC81ADECFE8}">
      <dgm:prSet/>
      <dgm:spPr/>
      <dgm:t>
        <a:bodyPr/>
        <a:lstStyle/>
        <a:p>
          <a:endParaRPr lang="ru-RU"/>
        </a:p>
      </dgm:t>
    </dgm:pt>
    <dgm:pt modelId="{5EFCBB35-8C67-44ED-B25F-FFA05CC02CE7}">
      <dgm:prSet/>
      <dgm:spPr/>
      <dgm:t>
        <a:bodyPr/>
        <a:lstStyle/>
        <a:p>
          <a:r>
            <a:rPr lang="ru-RU" dirty="0"/>
            <a:t>более четко произносить слова, чем при визуальном контакте;</a:t>
          </a:r>
        </a:p>
      </dgm:t>
    </dgm:pt>
    <dgm:pt modelId="{19FBA02D-7D8B-457A-8EE0-4360AD32CACF}" type="parTrans" cxnId="{4E2EB575-F255-48EF-BA7C-9AC318671E54}">
      <dgm:prSet/>
      <dgm:spPr/>
      <dgm:t>
        <a:bodyPr/>
        <a:lstStyle/>
        <a:p>
          <a:endParaRPr lang="ru-RU"/>
        </a:p>
      </dgm:t>
    </dgm:pt>
    <dgm:pt modelId="{72A5EEC6-8DA3-413F-838C-BC7BC62F8838}" type="sibTrans" cxnId="{4E2EB575-F255-48EF-BA7C-9AC318671E54}">
      <dgm:prSet/>
      <dgm:spPr/>
      <dgm:t>
        <a:bodyPr/>
        <a:lstStyle/>
        <a:p>
          <a:endParaRPr lang="ru-RU"/>
        </a:p>
      </dgm:t>
    </dgm:pt>
    <dgm:pt modelId="{3354EAEC-0D8F-4613-82A2-EF37980FCF16}">
      <dgm:prSet/>
      <dgm:spPr/>
      <dgm:t>
        <a:bodyPr/>
        <a:lstStyle/>
        <a:p>
          <a:r>
            <a:rPr lang="ru-RU" dirty="0"/>
            <a:t>числа, фамилии, названия городов и т.п. следует произносить медленно, четко, при необходимости – даже по слогам или по буквам.</a:t>
          </a:r>
        </a:p>
      </dgm:t>
    </dgm:pt>
    <dgm:pt modelId="{1AA0829E-7B72-4260-93F0-0156C238FED8}" type="parTrans" cxnId="{52804562-C8FC-4F10-A7A6-527D8F8DA346}">
      <dgm:prSet/>
      <dgm:spPr/>
      <dgm:t>
        <a:bodyPr/>
        <a:lstStyle/>
        <a:p>
          <a:endParaRPr lang="ru-RU"/>
        </a:p>
      </dgm:t>
    </dgm:pt>
    <dgm:pt modelId="{008EB57A-12D3-46D0-823A-41B47B5D123D}" type="sibTrans" cxnId="{52804562-C8FC-4F10-A7A6-527D8F8DA346}">
      <dgm:prSet/>
      <dgm:spPr/>
      <dgm:t>
        <a:bodyPr/>
        <a:lstStyle/>
        <a:p>
          <a:endParaRPr lang="ru-RU"/>
        </a:p>
      </dgm:t>
    </dgm:pt>
    <dgm:pt modelId="{E45C8FC8-5D6C-4048-B1E4-87B17D594143}" type="pres">
      <dgm:prSet presAssocID="{17F361AE-2628-4992-8AED-0B891AC31C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A6A9A09-083D-4B7F-AA12-A06EED1A3376}" type="pres">
      <dgm:prSet presAssocID="{1DE7B46A-0892-4229-9825-2DD815E2B6C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0958F3-C3BE-4103-8D89-9362D36B8350}" type="pres">
      <dgm:prSet presAssocID="{1DE7B46A-0892-4229-9825-2DD815E2B6C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7E031F-E7E1-496A-8AA2-4B3492D2F2B8}" type="pres">
      <dgm:prSet presAssocID="{C44224D1-D2E4-4CC7-8BFE-066B5515386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15BF12-4526-4836-9EC7-FD80E137A59A}" type="pres">
      <dgm:prSet presAssocID="{C44224D1-D2E4-4CC7-8BFE-066B5515386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E2EB575-F255-48EF-BA7C-9AC318671E54}" srcId="{C44224D1-D2E4-4CC7-8BFE-066B55153864}" destId="{5EFCBB35-8C67-44ED-B25F-FFA05CC02CE7}" srcOrd="1" destOrd="0" parTransId="{19FBA02D-7D8B-457A-8EE0-4360AD32CACF}" sibTransId="{72A5EEC6-8DA3-413F-838C-BC7BC62F8838}"/>
    <dgm:cxn modelId="{4FA1C178-4B31-46FF-A5E8-284AED820244}" type="presOf" srcId="{5EFCBB35-8C67-44ED-B25F-FFA05CC02CE7}" destId="{E315BF12-4526-4836-9EC7-FD80E137A59A}" srcOrd="0" destOrd="1" presId="urn:microsoft.com/office/officeart/2005/8/layout/vList2"/>
    <dgm:cxn modelId="{C1EA8615-2440-4807-8D92-AE5BF000216C}" srcId="{17F361AE-2628-4992-8AED-0B891AC31CAC}" destId="{C44224D1-D2E4-4CC7-8BFE-066B55153864}" srcOrd="1" destOrd="0" parTransId="{D1919F6F-5D6A-48F9-B84D-6D9C2F355CCD}" sibTransId="{676C77F4-3623-4E73-9450-668DB72F7302}"/>
    <dgm:cxn modelId="{DC1477CD-1B20-42A8-9B4A-15AE65443F8F}" srcId="{17F361AE-2628-4992-8AED-0B891AC31CAC}" destId="{1DE7B46A-0892-4229-9825-2DD815E2B6C2}" srcOrd="0" destOrd="0" parTransId="{23D2A0FF-B1C5-4853-9AB9-18F463D79776}" sibTransId="{6C9B5E17-4602-4F21-8D18-67F2AA09EDB0}"/>
    <dgm:cxn modelId="{EFF92D6F-592B-43F3-A1D0-7268D4DB4211}" type="presOf" srcId="{1DE7B46A-0892-4229-9825-2DD815E2B6C2}" destId="{CA6A9A09-083D-4B7F-AA12-A06EED1A3376}" srcOrd="0" destOrd="0" presId="urn:microsoft.com/office/officeart/2005/8/layout/vList2"/>
    <dgm:cxn modelId="{48D39C8B-81E6-49B6-A3EE-66BEDC3BB742}" type="presOf" srcId="{17F361AE-2628-4992-8AED-0B891AC31CAC}" destId="{E45C8FC8-5D6C-4048-B1E4-87B17D594143}" srcOrd="0" destOrd="0" presId="urn:microsoft.com/office/officeart/2005/8/layout/vList2"/>
    <dgm:cxn modelId="{5EC07D4C-D8D6-431D-9EBC-2849DC6B0B0E}" type="presOf" srcId="{19CCDD5D-24E5-46FE-A0C7-55B7ADBF7AEC}" destId="{E315BF12-4526-4836-9EC7-FD80E137A59A}" srcOrd="0" destOrd="0" presId="urn:microsoft.com/office/officeart/2005/8/layout/vList2"/>
    <dgm:cxn modelId="{A0056F78-5693-4472-9DB9-C59E461185B7}" type="presOf" srcId="{3354EAEC-0D8F-4613-82A2-EF37980FCF16}" destId="{E315BF12-4526-4836-9EC7-FD80E137A59A}" srcOrd="0" destOrd="2" presId="urn:microsoft.com/office/officeart/2005/8/layout/vList2"/>
    <dgm:cxn modelId="{D766608E-503D-4CA5-AFF2-450D0D1602AC}" srcId="{C44224D1-D2E4-4CC7-8BFE-066B55153864}" destId="{19CCDD5D-24E5-46FE-A0C7-55B7ADBF7AEC}" srcOrd="0" destOrd="0" parTransId="{F14B8FF7-B0A2-48AB-8CD5-F1E9CBB6160E}" sibTransId="{6D5485B4-AB54-44DA-9A4B-202097011631}"/>
    <dgm:cxn modelId="{988915A7-0797-4712-9AAA-842AD3959E43}" srcId="{1DE7B46A-0892-4229-9825-2DD815E2B6C2}" destId="{00F80AE8-DAF5-461F-A7FA-2B9981B32AD9}" srcOrd="0" destOrd="0" parTransId="{FB5ECC12-1013-4A53-8136-5084C0023C22}" sibTransId="{94FE8CCC-985D-4F12-B38C-A6C11557BFA9}"/>
    <dgm:cxn modelId="{AEC73A58-00D5-4ACF-A429-A3BF4FD57C77}" type="presOf" srcId="{00F80AE8-DAF5-461F-A7FA-2B9981B32AD9}" destId="{360958F3-C3BE-4103-8D89-9362D36B8350}" srcOrd="0" destOrd="0" presId="urn:microsoft.com/office/officeart/2005/8/layout/vList2"/>
    <dgm:cxn modelId="{E336C0F4-95A4-4EDA-B377-634400ABE246}" type="presOf" srcId="{4BCDCBBD-8E37-4D65-976F-5AE00FF2DADD}" destId="{360958F3-C3BE-4103-8D89-9362D36B8350}" srcOrd="0" destOrd="1" presId="urn:microsoft.com/office/officeart/2005/8/layout/vList2"/>
    <dgm:cxn modelId="{52804562-C8FC-4F10-A7A6-527D8F8DA346}" srcId="{C44224D1-D2E4-4CC7-8BFE-066B55153864}" destId="{3354EAEC-0D8F-4613-82A2-EF37980FCF16}" srcOrd="2" destOrd="0" parTransId="{1AA0829E-7B72-4260-93F0-0156C238FED8}" sibTransId="{008EB57A-12D3-46D0-823A-41B47B5D123D}"/>
    <dgm:cxn modelId="{2CE4D0C4-049A-436F-9E47-598F2A15EAA7}" type="presOf" srcId="{C44224D1-D2E4-4CC7-8BFE-066B55153864}" destId="{CA7E031F-E7E1-496A-8AA2-4B3492D2F2B8}" srcOrd="0" destOrd="0" presId="urn:microsoft.com/office/officeart/2005/8/layout/vList2"/>
    <dgm:cxn modelId="{F5FDF6C0-5DB2-47BE-8199-BEC81ADECFE8}" srcId="{1DE7B46A-0892-4229-9825-2DD815E2B6C2}" destId="{4BCDCBBD-8E37-4D65-976F-5AE00FF2DADD}" srcOrd="1" destOrd="0" parTransId="{CF43224E-1EAB-4E66-B8DA-5712C7F34D16}" sibTransId="{84D7C5EE-0B57-45D8-9CC4-36FCFB2FAE5A}"/>
    <dgm:cxn modelId="{F2C4850E-E718-4219-B5CC-09E4C59134CA}" type="presParOf" srcId="{E45C8FC8-5D6C-4048-B1E4-87B17D594143}" destId="{CA6A9A09-083D-4B7F-AA12-A06EED1A3376}" srcOrd="0" destOrd="0" presId="urn:microsoft.com/office/officeart/2005/8/layout/vList2"/>
    <dgm:cxn modelId="{8701EA82-B823-4DF8-9000-D151F2DCAE3A}" type="presParOf" srcId="{E45C8FC8-5D6C-4048-B1E4-87B17D594143}" destId="{360958F3-C3BE-4103-8D89-9362D36B8350}" srcOrd="1" destOrd="0" presId="urn:microsoft.com/office/officeart/2005/8/layout/vList2"/>
    <dgm:cxn modelId="{11FC37C8-6D83-494F-A602-EAE7C883168B}" type="presParOf" srcId="{E45C8FC8-5D6C-4048-B1E4-87B17D594143}" destId="{CA7E031F-E7E1-496A-8AA2-4B3492D2F2B8}" srcOrd="2" destOrd="0" presId="urn:microsoft.com/office/officeart/2005/8/layout/vList2"/>
    <dgm:cxn modelId="{609836B2-6CA2-4A8D-8444-8E534D9FDDDD}" type="presParOf" srcId="{E45C8FC8-5D6C-4048-B1E4-87B17D594143}" destId="{E315BF12-4526-4836-9EC7-FD80E137A5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0B473-571B-432F-9C29-4E346021431A}">
      <dsp:nvSpPr>
        <dsp:cNvPr id="0" name=""/>
        <dsp:cNvSpPr/>
      </dsp:nvSpPr>
      <dsp:spPr>
        <a:xfrm>
          <a:off x="0" y="44699"/>
          <a:ext cx="81534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Государственный этикет</a:t>
          </a:r>
        </a:p>
      </dsp:txBody>
      <dsp:txXfrm>
        <a:off x="23417" y="68116"/>
        <a:ext cx="8106566" cy="432866"/>
      </dsp:txXfrm>
    </dsp:sp>
    <dsp:sp modelId="{C310DC05-F096-4F5F-8CC0-0B05D426D15E}">
      <dsp:nvSpPr>
        <dsp:cNvPr id="0" name=""/>
        <dsp:cNvSpPr/>
      </dsp:nvSpPr>
      <dsp:spPr>
        <a:xfrm>
          <a:off x="0" y="524399"/>
          <a:ext cx="8153400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/>
            <a:t>Строго регламентируемый порядок и формы обхождения, установленные при дворах монархов (глав государств)</a:t>
          </a:r>
        </a:p>
      </dsp:txBody>
      <dsp:txXfrm>
        <a:off x="0" y="524399"/>
        <a:ext cx="8153400" cy="507150"/>
      </dsp:txXfrm>
    </dsp:sp>
    <dsp:sp modelId="{DAAEEC25-5B20-4E91-AF40-08176D694C66}">
      <dsp:nvSpPr>
        <dsp:cNvPr id="0" name=""/>
        <dsp:cNvSpPr/>
      </dsp:nvSpPr>
      <dsp:spPr>
        <a:xfrm>
          <a:off x="0" y="1031549"/>
          <a:ext cx="81534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Дипломатический этикет</a:t>
          </a:r>
        </a:p>
      </dsp:txBody>
      <dsp:txXfrm>
        <a:off x="23417" y="1054966"/>
        <a:ext cx="8106566" cy="432866"/>
      </dsp:txXfrm>
    </dsp:sp>
    <dsp:sp modelId="{E0044FC3-3839-4F85-866F-DDABFDC18D0C}">
      <dsp:nvSpPr>
        <dsp:cNvPr id="0" name=""/>
        <dsp:cNvSpPr/>
      </dsp:nvSpPr>
      <dsp:spPr>
        <a:xfrm>
          <a:off x="0" y="1511250"/>
          <a:ext cx="8153400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/>
            <a:t>Правила поведения дипломатов и прочих официальных лиц при контактах на приемах, визитах</a:t>
          </a:r>
        </a:p>
      </dsp:txBody>
      <dsp:txXfrm>
        <a:off x="0" y="1511250"/>
        <a:ext cx="8153400" cy="507150"/>
      </dsp:txXfrm>
    </dsp:sp>
    <dsp:sp modelId="{135C4C41-3F63-47BF-B03D-6D2218BA34D3}">
      <dsp:nvSpPr>
        <dsp:cNvPr id="0" name=""/>
        <dsp:cNvSpPr/>
      </dsp:nvSpPr>
      <dsp:spPr>
        <a:xfrm>
          <a:off x="0" y="2018400"/>
          <a:ext cx="81534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Воинский этикет</a:t>
          </a:r>
        </a:p>
      </dsp:txBody>
      <dsp:txXfrm>
        <a:off x="23417" y="2041817"/>
        <a:ext cx="8106566" cy="432866"/>
      </dsp:txXfrm>
    </dsp:sp>
    <dsp:sp modelId="{F7B9C1C5-FC0E-4BDA-A950-29731B627C54}">
      <dsp:nvSpPr>
        <dsp:cNvPr id="0" name=""/>
        <dsp:cNvSpPr/>
      </dsp:nvSpPr>
      <dsp:spPr>
        <a:xfrm>
          <a:off x="0" y="2498100"/>
          <a:ext cx="81534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/>
            <a:t>Свод общепризнанных правил, общепризнанных мерок и манер поведения военных</a:t>
          </a:r>
        </a:p>
      </dsp:txBody>
      <dsp:txXfrm>
        <a:off x="0" y="2498100"/>
        <a:ext cx="8153400" cy="331200"/>
      </dsp:txXfrm>
    </dsp:sp>
    <dsp:sp modelId="{62A80E64-0558-46E2-A09A-53599830FB57}">
      <dsp:nvSpPr>
        <dsp:cNvPr id="0" name=""/>
        <dsp:cNvSpPr/>
      </dsp:nvSpPr>
      <dsp:spPr>
        <a:xfrm>
          <a:off x="0" y="2829300"/>
          <a:ext cx="81534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Религиозный этикет</a:t>
          </a:r>
        </a:p>
      </dsp:txBody>
      <dsp:txXfrm>
        <a:off x="23417" y="2852717"/>
        <a:ext cx="8106566" cy="432866"/>
      </dsp:txXfrm>
    </dsp:sp>
    <dsp:sp modelId="{1576120C-662E-416C-95EC-A963A0AAE148}">
      <dsp:nvSpPr>
        <dsp:cNvPr id="0" name=""/>
        <dsp:cNvSpPr/>
      </dsp:nvSpPr>
      <dsp:spPr>
        <a:xfrm>
          <a:off x="0" y="3309000"/>
          <a:ext cx="81534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/>
            <a:t>Правила общения с адептами культа какой- либо конфессии и нахождения в храмах</a:t>
          </a:r>
        </a:p>
      </dsp:txBody>
      <dsp:txXfrm>
        <a:off x="0" y="3309000"/>
        <a:ext cx="8153400" cy="331200"/>
      </dsp:txXfrm>
    </dsp:sp>
    <dsp:sp modelId="{2D06AA76-3D9D-4C60-B3F0-1FA138AEE5FE}">
      <dsp:nvSpPr>
        <dsp:cNvPr id="0" name=""/>
        <dsp:cNvSpPr/>
      </dsp:nvSpPr>
      <dsp:spPr>
        <a:xfrm>
          <a:off x="0" y="3701008"/>
          <a:ext cx="81534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Общегражданский этикет </a:t>
          </a:r>
          <a:r>
            <a:rPr lang="ru-RU" sz="1400" kern="1200" dirty="0"/>
            <a:t>делового общения, неделового общения, обрядовый, застольный</a:t>
          </a:r>
        </a:p>
      </dsp:txBody>
      <dsp:txXfrm>
        <a:off x="23417" y="3724425"/>
        <a:ext cx="8106566" cy="432866"/>
      </dsp:txXfrm>
    </dsp:sp>
    <dsp:sp modelId="{C392F457-7EF2-4019-83B4-66B50D587787}">
      <dsp:nvSpPr>
        <dsp:cNvPr id="0" name=""/>
        <dsp:cNvSpPr/>
      </dsp:nvSpPr>
      <dsp:spPr>
        <a:xfrm>
          <a:off x="0" y="4119900"/>
          <a:ext cx="81534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/>
            <a:t>Совокупность правил, традиций и условностей, соблюдаемых при общении</a:t>
          </a:r>
        </a:p>
      </dsp:txBody>
      <dsp:txXfrm>
        <a:off x="0" y="4119900"/>
        <a:ext cx="8153400" cy="331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6C26C-3B1F-4162-94E0-25E0E85954F3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79BBA-FD53-44E3-A0C6-7C9EDE9A4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69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79BBA-FD53-44E3-A0C6-7C9EDE9A4750}" type="slidenum">
              <a:rPr lang="ru-RU" smtClean="0"/>
              <a:t>27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08331AF-338E-44A2-8734-E8838CECFAA6}" type="datetimeFigureOut">
              <a:rPr lang="ru-RU" smtClean="0"/>
              <a:pPr/>
              <a:t>30.09.2022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749267-3868-41DB-8C29-B5883AF13F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31AF-338E-44A2-8734-E8838CECFAA6}" type="datetimeFigureOut">
              <a:rPr lang="ru-RU" smtClean="0"/>
              <a:pPr/>
              <a:t>30.09.2022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9267-3868-41DB-8C29-B5883AF13F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08331AF-338E-44A2-8734-E8838CECFAA6}" type="datetimeFigureOut">
              <a:rPr lang="ru-RU" smtClean="0"/>
              <a:pPr/>
              <a:t>30.09.2022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749267-3868-41DB-8C29-B5883AF13F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31AF-338E-44A2-8734-E8838CECFAA6}" type="datetimeFigureOut">
              <a:rPr lang="ru-RU" smtClean="0"/>
              <a:pPr/>
              <a:t>30.09.2022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749267-3868-41DB-8C29-B5883AF13FF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31AF-338E-44A2-8734-E8838CECFAA6}" type="datetimeFigureOut">
              <a:rPr lang="ru-RU" smtClean="0"/>
              <a:pPr/>
              <a:t>30.09.2022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749267-3868-41DB-8C29-B5883AF13FF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08331AF-338E-44A2-8734-E8838CECFAA6}" type="datetimeFigureOut">
              <a:rPr lang="ru-RU" smtClean="0"/>
              <a:pPr/>
              <a:t>30.09.2022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749267-3868-41DB-8C29-B5883AF13FF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08331AF-338E-44A2-8734-E8838CECFAA6}" type="datetimeFigureOut">
              <a:rPr lang="ru-RU" smtClean="0"/>
              <a:pPr/>
              <a:t>30.09.2022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749267-3868-41DB-8C29-B5883AF13FF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31AF-338E-44A2-8734-E8838CECFAA6}" type="datetimeFigureOut">
              <a:rPr lang="ru-RU" smtClean="0"/>
              <a:pPr/>
              <a:t>30.09.2022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749267-3868-41DB-8C29-B5883AF13F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31AF-338E-44A2-8734-E8838CECFAA6}" type="datetimeFigureOut">
              <a:rPr lang="ru-RU" smtClean="0"/>
              <a:pPr/>
              <a:t>30.09.2022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749267-3868-41DB-8C29-B5883AF13F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31AF-338E-44A2-8734-E8838CECFAA6}" type="datetimeFigureOut">
              <a:rPr lang="ru-RU" smtClean="0"/>
              <a:pPr/>
              <a:t>30.09.2022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749267-3868-41DB-8C29-B5883AF13FF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08331AF-338E-44A2-8734-E8838CECFAA6}" type="datetimeFigureOut">
              <a:rPr lang="ru-RU" smtClean="0"/>
              <a:pPr/>
              <a:t>30.09.2022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749267-3868-41DB-8C29-B5883AF13FF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8331AF-338E-44A2-8734-E8838CECFAA6}" type="datetimeFigureOut">
              <a:rPr lang="ru-RU" smtClean="0"/>
              <a:pPr/>
              <a:t>30.09.2022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749267-3868-41DB-8C29-B5883AF13FF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4869160"/>
            <a:ext cx="7992888" cy="998240"/>
          </a:xfrm>
        </p:spPr>
        <p:txBody>
          <a:bodyPr>
            <a:normAutofit/>
          </a:bodyPr>
          <a:lstStyle/>
          <a:p>
            <a:r>
              <a:rPr lang="ru-RU" dirty="0" err="1"/>
              <a:t>ДеловЫЕ</a:t>
            </a:r>
            <a:r>
              <a:rPr lang="ru-RU" dirty="0"/>
              <a:t> Коммуникации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67744" y="6050037"/>
            <a:ext cx="6800056" cy="68580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Ломакина Ирина Александровна</a:t>
            </a:r>
            <a:r>
              <a:rPr lang="en-US" dirty="0"/>
              <a:t> svitsov@gmail.com</a:t>
            </a:r>
            <a:endParaRPr lang="ru-RU" dirty="0"/>
          </a:p>
        </p:txBody>
      </p:sp>
      <p:pic>
        <p:nvPicPr>
          <p:cNvPr id="1026" name="Picture 2" descr="C:\Users\1\Pictures\Деловой этикет\Africa-Studio-Etiket-znakomstva-o-chem-nuzhno-zn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8640"/>
            <a:ext cx="7015301" cy="468052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AAFC7E4-2440-4561-BC61-975218E13AAD}"/>
              </a:ext>
            </a:extLst>
          </p:cNvPr>
          <p:cNvSpPr txBox="1"/>
          <p:nvPr/>
        </p:nvSpPr>
        <p:spPr>
          <a:xfrm>
            <a:off x="4110361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Приветствие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sz="2800" dirty="0"/>
              <a:t>		Согласно общим правилам вежливости, первым приветствует:</a:t>
            </a:r>
            <a:endParaRPr lang="ru-RU" sz="1600" dirty="0"/>
          </a:p>
          <a:p>
            <a:pPr>
              <a:buNone/>
            </a:pPr>
            <a:endParaRPr lang="ru-RU" sz="1600" dirty="0"/>
          </a:p>
          <a:p>
            <a:pPr lvl="2"/>
            <a:r>
              <a:rPr lang="ru-RU" dirty="0"/>
              <a:t>мужчина - женщину;</a:t>
            </a:r>
            <a:endParaRPr lang="ru-RU" sz="1600" dirty="0"/>
          </a:p>
          <a:p>
            <a:pPr lvl="2"/>
            <a:r>
              <a:rPr lang="ru-RU" dirty="0"/>
              <a:t>младший - старшего;</a:t>
            </a:r>
            <a:endParaRPr lang="ru-RU" sz="1600" dirty="0"/>
          </a:p>
          <a:p>
            <a:pPr lvl="2"/>
            <a:r>
              <a:rPr lang="ru-RU" dirty="0"/>
              <a:t>проходящий - стоящего;</a:t>
            </a:r>
            <a:endParaRPr lang="ru-RU" sz="1600" dirty="0"/>
          </a:p>
          <a:p>
            <a:pPr lvl="2"/>
            <a:r>
              <a:rPr lang="ru-RU" dirty="0"/>
              <a:t>опаздывающий - ожидающего;</a:t>
            </a:r>
            <a:endParaRPr lang="ru-RU" sz="1600" dirty="0"/>
          </a:p>
          <a:p>
            <a:pPr lvl="2"/>
            <a:r>
              <a:rPr lang="ru-RU" dirty="0"/>
              <a:t>входящий - находящихся в помещении.</a:t>
            </a:r>
            <a:r>
              <a:rPr lang="ru-RU" sz="2800" dirty="0"/>
              <a:t> </a:t>
            </a:r>
            <a:endParaRPr lang="ru-RU" sz="1600" dirty="0"/>
          </a:p>
          <a:p>
            <a:pPr>
              <a:buNone/>
            </a:pPr>
            <a:r>
              <a:rPr lang="ru-RU" sz="2800" dirty="0"/>
              <a:t>		При приветствии лучше всего пользоваться традиционными фразами:</a:t>
            </a:r>
            <a:endParaRPr lang="ru-RU" sz="1600" dirty="0"/>
          </a:p>
          <a:p>
            <a:endParaRPr lang="ru-RU" sz="1600" dirty="0"/>
          </a:p>
          <a:p>
            <a:pPr lvl="2"/>
            <a:r>
              <a:rPr lang="ru-RU" i="1" dirty="0"/>
              <a:t>«</a:t>
            </a:r>
            <a:r>
              <a:rPr lang="ru-RU" sz="2100" dirty="0"/>
              <a:t>Здравствуйте»;</a:t>
            </a:r>
          </a:p>
          <a:p>
            <a:pPr lvl="2"/>
            <a:r>
              <a:rPr lang="ru-RU" sz="2100" dirty="0"/>
              <a:t>«Доброе утро» (принято говорить до 12.00);</a:t>
            </a:r>
          </a:p>
          <a:p>
            <a:pPr lvl="2"/>
            <a:r>
              <a:rPr lang="ru-RU" sz="2100" dirty="0"/>
              <a:t>«Добрый день» (до 18.00);</a:t>
            </a:r>
          </a:p>
          <a:p>
            <a:pPr lvl="2"/>
            <a:r>
              <a:rPr lang="ru-RU" sz="2100" dirty="0"/>
              <a:t>«Добрый вечер» (после 18.00).</a:t>
            </a:r>
          </a:p>
          <a:p>
            <a:pPr lvl="2"/>
            <a:endParaRPr lang="ru-RU" sz="2100" dirty="0"/>
          </a:p>
          <a:p>
            <a:pPr>
              <a:buNone/>
            </a:pPr>
            <a:r>
              <a:rPr lang="ru-RU" sz="2800" dirty="0"/>
              <a:t>		Три последние фразы не рекомендуется использовать для приветствия вышестоящих лиц. а адресовать их нижестоящим вполне позволительно.</a:t>
            </a: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Знакомство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sz="2800" b="1" dirty="0"/>
              <a:t>		Знакомство без посредника</a:t>
            </a:r>
            <a:endParaRPr lang="ru-RU" sz="1600" b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2800" b="1" dirty="0"/>
              <a:t>	</a:t>
            </a:r>
            <a:r>
              <a:rPr lang="ru-RU" sz="2800" dirty="0"/>
              <a:t>С вручением визитной карточки.</a:t>
            </a:r>
            <a:endParaRPr lang="ru-RU" sz="2000" dirty="0"/>
          </a:p>
          <a:p>
            <a:r>
              <a:rPr lang="ru-RU" sz="2800" dirty="0"/>
              <a:t>Называется организация, цели, фамилия: «Простите, я бы хотел познакомиться! Фирма "АСВ". Мы хотели бы пригласить Вас на нашу выставку, для того чтобы установить контакты на будущее. Вот моя визитка. Меня зовут Иван Петров. Я директор фирмы».</a:t>
            </a:r>
            <a:endParaRPr lang="ru-RU" sz="1600" dirty="0"/>
          </a:p>
          <a:p>
            <a:endParaRPr lang="ru-RU" sz="1600" dirty="0"/>
          </a:p>
          <a:p>
            <a:pPr>
              <a:buNone/>
            </a:pPr>
            <a:r>
              <a:rPr lang="ru-RU" sz="2800" dirty="0"/>
              <a:t>	Без визитной карточки.</a:t>
            </a:r>
            <a:endParaRPr lang="ru-RU" sz="2000" dirty="0"/>
          </a:p>
          <a:p>
            <a:r>
              <a:rPr lang="ru-RU" sz="2800" dirty="0"/>
              <a:t>Называется организация, цели, фамилия, имя, отчество, контактный телефон («У меня, к сожалению, нет с собой визитки, поэтому я напишу свой телефон и фамилию от руки»).</a:t>
            </a:r>
            <a:endParaRPr lang="ru-RU" sz="1600" dirty="0"/>
          </a:p>
          <a:p>
            <a:pPr>
              <a:buNone/>
            </a:pPr>
            <a:r>
              <a:rPr lang="ru-RU" sz="2800" dirty="0"/>
              <a:t> </a:t>
            </a:r>
            <a:endParaRPr lang="ru-RU" sz="1600" dirty="0"/>
          </a:p>
          <a:p>
            <a:pPr>
              <a:buNone/>
            </a:pPr>
            <a:r>
              <a:rPr lang="ru-RU" sz="2800" b="1" dirty="0"/>
              <a:t>		Знакомство при помощи посредника - представление</a:t>
            </a:r>
            <a:endParaRPr lang="ru-RU" sz="1600" b="1" dirty="0"/>
          </a:p>
          <a:p>
            <a:pPr>
              <a:buNone/>
            </a:pPr>
            <a:endParaRPr lang="ru-RU" sz="1600" dirty="0"/>
          </a:p>
          <a:p>
            <a:r>
              <a:rPr lang="ru-RU" sz="2800" dirty="0"/>
              <a:t>Представляющий обязан быть знакомым с обеими сторонами.</a:t>
            </a:r>
            <a:endParaRPr lang="ru-RU" sz="1600" dirty="0"/>
          </a:p>
          <a:p>
            <a:r>
              <a:rPr lang="ru-RU" sz="2800" dirty="0"/>
              <a:t>Согласно деловому этикету, представляя кого-либо, необходимо:</a:t>
            </a:r>
            <a:endParaRPr lang="ru-RU" sz="1600" dirty="0"/>
          </a:p>
          <a:p>
            <a:endParaRPr lang="ru-RU" sz="1600" dirty="0"/>
          </a:p>
          <a:p>
            <a:pPr lvl="2"/>
            <a:r>
              <a:rPr lang="ru-RU" dirty="0"/>
              <a:t>назвать его имя, фамилию, должность, организацию, в которой он работает;</a:t>
            </a:r>
            <a:endParaRPr lang="ru-RU" sz="1600" dirty="0"/>
          </a:p>
          <a:p>
            <a:pPr lvl="2"/>
            <a:r>
              <a:rPr lang="ru-RU" dirty="0"/>
              <a:t>назвать того, кому представляется.</a:t>
            </a:r>
            <a:endParaRPr lang="ru-RU" sz="1600" dirty="0"/>
          </a:p>
          <a:p>
            <a:endParaRPr lang="ru-RU" sz="1600" dirty="0"/>
          </a:p>
          <a:p>
            <a:r>
              <a:rPr lang="ru-RU" sz="2800" dirty="0"/>
              <a:t>Первым представляют «низшего» «высшему». Низшим будет младший по возрасту, социальному статусу собеседник. Низшим будет и мужчина по отношению к женщине при равенстве позиций.</a:t>
            </a:r>
            <a:endParaRPr lang="ru-RU" sz="1600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фраз для знакомства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93054" y="1268760"/>
          <a:ext cx="8208912" cy="50571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46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949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77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7032">
                <a:tc>
                  <a:txBody>
                    <a:bodyPr/>
                    <a:lstStyle/>
                    <a:p>
                      <a:pPr marL="352425" marR="231140" 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endParaRPr lang="ru-RU" sz="1400" dirty="0"/>
                    </a:p>
                    <a:p>
                      <a:pPr marL="352425" marR="231140" 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Если</a:t>
                      </a:r>
                    </a:p>
                    <a:p>
                      <a:pPr marL="354965" marR="231140" algn="ctr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/>
                        <a:t>знакомить</a:t>
                      </a:r>
                      <a:endParaRPr lang="ru-RU" sz="14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4035" 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endParaRPr lang="ru-RU" sz="1400" dirty="0"/>
                    </a:p>
                    <a:p>
                      <a:pPr marL="534035" 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Что сказать</a:t>
                      </a:r>
                      <a:endParaRPr lang="ru-RU" sz="14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1480" 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endParaRPr lang="ru-RU" sz="1400" dirty="0"/>
                    </a:p>
                    <a:p>
                      <a:pPr marL="411480" 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Примечания</a:t>
                      </a:r>
                      <a:endParaRPr lang="ru-RU" sz="14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5065">
                <a:tc>
                  <a:txBody>
                    <a:bodyPr/>
                    <a:lstStyle/>
                    <a:p>
                      <a:pPr marL="152400">
                        <a:lnSpc>
                          <a:spcPts val="1010"/>
                        </a:lnSpc>
                        <a:spcAft>
                          <a:spcPts val="0"/>
                        </a:spcAft>
                      </a:pPr>
                      <a:endParaRPr lang="ru-RU" sz="1400" dirty="0"/>
                    </a:p>
                    <a:p>
                      <a:pPr marL="152400">
                        <a:lnSpc>
                          <a:spcPts val="1010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Женщину с</a:t>
                      </a:r>
                    </a:p>
                    <a:p>
                      <a:pPr marL="152400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/>
                        <a:t>мужчиной</a:t>
                      </a:r>
                      <a:endParaRPr lang="ru-RU" sz="14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1010"/>
                        </a:lnSpc>
                        <a:spcAft>
                          <a:spcPts val="0"/>
                        </a:spcAft>
                      </a:pPr>
                      <a:endParaRPr lang="ru-RU" sz="1400" dirty="0"/>
                    </a:p>
                    <a:p>
                      <a:pPr marL="142240">
                        <a:lnSpc>
                          <a:spcPts val="1010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«Нина Ивановна, разрешите</a:t>
                      </a:r>
                    </a:p>
                    <a:p>
                      <a:pPr marL="142240" marR="185420">
                        <a:lnSpc>
                          <a:spcPct val="115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/>
                        <a:t>представить Вам Филиппа Константиновича»</a:t>
                      </a:r>
                    </a:p>
                    <a:p>
                      <a:pPr marL="142240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/>
                        <a:t>или</a:t>
                      </a:r>
                    </a:p>
                    <a:p>
                      <a:pPr marL="142240" marR="217805">
                        <a:lnSpc>
                          <a:spcPct val="115000"/>
                        </a:lnSpc>
                        <a:spcBef>
                          <a:spcPts val="76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/>
                        <a:t>«Разрешите Вас познакомить: это Филипп Константинович».</a:t>
                      </a:r>
                      <a:endParaRPr lang="ru-RU" sz="14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010"/>
                        </a:lnSpc>
                        <a:spcAft>
                          <a:spcPts val="0"/>
                        </a:spcAft>
                      </a:pPr>
                      <a:endParaRPr lang="ru-RU" sz="1400" dirty="0"/>
                    </a:p>
                    <a:p>
                      <a:pPr marL="141605">
                        <a:lnSpc>
                          <a:spcPts val="1010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В трудно произносимых и</a:t>
                      </a:r>
                    </a:p>
                    <a:p>
                      <a:pPr marL="141605" marR="163195">
                        <a:lnSpc>
                          <a:spcPct val="115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/>
                        <a:t>сложных именах можно обойтись без этого, употребив международную форму "мадам".</a:t>
                      </a:r>
                      <a:endParaRPr lang="ru-RU" sz="14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30971">
                <a:tc>
                  <a:txBody>
                    <a:bodyPr/>
                    <a:lstStyle/>
                    <a:p>
                      <a:pPr marL="152400">
                        <a:lnSpc>
                          <a:spcPts val="1025"/>
                        </a:lnSpc>
                        <a:spcAft>
                          <a:spcPts val="0"/>
                        </a:spcAft>
                      </a:pPr>
                      <a:endParaRPr lang="ru-RU" sz="1400" dirty="0"/>
                    </a:p>
                    <a:p>
                      <a:pPr marL="152400">
                        <a:lnSpc>
                          <a:spcPts val="1025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С официальными</a:t>
                      </a:r>
                    </a:p>
                    <a:p>
                      <a:pPr marL="152400" marR="38100">
                        <a:lnSpc>
                          <a:spcPct val="115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/>
                        <a:t>лицами, имеющими государственный статус или воинское, дипломатическое, религиозное звание</a:t>
                      </a:r>
                      <a:endParaRPr lang="ru-RU" sz="14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1025"/>
                        </a:lnSpc>
                        <a:spcAft>
                          <a:spcPts val="0"/>
                        </a:spcAft>
                      </a:pPr>
                      <a:endParaRPr lang="ru-RU" sz="1400" dirty="0"/>
                    </a:p>
                    <a:p>
                      <a:pPr marL="142240">
                        <a:lnSpc>
                          <a:spcPts val="1025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«Господин президент»,</a:t>
                      </a:r>
                    </a:p>
                    <a:p>
                      <a:pPr marL="142240" marR="534035">
                        <a:lnSpc>
                          <a:spcPct val="113000"/>
                        </a:lnSpc>
                        <a:spcBef>
                          <a:spcPts val="76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/>
                        <a:t>«Господин премьер- министр»,</a:t>
                      </a:r>
                    </a:p>
                    <a:p>
                      <a:pPr marL="142240" marR="211455">
                        <a:lnSpc>
                          <a:spcPts val="125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/>
                        <a:t>«Господин генерал» (не называя полного чина, скажем, генерал-майор, генерал-лейтенант и т.д.)</a:t>
                      </a:r>
                    </a:p>
                    <a:p>
                      <a:pPr marL="142240" marR="211455">
                        <a:lnSpc>
                          <a:spcPts val="125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/>
                        <a:t>Товарищ (господин) генерал, разрешите представить Вам полковника Кузнецова».</a:t>
                      </a:r>
                      <a:endParaRPr lang="ru-RU" sz="14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025"/>
                        </a:lnSpc>
                        <a:spcAft>
                          <a:spcPts val="0"/>
                        </a:spcAft>
                      </a:pPr>
                      <a:endParaRPr lang="ru-RU" sz="1400" dirty="0"/>
                    </a:p>
                    <a:p>
                      <a:pPr marL="141605">
                        <a:lnSpc>
                          <a:spcPts val="1025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Обращаясь к</a:t>
                      </a:r>
                    </a:p>
                    <a:p>
                      <a:pPr marL="141605" marR="131445">
                        <a:lnSpc>
                          <a:spcPct val="115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/>
                        <a:t>официальному лицу, обычно его немного повышают в должности.</a:t>
                      </a:r>
                    </a:p>
                    <a:p>
                      <a:pPr marL="141605" marR="100330">
                        <a:lnSpc>
                          <a:spcPct val="11500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/>
                        <a:t>Так, подполковника именуют «Господин полковник», посланника – «Господин посол»,</a:t>
                      </a:r>
                    </a:p>
                    <a:p>
                      <a:pPr marL="141605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/>
                        <a:t>заместителя министра –</a:t>
                      </a:r>
                    </a:p>
                    <a:p>
                      <a:pPr marL="141605">
                        <a:spcBef>
                          <a:spcPts val="17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/>
                        <a:t>«Господин министр».</a:t>
                      </a:r>
                      <a:endParaRPr lang="ru-RU" sz="14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marL="40640">
                        <a:lnSpc>
                          <a:spcPts val="1010"/>
                        </a:lnSpc>
                        <a:spcAft>
                          <a:spcPts val="0"/>
                        </a:spcAft>
                      </a:pPr>
                      <a:endParaRPr lang="ru-RU" sz="1400" dirty="0"/>
                    </a:p>
                    <a:p>
                      <a:pPr marL="40640">
                        <a:lnSpc>
                          <a:spcPts val="1010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С ученым, доктором</a:t>
                      </a:r>
                      <a:endParaRPr lang="ru-RU" sz="14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1010"/>
                        </a:lnSpc>
                        <a:spcAft>
                          <a:spcPts val="0"/>
                        </a:spcAft>
                      </a:pPr>
                      <a:endParaRPr lang="ru-RU" sz="1400" dirty="0"/>
                    </a:p>
                    <a:p>
                      <a:pPr marL="142240">
                        <a:lnSpc>
                          <a:spcPts val="1010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«Доктор </a:t>
                      </a:r>
                      <a:r>
                        <a:rPr lang="ru-RU" sz="1400" dirty="0" err="1"/>
                        <a:t>Курпатов</a:t>
                      </a:r>
                      <a:r>
                        <a:rPr lang="ru-RU" sz="1400" dirty="0"/>
                        <a:t>»,</a:t>
                      </a:r>
                    </a:p>
                    <a:p>
                      <a:pPr marL="142240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/>
                        <a:t>«Профессор Капица».</a:t>
                      </a:r>
                      <a:endParaRPr lang="ru-RU" sz="14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>
                        <a:spcAft>
                          <a:spcPts val="0"/>
                        </a:spcAft>
                      </a:pPr>
                      <a:endParaRPr lang="ru-RU" sz="14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Рукопожатие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695872"/>
            <a:ext cx="8219256" cy="5162128"/>
          </a:xfrm>
        </p:spPr>
        <p:txBody>
          <a:bodyPr>
            <a:normAutofit fontScale="70000" lnSpcReduction="20000"/>
          </a:bodyPr>
          <a:lstStyle/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ru-RU" sz="2100" dirty="0"/>
              <a:t>При знакомстве первым руку подает тот, кому представляется новый знакомый.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ru-RU" sz="2100" dirty="0"/>
              <a:t>Подавать руку следует в последний момент, идти с протянутой рукой или обмениваться рукопожатием через стол не принято.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ru-RU" sz="2100" dirty="0"/>
              <a:t>Если женщина или старший по положению, возрасту не предлагает руки, следует слегка поклониться.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ru-RU" sz="2100" dirty="0"/>
              <a:t>Женщина может не протягивать мужчине руку, но если он сделал это первым, она обязана ответить тем же.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ru-RU" sz="2100" dirty="0"/>
              <a:t>Протягивать вместо руки несколько пальцев или кончики пальцев нетактично. Как правило, следует протягивать для рукопожатия правую руку. Если она по какой-то причине занята или повреждена (в повязке), можно протянуть левую руку, но предварительно извинившись.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ru-RU" sz="2100" dirty="0"/>
              <a:t>Приветствие может сопровождаться рукопожатием, однако при ежедневном общении пожимать руки друг другу не принято, обычно это делается, если сотрудники не виделись какое-то время (например, после возвращения из отпуска).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ru-RU" sz="2100" dirty="0"/>
              <a:t>При рукопожатии мужчина снимает перчатку, женщина - нет, поскольку перчатки (шелковые, матерчатые, лайковые) являются частью дамского туалета. Исключением может быть встреча с женщиной много старше себя. Однако варежки и теплую кожаную перчатку рекомендуется снимать и женщине. Мужчины, здороваясь между собой, остаются в перчатках. Но если один из них снял, другой должен последовать его примеру.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ru-RU" sz="2100" dirty="0"/>
              <a:t>Первым руку протягивает: женщина - мужчине; старший по возрасту - младшему.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ru-RU" sz="2100" dirty="0"/>
              <a:t>Рукопожатие не должно быть ни слишком сильным, ни слишком слабым. Правильное рукопожатие короткое, свободное и уверенное.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ru-RU" sz="2100" dirty="0"/>
              <a:t>Нельзя трясти или встряхивать чужую руку, сжимать ее двумя своими руками.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Обращение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2800" b="1" dirty="0"/>
              <a:t>		Обращение по имени</a:t>
            </a:r>
            <a:endParaRPr lang="ru-RU" sz="1600" dirty="0"/>
          </a:p>
          <a:p>
            <a:pPr>
              <a:buNone/>
            </a:pPr>
            <a:r>
              <a:rPr lang="ru-RU" sz="2800" dirty="0"/>
              <a:t>	Как правило, человеку приятно слышать свое имя, поэтому следует чаще употреблять его, обращаясь к собеседнику. Но не каждого человека можно называть просто по имени.</a:t>
            </a:r>
            <a:endParaRPr lang="ru-RU" sz="1600" dirty="0"/>
          </a:p>
          <a:p>
            <a:pPr>
              <a:buNone/>
            </a:pPr>
            <a:r>
              <a:rPr lang="ru-RU" sz="2800" dirty="0"/>
              <a:t>	 </a:t>
            </a:r>
            <a:endParaRPr lang="ru-RU" sz="1600" dirty="0"/>
          </a:p>
          <a:p>
            <a:pPr>
              <a:buNone/>
            </a:pPr>
            <a:r>
              <a:rPr lang="ru-RU" sz="2800" dirty="0"/>
              <a:t>	Не обращаются по имени:</a:t>
            </a:r>
            <a:endParaRPr lang="ru-RU" sz="1600" dirty="0"/>
          </a:p>
          <a:p>
            <a:pPr lvl="2"/>
            <a:r>
              <a:rPr lang="ru-RU" sz="2500" dirty="0"/>
              <a:t>к человеку, который старше вас по возрасту;</a:t>
            </a:r>
          </a:p>
          <a:p>
            <a:pPr lvl="2"/>
            <a:r>
              <a:rPr lang="ru-RU" sz="2500" dirty="0"/>
              <a:t>к высокопоставленному чиновнику;</a:t>
            </a:r>
          </a:p>
          <a:p>
            <a:pPr lvl="2"/>
            <a:r>
              <a:rPr lang="ru-RU" sz="2500" dirty="0"/>
              <a:t>к своему начальнику, если это не служебная традиция.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2800" b="1" dirty="0"/>
              <a:t>		«Вы» и «ты»</a:t>
            </a:r>
            <a:endParaRPr lang="ru-RU" sz="1600" dirty="0"/>
          </a:p>
          <a:p>
            <a:pPr>
              <a:buNone/>
            </a:pPr>
            <a:r>
              <a:rPr lang="ru-RU" sz="2800" dirty="0"/>
              <a:t>	На «Вы» следует обращаться к старшим, а также малознакомым людям. Есть несколько особых правил:</a:t>
            </a:r>
            <a:endParaRPr lang="ru-RU" sz="1600" dirty="0"/>
          </a:p>
          <a:p>
            <a:pPr>
              <a:buNone/>
            </a:pPr>
            <a:endParaRPr lang="ru-RU" sz="1600" dirty="0"/>
          </a:p>
          <a:p>
            <a:pPr lvl="2"/>
            <a:r>
              <a:rPr lang="ru-RU" sz="2500" dirty="0"/>
              <a:t>руководящие работники в присутствии сотрудников должны обращаться друг к другу на «Вы». Обращаться на «ты» к подчиненному тоже не следует, а уж если он к тому же старше своего начальника, - просто недопустимо.</a:t>
            </a:r>
          </a:p>
          <a:p>
            <a:pPr lvl="2"/>
            <a:r>
              <a:rPr lang="ru-RU" sz="2500" dirty="0"/>
              <a:t>подчеркнутое употребление обращения «Вы» в неофициальной обстановке, когда окружающие стремятся завязать теплые, дружеские отношения, выглядит невежливо.</a:t>
            </a:r>
          </a:p>
          <a:p>
            <a:endParaRPr lang="ru-RU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Прощание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sz="2800" dirty="0"/>
              <a:t>		Если вы собираетесь уходить, нужно дождаться паузы в разговоре и, встав, сказать собеседникам:</a:t>
            </a:r>
            <a:endParaRPr lang="ru-RU" sz="1600" dirty="0"/>
          </a:p>
          <a:p>
            <a:pPr>
              <a:buNone/>
            </a:pPr>
            <a:endParaRPr lang="ru-RU" sz="1600" dirty="0"/>
          </a:p>
          <a:p>
            <a:r>
              <a:rPr lang="ru-RU" sz="2800" dirty="0"/>
              <a:t>«До свидания. Надеюсь, мы еще встретимся».</a:t>
            </a:r>
            <a:endParaRPr lang="ru-RU" sz="1600" dirty="0"/>
          </a:p>
          <a:p>
            <a:r>
              <a:rPr lang="ru-RU" sz="2800" dirty="0"/>
              <a:t>«Рад был увидеться с Вами».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2800" dirty="0"/>
              <a:t>		Любезные собеседники отвечают, что они также были рады встрече:</a:t>
            </a:r>
            <a:endParaRPr lang="ru-RU" sz="1600" dirty="0"/>
          </a:p>
          <a:p>
            <a:r>
              <a:rPr lang="ru-RU" sz="2800" dirty="0"/>
              <a:t>«Я также надеюсь» или просто «Благодарю». </a:t>
            </a: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2800" dirty="0"/>
              <a:t>		Этикет прощания гласит:</a:t>
            </a:r>
            <a:endParaRPr lang="ru-RU" sz="1600" dirty="0"/>
          </a:p>
          <a:p>
            <a:pPr lvl="2"/>
            <a:r>
              <a:rPr lang="ru-RU" dirty="0"/>
              <a:t>покидая людей незнакомых, даже если вы были им представлены, достаточно просто кивнуть, улыбнуться и уйти;</a:t>
            </a:r>
            <a:endParaRPr lang="ru-RU" sz="1600" dirty="0"/>
          </a:p>
          <a:p>
            <a:pPr lvl="2"/>
            <a:r>
              <a:rPr lang="ru-RU" dirty="0"/>
              <a:t>не нужно стараться, чтобы каждый из присутствующих заметил, что кто-то прощается;</a:t>
            </a:r>
            <a:endParaRPr lang="ru-RU" sz="1600" dirty="0"/>
          </a:p>
          <a:p>
            <a:pPr lvl="2"/>
            <a:r>
              <a:rPr lang="ru-RU" dirty="0"/>
              <a:t>уходя с приема раньше времени, сделать это следует незаметно, не привлекая внимания остальных гостей. Прощаться необходимо только с хозяйкой. Дело в том, что уход может подтолкнуть и других гостей уйти раньше времени.</a:t>
            </a:r>
            <a:endParaRPr lang="ru-RU" sz="1600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/>
            </a:r>
            <a:br>
              <a:rPr lang="ru-RU" b="1" dirty="0"/>
            </a:br>
            <a:r>
              <a:rPr lang="ru-RU" dirty="0"/>
              <a:t> Организация деловых приемов </a:t>
            </a:r>
            <a:r>
              <a:rPr lang="ru-RU" b="1" dirty="0"/>
              <a:t/>
            </a:r>
            <a:br>
              <a:rPr lang="ru-RU" b="1" dirty="0"/>
            </a:b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sz="2800" dirty="0"/>
              <a:t>		Прием в деловой сфере – это, прежде всего, служебные обязанности, причем не только для организации, принимающей гостей, но и самих гостей.</a:t>
            </a:r>
            <a:endParaRPr lang="ru-RU" sz="1600" dirty="0"/>
          </a:p>
          <a:p>
            <a:pPr>
              <a:buNone/>
            </a:pPr>
            <a:r>
              <a:rPr lang="ru-RU" sz="2800" b="1" dirty="0"/>
              <a:t>		Цель деловых приемов</a:t>
            </a:r>
            <a:r>
              <a:rPr lang="ru-RU" sz="2800" dirty="0"/>
              <a:t> – заключение взаимовыгодных сделок, установление прочных деловых связей.</a:t>
            </a:r>
            <a:endParaRPr lang="ru-RU" sz="1600" dirty="0"/>
          </a:p>
          <a:p>
            <a:pPr>
              <a:buNone/>
            </a:pPr>
            <a:r>
              <a:rPr lang="ru-RU" sz="2800" dirty="0"/>
              <a:t>		Кроме этого, неформальная обстановка приемов позволяет: </a:t>
            </a:r>
            <a:endParaRPr lang="ru-RU" sz="1600" dirty="0"/>
          </a:p>
          <a:p>
            <a:pPr lvl="2"/>
            <a:r>
              <a:rPr lang="ru-RU" dirty="0"/>
              <a:t>завязать полезные знакомства;</a:t>
            </a:r>
            <a:endParaRPr lang="ru-RU" sz="1600" dirty="0"/>
          </a:p>
          <a:p>
            <a:pPr lvl="2"/>
            <a:r>
              <a:rPr lang="ru-RU" dirty="0"/>
              <a:t>расширить и углубить имеющиеся контакты, обсудить возможные новые контракты;</a:t>
            </a:r>
            <a:endParaRPr lang="ru-RU" sz="1600" dirty="0"/>
          </a:p>
          <a:p>
            <a:pPr lvl="2"/>
            <a:r>
              <a:rPr lang="ru-RU" dirty="0"/>
              <a:t>обменяться взглядами и мнениями, позволяющими лучше узнать позиции и амбиции будущих партнеров;</a:t>
            </a:r>
            <a:endParaRPr lang="ru-RU" sz="1600" dirty="0"/>
          </a:p>
          <a:p>
            <a:pPr lvl="2"/>
            <a:r>
              <a:rPr lang="ru-RU" dirty="0"/>
              <a:t>создать непринужденную атмосферу, позволяющую в будущем избежать тупиковых ситуаций при проведении переговоров и заключении контрактов.</a:t>
            </a:r>
            <a:endParaRPr lang="ru-RU" sz="16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Виды и организация приемов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sz="2800" b="1" dirty="0"/>
              <a:t>		Основные виды деловых приемов:</a:t>
            </a:r>
          </a:p>
          <a:p>
            <a:pPr lvl="0"/>
            <a:r>
              <a:rPr lang="ru-RU" sz="2800" dirty="0"/>
              <a:t>Завтрак</a:t>
            </a:r>
            <a:endParaRPr lang="ru-RU" sz="2000" dirty="0"/>
          </a:p>
          <a:p>
            <a:pPr lvl="0"/>
            <a:r>
              <a:rPr lang="ru-RU" sz="2800" dirty="0"/>
              <a:t>Деловой </a:t>
            </a:r>
            <a:r>
              <a:rPr lang="ru-RU" sz="2800" dirty="0" err="1"/>
              <a:t>ланч</a:t>
            </a:r>
            <a:endParaRPr lang="ru-RU" sz="2000" dirty="0"/>
          </a:p>
          <a:p>
            <a:pPr lvl="0"/>
            <a:r>
              <a:rPr lang="ru-RU" sz="2800" dirty="0"/>
              <a:t>Обед и ужин</a:t>
            </a:r>
            <a:endParaRPr lang="ru-RU" sz="20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800" b="1" dirty="0"/>
              <a:t>		Подготовка приема:</a:t>
            </a:r>
            <a:endParaRPr lang="ru-RU" sz="2000" dirty="0"/>
          </a:p>
          <a:p>
            <a:pPr>
              <a:buNone/>
            </a:pPr>
            <a:endParaRPr lang="ru-RU" sz="1600" dirty="0"/>
          </a:p>
          <a:p>
            <a:pPr lvl="2"/>
            <a:r>
              <a:rPr lang="ru-RU" dirty="0"/>
              <a:t>определение списка приглашаемых;</a:t>
            </a:r>
            <a:endParaRPr lang="ru-RU" sz="1600" dirty="0"/>
          </a:p>
          <a:p>
            <a:pPr lvl="2"/>
            <a:r>
              <a:rPr lang="ru-RU" dirty="0"/>
              <a:t>рассылка приглашений (заблаговременно);</a:t>
            </a:r>
            <a:endParaRPr lang="ru-RU" sz="1600" dirty="0"/>
          </a:p>
          <a:p>
            <a:pPr lvl="2"/>
            <a:r>
              <a:rPr lang="ru-RU" dirty="0"/>
              <a:t>составление плана рассадки участников приема за столом;</a:t>
            </a:r>
            <a:endParaRPr lang="ru-RU" sz="1600" dirty="0"/>
          </a:p>
          <a:p>
            <a:pPr lvl="2"/>
            <a:r>
              <a:rPr lang="ru-RU" dirty="0"/>
              <a:t>составление (согласование) меню;</a:t>
            </a:r>
            <a:endParaRPr lang="ru-RU" sz="1600" dirty="0"/>
          </a:p>
          <a:p>
            <a:pPr lvl="2"/>
            <a:r>
              <a:rPr lang="ru-RU" dirty="0"/>
              <a:t>сервировка столов и обслуживание гостей;</a:t>
            </a:r>
            <a:endParaRPr lang="ru-RU" sz="1600" dirty="0"/>
          </a:p>
          <a:p>
            <a:pPr lvl="2"/>
            <a:r>
              <a:rPr lang="ru-RU" dirty="0"/>
              <a:t>подготовка тостов и речей;</a:t>
            </a:r>
            <a:endParaRPr lang="ru-RU" sz="1600" dirty="0"/>
          </a:p>
          <a:p>
            <a:pPr lvl="2"/>
            <a:r>
              <a:rPr lang="ru-RU" dirty="0"/>
              <a:t>составление схемы и порядка приема.</a:t>
            </a:r>
            <a:endParaRPr lang="ru-RU" sz="16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Правила дарения подарков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lvl="2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ru-RU" sz="2400" dirty="0"/>
              <a:t>Не делать анонимных подарков, так как они заставляют  получателя долго теряться в догадках.</a:t>
            </a:r>
          </a:p>
          <a:p>
            <a:pPr marL="274320" lvl="2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None/>
            </a:pPr>
            <a:endParaRPr lang="ru-RU" sz="2400" dirty="0"/>
          </a:p>
          <a:p>
            <a:pPr marL="274320" lvl="2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ru-RU" sz="2400" dirty="0"/>
              <a:t>Предпочтительно вручать подарок лично.</a:t>
            </a:r>
          </a:p>
          <a:p>
            <a:pPr marL="274320" lvl="2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None/>
            </a:pPr>
            <a:endParaRPr lang="ru-RU" sz="2400" dirty="0"/>
          </a:p>
          <a:p>
            <a:pPr marL="274320" lvl="2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ru-RU" sz="2400" dirty="0"/>
              <a:t>При вручении подарка произносятся соответствующие фразы поздравительного содержания. В знак уважения и особого внимания подарок обычно вручается двумя руками, с легким поклоном (исключение составляют мелкие предметы, например, коробка с авторучкой).</a:t>
            </a:r>
          </a:p>
          <a:p>
            <a:pPr marL="274320" lvl="2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None/>
            </a:pPr>
            <a:endParaRPr lang="ru-RU" sz="2400" dirty="0"/>
          </a:p>
          <a:p>
            <a:pPr marL="274320" lvl="2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ru-RU" sz="2400" dirty="0"/>
              <a:t>Обычно подарки и сувениры преподносятся при расставании, в конце встречи, после завершения переговоров. Считается, что первыми подарки вручают хозяева, а затем гости.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принимать подарки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274320" lvl="2" indent="-27432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ru-RU" sz="2800" dirty="0"/>
              <a:t>Посмотреть подарок в присутствии дарившего, развернуть и снять упаковку (в Европе принято развернуть врученный подарок и посмотреть его, в Азии это делать не принято).</a:t>
            </a:r>
          </a:p>
          <a:p>
            <a:pPr marL="274320" lvl="2" indent="-27432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ru-RU" sz="2800" dirty="0"/>
              <a:t>Выразить благодарность дарившему так, чтобы не обидеть остальных гостей, явившихся с более скромными подарками.</a:t>
            </a:r>
          </a:p>
          <a:p>
            <a:pPr marL="274320" lvl="2" indent="-27432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ru-RU" sz="2800" dirty="0"/>
              <a:t>Снова положить подарок в коробку и убрать ее.</a:t>
            </a:r>
          </a:p>
          <a:p>
            <a:pPr marL="274320" lvl="2" indent="-27432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ru-RU" sz="2800" dirty="0"/>
              <a:t>Если подарили конфеты или торт, то следует угостить присутствующих.</a:t>
            </a:r>
          </a:p>
          <a:p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2800" b="1" dirty="0"/>
              <a:t>		</a:t>
            </a:r>
            <a:r>
              <a:rPr lang="ru-RU" sz="2800" dirty="0"/>
              <a:t>Отказаться от подарка можно в следующих случаях:</a:t>
            </a:r>
            <a:endParaRPr lang="ru-RU" sz="1600" dirty="0"/>
          </a:p>
          <a:p>
            <a:pPr>
              <a:buNone/>
            </a:pPr>
            <a:r>
              <a:rPr lang="ru-RU" sz="2800" b="1" dirty="0"/>
              <a:t> </a:t>
            </a:r>
            <a:endParaRPr lang="ru-RU" sz="1600" dirty="0"/>
          </a:p>
          <a:p>
            <a:pPr marL="274320" lvl="2" indent="-27432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ru-RU" sz="2800" dirty="0"/>
              <a:t>когда то, что дарят, неприлично;</a:t>
            </a:r>
          </a:p>
          <a:p>
            <a:pPr marL="274320" lvl="2" indent="-27432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ru-RU" sz="2800" dirty="0"/>
              <a:t>когда подарок настолько ценен, что появляется чувство неловкости.</a:t>
            </a:r>
          </a:p>
          <a:p>
            <a:pPr>
              <a:buNone/>
            </a:pPr>
            <a:r>
              <a:rPr lang="ru-RU" sz="2800" dirty="0"/>
              <a:t>	Отказываться надо решительно, но тактично, сохраняя полное спокойствие</a:t>
            </a:r>
            <a:endParaRPr lang="ru-RU" sz="1600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Наши коммуникации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Координатор группы полимеров</a:t>
            </a:r>
          </a:p>
          <a:p>
            <a:pPr marL="0" indent="0">
              <a:buNone/>
            </a:pPr>
            <a:r>
              <a:rPr lang="ru-RU" dirty="0" smtClean="0"/>
              <a:t> Никишов Богдан</a:t>
            </a:r>
            <a:r>
              <a:rPr lang="en-US" dirty="0" smtClean="0"/>
              <a:t> </a:t>
            </a:r>
            <a:r>
              <a:rPr lang="en-US" b="1" u="sng" dirty="0" smtClean="0"/>
              <a:t>nikishov04@list.ru</a:t>
            </a:r>
            <a:endParaRPr lang="ru-RU" b="1" u="sng" dirty="0" smtClean="0"/>
          </a:p>
          <a:p>
            <a:r>
              <a:rPr lang="ru-RU" dirty="0" smtClean="0"/>
              <a:t>Координатор группы Кс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 err="1" smtClean="0"/>
              <a:t>Акчурин</a:t>
            </a:r>
            <a:r>
              <a:rPr lang="ru-RU" dirty="0" smtClean="0"/>
              <a:t> Ильдар </a:t>
            </a:r>
            <a:r>
              <a:rPr lang="en-US" b="1" u="sng" dirty="0" smtClean="0"/>
              <a:t>ildar100900@bk.ru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2441373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Дресс-код</a:t>
            </a:r>
            <a:r>
              <a:rPr lang="ru-RU" dirty="0"/>
              <a:t> и деловые аксессуары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3200" b="1" dirty="0"/>
              <a:t>		</a:t>
            </a:r>
            <a:r>
              <a:rPr lang="ru-RU" sz="3200" b="1" dirty="0" err="1"/>
              <a:t>Дресс-код</a:t>
            </a:r>
            <a:r>
              <a:rPr lang="ru-RU" sz="3200" b="1" dirty="0"/>
              <a:t> </a:t>
            </a:r>
            <a:r>
              <a:rPr lang="ru-RU" sz="3200" dirty="0"/>
              <a:t>– это свод правил и рекомендаций о том, как следует выглядеть в конкретных ситуациях делового общения.</a:t>
            </a:r>
            <a:endParaRPr lang="ru-RU" sz="1800" dirty="0"/>
          </a:p>
          <a:p>
            <a:pPr>
              <a:buNone/>
            </a:pPr>
            <a:r>
              <a:rPr lang="ru-RU" sz="3200" b="1" dirty="0"/>
              <a:t>		Виды </a:t>
            </a:r>
            <a:r>
              <a:rPr lang="ru-RU" sz="3200" b="1" dirty="0" err="1"/>
              <a:t>дресс-кода</a:t>
            </a:r>
            <a:r>
              <a:rPr lang="ru-RU" sz="3200" b="1" dirty="0"/>
              <a:t>:</a:t>
            </a:r>
            <a:endParaRPr lang="ru-RU" sz="1800" dirty="0"/>
          </a:p>
          <a:p>
            <a:pPr lvl="2"/>
            <a:r>
              <a:rPr lang="ru-RU" sz="3300" dirty="0" err="1"/>
              <a:t>Business</a:t>
            </a:r>
            <a:r>
              <a:rPr lang="ru-RU" sz="3300" dirty="0"/>
              <a:t> </a:t>
            </a:r>
            <a:r>
              <a:rPr lang="ru-RU" sz="3300" dirty="0" err="1"/>
              <a:t>Formal</a:t>
            </a:r>
            <a:r>
              <a:rPr lang="ru-RU" sz="3300" dirty="0"/>
              <a:t> («формальный деловой»);</a:t>
            </a:r>
          </a:p>
          <a:p>
            <a:pPr lvl="2"/>
            <a:r>
              <a:rPr lang="ru-RU" sz="3300" dirty="0" err="1"/>
              <a:t>Business</a:t>
            </a:r>
            <a:r>
              <a:rPr lang="ru-RU" sz="3300" dirty="0"/>
              <a:t> </a:t>
            </a:r>
            <a:r>
              <a:rPr lang="ru-RU" sz="3300" dirty="0" err="1"/>
              <a:t>General</a:t>
            </a:r>
            <a:r>
              <a:rPr lang="ru-RU" sz="3300" dirty="0"/>
              <a:t> («обычный деловой»);</a:t>
            </a:r>
          </a:p>
          <a:p>
            <a:pPr lvl="2"/>
            <a:r>
              <a:rPr lang="ru-RU" sz="3300" dirty="0" err="1"/>
              <a:t>Business</a:t>
            </a:r>
            <a:r>
              <a:rPr lang="ru-RU" sz="3300" dirty="0"/>
              <a:t> </a:t>
            </a:r>
            <a:r>
              <a:rPr lang="ru-RU" sz="3300" dirty="0" err="1"/>
              <a:t>Casual</a:t>
            </a:r>
            <a:r>
              <a:rPr lang="ru-RU" sz="3300" dirty="0"/>
              <a:t> («свободная пятница»);</a:t>
            </a:r>
          </a:p>
          <a:p>
            <a:pPr lvl="2"/>
            <a:r>
              <a:rPr lang="ru-RU" sz="3300" dirty="0" err="1"/>
              <a:t>Smart</a:t>
            </a:r>
            <a:r>
              <a:rPr lang="ru-RU" sz="3300" dirty="0"/>
              <a:t> </a:t>
            </a:r>
            <a:r>
              <a:rPr lang="ru-RU" sz="3300" dirty="0" err="1"/>
              <a:t>Casual</a:t>
            </a:r>
            <a:r>
              <a:rPr lang="ru-RU" sz="3300" dirty="0"/>
              <a:t> («щеголеватый повседневный»);</a:t>
            </a:r>
          </a:p>
          <a:p>
            <a:pPr lvl="2"/>
            <a:r>
              <a:rPr lang="ru-RU" sz="3300" dirty="0" err="1"/>
              <a:t>Dressy</a:t>
            </a:r>
            <a:r>
              <a:rPr lang="ru-RU" sz="3300" dirty="0"/>
              <a:t> </a:t>
            </a:r>
            <a:r>
              <a:rPr lang="ru-RU" sz="3300" dirty="0" err="1"/>
              <a:t>Casual</a:t>
            </a:r>
            <a:r>
              <a:rPr lang="ru-RU" sz="3300" dirty="0"/>
              <a:t> («нарядное, простое, повседневное»);</a:t>
            </a:r>
          </a:p>
          <a:p>
            <a:pPr lvl="2"/>
            <a:r>
              <a:rPr lang="ru-RU" sz="3300" dirty="0" err="1"/>
              <a:t>Sporty</a:t>
            </a:r>
            <a:r>
              <a:rPr lang="ru-RU" sz="3300" dirty="0"/>
              <a:t> </a:t>
            </a:r>
            <a:r>
              <a:rPr lang="ru-RU" sz="3300" dirty="0" err="1"/>
              <a:t>Casual</a:t>
            </a:r>
            <a:r>
              <a:rPr lang="ru-RU" sz="3300" dirty="0"/>
              <a:t> («спортивный повседневный»);</a:t>
            </a:r>
          </a:p>
          <a:p>
            <a:pPr lvl="2"/>
            <a:r>
              <a:rPr lang="ru-RU" sz="3300" dirty="0" err="1"/>
              <a:t>Cocktail</a:t>
            </a:r>
            <a:r>
              <a:rPr lang="ru-RU" sz="3300" dirty="0"/>
              <a:t>;</a:t>
            </a:r>
          </a:p>
          <a:p>
            <a:pPr lvl="2"/>
            <a:r>
              <a:rPr lang="ru-RU" sz="3300" dirty="0" err="1"/>
              <a:t>Semi-formal</a:t>
            </a:r>
            <a:r>
              <a:rPr lang="ru-RU" sz="3300" dirty="0"/>
              <a:t> («</a:t>
            </a:r>
            <a:r>
              <a:rPr lang="ru-RU" sz="3300" dirty="0" err="1"/>
              <a:t>полуделовой</a:t>
            </a:r>
            <a:r>
              <a:rPr lang="ru-RU" sz="3300" dirty="0"/>
              <a:t>»);</a:t>
            </a:r>
          </a:p>
          <a:p>
            <a:pPr lvl="2"/>
            <a:r>
              <a:rPr lang="ru-RU" sz="3300" dirty="0" err="1"/>
              <a:t>Black</a:t>
            </a:r>
            <a:r>
              <a:rPr lang="ru-RU" sz="3300" dirty="0"/>
              <a:t> </a:t>
            </a:r>
            <a:r>
              <a:rPr lang="ru-RU" sz="3300" dirty="0" err="1"/>
              <a:t>Tie</a:t>
            </a:r>
            <a:r>
              <a:rPr lang="ru-RU" sz="3300" dirty="0"/>
              <a:t> («черный галстук»);</a:t>
            </a:r>
          </a:p>
          <a:p>
            <a:pPr lvl="2"/>
            <a:r>
              <a:rPr lang="ru-RU" sz="3300" dirty="0" err="1"/>
              <a:t>Creative</a:t>
            </a:r>
            <a:r>
              <a:rPr lang="ru-RU" sz="3300" dirty="0"/>
              <a:t> </a:t>
            </a:r>
            <a:r>
              <a:rPr lang="ru-RU" sz="3300" dirty="0" err="1"/>
              <a:t>Black</a:t>
            </a:r>
            <a:r>
              <a:rPr lang="ru-RU" sz="3300" dirty="0"/>
              <a:t> </a:t>
            </a:r>
            <a:r>
              <a:rPr lang="ru-RU" sz="3300" dirty="0" err="1"/>
              <a:t>Tie</a:t>
            </a:r>
            <a:r>
              <a:rPr lang="ru-RU" sz="3300" dirty="0"/>
              <a:t> («черный галстук, </a:t>
            </a:r>
            <a:r>
              <a:rPr lang="ru-RU" sz="3300" dirty="0" err="1"/>
              <a:t>креативный</a:t>
            </a:r>
            <a:r>
              <a:rPr lang="ru-RU" sz="3300" dirty="0"/>
              <a:t>»);</a:t>
            </a:r>
          </a:p>
          <a:p>
            <a:pPr lvl="2"/>
            <a:r>
              <a:rPr lang="ru-RU" sz="3300" dirty="0" err="1"/>
              <a:t>White</a:t>
            </a:r>
            <a:r>
              <a:rPr lang="ru-RU" sz="3300" dirty="0"/>
              <a:t> </a:t>
            </a:r>
            <a:r>
              <a:rPr lang="ru-RU" sz="3300" dirty="0" err="1"/>
              <a:t>Tie</a:t>
            </a:r>
            <a:r>
              <a:rPr lang="ru-RU" sz="3300" dirty="0"/>
              <a:t> («белый галстук»).</a:t>
            </a:r>
          </a:p>
          <a:p>
            <a:pPr lvl="2">
              <a:buNone/>
            </a:pPr>
            <a:endParaRPr lang="ru-RU" sz="3300" dirty="0"/>
          </a:p>
          <a:p>
            <a:pPr>
              <a:buNone/>
            </a:pPr>
            <a:r>
              <a:rPr lang="ru-RU" sz="1800" dirty="0"/>
              <a:t>		</a:t>
            </a:r>
            <a:r>
              <a:rPr lang="ru-RU" sz="3200" dirty="0"/>
              <a:t>Каждый из видов </a:t>
            </a:r>
            <a:r>
              <a:rPr lang="ru-RU" sz="3200" dirty="0" err="1"/>
              <a:t>дресс-кода</a:t>
            </a:r>
            <a:r>
              <a:rPr lang="ru-RU" sz="3200" dirty="0"/>
              <a:t> наиболее адекватен определенной ситуации делового общения, а также статусу и должности сотрудника.</a:t>
            </a:r>
            <a:endParaRPr lang="ru-RU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Деловой стиль: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755576" y="4365104"/>
            <a:ext cx="81534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/>
              <a:t>		</a:t>
            </a:r>
            <a:r>
              <a:rPr lang="ru-RU" sz="1600" b="1" dirty="0"/>
              <a:t>Стиль аксессуаров</a:t>
            </a: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	В переводе с французского слово «аксессуар» означает «дополнительный, второстепенный». Однако являясь второстепенными деталями, аксессуары могут играть значительную роль в жизни человека, помогая создать его целостный образ. Это относится и к имиджу делового человека, который складывается даже из мелочей.</a:t>
            </a:r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1979712" y="908720"/>
          <a:ext cx="6840760" cy="4712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Внутриорганизационный этикет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sz="3200" b="1" dirty="0"/>
              <a:t>		</a:t>
            </a:r>
            <a:r>
              <a:rPr lang="ru-RU" sz="3200" dirty="0"/>
              <a:t>Это совокупность целесообразных правил поведения людей в трудовых коллективах. Эти правила обусловлены важнейшими принципами общечеловеческой морали и нравственности.</a:t>
            </a:r>
            <a:endParaRPr lang="ru-RU" sz="1800" dirty="0"/>
          </a:p>
          <a:p>
            <a:pPr>
              <a:buNone/>
            </a:pPr>
            <a:r>
              <a:rPr lang="ru-RU" sz="1800" dirty="0"/>
              <a:t>		</a:t>
            </a:r>
            <a:r>
              <a:rPr lang="ru-RU" sz="3200" dirty="0"/>
              <a:t>Правила и требования служебного этикета должны способствовать созданию здорового психологического климата в коллективе, повышению производительности труда.</a:t>
            </a: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ru-RU" sz="3200" dirty="0"/>
              <a:t>		Соблюдение </a:t>
            </a:r>
            <a:r>
              <a:rPr lang="ru-RU" sz="3200" b="1" dirty="0"/>
              <a:t>правил</a:t>
            </a:r>
            <a:r>
              <a:rPr lang="ru-RU" sz="3200" dirty="0"/>
              <a:t> </a:t>
            </a:r>
            <a:r>
              <a:rPr lang="ru-RU" sz="3200" b="1" dirty="0"/>
              <a:t>и требований</a:t>
            </a:r>
            <a:r>
              <a:rPr lang="ru-RU" sz="3200" dirty="0"/>
              <a:t> служебного этикета является обязательным для всех:</a:t>
            </a:r>
            <a:endParaRPr lang="ru-RU" sz="1800" dirty="0"/>
          </a:p>
          <a:p>
            <a:endParaRPr lang="ru-RU" sz="1800" dirty="0"/>
          </a:p>
          <a:p>
            <a:pPr lvl="1"/>
            <a:r>
              <a:rPr lang="ru-RU" sz="4200" dirty="0"/>
              <a:t>обладать общей культурой;</a:t>
            </a:r>
          </a:p>
          <a:p>
            <a:pPr lvl="1"/>
            <a:r>
              <a:rPr lang="ru-RU" sz="4200" dirty="0"/>
              <a:t>порядочно относиться к другим;</a:t>
            </a:r>
          </a:p>
          <a:p>
            <a:pPr lvl="1"/>
            <a:r>
              <a:rPr lang="ru-RU" sz="4200" dirty="0"/>
              <a:t>уважать человеческое достоинство коллег;</a:t>
            </a:r>
          </a:p>
          <a:p>
            <a:pPr lvl="1"/>
            <a:r>
              <a:rPr lang="ru-RU" sz="4200" dirty="0"/>
              <a:t>не лицемерить, не лгать;</a:t>
            </a:r>
          </a:p>
          <a:p>
            <a:pPr lvl="1"/>
            <a:r>
              <a:rPr lang="ru-RU" sz="4200" dirty="0"/>
              <a:t>быть вежливыми;</a:t>
            </a:r>
          </a:p>
          <a:p>
            <a:pPr lvl="1"/>
            <a:r>
              <a:rPr lang="ru-RU" sz="4200" dirty="0"/>
              <a:t>свои проблемы, неприятности оставлять за пределами учреждения;</a:t>
            </a:r>
          </a:p>
          <a:p>
            <a:pPr lvl="1"/>
            <a:r>
              <a:rPr lang="ru-RU" sz="4200" dirty="0"/>
              <a:t>быть доброжелательными, добросовестными, почтительными, тактичными, деликатными, уметь выражать соболезнования.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Субординация и общение между коллегами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sz="3200" b="1" dirty="0"/>
              <a:t>	</a:t>
            </a:r>
            <a:r>
              <a:rPr lang="ru-RU" sz="3200" dirty="0"/>
              <a:t>	Деловое общение «сверху вниз»</a:t>
            </a:r>
          </a:p>
          <a:p>
            <a:pPr>
              <a:buNone/>
            </a:pPr>
            <a:r>
              <a:rPr lang="ru-RU" sz="3200" dirty="0"/>
              <a:t>		Общепринятые правила этикета для общения руководителя с подчиненными:</a:t>
            </a:r>
          </a:p>
          <a:p>
            <a:pPr lvl="2"/>
            <a:r>
              <a:rPr lang="ru-RU" sz="2400" dirty="0"/>
              <a:t>критиковать необходимо действия и поступки, а не личность человека;</a:t>
            </a:r>
            <a:endParaRPr lang="ru-RU" sz="1800" dirty="0"/>
          </a:p>
          <a:p>
            <a:pPr lvl="2"/>
            <a:r>
              <a:rPr lang="ru-RU" sz="2400" dirty="0"/>
              <a:t>соблюдать принцип распределительной справедливости;</a:t>
            </a:r>
            <a:endParaRPr lang="ru-RU" sz="1800" dirty="0"/>
          </a:p>
          <a:p>
            <a:pPr lvl="2"/>
            <a:r>
              <a:rPr lang="ru-RU" sz="2400" dirty="0"/>
              <a:t>поощрять свой коллектив даже в том случае, если успех достигнут главным образом благодаря успехам самого руководителя;</a:t>
            </a:r>
            <a:endParaRPr lang="ru-RU" sz="1800" dirty="0"/>
          </a:p>
          <a:p>
            <a:pPr lvl="2"/>
            <a:r>
              <a:rPr lang="ru-RU" sz="2400" dirty="0"/>
              <a:t>если сотрудник не выполнил распоряжение, руководитель должен дать ему понять, что информирован об этом, более того, если руководитель не сделал подчиненному соответствующего замечания, то он просто не выполняет своих обязанностей;</a:t>
            </a:r>
            <a:endParaRPr lang="ru-RU" sz="1800" dirty="0"/>
          </a:p>
          <a:p>
            <a:pPr lvl="2"/>
            <a:r>
              <a:rPr lang="ru-RU" sz="2400" dirty="0"/>
              <a:t>не следует советовать подчиненному, как поступать в личных делах;</a:t>
            </a:r>
            <a:endParaRPr lang="ru-RU" sz="1800" dirty="0"/>
          </a:p>
          <a:p>
            <a:pPr lvl="2"/>
            <a:r>
              <a:rPr lang="ru-RU" sz="2400" dirty="0"/>
              <a:t>укреплять у подчиненного чувство собственного достоинства (материальное и моральное поощрение);</a:t>
            </a:r>
            <a:endParaRPr lang="ru-RU" sz="1800" dirty="0"/>
          </a:p>
          <a:p>
            <a:pPr lvl="2"/>
            <a:r>
              <a:rPr lang="ru-RU" sz="2400" dirty="0"/>
              <a:t>защищать своих подчиненных в ситуации внешнего противостояния (например, при нападках СМИ).</a:t>
            </a:r>
            <a:endParaRPr lang="ru-RU" sz="1800" dirty="0"/>
          </a:p>
          <a:p>
            <a:pPr>
              <a:buNone/>
            </a:pPr>
            <a:r>
              <a:rPr lang="ru-RU" sz="3200" b="1" dirty="0"/>
              <a:t>		</a:t>
            </a:r>
            <a:r>
              <a:rPr lang="ru-RU" sz="3200" dirty="0"/>
              <a:t>Основные формы распоряжения:</a:t>
            </a:r>
            <a:endParaRPr lang="ru-RU" sz="1800" dirty="0"/>
          </a:p>
          <a:p>
            <a:pPr>
              <a:buNone/>
            </a:pPr>
            <a:endParaRPr lang="ru-RU" dirty="0"/>
          </a:p>
        </p:txBody>
      </p:sp>
      <p:graphicFrame>
        <p:nvGraphicFramePr>
          <p:cNvPr id="5" name="Схема 4"/>
          <p:cNvGraphicFramePr/>
          <p:nvPr/>
        </p:nvGraphicFramePr>
        <p:xfrm>
          <a:off x="1331640" y="6093296"/>
          <a:ext cx="6048672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Этические принципы общения</a:t>
            </a:r>
            <a:br>
              <a:rPr lang="ru-RU" dirty="0"/>
            </a:br>
            <a:r>
              <a:rPr lang="ru-RU" dirty="0"/>
              <a:t>(вертикальные)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sz="3200" b="1" dirty="0"/>
              <a:t>		</a:t>
            </a:r>
            <a:r>
              <a:rPr lang="ru-RU" sz="3200" dirty="0"/>
              <a:t>Несколько необходимых этических норм и принципов, которые можно использовать в деловом </a:t>
            </a:r>
            <a:r>
              <a:rPr lang="ru-RU" sz="3200" b="1" dirty="0"/>
              <a:t>общении с руководителем</a:t>
            </a:r>
            <a:r>
              <a:rPr lang="ru-RU" sz="3200" dirty="0"/>
              <a:t>:</a:t>
            </a:r>
            <a:endParaRPr lang="ru-RU" sz="1800" dirty="0"/>
          </a:p>
          <a:p>
            <a:pPr lvl="2"/>
            <a:r>
              <a:rPr lang="ru-RU" sz="2400" dirty="0"/>
              <a:t>Помогать руководителю в создании в коллективе доброжелательной нравственной атмосферы. </a:t>
            </a:r>
            <a:endParaRPr lang="ru-RU" sz="1800" dirty="0"/>
          </a:p>
          <a:p>
            <a:pPr lvl="2"/>
            <a:r>
              <a:rPr lang="ru-RU" sz="2400" dirty="0"/>
              <a:t>Не пытаться навязывать руководителю свою точку зрения или командовать им. Следует высказывать предложения или замечания тактично и вежливо: «Как вы отнесетесь к тому, если бы...?» и т. д.</a:t>
            </a:r>
            <a:endParaRPr lang="ru-RU" sz="1800" dirty="0"/>
          </a:p>
          <a:p>
            <a:pPr lvl="2"/>
            <a:r>
              <a:rPr lang="ru-RU" sz="2400" dirty="0"/>
              <a:t>Не стоит разговаривать с начальником категорическим тоном, не говорить всегда только «Да» или только «Нет». Вечно поддакивающий сотрудник надоедает и производит впечатление льстеца. Человек, который всегда говорит «Нет», служит постоянным раздражителем.</a:t>
            </a:r>
            <a:endParaRPr lang="ru-RU" sz="1800" dirty="0"/>
          </a:p>
          <a:p>
            <a:pPr lvl="2"/>
            <a:r>
              <a:rPr lang="ru-RU" sz="2400" dirty="0"/>
              <a:t>Быть преданным и надежным, но не быть подхалимом.</a:t>
            </a:r>
            <a:endParaRPr lang="ru-RU" sz="1800" dirty="0"/>
          </a:p>
          <a:p>
            <a:pPr lvl="2"/>
            <a:r>
              <a:rPr lang="ru-RU" sz="2400" dirty="0"/>
              <a:t>Не стоит обращаться за помощью, советом, предложением и т. д. «через голову», за исключением экстренных случаев. В противном случае такое поведение может быть расценено как сомнение в его компетентности. </a:t>
            </a:r>
            <a:endParaRPr lang="ru-RU" sz="1800" dirty="0"/>
          </a:p>
          <a:p>
            <a:pPr lvl="2"/>
            <a:r>
              <a:rPr lang="ru-RU" sz="2400" dirty="0"/>
              <a:t>Если руководитель наделил ответственностью, следует деликатно поднять вопрос и о правах. Необходимо помнить, что ответственность не может быть реализована без соответствующей степени свободы действий.</a:t>
            </a:r>
            <a:endParaRPr lang="ru-RU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Этические принципы общения</a:t>
            </a:r>
            <a:br>
              <a:rPr lang="ru-RU" dirty="0"/>
            </a:br>
            <a:r>
              <a:rPr lang="ru-RU" dirty="0"/>
              <a:t>(горизонтальные)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sz="3200" dirty="0"/>
              <a:t>		Общий этический принцип общения «по горизонтали», т. е. между коллегами (руководителями или рядовыми членами группы), можно сформулировать следующим образом: «В деловом общении относитесь к своему коллеге так, как вы хотели бы, чтобы он относился к вам».</a:t>
            </a:r>
            <a:endParaRPr lang="ru-RU" sz="1800" dirty="0"/>
          </a:p>
          <a:p>
            <a:pPr>
              <a:buNone/>
            </a:pPr>
            <a:r>
              <a:rPr lang="ru-RU" sz="3200" b="1" dirty="0"/>
              <a:t>		</a:t>
            </a:r>
            <a:r>
              <a:rPr lang="ru-RU" sz="3200" dirty="0"/>
              <a:t>Основные этические принципы</a:t>
            </a:r>
            <a:r>
              <a:rPr lang="ru-RU" sz="3200" b="1" dirty="0"/>
              <a:t> общения с коллегами</a:t>
            </a:r>
            <a:r>
              <a:rPr lang="ru-RU" sz="3200" dirty="0"/>
              <a:t>:</a:t>
            </a:r>
            <a:endParaRPr lang="ru-RU" sz="1800" b="1" dirty="0"/>
          </a:p>
          <a:p>
            <a:endParaRPr lang="ru-RU" sz="1800" dirty="0"/>
          </a:p>
          <a:p>
            <a:pPr lvl="2"/>
            <a:r>
              <a:rPr lang="ru-RU" sz="2900" dirty="0"/>
              <a:t>Относитесь уважительно и доброжелательно ко всем вашим коллегам, независимо от личных симпатий и антипатий.</a:t>
            </a:r>
          </a:p>
          <a:p>
            <a:pPr lvl="2"/>
            <a:r>
              <a:rPr lang="ru-RU" sz="2900" dirty="0"/>
              <a:t>Не ставьте себя выше в глазах коллег, не выделяйте себя и свое подразделение на фоне других как «наиболее ценное».</a:t>
            </a:r>
          </a:p>
          <a:p>
            <a:pPr lvl="2"/>
            <a:r>
              <a:rPr lang="ru-RU" sz="2900" dirty="0"/>
              <a:t>Сохраняйте межличностную дистанцию, не переходите границу между деловым и дружеским общением, если у вас нет  полной уверенности во взаимности этого желания, не допускайте фамильярности в деловых отношениях.</a:t>
            </a:r>
          </a:p>
          <a:p>
            <a:pPr lvl="2"/>
            <a:r>
              <a:rPr lang="ru-RU" sz="2900" dirty="0"/>
              <a:t>Если вас просят временно перевести в другой отдел вашего сотрудника, не посылайте туда недобросовестных и неквалифицированных — ведь по нему там будут судить о вас и о вашем отделе в целом.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Телефонный этикет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7687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/>
              <a:t>		</a:t>
            </a:r>
            <a:r>
              <a:rPr lang="ru-RU" sz="2100" dirty="0"/>
              <a:t>Особенности телефонной коммуникации</a:t>
            </a:r>
          </a:p>
          <a:p>
            <a:r>
              <a:rPr lang="ru-RU" sz="2100" dirty="0"/>
              <a:t>При телефонном разговоре нет визуального контакта с собеседником, улавливать нюансы можно только по тону, тембру голоса, темпу речи, интонации.</a:t>
            </a:r>
          </a:p>
          <a:p>
            <a:r>
              <a:rPr lang="ru-RU" sz="2100" dirty="0"/>
              <a:t>От длительного телефонного разговора его участник устает больше, чем от беседы такой же продолжительности при личном визуальном общении.</a:t>
            </a:r>
          </a:p>
          <a:p>
            <a:r>
              <a:rPr lang="ru-RU" sz="2100" dirty="0"/>
              <a:t>Настроение отражается на тоне разговора. Поэтому не стоит вести беседу, находясь в плохом настроении. Это может привести к взаимному непониманию, неприязни и, может быть, к конфликтам в деловой сфере.</a:t>
            </a:r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611560" y="4033912"/>
          <a:ext cx="8136904" cy="282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Правила телефонного этикета (1/3)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62500" lnSpcReduction="20000"/>
          </a:bodyPr>
          <a:lstStyle/>
          <a:p>
            <a:r>
              <a:rPr lang="ru-RU" sz="3200" b="1" dirty="0"/>
              <a:t>Перед разговором</a:t>
            </a:r>
            <a:endParaRPr lang="ru-RU" sz="1800" b="1" dirty="0"/>
          </a:p>
          <a:p>
            <a:pPr lvl="1"/>
            <a:r>
              <a:rPr lang="ru-RU" sz="2800" dirty="0"/>
              <a:t>Лучше предварить звонок просьбой о контакте по </a:t>
            </a:r>
            <a:r>
              <a:rPr lang="en-US" sz="2800" dirty="0" err="1"/>
              <a:t>sms</a:t>
            </a:r>
            <a:r>
              <a:rPr lang="ru-RU" sz="2800" dirty="0"/>
              <a:t>.</a:t>
            </a:r>
            <a:endParaRPr lang="ru-RU" sz="2000" dirty="0"/>
          </a:p>
          <a:p>
            <a:pPr lvl="1"/>
            <a:r>
              <a:rPr lang="ru-RU" sz="2800" dirty="0"/>
              <a:t>К разговору надо предварительно подготовиться, чтобы телефонный звонок был результативным.</a:t>
            </a:r>
            <a:endParaRPr lang="ru-RU" sz="2000" dirty="0"/>
          </a:p>
          <a:p>
            <a:pPr lvl="1"/>
            <a:r>
              <a:rPr lang="ru-RU" sz="2800" dirty="0"/>
              <a:t>Звонок по телефону должен подчиняться требованиям краткости.</a:t>
            </a:r>
            <a:endParaRPr lang="ru-RU" sz="2000" dirty="0"/>
          </a:p>
          <a:p>
            <a:pPr lvl="1"/>
            <a:r>
              <a:rPr lang="ru-RU" sz="2800" dirty="0"/>
              <a:t>Не следует устанавливать на звонок мобильного телефона слишком громкую, раздражающую окружающих или неприличную мелодию.</a:t>
            </a:r>
            <a:endParaRPr lang="ru-RU" sz="2000" dirty="0"/>
          </a:p>
          <a:p>
            <a:pPr lvl="1"/>
            <a:r>
              <a:rPr lang="ru-RU" sz="2800" dirty="0"/>
              <a:t>На собрании, деловой встрече имеет смысл выключить телефон или, по крайней мере, отключить звонок.</a:t>
            </a:r>
            <a:endParaRPr lang="ru-RU" sz="2000" dirty="0"/>
          </a:p>
          <a:p>
            <a:endParaRPr lang="ru-RU" sz="1800" dirty="0"/>
          </a:p>
          <a:p>
            <a:r>
              <a:rPr lang="ru-RU" sz="3200" b="1" dirty="0"/>
              <a:t>Начало разговора</a:t>
            </a:r>
            <a:endParaRPr lang="ru-RU" sz="1800" b="1" dirty="0"/>
          </a:p>
          <a:p>
            <a:pPr lvl="1"/>
            <a:r>
              <a:rPr lang="ru-RU" sz="2800" dirty="0"/>
              <a:t>Телефонную трубку рекомендуется снимать после 1—3 звонков.</a:t>
            </a:r>
            <a:endParaRPr lang="ru-RU" sz="2000" dirty="0"/>
          </a:p>
          <a:p>
            <a:pPr lvl="1"/>
            <a:r>
              <a:rPr lang="ru-RU" sz="2800" dirty="0"/>
              <a:t>Первым всегда представляется тот, кто звонит. Сделать это необходимо четко.</a:t>
            </a:r>
            <a:endParaRPr lang="ru-RU" sz="2000" dirty="0"/>
          </a:p>
          <a:p>
            <a:pPr lvl="1"/>
            <a:r>
              <a:rPr lang="ru-RU" sz="2800" dirty="0"/>
              <a:t>Следует поинтересоваться, удобно ли собеседнику говорить, есть ли время для разговора.</a:t>
            </a:r>
            <a:endParaRPr lang="ru-RU" sz="2000" dirty="0"/>
          </a:p>
          <a:p>
            <a:pPr lvl="1"/>
            <a:r>
              <a:rPr lang="ru-RU" sz="2800" dirty="0"/>
              <a:t>Нельзя в ответ на звонок говорить «Пожалуйста, перезвоните» без объяснения причин такой просьбы</a:t>
            </a:r>
            <a:endParaRPr lang="ru-RU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Правила телефонного этикета (2/3)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Во время разговора</a:t>
            </a:r>
          </a:p>
          <a:p>
            <a:pPr lvl="1"/>
            <a:r>
              <a:rPr lang="ru-RU" sz="2800" dirty="0"/>
              <a:t>Если сигнал телефона застал вас во время переговоров, надо обязательно извиниться, а сам разговор свести к минимуму. </a:t>
            </a:r>
            <a:endParaRPr lang="ru-RU" sz="2000" dirty="0"/>
          </a:p>
          <a:p>
            <a:pPr lvl="1"/>
            <a:r>
              <a:rPr lang="ru-RU" sz="2800" dirty="0"/>
              <a:t>Каждый партнер по разговору должен «держать» тот темп речи, который удобен или допустим для собеседника</a:t>
            </a:r>
            <a:endParaRPr lang="ru-RU" sz="2000" dirty="0"/>
          </a:p>
          <a:p>
            <a:pPr lvl="1"/>
            <a:r>
              <a:rPr lang="ru-RU" sz="2800" dirty="0"/>
              <a:t>Если звонок пропущен, но известно, кто именно звонил, хорошим жестом будет перезвонить и поинтересоваться, с какой целью звонил абонент. </a:t>
            </a:r>
            <a:endParaRPr lang="ru-RU" sz="2000" dirty="0"/>
          </a:p>
          <a:p>
            <a:pPr lvl="1"/>
            <a:r>
              <a:rPr lang="ru-RU" sz="2800" dirty="0"/>
              <a:t>Когда разговор по каким-либо причинам прерван, звонивший должен первым возобновить оборванный разговор.</a:t>
            </a:r>
            <a:endParaRPr lang="ru-RU" sz="2000" dirty="0"/>
          </a:p>
          <a:p>
            <a:pPr lvl="1"/>
            <a:r>
              <a:rPr lang="ru-RU" sz="2800" dirty="0"/>
              <a:t>Следует чаще употреблять сослагательное наклонение глагола (в отрицательной форме), так как это смягчает общий тон разговора: «Не могу ли я быть чем-либо Вам полезен?»; «Не могли бы Вы перезвонить завтра, лучше в первой половине дня?» и т. п.</a:t>
            </a:r>
            <a:endParaRPr lang="ru-RU" sz="2000" dirty="0"/>
          </a:p>
          <a:p>
            <a:pPr lvl="1"/>
            <a:r>
              <a:rPr lang="ru-RU" sz="2800" dirty="0"/>
              <a:t>В случае плохой слышимости можно пользоваться фразами: «Извините, но я Вас плохо слышу»; «Не могли бы Вы повторить? Плохо слышно» и т. п.</a:t>
            </a:r>
            <a:endParaRPr lang="ru-RU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Правила телефонного этикета (3/3)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55000" lnSpcReduction="20000"/>
          </a:bodyPr>
          <a:lstStyle/>
          <a:p>
            <a:r>
              <a:rPr lang="ru-RU" sz="3300" b="1" dirty="0"/>
              <a:t>Завершение разговора </a:t>
            </a:r>
            <a:endParaRPr lang="ru-RU" sz="3300" dirty="0"/>
          </a:p>
          <a:p>
            <a:pPr lvl="1"/>
            <a:r>
              <a:rPr lang="ru-RU" sz="3600" dirty="0"/>
              <a:t>Завершать разговор по телефону принято тому, кто звонил.</a:t>
            </a:r>
          </a:p>
          <a:p>
            <a:pPr lvl="1"/>
            <a:r>
              <a:rPr lang="ru-RU" sz="3600" dirty="0"/>
              <a:t>Если разговор затягивается, имеет смысл спросить (и, может быть, не один раз): «Есть ли у Вас время продолжать разговор?»</a:t>
            </a:r>
          </a:p>
          <a:p>
            <a:pPr lvl="1"/>
            <a:r>
              <a:rPr lang="ru-RU" sz="3600" dirty="0"/>
              <a:t>Если у сотрудника нет времени продолжать слишком затянувшийся разговор, а намек на это не имел результат, следует сказать: «Извините, я не имею, к сожалению, возможности продолжить разговор, поскольку он оказался слишком длительным. Не могли бы мы с Вами договориться, когда мы сможем еще раз вернуться к этому вопросу?».</a:t>
            </a:r>
          </a:p>
          <a:p>
            <a:pPr lvl="1"/>
            <a:r>
              <a:rPr lang="ru-RU" sz="3600" dirty="0"/>
              <a:t>Надо уметь правильно завершить телефонный разговор, а это несколько более затруднительно, чем при визуальном общении. Можно воспользоваться фразами:</a:t>
            </a:r>
          </a:p>
          <a:p>
            <a:pPr>
              <a:buNone/>
            </a:pPr>
            <a:endParaRPr lang="ru-RU" dirty="0"/>
          </a:p>
          <a:p>
            <a:r>
              <a:rPr lang="ru-RU" i="1" dirty="0"/>
              <a:t>«Мы как будто с Вами обсудили все вопросы?»;</a:t>
            </a:r>
            <a:endParaRPr lang="ru-RU" dirty="0"/>
          </a:p>
          <a:p>
            <a:r>
              <a:rPr lang="ru-RU" i="1" dirty="0"/>
              <a:t>«Полагаю, что у нас был успешный (интересный, результативный и т.п.) разговор, не так ли?»;</a:t>
            </a:r>
            <a:endParaRPr lang="ru-RU" dirty="0"/>
          </a:p>
          <a:p>
            <a:r>
              <a:rPr lang="ru-RU" i="1" dirty="0"/>
              <a:t>«Итак, думаю, что можно подвести итоги?».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Итоги </a:t>
            </a:r>
            <a:r>
              <a:rPr lang="ru-RU" sz="4000" dirty="0" smtClean="0"/>
              <a:t>изучения курса</a:t>
            </a:r>
            <a:endParaRPr lang="ru-RU" sz="4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01799"/>
              </p:ext>
            </p:extLst>
          </p:nvPr>
        </p:nvGraphicFramePr>
        <p:xfrm>
          <a:off x="611560" y="1556792"/>
          <a:ext cx="8208912" cy="532275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608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8637">
                <a:tc>
                  <a:txBody>
                    <a:bodyPr/>
                    <a:lstStyle/>
                    <a:p>
                      <a:pPr marL="149225" marR="130810" algn="ctr">
                        <a:spcBef>
                          <a:spcPts val="10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 pitchFamily="34" charset="0"/>
                          <a:cs typeface="Calibri" pitchFamily="34" charset="0"/>
                        </a:rPr>
                        <a:t>01</a:t>
                      </a:r>
                      <a:endParaRPr lang="ru-RU" sz="16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4775"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Понятия о определения. Становление</a:t>
                      </a:r>
                      <a:r>
                        <a:rPr lang="ru-RU" sz="1600" baseline="0" dirty="0" smtClean="0"/>
                        <a:t> теории коммуникаций. Сущность и структура коммуникаций</a:t>
                      </a:r>
                      <a:endParaRPr lang="ru-RU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637">
                <a:tc>
                  <a:txBody>
                    <a:bodyPr/>
                    <a:lstStyle/>
                    <a:p>
                      <a:pPr marL="149225" marR="130810" algn="ctr">
                        <a:spcBef>
                          <a:spcPts val="10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 pitchFamily="34" charset="0"/>
                          <a:cs typeface="Calibri" pitchFamily="34" charset="0"/>
                        </a:rPr>
                        <a:t>02</a:t>
                      </a:r>
                      <a:endParaRPr lang="ru-RU" sz="16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Понятие, виды этикета,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принципы  делового этикета. Правила </a:t>
                      </a:r>
                      <a:r>
                        <a:rPr lang="ru-RU" sz="1600" dirty="0"/>
                        <a:t>знакомства </a:t>
                      </a:r>
                      <a:r>
                        <a:rPr lang="ru-RU" sz="1600" dirty="0" smtClean="0"/>
                        <a:t>,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приветствия </a:t>
                      </a:r>
                      <a:r>
                        <a:rPr lang="ru-RU" sz="1600" dirty="0"/>
                        <a:t>в деловом общении</a:t>
                      </a:r>
                      <a:endParaRPr lang="ru-RU" sz="1600" dirty="0">
                        <a:latin typeface="+mn-lt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6431">
                <a:tc>
                  <a:txBody>
                    <a:bodyPr/>
                    <a:lstStyle/>
                    <a:p>
                      <a:pPr marL="149225" marR="130810" algn="ctr">
                        <a:spcBef>
                          <a:spcPts val="10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 pitchFamily="34" charset="0"/>
                          <a:cs typeface="Calibri" pitchFamily="34" charset="0"/>
                        </a:rPr>
                        <a:t>03</a:t>
                      </a:r>
                      <a:endParaRPr lang="ru-RU" sz="16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3505" marR="791845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Изучить основные правила этикета при организации деловых переговоров, приемов, дарении и получении подарков, дресс-кода в организациях.</a:t>
                      </a:r>
                      <a:endParaRPr lang="ru-RU" sz="16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637">
                <a:tc>
                  <a:txBody>
                    <a:bodyPr/>
                    <a:lstStyle/>
                    <a:p>
                      <a:pPr marL="149225" marR="130810" algn="ctr">
                        <a:spcBef>
                          <a:spcPts val="10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 pitchFamily="34" charset="0"/>
                          <a:cs typeface="Calibri" pitchFamily="34" charset="0"/>
                        </a:rPr>
                        <a:t>04</a:t>
                      </a:r>
                      <a:endParaRPr lang="ru-RU" sz="16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marR="83312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Овладеть навыками устной коммуникации (выступления, </a:t>
                      </a:r>
                      <a:r>
                        <a:rPr lang="ru-RU" sz="1600" dirty="0" smtClean="0"/>
                        <a:t>собеседование, интервью</a:t>
                      </a:r>
                      <a:r>
                        <a:rPr lang="ru-RU" sz="1600" dirty="0"/>
                        <a:t>, презентации, дебаты, телефонный этикет)</a:t>
                      </a:r>
                      <a:endParaRPr lang="ru-RU" sz="16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9145">
                <a:tc>
                  <a:txBody>
                    <a:bodyPr/>
                    <a:lstStyle/>
                    <a:p>
                      <a:pPr marL="149225" marR="130810" algn="ctr">
                        <a:spcBef>
                          <a:spcPts val="10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 pitchFamily="34" charset="0"/>
                          <a:cs typeface="Calibri" pitchFamily="34" charset="0"/>
                        </a:rPr>
                        <a:t>05</a:t>
                      </a:r>
                      <a:endParaRPr lang="ru-RU" sz="16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Овладеть навыками письменной коммуникации (деловая переписка, </a:t>
                      </a:r>
                      <a:r>
                        <a:rPr lang="ru-RU" sz="1600" dirty="0" smtClean="0"/>
                        <a:t>оформление документов);</a:t>
                      </a:r>
                      <a:r>
                        <a:rPr lang="ru-RU" sz="1600" baseline="0" dirty="0" smtClean="0"/>
                        <a:t> познакомиться с п</a:t>
                      </a:r>
                      <a:r>
                        <a:rPr lang="ru-RU" sz="1600" dirty="0" smtClean="0"/>
                        <a:t>ринципами делового этикета в электронных коммуникациях</a:t>
                      </a:r>
                      <a:endParaRPr lang="ru-RU" sz="1600" dirty="0" smtClean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  <a:p>
                      <a:pPr marL="114300">
                        <a:spcAft>
                          <a:spcPts val="0"/>
                        </a:spcAft>
                      </a:pPr>
                      <a:endParaRPr lang="ru-RU" sz="16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637">
                <a:tc>
                  <a:txBody>
                    <a:bodyPr/>
                    <a:lstStyle/>
                    <a:p>
                      <a:pPr marL="149225" marR="130810" algn="ctr">
                        <a:spcBef>
                          <a:spcPts val="107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 pitchFamily="34" charset="0"/>
                          <a:cs typeface="Calibri" pitchFamily="34" charset="0"/>
                        </a:rPr>
                        <a:t>06</a:t>
                      </a:r>
                      <a:endParaRPr lang="ru-RU" sz="16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marR="24955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Познакомиться с принципами внутриорганизационного этикета при общении «сверху вниз», «снизу вверх» и «по горизонтали»</a:t>
                      </a:r>
                      <a:endParaRPr lang="ru-RU" sz="16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9145">
                <a:tc>
                  <a:txBody>
                    <a:bodyPr/>
                    <a:lstStyle/>
                    <a:p>
                      <a:pPr marL="149225" marR="130810" algn="ctr">
                        <a:spcBef>
                          <a:spcPts val="10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 pitchFamily="34" charset="0"/>
                          <a:cs typeface="Calibri" pitchFamily="34" charset="0"/>
                        </a:rPr>
                        <a:t>07</a:t>
                      </a:r>
                      <a:endParaRPr lang="ru-RU" sz="16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3505" marR="84963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Овладеть навыками участия в командной работе, распределения ролей в условиях командного взаимодействия</a:t>
                      </a:r>
                      <a:endParaRPr lang="ru-RU" sz="16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18637">
                <a:tc>
                  <a:txBody>
                    <a:bodyPr/>
                    <a:lstStyle/>
                    <a:p>
                      <a:pPr marL="139700" marR="140335" algn="ctr">
                        <a:spcBef>
                          <a:spcPts val="103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 pitchFamily="34" charset="0"/>
                          <a:cs typeface="Calibri" pitchFamily="34" charset="0"/>
                        </a:rPr>
                        <a:t>08</a:t>
                      </a:r>
                      <a:endParaRPr lang="ru-RU" sz="16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477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Распознавать типы конфликтов и научиться </a:t>
                      </a:r>
                      <a:r>
                        <a:rPr lang="ru-RU" sz="1600" dirty="0"/>
                        <a:t>эффективно вести себя в конфликтных ситуациях</a:t>
                      </a:r>
                      <a:endParaRPr lang="ru-RU" sz="16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18637">
                <a:tc>
                  <a:txBody>
                    <a:bodyPr/>
                    <a:lstStyle/>
                    <a:p>
                      <a:pPr marL="139700" marR="140335" algn="ctr">
                        <a:spcBef>
                          <a:spcPts val="10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 pitchFamily="34" charset="0"/>
                          <a:cs typeface="Calibri" pitchFamily="34" charset="0"/>
                        </a:rPr>
                        <a:t>09</a:t>
                      </a:r>
                      <a:endParaRPr lang="ru-RU" sz="16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477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alibri" pitchFamily="34" charset="0"/>
                          <a:ea typeface="Verdana"/>
                          <a:cs typeface="Calibri" pitchFamily="34" charset="0"/>
                        </a:rPr>
                        <a:t>Познакомиться с проблемами стрессов </a:t>
                      </a:r>
                      <a:r>
                        <a:rPr lang="ru-RU" sz="1600" dirty="0" smtClean="0">
                          <a:latin typeface="Calibri" pitchFamily="34" charset="0"/>
                          <a:ea typeface="Verdana"/>
                          <a:cs typeface="Calibri" pitchFamily="34" charset="0"/>
                        </a:rPr>
                        <a:t>и манипуляций в </a:t>
                      </a:r>
                      <a:r>
                        <a:rPr lang="ru-RU" sz="1600" dirty="0">
                          <a:latin typeface="Calibri" pitchFamily="34" charset="0"/>
                          <a:ea typeface="Verdana"/>
                          <a:cs typeface="Calibri" pitchFamily="34" charset="0"/>
                        </a:rPr>
                        <a:t>деловых </a:t>
                      </a:r>
                      <a:r>
                        <a:rPr lang="ru-RU" sz="1600" dirty="0" smtClean="0">
                          <a:latin typeface="Calibri" pitchFamily="34" charset="0"/>
                          <a:ea typeface="Verdana"/>
                          <a:cs typeface="Calibri" pitchFamily="34" charset="0"/>
                        </a:rPr>
                        <a:t>коммуникациях, способами</a:t>
                      </a:r>
                      <a:r>
                        <a:rPr lang="ru-RU" sz="1600" baseline="0" dirty="0" smtClean="0">
                          <a:latin typeface="Calibri" pitchFamily="34" charset="0"/>
                          <a:ea typeface="Verdana"/>
                          <a:cs typeface="Calibri" pitchFamily="34" charset="0"/>
                        </a:rPr>
                        <a:t>  профилактики стрессов и защиты</a:t>
                      </a:r>
                      <a:r>
                        <a:rPr lang="ru-RU" sz="1600" dirty="0" smtClean="0">
                          <a:latin typeface="Calibri" pitchFamily="34" charset="0"/>
                          <a:ea typeface="Verdana"/>
                          <a:cs typeface="Calibri" pitchFamily="34" charset="0"/>
                        </a:rPr>
                        <a:t> </a:t>
                      </a:r>
                      <a:r>
                        <a:rPr lang="ru-RU" sz="1600" dirty="0">
                          <a:latin typeface="Calibri" pitchFamily="34" charset="0"/>
                          <a:ea typeface="Verdana"/>
                          <a:cs typeface="Calibri" pitchFamily="34" charset="0"/>
                        </a:rPr>
                        <a:t>от </a:t>
                      </a:r>
                      <a:r>
                        <a:rPr lang="ru-RU" sz="1600" dirty="0" smtClean="0">
                          <a:latin typeface="Calibri" pitchFamily="34" charset="0"/>
                          <a:ea typeface="Verdana"/>
                          <a:cs typeface="Calibri" pitchFamily="34" charset="0"/>
                        </a:rPr>
                        <a:t>манипуляций</a:t>
                      </a:r>
                      <a:endParaRPr lang="ru-RU" sz="1600" dirty="0">
                        <a:latin typeface="Calibri" pitchFamily="34" charset="0"/>
                        <a:ea typeface="Verdana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Скрипты и шаблоны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/>
              <a:t>Скрипт продаж – это заранее заготовленный сценарий, позволяющий эффективно предлагать клиентам товары и услуги, формируя потребительское мнение, ведущее к заключению сделки.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77731"/>
              </p:ext>
            </p:extLst>
          </p:nvPr>
        </p:nvGraphicFramePr>
        <p:xfrm>
          <a:off x="683568" y="2564904"/>
          <a:ext cx="7920880" cy="4041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6589">
                <a:tc>
                  <a:txBody>
                    <a:bodyPr/>
                    <a:lstStyle/>
                    <a:p>
                      <a:r>
                        <a:rPr lang="ru-RU" sz="1600" dirty="0"/>
                        <a:t>Плюсы скриптов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Минусы скриптов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1843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Обеспечивает рост продаж (на 20 – 30%)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(если согласиться продолжать разговор) приобретает исчерпывающие сведения о продукте (услуге)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 по хорошим скриптам понижает зависимость бизнеса от человеческого фактора (настроения персонала, квалификации и т.д.)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Стандартные речевые модули уменьшают страх у продавцов, помогая решить проблему профессионального истощения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Позволяют без участия супервизора (консультанта) быстро научить новичков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Продавец работает автоматически, не вкладывая эмоции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Теряет из виду «образ» клиента, игнорируя реакцию собеседника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Перестает импровизировать по ситуации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Говорящий настолько предсказуем, что клиенту становится скучно с первой фразы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Стандартизированные скрипты клиента бесят и отнимают драгоценное время</a:t>
                      </a:r>
                    </a:p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268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Заключение по скриптам и шаблонам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Хорошими скриптами пользуйтесь но так, чтобы у клиента создалось впечатление разговора с живым человеком. Говорите просто, ясно, доброжелательно, на основании партнерства.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545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Вредные советы: 7лучших способов заставить клиента вас ненавидеть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07824" cy="485313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dirty="0"/>
              <a:t>Ведите разговор в форме монолога (не давайте ему вставить слово)</a:t>
            </a:r>
          </a:p>
          <a:p>
            <a:pPr lvl="0"/>
            <a:r>
              <a:rPr lang="ru-RU" dirty="0"/>
              <a:t>Тараторьте</a:t>
            </a:r>
          </a:p>
          <a:p>
            <a:pPr lvl="0"/>
            <a:r>
              <a:rPr lang="ru-RU" dirty="0"/>
              <a:t>Покажите, кто здесь хозяин (давите, настаиваете)</a:t>
            </a:r>
          </a:p>
          <a:p>
            <a:pPr lvl="0"/>
            <a:r>
              <a:rPr lang="ru-RU" dirty="0"/>
              <a:t>Импровизируйте (зачем готовиться?)</a:t>
            </a:r>
          </a:p>
          <a:p>
            <a:pPr lvl="0"/>
            <a:r>
              <a:rPr lang="ru-RU" dirty="0"/>
              <a:t>К черту такт (каждое вежливое слово отнимает у вас драгоценные секунды)</a:t>
            </a:r>
          </a:p>
          <a:p>
            <a:pPr lvl="0"/>
            <a:r>
              <a:rPr lang="ru-RU" dirty="0"/>
              <a:t>Говорите без эмоций, или наоборот, захлебывайтесь от позитива</a:t>
            </a:r>
          </a:p>
          <a:p>
            <a:pPr lvl="0"/>
            <a:r>
              <a:rPr lang="ru-RU" dirty="0"/>
              <a:t>Расскажите больше о компании (не ограничивайтесь рассказами о продукте!)</a:t>
            </a:r>
          </a:p>
        </p:txBody>
      </p:sp>
    </p:spTree>
    <p:extLst>
      <p:ext uri="{BB962C8B-B14F-4D97-AF65-F5344CB8AC3E}">
        <p14:creationId xmlns:p14="http://schemas.microsoft.com/office/powerpoint/2010/main" val="1034727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Полезные советы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10–15 секунд – столько времени у </a:t>
            </a:r>
            <a:r>
              <a:rPr lang="ru-RU" dirty="0" smtClean="0"/>
              <a:t>менеджера по продажам, </a:t>
            </a:r>
            <a:r>
              <a:rPr lang="ru-RU" dirty="0"/>
              <a:t>прежде, чем собеседник повесит трубку. </a:t>
            </a:r>
            <a:r>
              <a:rPr lang="ru-RU" dirty="0" smtClean="0"/>
              <a:t>Это </a:t>
            </a:r>
            <a:r>
              <a:rPr lang="ru-RU" dirty="0"/>
              <a:t>время для </a:t>
            </a:r>
            <a:r>
              <a:rPr lang="ru-RU" dirty="0" smtClean="0"/>
              <a:t> установления </a:t>
            </a:r>
            <a:r>
              <a:rPr lang="ru-RU" dirty="0"/>
              <a:t>контакта, </a:t>
            </a:r>
            <a:r>
              <a:rPr lang="ru-RU" dirty="0" smtClean="0"/>
              <a:t>представления </a:t>
            </a:r>
            <a:r>
              <a:rPr lang="ru-RU" dirty="0"/>
              <a:t>себя, своей фирмы и кратко </a:t>
            </a:r>
            <a:r>
              <a:rPr lang="ru-RU" dirty="0" smtClean="0"/>
              <a:t>сформулированного предложения.</a:t>
            </a:r>
            <a:endParaRPr lang="ru-RU" dirty="0"/>
          </a:p>
          <a:p>
            <a:r>
              <a:rPr lang="ru-RU" dirty="0"/>
              <a:t>Согласно исследованиям, мужчины удерживают непрерывное внимание на незнакомой информации 20-25 секунд, женщины – 40-45 секунд.</a:t>
            </a:r>
          </a:p>
          <a:p>
            <a:r>
              <a:rPr lang="ru-RU" dirty="0"/>
              <a:t>Впишите свои предложения в эти временные рамки, в 3-4 предложения, в сумме – 30 слов.</a:t>
            </a:r>
          </a:p>
          <a:p>
            <a:r>
              <a:rPr lang="ru-RU" dirty="0"/>
              <a:t>Улыбка, как и реклама. – двигатель торговли. </a:t>
            </a:r>
            <a:r>
              <a:rPr lang="ru-RU" dirty="0" err="1"/>
              <a:t>Коучи</a:t>
            </a:r>
            <a:r>
              <a:rPr lang="ru-RU"/>
              <a:t> </a:t>
            </a:r>
            <a:r>
              <a:rPr lang="ru-RU" smtClean="0"/>
              <a:t> </a:t>
            </a:r>
            <a:r>
              <a:rPr lang="ru-RU" dirty="0"/>
              <a:t>советуют улыбнуться перед тем, как начать </a:t>
            </a:r>
            <a:r>
              <a:rPr lang="ru-RU" dirty="0" err="1"/>
              <a:t>обзвон</a:t>
            </a:r>
            <a:r>
              <a:rPr lang="ru-RU" dirty="0"/>
              <a:t>. Клиент вашу улыбку обязательно услышит.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505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Восемь стоп-фраз, о которых продавец должен навсегда забыть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048443"/>
              </p:ext>
            </p:extLst>
          </p:nvPr>
        </p:nvGraphicFramePr>
        <p:xfrm>
          <a:off x="611560" y="1268760"/>
          <a:ext cx="8424936" cy="5581777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7444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85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Фраза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001" marR="550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Варианты замены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001" marR="55001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27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«Я не знаю»</a:t>
                      </a:r>
                      <a:endParaRPr lang="ru-RU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001" marR="55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«Прошу Вас немного подождать, пока я уточню информацию», «Дайте мне минуту, чтобы выяснить сведения»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001" marR="55001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56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effectLst/>
                        </a:rPr>
                        <a:t>«Не могу ничего обещать»</a:t>
                      </a:r>
                      <a:endParaRPr lang="ru-RU" sz="18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001" marR="55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«Я сделаю все, что от меня зависит, чтобы решить вопрос»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001" marR="55001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0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effectLst/>
                        </a:rPr>
                        <a:t>«Я Вас не понял»</a:t>
                      </a:r>
                      <a:endParaRPr lang="ru-RU" sz="18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001" marR="55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«Скажите, правильно ли я понимаю, что?..»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001" marR="55001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427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effectLst/>
                        </a:rPr>
                        <a:t>«Вы меня не поняли»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effectLst/>
                        </a:rPr>
                        <a:t>«Вы не правы»</a:t>
                      </a:r>
                      <a:endParaRPr lang="ru-RU" sz="18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001" marR="55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«Позвольте мне объяснить Вам…»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«Разрешите, я повторю»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«Согласен, этот вариант существует. Однако ..»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001" marR="55001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141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effectLst/>
                        </a:rPr>
                        <a:t>«Вы должны ..»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effectLst/>
                        </a:rPr>
                        <a:t>«Вы обязаны ..»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effectLst/>
                        </a:rPr>
                        <a:t>«Вам нужно ..»</a:t>
                      </a:r>
                      <a:endParaRPr lang="ru-RU" sz="18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001" marR="55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«Чтобы я максимально быстро решил Ваш вопрос, пожалуйста ..»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«Буду рад, если Вы ..»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001" marR="55001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effectLst/>
                        </a:rPr>
                        <a:t>«Вы уверены, что ..?»</a:t>
                      </a:r>
                      <a:endParaRPr lang="ru-RU" sz="18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001" marR="55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Забудьте эту фразу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001" marR="55001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70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«Высылаю </a:t>
                      </a:r>
                      <a:r>
                        <a:rPr lang="ru-RU" sz="1800" b="0" dirty="0" err="1">
                          <a:effectLst/>
                        </a:rPr>
                        <a:t>договорчик</a:t>
                      </a:r>
                      <a:r>
                        <a:rPr lang="ru-RU" sz="1800" b="0" dirty="0">
                          <a:effectLst/>
                        </a:rPr>
                        <a:t> (</a:t>
                      </a:r>
                      <a:r>
                        <a:rPr lang="ru-RU" sz="1800" b="0" dirty="0" err="1">
                          <a:effectLst/>
                        </a:rPr>
                        <a:t>заявочку</a:t>
                      </a:r>
                      <a:r>
                        <a:rPr lang="ru-RU" sz="1800" b="0" dirty="0">
                          <a:effectLst/>
                        </a:rPr>
                        <a:t>)»</a:t>
                      </a:r>
                      <a:endParaRPr lang="ru-RU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001" marR="55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«Договор», «Заявка»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001" marR="55001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834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Публичное выступление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3200" b="1" dirty="0"/>
              <a:t>Этапы подготовки речи</a:t>
            </a:r>
          </a:p>
          <a:p>
            <a:pPr lvl="1"/>
            <a:r>
              <a:rPr lang="ru-RU" sz="2800" dirty="0"/>
              <a:t>Определение темы выступления.</a:t>
            </a:r>
            <a:endParaRPr lang="ru-RU" sz="2000" dirty="0"/>
          </a:p>
          <a:p>
            <a:pPr lvl="1"/>
            <a:r>
              <a:rPr lang="ru-RU" sz="2800" dirty="0"/>
              <a:t>Определение цели (развлечение, убеждение, информация) и сверхзадачи (скрытой идеи речи).</a:t>
            </a:r>
            <a:endParaRPr lang="ru-RU" sz="2000" dirty="0"/>
          </a:p>
          <a:p>
            <a:pPr lvl="1"/>
            <a:r>
              <a:rPr lang="ru-RU" sz="2800" dirty="0"/>
              <a:t>Анализ аудитории и ситуации.</a:t>
            </a:r>
            <a:endParaRPr lang="ru-RU" sz="2000" dirty="0"/>
          </a:p>
          <a:p>
            <a:pPr lvl="1"/>
            <a:r>
              <a:rPr lang="ru-RU" sz="2800" dirty="0"/>
              <a:t>Подбор материала.</a:t>
            </a:r>
            <a:endParaRPr lang="ru-RU" sz="2000" dirty="0"/>
          </a:p>
          <a:p>
            <a:pPr lvl="1"/>
            <a:r>
              <a:rPr lang="ru-RU" sz="2800" dirty="0"/>
              <a:t>Составление плана, расположение материала в нужной последовательности.</a:t>
            </a:r>
            <a:endParaRPr lang="ru-RU" sz="2000" dirty="0"/>
          </a:p>
          <a:p>
            <a:pPr lvl="1"/>
            <a:r>
              <a:rPr lang="ru-RU" sz="2800" dirty="0"/>
              <a:t>Словесное оформление речи.</a:t>
            </a:r>
            <a:endParaRPr lang="ru-RU" sz="2000" dirty="0"/>
          </a:p>
          <a:p>
            <a:pPr lvl="1"/>
            <a:r>
              <a:rPr lang="ru-RU" sz="2800" dirty="0"/>
              <a:t>Усвоение текста речи (заучиваются лишь даты. цифры, определения понятий).</a:t>
            </a:r>
            <a:endParaRPr lang="ru-RU" sz="2000" dirty="0"/>
          </a:p>
          <a:p>
            <a:pPr lvl="1"/>
            <a:r>
              <a:rPr lang="ru-RU" sz="2800" dirty="0"/>
              <a:t>Репетиция.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01866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Схематическое изображение композиции речи 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074025"/>
              </p:ext>
            </p:extLst>
          </p:nvPr>
        </p:nvGraphicFramePr>
        <p:xfrm>
          <a:off x="611560" y="1268760"/>
          <a:ext cx="8280919" cy="5477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22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42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843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61941">
                <a:tc>
                  <a:txBody>
                    <a:bodyPr/>
                    <a:lstStyle/>
                    <a:p>
                      <a:pPr marR="937260" algn="just">
                        <a:lnSpc>
                          <a:spcPct val="115000"/>
                        </a:lnSpc>
                        <a:spcBef>
                          <a:spcPts val="775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Части речи</a:t>
                      </a:r>
                      <a:endParaRPr lang="ru-RU" sz="16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937260" algn="just">
                        <a:lnSpc>
                          <a:spcPct val="115000"/>
                        </a:lnSpc>
                        <a:spcBef>
                          <a:spcPts val="775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Задачи</a:t>
                      </a:r>
                      <a:endParaRPr lang="ru-RU" sz="16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937260" algn="just">
                        <a:lnSpc>
                          <a:spcPct val="115000"/>
                        </a:lnSpc>
                        <a:spcBef>
                          <a:spcPts val="775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Приемы и средства</a:t>
                      </a:r>
                      <a:endParaRPr lang="ru-RU" sz="16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48523" marR="4852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70307">
                <a:tc>
                  <a:txBody>
                    <a:bodyPr/>
                    <a:lstStyle/>
                    <a:p>
                      <a:pPr marR="937260" algn="just">
                        <a:lnSpc>
                          <a:spcPct val="115000"/>
                        </a:lnSpc>
                        <a:spcBef>
                          <a:spcPts val="775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Вступление</a:t>
                      </a:r>
                      <a:endParaRPr lang="ru-RU" sz="16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L="0" marR="937260" algn="l" rtl="0" eaLnBrk="1" latinLnBrk="0" hangingPunct="1">
                        <a:lnSpc>
                          <a:spcPct val="100000"/>
                        </a:lnSpc>
                        <a:spcBef>
                          <a:spcPts val="77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-установить контакт со слушателями путем указания на общие взгляды:</a:t>
                      </a:r>
                    </a:p>
                    <a:p>
                      <a:pPr marL="0" marR="937260" algn="l" rtl="0" eaLnBrk="1" latinLnBrk="0" hangingPunct="1">
                        <a:lnSpc>
                          <a:spcPct val="100000"/>
                        </a:lnSpc>
                        <a:spcBef>
                          <a:spcPts val="77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-привлечь внимание:</a:t>
                      </a:r>
                    </a:p>
                    <a:p>
                      <a:pPr marL="0" marR="937260" algn="l" rtl="0" eaLnBrk="1" latinLnBrk="0" hangingPunct="1">
                        <a:lnSpc>
                          <a:spcPct val="100000"/>
                        </a:lnSpc>
                        <a:spcBef>
                          <a:spcPts val="77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-заинтересовать.</a:t>
                      </a: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L="0" marR="937260" algn="l" rtl="0" eaLnBrk="1" latinLnBrk="0" hangingPunct="1">
                        <a:lnSpc>
                          <a:spcPct val="100000"/>
                        </a:lnSpc>
                        <a:spcBef>
                          <a:spcPts val="77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-обращение</a:t>
                      </a:r>
                    </a:p>
                    <a:p>
                      <a:pPr marL="0" marR="937260" algn="l" rtl="0" eaLnBrk="1" latinLnBrk="0" hangingPunct="1">
                        <a:lnSpc>
                          <a:spcPct val="100000"/>
                        </a:lnSpc>
                        <a:spcBef>
                          <a:spcPts val="77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название темы</a:t>
                      </a:r>
                    </a:p>
                    <a:p>
                      <a:pPr marL="0" marR="937260" algn="l" rtl="0" eaLnBrk="1" latinLnBrk="0" hangingPunct="1">
                        <a:lnSpc>
                          <a:spcPct val="100000"/>
                        </a:lnSpc>
                        <a:spcBef>
                          <a:spcPts val="77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«зацепляющие крючки», т.е. что-то неожиданное, парадокс или неожиданный вопрос</a:t>
                      </a:r>
                    </a:p>
                  </a:txBody>
                  <a:tcPr marL="48523" marR="48523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66904">
                <a:tc>
                  <a:txBody>
                    <a:bodyPr/>
                    <a:lstStyle/>
                    <a:p>
                      <a:pPr marR="937260" algn="just">
                        <a:lnSpc>
                          <a:spcPct val="115000"/>
                        </a:lnSpc>
                        <a:spcBef>
                          <a:spcPts val="775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Основная часть</a:t>
                      </a:r>
                      <a:endParaRPr lang="ru-RU" sz="16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L="0" marR="937260" algn="l" rtl="0" eaLnBrk="1" latinLnBrk="0" hangingPunct="1">
                        <a:lnSpc>
                          <a:spcPct val="115000"/>
                        </a:lnSpc>
                        <a:spcBef>
                          <a:spcPts val="77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-раскрыть историю проблемы:</a:t>
                      </a:r>
                    </a:p>
                    <a:p>
                      <a:pPr marL="0" marR="937260" algn="l" rtl="0" eaLnBrk="1" latinLnBrk="0" hangingPunct="1">
                        <a:lnSpc>
                          <a:spcPct val="115000"/>
                        </a:lnSpc>
                        <a:spcBef>
                          <a:spcPts val="77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сформулировать главный тезис</a:t>
                      </a: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L="0" marR="937260" indent="0" algn="l" rtl="0" eaLnBrk="1" latinLnBrk="0" hangingPunct="1">
                        <a:lnSpc>
                          <a:spcPct val="100000"/>
                        </a:lnSpc>
                        <a:spcBef>
                          <a:spcPts val="775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рассказ-повествование</a:t>
                      </a:r>
                    </a:p>
                    <a:p>
                      <a:pPr marL="0" marR="937260" indent="0" algn="l" rtl="0" eaLnBrk="1" latinLnBrk="0" hangingPunct="1">
                        <a:lnSpc>
                          <a:spcPct val="100000"/>
                        </a:lnSpc>
                        <a:spcBef>
                          <a:spcPts val="775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описание</a:t>
                      </a:r>
                      <a:b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ru-RU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д</a:t>
                      </a: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оказательство или опровержение</a:t>
                      </a:r>
                    </a:p>
                  </a:txBody>
                  <a:tcPr marL="48523" marR="48523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62784">
                <a:tc>
                  <a:txBody>
                    <a:bodyPr/>
                    <a:lstStyle/>
                    <a:p>
                      <a:pPr marR="937260" algn="just">
                        <a:lnSpc>
                          <a:spcPct val="115000"/>
                        </a:lnSpc>
                        <a:spcBef>
                          <a:spcPts val="775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Заключение</a:t>
                      </a:r>
                      <a:endParaRPr lang="ru-RU" sz="16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L="0" marR="937260" algn="l" rtl="0" eaLnBrk="1" latinLnBrk="0" hangingPunct="1">
                        <a:lnSpc>
                          <a:spcPct val="115000"/>
                        </a:lnSpc>
                        <a:spcBef>
                          <a:spcPts val="77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-закруглить речь, повторить самое главное, с усилением (и никаких новых сведений!)</a:t>
                      </a: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L="0" marR="937260" algn="l" rtl="0" eaLnBrk="1" latinLnBrk="0" hangingPunct="1">
                        <a:lnSpc>
                          <a:spcPct val="115000"/>
                        </a:lnSpc>
                        <a:spcBef>
                          <a:spcPts val="77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этикетные формы:</a:t>
                      </a:r>
                    </a:p>
                    <a:p>
                      <a:pPr marL="0" marR="937260" algn="l" rtl="0" eaLnBrk="1" latinLnBrk="0" hangingPunct="1">
                        <a:lnSpc>
                          <a:spcPct val="115000"/>
                        </a:lnSpc>
                        <a:spcBef>
                          <a:spcPts val="77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призыв к действию</a:t>
                      </a:r>
                    </a:p>
                    <a:p>
                      <a:pPr marL="0" marR="937260" algn="l" rtl="0" eaLnBrk="1" latinLnBrk="0" hangingPunct="1">
                        <a:lnSpc>
                          <a:spcPct val="115000"/>
                        </a:lnSpc>
                        <a:spcBef>
                          <a:spcPts val="77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перспективы</a:t>
                      </a:r>
                    </a:p>
                    <a:p>
                      <a:pPr marL="0" marR="937260" algn="l" rtl="0" eaLnBrk="1" latinLnBrk="0" hangingPunct="1">
                        <a:lnSpc>
                          <a:spcPct val="115000"/>
                        </a:lnSpc>
                        <a:spcBef>
                          <a:spcPts val="77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комплимент</a:t>
                      </a:r>
                    </a:p>
                  </a:txBody>
                  <a:tcPr marL="48523" marR="48523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559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38411AF-D4D5-49BE-8F70-8B591DED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ФАКТОРЫ УСПЕХА РЕЧИ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1F7CE32-BD46-4151-9EBF-1C65B75B12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4896544"/>
          </a:xfrm>
        </p:spPr>
        <p:txBody>
          <a:bodyPr>
            <a:normAutofit/>
          </a:bodyPr>
          <a:lstStyle/>
          <a:p>
            <a:r>
              <a:rPr lang="ru-RU" sz="2400" b="1" dirty="0"/>
              <a:t>Содержание речи </a:t>
            </a:r>
            <a:endParaRPr lang="ru-RU" sz="2400" dirty="0"/>
          </a:p>
          <a:p>
            <a:r>
              <a:rPr lang="ru-RU" sz="2400" b="1" dirty="0"/>
              <a:t>Техника речи </a:t>
            </a:r>
            <a:r>
              <a:rPr lang="ru-RU" sz="2400" dirty="0"/>
              <a:t>(дикция, дыхание,  голос, интонация, паузы, логика)</a:t>
            </a:r>
          </a:p>
          <a:p>
            <a:r>
              <a:rPr lang="ru-RU" sz="2400" b="1" dirty="0"/>
              <a:t>Культура речи </a:t>
            </a:r>
            <a:r>
              <a:rPr lang="ru-RU" sz="2400" dirty="0"/>
              <a:t>(ударение, произношение слов, точность и экономичность языка, уместность, слова-паразиты)</a:t>
            </a:r>
          </a:p>
          <a:p>
            <a:r>
              <a:rPr lang="ru-RU" sz="2400" b="1" dirty="0"/>
              <a:t>Поведение оратора </a:t>
            </a:r>
            <a:r>
              <a:rPr lang="ru-RU" sz="2400" dirty="0"/>
              <a:t>(обаяние, артистизм, осанка, уверенность, дружелюбие, искренность, заинтересованность, мимика и язык жестов)</a:t>
            </a:r>
          </a:p>
          <a:p>
            <a:r>
              <a:rPr lang="ru-RU" sz="2400" b="1" dirty="0"/>
              <a:t>Установка на аудиторию </a:t>
            </a:r>
            <a:r>
              <a:rPr lang="ru-RU" sz="2400" dirty="0"/>
              <a:t>(специфика аудитории)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02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Презентация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Когда необходима презентация:</a:t>
            </a:r>
          </a:p>
          <a:p>
            <a:pPr lvl="1"/>
            <a:r>
              <a:rPr lang="ru-RU" sz="2100" dirty="0"/>
              <a:t>Сложный текст требует визуализации</a:t>
            </a:r>
          </a:p>
          <a:p>
            <a:pPr lvl="1"/>
            <a:r>
              <a:rPr lang="ru-RU" sz="2100" dirty="0"/>
              <a:t>Текст содержит большие объемы информации, которую нагляднее представить графически</a:t>
            </a:r>
          </a:p>
          <a:p>
            <a:pPr lvl="1"/>
            <a:r>
              <a:rPr lang="ru-RU" sz="2100" dirty="0"/>
              <a:t>Сухой текст выступления требует эмоционального  оживления</a:t>
            </a:r>
          </a:p>
          <a:p>
            <a:pPr lvl="1"/>
            <a:r>
              <a:rPr lang="ru-RU" sz="2100" dirty="0"/>
              <a:t>Для уяснения структурно-логической связи между объектами</a:t>
            </a:r>
          </a:p>
          <a:p>
            <a:pPr lvl="1"/>
            <a:r>
              <a:rPr lang="ru-RU" sz="2100" dirty="0"/>
              <a:t>Если усвоение материала немыслимо без иллюстраций</a:t>
            </a:r>
          </a:p>
          <a:p>
            <a:pPr lvl="1"/>
            <a:r>
              <a:rPr lang="ru-RU" sz="2100" dirty="0"/>
              <a:t>Выступление от 20 минут и более</a:t>
            </a:r>
          </a:p>
        </p:txBody>
      </p:sp>
    </p:spTree>
    <p:extLst>
      <p:ext uri="{BB962C8B-B14F-4D97-AF65-F5344CB8AC3E}">
        <p14:creationId xmlns:p14="http://schemas.microsoft.com/office/powerpoint/2010/main" val="1395658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Этапы подготовки презентации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Определение цели </a:t>
            </a:r>
          </a:p>
          <a:p>
            <a:r>
              <a:rPr lang="ru-RU" sz="2400" dirty="0"/>
              <a:t>Анализ специфики аудитории</a:t>
            </a:r>
          </a:p>
          <a:p>
            <a:r>
              <a:rPr lang="ru-RU" sz="2400" dirty="0"/>
              <a:t>Выбор и подготовка места проведения</a:t>
            </a:r>
          </a:p>
          <a:p>
            <a:r>
              <a:rPr lang="ru-RU" sz="2400" dirty="0"/>
              <a:t>Разработка объема и структуры презентации</a:t>
            </a:r>
          </a:p>
          <a:p>
            <a:r>
              <a:rPr lang="ru-RU" sz="2400" dirty="0"/>
              <a:t>Определение содержания и структуры слайдов </a:t>
            </a:r>
          </a:p>
          <a:p>
            <a:r>
              <a:rPr lang="ru-RU" sz="2400" dirty="0"/>
              <a:t>Репетиция будущего выступления</a:t>
            </a:r>
          </a:p>
          <a:p>
            <a:r>
              <a:rPr lang="ru-RU" sz="2400" dirty="0"/>
              <a:t>Проверка исправности технических устройств в месте проведения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29057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200" b="1" dirty="0"/>
              <a:t>Коммуникация </a:t>
            </a:r>
            <a:r>
              <a:rPr lang="ru-RU" sz="2200" dirty="0"/>
              <a:t>(</a:t>
            </a:r>
            <a:r>
              <a:rPr lang="en-US" sz="2200" dirty="0" err="1"/>
              <a:t>communico</a:t>
            </a:r>
            <a:r>
              <a:rPr lang="ru-RU" sz="2200" dirty="0"/>
              <a:t> – делаю общим, соединяю, беседую, </a:t>
            </a:r>
            <a:r>
              <a:rPr lang="ru-RU" sz="2200" dirty="0" smtClean="0"/>
              <a:t>общаюсь). В различных областях знаний это термин имеет неодинаковый смысл:</a:t>
            </a:r>
          </a:p>
          <a:p>
            <a:pPr>
              <a:buFont typeface="Arial" pitchFamily="34" charset="0"/>
              <a:buChar char="•"/>
            </a:pPr>
            <a:r>
              <a:rPr lang="ru-RU" sz="2200" b="1" i="1" dirty="0" smtClean="0"/>
              <a:t>в технике </a:t>
            </a:r>
            <a:r>
              <a:rPr lang="ru-RU" sz="2200" dirty="0" smtClean="0"/>
              <a:t>– инженерные коммуникации (</a:t>
            </a:r>
            <a:r>
              <a:rPr lang="ru-RU" sz="2200" dirty="0" err="1" smtClean="0"/>
              <a:t>пранспортная</a:t>
            </a:r>
            <a:r>
              <a:rPr lang="ru-RU" sz="2200" dirty="0" smtClean="0"/>
              <a:t>, </a:t>
            </a:r>
            <a:r>
              <a:rPr lang="ru-RU" sz="2200" dirty="0" err="1" smtClean="0"/>
              <a:t>телефонная,электрическая</a:t>
            </a:r>
            <a:r>
              <a:rPr lang="ru-RU" sz="2200" dirty="0" smtClean="0"/>
              <a:t> и т.д.)</a:t>
            </a:r>
          </a:p>
          <a:p>
            <a:pPr>
              <a:buFont typeface="Arial" pitchFamily="34" charset="0"/>
              <a:buChar char="•"/>
            </a:pPr>
            <a:r>
              <a:rPr lang="ru-RU" sz="2200" b="1" i="1" dirty="0"/>
              <a:t>в</a:t>
            </a:r>
            <a:r>
              <a:rPr lang="ru-RU" sz="2200" b="1" i="1" dirty="0" smtClean="0"/>
              <a:t> биологии, психологии </a:t>
            </a:r>
            <a:r>
              <a:rPr lang="ru-RU" sz="2200" dirty="0" smtClean="0"/>
              <a:t>– обмен информацией между живыми организмами и </a:t>
            </a:r>
            <a:r>
              <a:rPr lang="ru-RU" sz="2200" dirty="0" err="1" smtClean="0"/>
              <a:t>приоодной</a:t>
            </a:r>
            <a:r>
              <a:rPr lang="ru-RU" sz="2200" dirty="0" smtClean="0"/>
              <a:t> средой (поведение стаи животных</a:t>
            </a:r>
          </a:p>
          <a:p>
            <a:pPr>
              <a:buFont typeface="Arial" pitchFamily="34" charset="0"/>
              <a:buChar char="•"/>
            </a:pPr>
            <a:r>
              <a:rPr lang="ru-RU" sz="2200" b="1" i="1" dirty="0"/>
              <a:t>в</a:t>
            </a:r>
            <a:r>
              <a:rPr lang="ru-RU" sz="2200" b="1" i="1" dirty="0" smtClean="0"/>
              <a:t> социальных науках </a:t>
            </a:r>
            <a:r>
              <a:rPr lang="ru-RU" sz="2200" dirty="0" smtClean="0"/>
              <a:t>– специфическая форма взаимодействия, общения, обмена информацией (межличностные, групповые, массовые)</a:t>
            </a:r>
          </a:p>
          <a:p>
            <a:pPr>
              <a:buFont typeface="Arial" pitchFamily="34" charset="0"/>
              <a:buChar char="•"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047520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Полезные советы по подготовке и проведению презентации (1)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От величины аудитории зависит расположение оратора: на одном уровне с аудиторией, на подиуме, на сцене</a:t>
            </a:r>
          </a:p>
          <a:p>
            <a:r>
              <a:rPr lang="ru-RU" sz="2400" dirty="0"/>
              <a:t>Располагать выступающему лучше рядом с экраном, повернувшись к нему под углом 30 град</a:t>
            </a:r>
          </a:p>
          <a:p>
            <a:r>
              <a:rPr lang="ru-RU" sz="2400" dirty="0"/>
              <a:t>Для переключения слайдов пользоваться </a:t>
            </a:r>
            <a:r>
              <a:rPr lang="ru-RU" sz="2400" dirty="0" err="1"/>
              <a:t>презентером</a:t>
            </a:r>
            <a:endParaRPr lang="ru-RU" sz="2400" dirty="0"/>
          </a:p>
          <a:p>
            <a:r>
              <a:rPr lang="ru-RU" sz="2400" dirty="0"/>
              <a:t>Продолжительность презентаций: короткая 7 -15 минут, обстоятельная 20 – 25 минут, далее это уже лекция</a:t>
            </a:r>
          </a:p>
          <a:p>
            <a:r>
              <a:rPr lang="ru-RU" sz="2400" dirty="0"/>
              <a:t>Сколько слайдов оптимально для презентации? По правилу Кавасаки 10/20/30 (10 слайдов/20-ти минутное выступление/30-м шрифтом)</a:t>
            </a:r>
          </a:p>
        </p:txBody>
      </p:sp>
    </p:spTree>
    <p:extLst>
      <p:ext uri="{BB962C8B-B14F-4D97-AF65-F5344CB8AC3E}">
        <p14:creationId xmlns:p14="http://schemas.microsoft.com/office/powerpoint/2010/main" val="1182254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Полезные советы по подготовке и проведению презентации (2)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Оформление слайдов в едином стиле (одинаковые шаблоны, один тип выделения, иллюстрации в едином стиле)</a:t>
            </a:r>
          </a:p>
          <a:p>
            <a:r>
              <a:rPr lang="ru-RU" sz="2400" dirty="0"/>
              <a:t>Размер шрифта 24 – 30</a:t>
            </a:r>
          </a:p>
          <a:p>
            <a:r>
              <a:rPr lang="ru-RU" sz="2400" dirty="0"/>
              <a:t>Минимально использовать вертикальный и повернутый текст</a:t>
            </a:r>
          </a:p>
          <a:p>
            <a:r>
              <a:rPr lang="ru-RU" sz="2400" dirty="0"/>
              <a:t>Не злоупотреблять анимацией, звуком, видеовставками </a:t>
            </a:r>
          </a:p>
          <a:p>
            <a:r>
              <a:rPr lang="ru-RU" sz="2400" dirty="0"/>
              <a:t>Если презентация представляет продукт компании, ее логотип располагается на первом и последнем слайде</a:t>
            </a:r>
          </a:p>
          <a:p>
            <a:r>
              <a:rPr lang="ru-RU" sz="2400" dirty="0"/>
              <a:t>При использовании в презентациях авторских фото, видео, музыкальных фрагментов необходимо размещать ссылки на интернет-источники использованных материалов</a:t>
            </a:r>
          </a:p>
          <a:p>
            <a:r>
              <a:rPr lang="ru-RU" sz="2400" dirty="0"/>
              <a:t>Выступающий ни в коем случае не озвучивает полностью текст слайда, а использует его фрагментарно</a:t>
            </a:r>
          </a:p>
        </p:txBody>
      </p:sp>
    </p:spTree>
    <p:extLst>
      <p:ext uri="{BB962C8B-B14F-4D97-AF65-F5344CB8AC3E}">
        <p14:creationId xmlns:p14="http://schemas.microsoft.com/office/powerpoint/2010/main" val="363111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Структура коммуникаций (компоненты)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ru-RU" sz="2200" b="1" i="1" dirty="0" smtClean="0"/>
              <a:t>Отправитель</a:t>
            </a:r>
            <a:r>
              <a:rPr lang="ru-RU" sz="2200" dirty="0" smtClean="0"/>
              <a:t> – субъект управления, создатель информации.</a:t>
            </a:r>
          </a:p>
          <a:p>
            <a:pPr>
              <a:buFont typeface="Wingdings" pitchFamily="2" charset="2"/>
              <a:buChar char="§"/>
            </a:pPr>
            <a:r>
              <a:rPr lang="ru-RU" sz="2200" b="1" i="1" dirty="0" smtClean="0"/>
              <a:t>Информационное сообщение </a:t>
            </a:r>
            <a:r>
              <a:rPr lang="ru-RU" sz="2200" dirty="0" smtClean="0"/>
              <a:t>– в виде слов, символов, звуковых и видеосигналов, цифр. Требования к сообщению: понятность и однозначность.</a:t>
            </a:r>
          </a:p>
          <a:p>
            <a:pPr>
              <a:buFont typeface="Wingdings" pitchFamily="2" charset="2"/>
              <a:buChar char="§"/>
            </a:pPr>
            <a:r>
              <a:rPr lang="ru-RU" sz="2200" b="1" i="1" dirty="0" smtClean="0"/>
              <a:t>Канал (средство) передачи информации </a:t>
            </a:r>
            <a:r>
              <a:rPr lang="ru-RU" sz="2200" dirty="0" smtClean="0"/>
              <a:t>– личная беседа, </a:t>
            </a:r>
            <a:r>
              <a:rPr lang="ru-RU" sz="2200" dirty="0" err="1"/>
              <a:t>с</a:t>
            </a:r>
            <a:r>
              <a:rPr lang="ru-RU" sz="2200" dirty="0" err="1" smtClean="0"/>
              <a:t>обрание,приказ</a:t>
            </a:r>
            <a:r>
              <a:rPr lang="ru-RU" sz="2200" dirty="0" smtClean="0"/>
              <a:t>, инструкция, телефон, </a:t>
            </a:r>
            <a:r>
              <a:rPr lang="ru-RU" sz="2200" dirty="0" err="1" smtClean="0"/>
              <a:t>элект</a:t>
            </a:r>
            <a:r>
              <a:rPr lang="ru-RU" sz="2200" dirty="0" smtClean="0"/>
              <a:t>. почта,  сайты компании.</a:t>
            </a:r>
          </a:p>
          <a:p>
            <a:pPr>
              <a:buFont typeface="Wingdings" pitchFamily="2" charset="2"/>
              <a:buChar char="§"/>
            </a:pPr>
            <a:r>
              <a:rPr lang="ru-RU" sz="2200" b="1" i="1" dirty="0" smtClean="0"/>
              <a:t>Получатель информации </a:t>
            </a:r>
            <a:r>
              <a:rPr lang="ru-RU" sz="2200" dirty="0" smtClean="0"/>
              <a:t>– это лицо или организация, которым адресовано сообщение (декодируют, анализируют, интерпретируют сообщение).</a:t>
            </a:r>
          </a:p>
          <a:p>
            <a:pPr>
              <a:buFont typeface="Wingdings" pitchFamily="2" charset="2"/>
              <a:buChar char="§"/>
            </a:pPr>
            <a:r>
              <a:rPr lang="ru-RU" sz="2200" b="1" i="1" dirty="0" smtClean="0"/>
              <a:t>Результат, эффект </a:t>
            </a:r>
            <a:r>
              <a:rPr lang="ru-RU" sz="2200" dirty="0" smtClean="0"/>
              <a:t>– выполнение распоряжений, повышение исполнительской дисциплины, делегирование полномочий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17281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53400" cy="990600"/>
          </a:xfrm>
        </p:spPr>
        <p:txBody>
          <a:bodyPr>
            <a:noAutofit/>
          </a:bodyPr>
          <a:lstStyle/>
          <a:p>
            <a:r>
              <a:rPr lang="ru-RU" sz="3600" dirty="0"/>
              <a:t>Структура коммуникаций (компоненты</a:t>
            </a:r>
            <a:r>
              <a:rPr lang="ru-RU" sz="3600" dirty="0" smtClean="0"/>
              <a:t>) продолжение</a:t>
            </a:r>
            <a:br>
              <a:rPr lang="ru-RU" sz="3600" dirty="0" smtClean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200" b="1" i="1" dirty="0" smtClean="0"/>
              <a:t>Обратная связь</a:t>
            </a:r>
            <a:r>
              <a:rPr lang="ru-RU" sz="2200" dirty="0" smtClean="0"/>
              <a:t> –оперативная реакция на полученную информацию (в ответ посылается информация о согласии, получении, замечаниях)</a:t>
            </a:r>
          </a:p>
          <a:p>
            <a:r>
              <a:rPr lang="ru-RU" sz="2200" b="1" i="1" dirty="0" smtClean="0"/>
              <a:t>Коммуникационные барьеры, помехи </a:t>
            </a:r>
            <a:r>
              <a:rPr lang="ru-RU" sz="2200" dirty="0" smtClean="0"/>
              <a:t>– факторы, снижающие эффективность коммуникации (особенности языка, культуры, образования, предвзятым отношением людей к новым идеям)</a:t>
            </a:r>
          </a:p>
          <a:p>
            <a:endParaRPr lang="ru-RU" sz="2200" b="1" dirty="0"/>
          </a:p>
          <a:p>
            <a:pPr marL="0" indent="0">
              <a:buNone/>
            </a:pPr>
            <a:r>
              <a:rPr lang="ru-RU" sz="2200" b="1" dirty="0" smtClean="0"/>
              <a:t>Коммуникации</a:t>
            </a:r>
            <a:r>
              <a:rPr lang="ru-RU" sz="2200" dirty="0" smtClean="0"/>
              <a:t> – процесс обмена информацией между субъектами с целью обеспечения и более успешного приема и понимания </a:t>
            </a:r>
            <a:r>
              <a:rPr lang="ru-RU" sz="2200" smtClean="0"/>
              <a:t>информации.</a:t>
            </a:r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Рассмотренный подход является упрощенным, с позиций современного </a:t>
            </a:r>
            <a:r>
              <a:rPr lang="ru-RU" sz="2200" b="1" i="1" dirty="0" smtClean="0"/>
              <a:t>сетевого подхода </a:t>
            </a:r>
            <a:r>
              <a:rPr lang="ru-RU" sz="2200" dirty="0" smtClean="0"/>
              <a:t>в каждой организации действуют как межгрупповые, так и внутригрупповые сети. Задача управленческого звена организовать эти коммуникации для успешного взаимодействия сотрудников и достижения целей организации.</a:t>
            </a:r>
            <a:endParaRPr lang="ru-RU" sz="2200" dirty="0"/>
          </a:p>
          <a:p>
            <a:pPr marL="0" indent="0">
              <a:buNone/>
            </a:pPr>
            <a:r>
              <a:rPr lang="ru-RU" sz="2200" dirty="0" smtClean="0"/>
              <a:t> </a:t>
            </a:r>
          </a:p>
          <a:p>
            <a:endParaRPr lang="ru-RU" sz="2200" dirty="0" smtClean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64834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Виды этикета</a:t>
            </a: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68420774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Деловой этикет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/>
              <a:t>		Это установленный в обществе порядок поведения в сфере бизнеса и деловых контактов.</a:t>
            </a:r>
          </a:p>
          <a:p>
            <a:pPr>
              <a:buNone/>
            </a:pPr>
            <a:r>
              <a:rPr lang="ru-RU" dirty="0"/>
              <a:t>		Основная специфика делового этикета в сравнении с общегражданским - </a:t>
            </a:r>
            <a:r>
              <a:rPr lang="ru-RU" b="1" dirty="0"/>
              <a:t>приоритет субординации над </a:t>
            </a:r>
            <a:r>
              <a:rPr lang="ru-RU" b="1" dirty="0" err="1"/>
              <a:t>гендерными</a:t>
            </a:r>
            <a:r>
              <a:rPr lang="ru-RU" dirty="0"/>
              <a:t> </a:t>
            </a:r>
            <a:r>
              <a:rPr lang="ru-RU" b="1" dirty="0"/>
              <a:t>различиями</a:t>
            </a:r>
            <a:r>
              <a:rPr lang="ru-RU" dirty="0"/>
              <a:t> сотрудников и их возрастом.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sz="2800" b="1" dirty="0"/>
              <a:t>		</a:t>
            </a:r>
            <a:r>
              <a:rPr lang="ru-RU" sz="2800" dirty="0"/>
              <a:t>Принципы делового этикета:</a:t>
            </a:r>
            <a:endParaRPr lang="ru-RU" sz="1600" dirty="0"/>
          </a:p>
          <a:p>
            <a:pPr lvl="1"/>
            <a:r>
              <a:rPr lang="ru-RU" sz="2400" dirty="0"/>
              <a:t>позитивность,</a:t>
            </a:r>
            <a:endParaRPr lang="ru-RU" sz="1800" dirty="0"/>
          </a:p>
          <a:p>
            <a:pPr lvl="1"/>
            <a:r>
              <a:rPr lang="ru-RU" sz="2400" dirty="0"/>
              <a:t>разумный эгоизм,</a:t>
            </a:r>
            <a:endParaRPr lang="ru-RU" sz="1800" dirty="0"/>
          </a:p>
          <a:p>
            <a:pPr lvl="1"/>
            <a:r>
              <a:rPr lang="ru-RU" sz="2400" dirty="0"/>
              <a:t>предсказуемость,</a:t>
            </a:r>
            <a:endParaRPr lang="ru-RU" sz="1800" dirty="0"/>
          </a:p>
          <a:p>
            <a:pPr lvl="1"/>
            <a:r>
              <a:rPr lang="ru-RU" sz="2400" dirty="0"/>
              <a:t>статусные различия,</a:t>
            </a:r>
            <a:endParaRPr lang="ru-RU" sz="1800" dirty="0"/>
          </a:p>
          <a:p>
            <a:pPr lvl="1"/>
            <a:r>
              <a:rPr lang="ru-RU" sz="2400" dirty="0"/>
              <a:t>уместность.</a:t>
            </a:r>
            <a:endParaRPr lang="ru-RU" sz="1800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Деловой протокол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b="1" dirty="0"/>
              <a:t>		</a:t>
            </a:r>
            <a:r>
              <a:rPr lang="ru-RU" sz="3100" dirty="0"/>
              <a:t>Это совокупность строго определенных правил, устоев и традиций, применяемых на переговорах, при организации встреч, деловой переписки и других аспектов делового общения.</a:t>
            </a:r>
          </a:p>
          <a:p>
            <a:pPr>
              <a:buNone/>
            </a:pPr>
            <a:r>
              <a:rPr lang="ru-RU" sz="3100" dirty="0"/>
              <a:t> 		В этом смысле деловой протокол представляет собой высший уровень делового этикета. Если этикет подразумевает в том числе некие негласные правила и нормы, то протокол это жестко закрепленные алгоритмы действий в различных ситуациях делового общения.</a:t>
            </a:r>
          </a:p>
          <a:p>
            <a:pPr>
              <a:buNone/>
            </a:pPr>
            <a:r>
              <a:rPr lang="ru-RU" sz="3100" dirty="0"/>
              <a:t>		Деловой протокол регламентирует порядок:</a:t>
            </a:r>
          </a:p>
          <a:p>
            <a:pPr>
              <a:buNone/>
            </a:pPr>
            <a:endParaRPr lang="ru-RU" sz="1600" dirty="0"/>
          </a:p>
          <a:p>
            <a:pPr lvl="2"/>
            <a:r>
              <a:rPr lang="ru-RU" sz="3200" dirty="0"/>
              <a:t>встреч и проводов делегаций;</a:t>
            </a:r>
          </a:p>
          <a:p>
            <a:pPr lvl="2"/>
            <a:r>
              <a:rPr lang="ru-RU" sz="3200" dirty="0"/>
              <a:t>проведения бесед, переговоров и приемов;</a:t>
            </a:r>
          </a:p>
          <a:p>
            <a:pPr lvl="2"/>
            <a:r>
              <a:rPr lang="ru-RU" sz="3200" dirty="0"/>
              <a:t>ведения деловой переписки;</a:t>
            </a:r>
          </a:p>
          <a:p>
            <a:pPr lvl="2"/>
            <a:r>
              <a:rPr lang="ru-RU" sz="3200" dirty="0"/>
              <a:t>подписания договоров и соглашений;</a:t>
            </a:r>
          </a:p>
          <a:p>
            <a:pPr lvl="2"/>
            <a:r>
              <a:rPr lang="ru-RU" sz="3200" dirty="0"/>
              <a:t>поздравлений;</a:t>
            </a:r>
          </a:p>
          <a:p>
            <a:pPr lvl="2"/>
            <a:r>
              <a:rPr lang="ru-RU" sz="3200" dirty="0"/>
              <a:t>траурных церемоний;</a:t>
            </a:r>
          </a:p>
          <a:p>
            <a:pPr lvl="2"/>
            <a:r>
              <a:rPr lang="ru-RU" sz="3200" dirty="0"/>
              <a:t>вручения государственных наград и т. д.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1834</TotalTime>
  <Words>2460</Words>
  <Application>Microsoft Office PowerPoint</Application>
  <PresentationFormat>Экран (4:3)</PresentationFormat>
  <Paragraphs>469</Paragraphs>
  <Slides>41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Обычная</vt:lpstr>
      <vt:lpstr>ДеловЫЕ Коммуникации</vt:lpstr>
      <vt:lpstr>Наши коммуникации</vt:lpstr>
      <vt:lpstr>Итоги изучения курса</vt:lpstr>
      <vt:lpstr>Определения</vt:lpstr>
      <vt:lpstr>Структура коммуникаций (компоненты)</vt:lpstr>
      <vt:lpstr>Структура коммуникаций (компоненты) продолжение </vt:lpstr>
      <vt:lpstr>Виды этикета</vt:lpstr>
      <vt:lpstr>Деловой этикет</vt:lpstr>
      <vt:lpstr>Деловой протокол</vt:lpstr>
      <vt:lpstr>Приветствие</vt:lpstr>
      <vt:lpstr>Знакомство</vt:lpstr>
      <vt:lpstr>Пример фраз для знакомства</vt:lpstr>
      <vt:lpstr>Рукопожатие</vt:lpstr>
      <vt:lpstr>Обращение</vt:lpstr>
      <vt:lpstr>Прощание</vt:lpstr>
      <vt:lpstr>  Организация деловых приемов  </vt:lpstr>
      <vt:lpstr>Виды и организация приемов</vt:lpstr>
      <vt:lpstr>Правила дарения подарков</vt:lpstr>
      <vt:lpstr>Как принимать подарки</vt:lpstr>
      <vt:lpstr>Дресс-код и деловые аксессуары</vt:lpstr>
      <vt:lpstr>Деловой стиль:</vt:lpstr>
      <vt:lpstr>Внутриорганизационный этикет</vt:lpstr>
      <vt:lpstr>Субординация и общение между коллегами</vt:lpstr>
      <vt:lpstr>Этические принципы общения (вертикальные)</vt:lpstr>
      <vt:lpstr>Этические принципы общения (горизонтальные)</vt:lpstr>
      <vt:lpstr>Телефонный этикет</vt:lpstr>
      <vt:lpstr>Правила телефонного этикета (1/3)</vt:lpstr>
      <vt:lpstr>Правила телефонного этикета (2/3)</vt:lpstr>
      <vt:lpstr>Правила телефонного этикета (3/3)</vt:lpstr>
      <vt:lpstr>Скрипты и шаблоны</vt:lpstr>
      <vt:lpstr>Заключение по скриптам и шаблонам</vt:lpstr>
      <vt:lpstr>Вредные советы: 7лучших способов заставить клиента вас ненавидеть</vt:lpstr>
      <vt:lpstr>Полезные советы</vt:lpstr>
      <vt:lpstr>Восемь стоп-фраз, о которых продавец должен навсегда забыть</vt:lpstr>
      <vt:lpstr>Публичное выступление</vt:lpstr>
      <vt:lpstr>Схематическое изображение композиции речи </vt:lpstr>
      <vt:lpstr>ФАКТОРЫ УСПЕХА РЕЧИ</vt:lpstr>
      <vt:lpstr>Презентация</vt:lpstr>
      <vt:lpstr>Этапы подготовки презентации</vt:lpstr>
      <vt:lpstr>Полезные советы по подготовке и проведению презентации (1)</vt:lpstr>
      <vt:lpstr>Полезные советы по подготовке и проведению презентации (2)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Деловой этикет</dc:title>
  <dc:creator>1</dc:creator>
  <cp:lastModifiedBy>Алексей</cp:lastModifiedBy>
  <cp:revision>228</cp:revision>
  <dcterms:created xsi:type="dcterms:W3CDTF">2020-05-23T08:33:46Z</dcterms:created>
  <dcterms:modified xsi:type="dcterms:W3CDTF">2022-09-30T05:04:59Z</dcterms:modified>
</cp:coreProperties>
</file>