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7" r:id="rId2"/>
    <p:sldId id="319" r:id="rId3"/>
    <p:sldId id="328" r:id="rId4"/>
    <p:sldId id="278" r:id="rId5"/>
    <p:sldId id="258" r:id="rId6"/>
    <p:sldId id="322" r:id="rId7"/>
    <p:sldId id="303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66" r:id="rId17"/>
    <p:sldId id="267" r:id="rId18"/>
    <p:sldId id="320" r:id="rId19"/>
    <p:sldId id="321" r:id="rId20"/>
    <p:sldId id="332" r:id="rId21"/>
    <p:sldId id="333" r:id="rId22"/>
    <p:sldId id="334" r:id="rId23"/>
    <p:sldId id="262" r:id="rId24"/>
    <p:sldId id="331" r:id="rId25"/>
    <p:sldId id="260" r:id="rId26"/>
    <p:sldId id="261" r:id="rId27"/>
    <p:sldId id="264" r:id="rId28"/>
    <p:sldId id="263" r:id="rId29"/>
    <p:sldId id="265" r:id="rId30"/>
    <p:sldId id="271" r:id="rId31"/>
    <p:sldId id="329" r:id="rId32"/>
    <p:sldId id="330" r:id="rId33"/>
    <p:sldId id="279" r:id="rId34"/>
    <p:sldId id="280" r:id="rId35"/>
    <p:sldId id="281" r:id="rId36"/>
    <p:sldId id="282" r:id="rId37"/>
    <p:sldId id="283" r:id="rId38"/>
    <p:sldId id="284" r:id="rId39"/>
    <p:sldId id="323" r:id="rId40"/>
    <p:sldId id="324" r:id="rId41"/>
    <p:sldId id="325" r:id="rId42"/>
    <p:sldId id="326" r:id="rId43"/>
    <p:sldId id="327" r:id="rId44"/>
    <p:sldId id="285" r:id="rId45"/>
    <p:sldId id="286" r:id="rId46"/>
    <p:sldId id="302" r:id="rId47"/>
    <p:sldId id="287" r:id="rId48"/>
    <p:sldId id="288" r:id="rId49"/>
    <p:sldId id="298" r:id="rId50"/>
    <p:sldId id="300" r:id="rId51"/>
    <p:sldId id="301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277" r:id="rId70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EB77100-456B-4647-B212-B91EABCADB5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B68E359-2BC6-4D70-B6F0-A1CB5F60F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EB9A9F7-540A-4C12-A1C0-350EEA3BEEC5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CFA294B-FE41-4427-A7F6-0AF3C028BF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https://gist.github.com/NeilAlishev/b774abcd8cc7eaa2355f479c56733e59</a:t>
            </a:r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568D41-3084-4B8C-8E48-08D760D9E4CF}" type="slidenum">
              <a:rPr lang="ru-RU"/>
              <a:pPr/>
              <a:t>24</a:t>
            </a:fld>
            <a:endParaRPr lang="ru-RU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https://habr.com/post/183912/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BAD0EC-5BAF-42CB-9F32-2E9A7A226404}" type="datetime1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EBFC5B-B20E-4A4F-B177-E766E074AFA7}" type="datetime1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C38298-9737-46C3-B6D3-3DF0C7C92592}" type="datetime1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/>
          <a:lstStyle>
            <a:lvl1pPr>
              <a:buFont typeface="Wingdings" pitchFamily="2" charset="2"/>
              <a:buChar char="Ø"/>
              <a:defRPr/>
            </a:lvl1pPr>
            <a:lvl2pPr>
              <a:buFont typeface="Wingdings" pitchFamily="2" charset="2"/>
              <a:buChar char="ü"/>
              <a:defRPr/>
            </a:lvl2pPr>
            <a:lvl3pPr>
              <a:buFont typeface="Arial" pitchFamily="34" charset="0"/>
              <a:buChar char="•"/>
              <a:defRPr/>
            </a:lvl3pPr>
            <a:lvl5pPr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493811-B376-4FD1-B68B-B581891E0C44}" type="datetime1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A1A7C6-B36B-4276-BF5E-992AC377EA9A}" type="datetime1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53AF59-B946-4BCE-A683-04B641104A02}" type="datetime1">
              <a:rPr lang="ru-RU" smtClean="0"/>
              <a:pPr/>
              <a:t>05.11.2021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3D5DC9-01AB-4A7A-A98F-CD5C43C52047}" type="datetime1">
              <a:rPr lang="ru-RU" smtClean="0"/>
              <a:pPr/>
              <a:t>05.11.2021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80250-58A9-4C02-A907-396F2FD88157}" type="datetime1">
              <a:rPr lang="ru-RU" smtClean="0"/>
              <a:pPr/>
              <a:t>05.11.2021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7FD737-5F95-4EBA-B722-D2DF33DC5FCD}" type="datetime1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C25429-00CD-44A6-A0E2-E69AE10BAB19}" type="datetime1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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stackless-dev/stackless/wiki/Home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jython-supports-27" TargetMode="External"/><Relationship Id="rId2" Type="http://schemas.openxmlformats.org/officeDocument/2006/relationships/hyperlink" Target="http://www.jyth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net.github.io/" TargetMode="External"/><Relationship Id="rId2" Type="http://schemas.openxmlformats.org/officeDocument/2006/relationships/hyperlink" Target="http://ironpython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" TargetMode="External"/><Relationship Id="rId2" Type="http://schemas.openxmlformats.org/officeDocument/2006/relationships/hyperlink" Target="http://www.skulpt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://python.org/downloa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translations/jupyter-notebook-python-3/" TargetMode="External"/><Relationship Id="rId2" Type="http://schemas.openxmlformats.org/officeDocument/2006/relationships/hyperlink" Target="http://devpractice.ru/python-lesson-6-work-in-jupyter-noteboo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upyter.org/" TargetMode="External"/><Relationship Id="rId4" Type="http://schemas.openxmlformats.org/officeDocument/2006/relationships/hyperlink" Target="https://habrahabr.ru/company/wunderfund/blog/316826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?token=&#1057;&#1051;&#1059;&#1063;&#1040;&#1049;&#1053;&#1040;&#1071;_&#1055;&#1054;&#1057;&#1051;&#1045;&#1044;&#1054;&#1042;&#1040;&#1058;&#1045;&#1051;&#1068;&#1053;&#1054;&#1057;&#1058;&#1068;_&#1041;&#1059;&#1050;&#1042;_&#1048;_&#1062;&#1048;&#1060;&#1056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gif"/><Relationship Id="rId7" Type="http://schemas.openxmlformats.org/officeDocument/2006/relationships/image" Target="../media/image18.png"/><Relationship Id="rId2" Type="http://schemas.openxmlformats.org/officeDocument/2006/relationships/hyperlink" Target="https://wiki.python.org/moin/IntegratedDevelopmentEnviron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490754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dev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ingware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ric-ide.python-project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andex.ru/clck/jsredir?bu=pm465&amp;from=yandex.ru;search/;web;;&amp;text=&amp;etext=2202.xZsqfVmSsaDLVE41jAjv01Ij34YMfdQyskOY0fYAGHrvPfAxipxr7AOqDK3IGP3Oaxw0lSUqSsR16L4N888N9XBzbWR4eGdwamtlcHR4Ymc.b980631eb5d6db9d70d8c3faa502ed38352dc4d2&amp;uuid=&amp;state=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CQA/pycodestyl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20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culate-linux.org/main/ru/python_style_guide" TargetMode="External"/><Relationship Id="rId2" Type="http://schemas.openxmlformats.org/officeDocument/2006/relationships/hyperlink" Target="https://pythonworld.ru/osnovy/pep-8-rukovodstvo-po-napisaniyu-koda-na-pyth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.org/doc/essays/styleguide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flakes" TargetMode="External"/><Relationship Id="rId2" Type="http://schemas.openxmlformats.org/officeDocument/2006/relationships/hyperlink" Target="https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scripts.com/code-analysi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ahabr.ru/post/18715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functional-programming-python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er.name/" TargetMode="External"/><Relationship Id="rId3" Type="http://schemas.openxmlformats.org/officeDocument/2006/relationships/hyperlink" Target="http://pythonicway.com/" TargetMode="External"/><Relationship Id="rId7" Type="http://schemas.openxmlformats.org/officeDocument/2006/relationships/hyperlink" Target="http://pythontutor.ru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world.ru/" TargetMode="External"/><Relationship Id="rId5" Type="http://schemas.openxmlformats.org/officeDocument/2006/relationships/hyperlink" Target="https://tproger.ru/tag/python/" TargetMode="External"/><Relationship Id="rId10" Type="http://schemas.openxmlformats.org/officeDocument/2006/relationships/hyperlink" Target="https://itvdn.com/ru/skills/practicums/python-starter" TargetMode="External"/><Relationship Id="rId4" Type="http://schemas.openxmlformats.org/officeDocument/2006/relationships/hyperlink" Target="http://pythonz.net/" TargetMode="External"/><Relationship Id="rId9" Type="http://schemas.openxmlformats.org/officeDocument/2006/relationships/hyperlink" Target="https://wiki.python.org/moin/PythonEditors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obe.com/tiobe-inde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6137920"/>
            <a:ext cx="8229600" cy="7200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Москва</a:t>
            </a:r>
            <a:r>
              <a:rPr lang="ru-RU" sz="3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, 20</a:t>
            </a:r>
            <a:r>
              <a:rPr lang="en-US" sz="3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21</a:t>
            </a:r>
            <a:endParaRPr lang="ru-RU" sz="3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0"/>
            <a:ext cx="60989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Информационные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технологии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1772816"/>
            <a:ext cx="619913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Основы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программирования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</a:t>
            </a:r>
            <a:r>
              <a:rPr lang="en-US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 3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31640" y="4509121"/>
            <a:ext cx="663194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Каф. ИКТ РХТУ им. Д.И. Менделеева</a:t>
            </a:r>
            <a:b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Ст. преп. </a:t>
            </a:r>
            <a:r>
              <a:rPr lang="ru-RU" sz="34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Васецкий</a:t>
            </a: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А.М.</a:t>
            </a:r>
          </a:p>
          <a:p>
            <a:pPr algn="ctr"/>
            <a:endParaRPr lang="ru-RU" sz="3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42" name="Picture 2" descr="http://python3.codes/wp-content/uploads/2015/04/Python.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03812"/>
            <a:ext cx="1954188" cy="195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1logo.png (150×1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9216" y="0"/>
            <a:ext cx="1484784" cy="1484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http://study-news.ru/netcat_files/1990_1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6" y="57944"/>
            <a:ext cx="1354832" cy="135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620688"/>
            <a:ext cx="8640960" cy="604867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err="1" smtClean="0"/>
              <a:t>Python</a:t>
            </a:r>
            <a:r>
              <a:rPr lang="ru-RU" dirty="0" smtClean="0"/>
              <a:t> относится к интерпретируемым языкам программирования, т.е. код выполняется с помощью специальной программы-интерпретатора.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Интерпретатор выполняет программный код построчно (с предварительным анализом).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Иногда исходный программный код компилируется в промежуточный код, и этот промежуточный код выполняется непосредственно интерпретатором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Ошибки выявляются на этапе выполнения и скорость работы меньше, чем компилируемых языках.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Преимуществом является б</a:t>
            </a:r>
            <a:r>
              <a:rPr lang="ru-RU" b="1" i="1" dirty="0" smtClean="0">
                <a:solidFill>
                  <a:srgbClr val="FF0000"/>
                </a:solidFill>
              </a:rPr>
              <a:t>о</a:t>
            </a:r>
            <a:r>
              <a:rPr lang="ru-RU" dirty="0" smtClean="0"/>
              <a:t>льшая скорость разработки, т.к. меньше времени тратится на компиляцию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83264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ru-RU" b="1" dirty="0" err="1" smtClean="0"/>
              <a:t>Python</a:t>
            </a:r>
            <a:r>
              <a:rPr lang="ru-RU" dirty="0" smtClean="0"/>
              <a:t> – это спецификация для языка,</a:t>
            </a:r>
            <a:r>
              <a:rPr lang="en-US" dirty="0" smtClean="0"/>
              <a:t> </a:t>
            </a:r>
            <a:r>
              <a:rPr lang="ru-RU" dirty="0" smtClean="0"/>
              <a:t>которая может быть реализована множеством разных способов</a:t>
            </a:r>
            <a:endParaRPr lang="en-US" dirty="0" smtClean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ru-RU" b="1" dirty="0" err="1" smtClean="0"/>
              <a:t>CPython</a:t>
            </a:r>
            <a:r>
              <a:rPr lang="ru-RU" dirty="0" smtClean="0"/>
              <a:t> (</a:t>
            </a:r>
            <a:r>
              <a:rPr lang="ru-RU" dirty="0" smtClean="0">
                <a:hlinkClick r:id="rId2"/>
              </a:rPr>
              <a:t>http://www.python.org</a:t>
            </a:r>
            <a:r>
              <a:rPr lang="ru-RU" dirty="0" smtClean="0"/>
              <a:t>) – базовая реализация </a:t>
            </a:r>
            <a:r>
              <a:rPr lang="ru-RU" dirty="0" err="1" smtClean="0"/>
              <a:t>Python</a:t>
            </a:r>
            <a:r>
              <a:rPr lang="ru-RU" dirty="0" smtClean="0"/>
              <a:t>, написанная на языке С.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ru-RU" b="1" dirty="0" err="1" smtClean="0"/>
              <a:t>Stackless</a:t>
            </a:r>
            <a:r>
              <a:rPr lang="ru-RU" b="1" dirty="0" smtClean="0"/>
              <a:t> </a:t>
            </a:r>
            <a:r>
              <a:rPr lang="ru-RU" b="1" dirty="0" err="1" smtClean="0"/>
              <a:t>Python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ru-RU" dirty="0" smtClean="0">
                <a:hlinkClick r:id="rId3"/>
              </a:rPr>
              <a:t>https://bitbucket.org/stackless-dev/stackless/wiki/Home</a:t>
            </a:r>
            <a:r>
              <a:rPr lang="ru-RU" dirty="0" smtClean="0"/>
              <a:t> ) – это обычный вариант </a:t>
            </a:r>
            <a:r>
              <a:rPr lang="ru-RU" dirty="0" err="1" smtClean="0"/>
              <a:t>CPython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Эта версия языка имеет </a:t>
            </a:r>
            <a:r>
              <a:rPr lang="ru-RU" dirty="0" err="1" smtClean="0"/>
              <a:t>патч</a:t>
            </a:r>
            <a:r>
              <a:rPr lang="ru-RU" dirty="0" smtClean="0"/>
              <a:t>, отвязывающий интерпретатор </a:t>
            </a:r>
            <a:r>
              <a:rPr lang="ru-RU" dirty="0" err="1" smtClean="0"/>
              <a:t>Python</a:t>
            </a:r>
            <a:r>
              <a:rPr lang="ru-RU" dirty="0" smtClean="0"/>
              <a:t> от стека вызовов, что позволяет изменять порядок выполнения кода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 </a:t>
            </a:r>
            <a:r>
              <a:rPr lang="en-US" dirty="0" smtClean="0"/>
              <a:t>Python</a:t>
            </a:r>
            <a:r>
              <a:rPr lang="ru-RU" dirty="0" smtClean="0"/>
              <a:t>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PyPy</a:t>
            </a:r>
            <a:r>
              <a:rPr lang="ru-RU" dirty="0" smtClean="0"/>
              <a:t> (</a:t>
            </a:r>
            <a:r>
              <a:rPr lang="ru-RU" dirty="0" smtClean="0">
                <a:hlinkClick r:id="rId2"/>
              </a:rPr>
              <a:t>http://pypy.org/</a:t>
            </a:r>
            <a:r>
              <a:rPr lang="ru-RU" dirty="0" smtClean="0"/>
              <a:t> ) – это интерпретатор </a:t>
            </a:r>
            <a:r>
              <a:rPr lang="ru-RU" dirty="0" err="1" smtClean="0"/>
              <a:t>Python</a:t>
            </a:r>
            <a:r>
              <a:rPr lang="ru-RU" dirty="0" smtClean="0"/>
              <a:t>, реализованный в ограниченном подмножестве статически типизированных языков </a:t>
            </a:r>
            <a:r>
              <a:rPr lang="ru-RU" dirty="0" err="1" smtClean="0"/>
              <a:t>Python</a:t>
            </a:r>
            <a:r>
              <a:rPr lang="ru-RU" dirty="0" smtClean="0"/>
              <a:t> (которое </a:t>
            </a:r>
            <a:r>
              <a:rPr lang="ru-RU" smtClean="0"/>
              <a:t>называется R</a:t>
            </a:r>
            <a:r>
              <a:rPr lang="en-US" smtClean="0"/>
              <a:t>P</a:t>
            </a:r>
            <a:r>
              <a:rPr lang="ru-RU" smtClean="0"/>
              <a:t>ython</a:t>
            </a:r>
            <a:r>
              <a:rPr lang="en-US" smtClean="0"/>
              <a:t>, R–Restricted</a:t>
            </a:r>
            <a:r>
              <a:rPr lang="ru-RU" smtClean="0"/>
              <a:t>), </a:t>
            </a:r>
            <a:r>
              <a:rPr lang="ru-RU" dirty="0" smtClean="0"/>
              <a:t>что позволяет выполнить </a:t>
            </a:r>
            <a:r>
              <a:rPr lang="ru-RU" smtClean="0"/>
              <a:t>оптимизацию.</a:t>
            </a:r>
            <a:endParaRPr lang="en-US" smtClean="0"/>
          </a:p>
          <a:p>
            <a:r>
              <a:rPr lang="ru-RU" smtClean="0"/>
              <a:t>Текущие версии PyPy транслируются из RPython в Си и компилируются</a:t>
            </a:r>
            <a:endParaRPr lang="ru-RU" dirty="0" smtClean="0"/>
          </a:p>
          <a:p>
            <a:r>
              <a:rPr lang="ru-RU" dirty="0" smtClean="0"/>
              <a:t>В данный момент </a:t>
            </a:r>
            <a:r>
              <a:rPr lang="ru-RU" dirty="0" err="1" smtClean="0"/>
              <a:t>PyPy</a:t>
            </a:r>
            <a:r>
              <a:rPr lang="ru-RU" dirty="0" smtClean="0"/>
              <a:t> быстрее </a:t>
            </a:r>
            <a:r>
              <a:rPr lang="ru-RU" dirty="0" err="1" smtClean="0"/>
              <a:t>CPython</a:t>
            </a:r>
            <a:r>
              <a:rPr lang="ru-RU" dirty="0" smtClean="0"/>
              <a:t> более чем в пять раз.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Jython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Jython</a:t>
            </a:r>
            <a:r>
              <a:rPr lang="ru-RU" dirty="0" smtClean="0"/>
              <a:t> (</a:t>
            </a:r>
            <a:r>
              <a:rPr lang="ru-RU" dirty="0" smtClean="0">
                <a:hlinkClick r:id="rId2"/>
              </a:rPr>
              <a:t>http://www.jython.org/</a:t>
            </a:r>
            <a:r>
              <a:rPr lang="ru-RU" dirty="0" smtClean="0"/>
              <a:t> ) – реализация интерпретатора </a:t>
            </a:r>
            <a:r>
              <a:rPr lang="ru-RU" dirty="0" err="1" smtClean="0"/>
              <a:t>Python</a:t>
            </a:r>
            <a:r>
              <a:rPr lang="ru-RU" dirty="0" smtClean="0"/>
              <a:t>, компилирующая код </a:t>
            </a:r>
            <a:r>
              <a:rPr lang="ru-RU" dirty="0" err="1" smtClean="0"/>
              <a:t>Python</a:t>
            </a:r>
            <a:r>
              <a:rPr lang="ru-RU" dirty="0" smtClean="0"/>
              <a:t> в байт-код </a:t>
            </a:r>
            <a:r>
              <a:rPr lang="ru-RU" dirty="0" err="1" smtClean="0"/>
              <a:t>Java</a:t>
            </a:r>
            <a:r>
              <a:rPr lang="ru-RU" dirty="0" smtClean="0"/>
              <a:t>, который затем выполняется JVM </a:t>
            </a:r>
            <a:r>
              <a:rPr lang="ru-RU" i="1" dirty="0" smtClean="0"/>
              <a:t>(</a:t>
            </a:r>
            <a:r>
              <a:rPr lang="ru-RU" i="1" dirty="0" err="1" smtClean="0"/>
              <a:t>Java</a:t>
            </a:r>
            <a:r>
              <a:rPr lang="ru-RU" i="1" dirty="0" smtClean="0"/>
              <a:t> </a:t>
            </a:r>
            <a:r>
              <a:rPr lang="ru-RU" i="1" dirty="0" err="1" smtClean="0"/>
              <a:t>Virtual</a:t>
            </a:r>
            <a:r>
              <a:rPr lang="ru-RU" i="1" dirty="0" smtClean="0"/>
              <a:t> </a:t>
            </a:r>
            <a:r>
              <a:rPr lang="ru-RU" i="1" dirty="0" err="1" smtClean="0"/>
              <a:t>Machine</a:t>
            </a:r>
            <a:r>
              <a:rPr lang="ru-RU" i="1" dirty="0" smtClean="0"/>
              <a:t>)</a:t>
            </a:r>
            <a:r>
              <a:rPr lang="ru-RU" dirty="0" smtClean="0"/>
              <a:t>. Дополнительно он может импортировать и использовать любой класс </a:t>
            </a:r>
            <a:r>
              <a:rPr lang="ru-RU" dirty="0" err="1" smtClean="0"/>
              <a:t>Java</a:t>
            </a:r>
            <a:r>
              <a:rPr lang="ru-RU" dirty="0" smtClean="0"/>
              <a:t> в качестве модуля </a:t>
            </a:r>
            <a:r>
              <a:rPr lang="ru-RU" dirty="0" err="1" smtClean="0"/>
              <a:t>Python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Jython</a:t>
            </a:r>
            <a:r>
              <a:rPr lang="ru-RU" dirty="0" smtClean="0"/>
              <a:t> в данный момент поддерживает версии </a:t>
            </a:r>
            <a:r>
              <a:rPr lang="ru-RU" dirty="0" err="1" smtClean="0"/>
              <a:t>Python</a:t>
            </a:r>
            <a:r>
              <a:rPr lang="ru-RU" dirty="0" smtClean="0"/>
              <a:t> вплоть до </a:t>
            </a:r>
            <a:r>
              <a:rPr lang="ru-RU" dirty="0" err="1" smtClean="0"/>
              <a:t>Python</a:t>
            </a:r>
            <a:r>
              <a:rPr lang="ru-RU" dirty="0" smtClean="0"/>
              <a:t> 2.7 (</a:t>
            </a:r>
            <a:r>
              <a:rPr lang="ru-RU" dirty="0" smtClean="0">
                <a:hlinkClick r:id="rId3"/>
              </a:rPr>
              <a:t>http://bit.ly/jython-supports-27</a:t>
            </a:r>
            <a:r>
              <a:rPr lang="ru-RU" dirty="0" smtClean="0"/>
              <a:t> 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ru-RU" dirty="0" smtClean="0"/>
              <a:t>под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IronPython</a:t>
            </a:r>
            <a:r>
              <a:rPr lang="ru-RU" dirty="0" smtClean="0"/>
              <a:t> (</a:t>
            </a:r>
            <a:r>
              <a:rPr lang="ru-RU" dirty="0" smtClean="0">
                <a:hlinkClick r:id="rId2"/>
              </a:rPr>
              <a:t>http://ironpython.net/</a:t>
            </a:r>
            <a:r>
              <a:rPr lang="en-US" dirty="0" smtClean="0"/>
              <a:t> </a:t>
            </a:r>
            <a:r>
              <a:rPr lang="ru-RU" dirty="0" smtClean="0"/>
              <a:t>) – это реализация </a:t>
            </a:r>
            <a:r>
              <a:rPr lang="ru-RU" dirty="0" err="1" smtClean="0"/>
              <a:t>Python</a:t>
            </a:r>
            <a:r>
              <a:rPr lang="ru-RU" dirty="0" smtClean="0"/>
              <a:t> для </a:t>
            </a:r>
            <a:r>
              <a:rPr lang="ru-RU" dirty="0" err="1" smtClean="0"/>
              <a:t>фреймворка</a:t>
            </a:r>
            <a:r>
              <a:rPr lang="ru-RU" dirty="0" smtClean="0"/>
              <a:t> .NET. Она может использовать библиотеки, написанные как на </a:t>
            </a:r>
            <a:r>
              <a:rPr lang="ru-RU" dirty="0" err="1" smtClean="0"/>
              <a:t>Python</a:t>
            </a:r>
            <a:r>
              <a:rPr lang="ru-RU" dirty="0" smtClean="0"/>
              <a:t>, так и с помощью .NET, а также предоставлять доступ к коду </a:t>
            </a:r>
            <a:r>
              <a:rPr lang="ru-RU" dirty="0" err="1" smtClean="0"/>
              <a:t>Python</a:t>
            </a:r>
            <a:r>
              <a:rPr lang="ru-RU" dirty="0" smtClean="0"/>
              <a:t> другим языкам </a:t>
            </a:r>
            <a:r>
              <a:rPr lang="ru-RU" dirty="0" err="1" smtClean="0"/>
              <a:t>фреймворка</a:t>
            </a:r>
            <a:r>
              <a:rPr lang="ru-RU" dirty="0" smtClean="0"/>
              <a:t> .NET.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IronPython</a:t>
            </a:r>
            <a:r>
              <a:rPr lang="en-US" dirty="0" smtClean="0"/>
              <a:t> </a:t>
            </a:r>
            <a:r>
              <a:rPr lang="ru-RU" dirty="0" smtClean="0"/>
              <a:t>поддерживает версию </a:t>
            </a:r>
            <a:r>
              <a:rPr lang="en-US" dirty="0" smtClean="0"/>
              <a:t>Python 2.7</a:t>
            </a:r>
          </a:p>
          <a:p>
            <a:r>
              <a:rPr lang="en-US" b="1" dirty="0" err="1" smtClean="0"/>
              <a:t>PythonNet</a:t>
            </a:r>
            <a:r>
              <a:rPr lang="en-US" b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http://pythonnet.github.io/</a:t>
            </a:r>
            <a:r>
              <a:rPr lang="en-US" dirty="0" smtClean="0"/>
              <a:t> ) – </a:t>
            </a:r>
            <a:r>
              <a:rPr lang="ru-RU" dirty="0" smtClean="0"/>
              <a:t>пакет, который предоставляет почти бесшовную интеграцию оригинально установленного </a:t>
            </a:r>
            <a:r>
              <a:rPr lang="ru-RU" dirty="0" err="1" smtClean="0"/>
              <a:t>Python</a:t>
            </a:r>
            <a:r>
              <a:rPr lang="ru-RU" dirty="0" smtClean="0"/>
              <a:t> и общеязыковой среды выполнения .NET.</a:t>
            </a:r>
          </a:p>
          <a:p>
            <a:pPr>
              <a:buNone/>
            </a:pPr>
            <a:r>
              <a:rPr lang="ru-RU" dirty="0" smtClean="0"/>
              <a:t>Такой подход противоположен подходу, которым пользуется </a:t>
            </a:r>
            <a:r>
              <a:rPr lang="ru-RU" dirty="0" err="1" smtClean="0"/>
              <a:t>IronPython</a:t>
            </a:r>
            <a:r>
              <a:rPr lang="ru-RU" dirty="0" smtClean="0"/>
              <a:t>. Т.е. </a:t>
            </a:r>
            <a:r>
              <a:rPr lang="ru-RU" b="1" dirty="0" err="1" smtClean="0"/>
              <a:t>PythonNet</a:t>
            </a:r>
            <a:r>
              <a:rPr lang="ru-RU" dirty="0" smtClean="0"/>
              <a:t> и </a:t>
            </a:r>
            <a:r>
              <a:rPr lang="ru-RU" b="1" dirty="0" err="1" smtClean="0"/>
              <a:t>IronPython</a:t>
            </a:r>
            <a:r>
              <a:rPr lang="ru-RU" dirty="0" smtClean="0"/>
              <a:t> дополняют друг друга.</a:t>
            </a:r>
            <a:endParaRPr lang="ru-RU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Skulpt</a:t>
            </a:r>
            <a:r>
              <a:rPr lang="ru-RU" dirty="0" smtClean="0"/>
              <a:t> (</a:t>
            </a:r>
            <a:r>
              <a:rPr lang="ru-RU" dirty="0" smtClean="0">
                <a:hlinkClick r:id="rId2"/>
              </a:rPr>
              <a:t>http://www.skulpt.org/</a:t>
            </a:r>
            <a:r>
              <a:rPr lang="ru-RU" dirty="0" smtClean="0"/>
              <a:t> ) – реализация </a:t>
            </a:r>
            <a:r>
              <a:rPr lang="ru-RU" dirty="0" err="1" smtClean="0"/>
              <a:t>Python</a:t>
            </a:r>
            <a:r>
              <a:rPr lang="ru-RU" dirty="0" smtClean="0"/>
              <a:t> на </a:t>
            </a:r>
            <a:r>
              <a:rPr lang="ru-RU" dirty="0" err="1" smtClean="0"/>
              <a:t>JavaScript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err="1" smtClean="0"/>
              <a:t>Skulpt</a:t>
            </a:r>
            <a:r>
              <a:rPr lang="ru-RU" dirty="0" smtClean="0"/>
              <a:t> поддерживает большую часть функциональности версий </a:t>
            </a:r>
            <a:r>
              <a:rPr lang="ru-RU" dirty="0" err="1" smtClean="0"/>
              <a:t>Python</a:t>
            </a:r>
            <a:r>
              <a:rPr lang="ru-RU" dirty="0" smtClean="0"/>
              <a:t> 2.7 и </a:t>
            </a:r>
            <a:r>
              <a:rPr lang="ru-RU" dirty="0" err="1" smtClean="0"/>
              <a:t>Python</a:t>
            </a:r>
            <a:r>
              <a:rPr lang="ru-RU" dirty="0" smtClean="0"/>
              <a:t> 3.3.</a:t>
            </a:r>
          </a:p>
          <a:p>
            <a:r>
              <a:rPr lang="en-US" b="1" dirty="0" err="1" smtClean="0"/>
              <a:t>MicroPython</a:t>
            </a:r>
            <a:r>
              <a:rPr lang="ru-RU" dirty="0" smtClean="0"/>
              <a:t> (</a:t>
            </a:r>
            <a:r>
              <a:rPr lang="ru-RU" dirty="0" smtClean="0">
                <a:hlinkClick r:id="rId3"/>
              </a:rPr>
              <a:t>https://micropython.org/</a:t>
            </a:r>
            <a:r>
              <a:rPr lang="ru-RU" dirty="0" smtClean="0"/>
              <a:t> ) –реализация </a:t>
            </a:r>
            <a:r>
              <a:rPr lang="ru-RU" dirty="0" err="1" smtClean="0"/>
              <a:t>Python</a:t>
            </a:r>
            <a:r>
              <a:rPr lang="ru-RU" dirty="0" smtClean="0"/>
              <a:t> 3, оптимизированная для микроконтроллеров. Поддерживает 32-битные процессоры ARM, имеющие набор инструкций </a:t>
            </a:r>
            <a:r>
              <a:rPr lang="ru-RU" dirty="0" err="1" smtClean="0"/>
              <a:t>Thumb</a:t>
            </a:r>
            <a:r>
              <a:rPr lang="ru-RU" dirty="0" smtClean="0"/>
              <a:t> v2.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Python</a:t>
            </a:r>
            <a:r>
              <a:rPr lang="ru-RU" dirty="0" smtClean="0"/>
              <a:t> в разных операционных системах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Поддержка </a:t>
            </a:r>
            <a:r>
              <a:rPr lang="ru-RU" dirty="0" err="1" smtClean="0"/>
              <a:t>Python</a:t>
            </a:r>
            <a:r>
              <a:rPr lang="ru-RU" dirty="0" smtClean="0"/>
              <a:t> уже установлена на большинстве компьютеров </a:t>
            </a:r>
            <a:r>
              <a:rPr lang="ru-RU" dirty="0" err="1" smtClean="0"/>
              <a:t>Linux</a:t>
            </a:r>
            <a:endParaRPr lang="ru-RU" dirty="0" smtClean="0"/>
          </a:p>
          <a:p>
            <a:r>
              <a:rPr lang="en-US" dirty="0" smtClean="0"/>
              <a:t>Python </a:t>
            </a:r>
            <a:r>
              <a:rPr lang="ru-RU" dirty="0" smtClean="0"/>
              <a:t>в системах </a:t>
            </a:r>
            <a:r>
              <a:rPr lang="en-US" dirty="0" smtClean="0"/>
              <a:t>Windows</a:t>
            </a:r>
            <a:r>
              <a:rPr lang="ru-RU" dirty="0" smtClean="0"/>
              <a:t> и </a:t>
            </a:r>
            <a:r>
              <a:rPr lang="en-US" dirty="0" err="1" smtClean="0"/>
              <a:t>MacOS</a:t>
            </a:r>
            <a:r>
              <a:rPr lang="en-US" dirty="0" smtClean="0"/>
              <a:t> </a:t>
            </a:r>
            <a:r>
              <a:rPr lang="ru-RU" dirty="0" smtClean="0"/>
              <a:t>требует установки.</a:t>
            </a:r>
            <a:endParaRPr lang="en-US" dirty="0" smtClean="0"/>
          </a:p>
          <a:p>
            <a:pPr lvl="1"/>
            <a:r>
              <a:rPr lang="ru-RU" dirty="0" smtClean="0"/>
              <a:t>Требуется скачать соответствующий пакет с </a:t>
            </a:r>
            <a:r>
              <a:rPr lang="en-US" dirty="0" smtClean="0">
                <a:hlinkClick r:id="rId2"/>
              </a:rPr>
              <a:t>http://python.org/download/</a:t>
            </a:r>
            <a:r>
              <a:rPr lang="en-US" dirty="0" smtClean="0"/>
              <a:t> </a:t>
            </a:r>
            <a:r>
              <a:rPr lang="ru-RU" dirty="0" smtClean="0"/>
              <a:t> и установить его.</a:t>
            </a:r>
          </a:p>
          <a:p>
            <a:pPr lvl="1"/>
            <a:r>
              <a:rPr lang="ru-RU" dirty="0" smtClean="0"/>
              <a:t>Для научных расчётов наиболее удобен дистрибутив </a:t>
            </a:r>
            <a:r>
              <a:rPr lang="ru-RU" b="1" dirty="0" smtClean="0">
                <a:solidFill>
                  <a:srgbClr val="FF0000"/>
                </a:solidFill>
              </a:rPr>
              <a:t>«</a:t>
            </a:r>
            <a:r>
              <a:rPr lang="ru-RU" b="1" dirty="0" err="1" smtClean="0">
                <a:solidFill>
                  <a:srgbClr val="FF0000"/>
                </a:solidFill>
              </a:rPr>
              <a:t>Anaconda</a:t>
            </a:r>
            <a:r>
              <a:rPr lang="ru-RU" b="1" dirty="0" smtClean="0">
                <a:solidFill>
                  <a:srgbClr val="FF0000"/>
                </a:solidFill>
              </a:rPr>
              <a:t>» 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https://www.anaconda.com/download/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ru-RU" b="1" u="sng" dirty="0" smtClean="0">
                <a:solidFill>
                  <a:srgbClr val="FF0000"/>
                </a:solidFill>
              </a:rPr>
              <a:t>Примечание</a:t>
            </a:r>
            <a:r>
              <a:rPr lang="en-US" b="1" u="sng" dirty="0" smtClean="0">
                <a:solidFill>
                  <a:srgbClr val="FF0000"/>
                </a:solidFill>
              </a:rPr>
              <a:t>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i="1" dirty="0" err="1" smtClean="0"/>
              <a:t>Anaconda</a:t>
            </a:r>
            <a:r>
              <a:rPr lang="ru-RU" dirty="0" smtClean="0"/>
              <a:t> не любит, когда имя пользователя написано русскими буквами, поэтому придётся создать нового пользователя, в имени которого все буквы английские, и дальнейшую работу вести от имени этого пользователя.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 код набирается в любом текстовом редакторе, либо в среде программирования.</a:t>
            </a:r>
          </a:p>
          <a:p>
            <a:r>
              <a:rPr lang="en-US" dirty="0" smtClean="0"/>
              <a:t>Notepad++</a:t>
            </a:r>
            <a:r>
              <a:rPr lang="ru-RU" dirty="0" smtClean="0"/>
              <a:t> (пример)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6408936" cy="4253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Проект </a:t>
            </a:r>
            <a:r>
              <a:rPr lang="en-US" sz="4400" dirty="0" smtClean="0"/>
              <a:t>"</a:t>
            </a:r>
            <a:r>
              <a:rPr lang="en-US" sz="4400" dirty="0" err="1" smtClean="0"/>
              <a:t>Jupyter</a:t>
            </a:r>
            <a:r>
              <a:rPr lang="ru-RU" sz="4400" dirty="0" smtClean="0"/>
              <a:t>"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</a:pPr>
            <a:r>
              <a:rPr lang="ru-RU" b="1" dirty="0" err="1" smtClean="0">
                <a:solidFill>
                  <a:srgbClr val="FF0000"/>
                </a:solidFill>
              </a:rPr>
              <a:t>Jupyter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Notebook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командная оболочка для интерактивных вычислений. Может использоваться не только с </a:t>
            </a:r>
            <a:r>
              <a:rPr lang="ru-RU" b="1" i="1" dirty="0" err="1" smtClean="0"/>
              <a:t>Python</a:t>
            </a:r>
            <a:r>
              <a:rPr lang="ru-RU" dirty="0" smtClean="0"/>
              <a:t>, но и с другими языками программирования: </a:t>
            </a:r>
            <a:r>
              <a:rPr lang="ru-RU" b="1" i="1" dirty="0" err="1" smtClean="0"/>
              <a:t>Julia</a:t>
            </a:r>
            <a:r>
              <a:rPr lang="ru-RU" b="1" i="1" dirty="0" smtClean="0"/>
              <a:t>, R, </a:t>
            </a:r>
            <a:r>
              <a:rPr lang="ru-RU" b="1" i="1" dirty="0" err="1" smtClean="0"/>
              <a:t>Haskell</a:t>
            </a:r>
            <a:r>
              <a:rPr lang="ru-RU" b="1" i="1" dirty="0" smtClean="0"/>
              <a:t> и </a:t>
            </a:r>
            <a:r>
              <a:rPr lang="ru-RU" b="1" i="1" dirty="0" err="1" smtClean="0"/>
              <a:t>Ruby</a:t>
            </a:r>
            <a:r>
              <a:rPr lang="ru-RU" dirty="0" smtClean="0"/>
              <a:t>.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Часто используется для работы с данными, статистическим моделированием и машинным обучением.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Кроме того, это удобный инструмент для создания красивых аналитических отчетов, поскольку он позволяет хранить вместе код, изображения, комментарии, формулы и графики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 smtClean="0"/>
              <a:t>Подробнее см. 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http://devpractice.ru/python-lesson-6-work-in-jupyter-notebook</a:t>
            </a:r>
            <a:r>
              <a:rPr lang="en-US" b="1" dirty="0" smtClean="0">
                <a:hlinkClick r:id="rId2"/>
              </a:rPr>
              <a:t>/</a:t>
            </a:r>
            <a:r>
              <a:rPr lang="en-US" b="1" dirty="0" smtClean="0"/>
              <a:t> </a:t>
            </a:r>
            <a:endParaRPr lang="ru-RU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hlinkClick r:id="rId3"/>
              </a:rPr>
              <a:t>https://tproger.ru/translations/jupyter-notebook-python-3/</a:t>
            </a:r>
            <a:r>
              <a:rPr lang="ru-RU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hlinkClick r:id="rId4"/>
              </a:rPr>
              <a:t>https://habrahabr.ru/company/wunderfund/blog/316826/</a:t>
            </a:r>
            <a:r>
              <a:rPr lang="ru-RU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hlinkClick r:id="rId5"/>
              </a:rPr>
              <a:t>http://jupyter.org/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документа </a:t>
            </a:r>
            <a:r>
              <a:rPr lang="en-US" dirty="0" err="1" smtClean="0"/>
              <a:t>Jupyter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028" name="Picture 4" descr="https://habrastorage.org/files/15f/720/7f7/15f7207f72e64f4192320b0bb254466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48680"/>
            <a:ext cx="7363172" cy="613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26" name="Picture 2" descr="https://pp.userapi.com/c840236/v840236444/6a2e9/Z5OsnD2UMC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32656"/>
            <a:ext cx="5976664" cy="5976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Запуск </a:t>
            </a:r>
            <a:r>
              <a:rPr lang="en-US" smtClean="0"/>
              <a:t>Jupiter </a:t>
            </a:r>
            <a:r>
              <a:rPr lang="ru-RU" smtClean="0"/>
              <a:t>из </a:t>
            </a:r>
            <a:r>
              <a:rPr lang="en-US" smtClean="0"/>
              <a:t>anaconda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21436"/>
          <a:stretch>
            <a:fillRect/>
          </a:stretch>
        </p:blipFill>
        <p:spPr bwMode="auto">
          <a:xfrm>
            <a:off x="179512" y="603250"/>
            <a:ext cx="8723526" cy="5274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3563888" y="3933056"/>
            <a:ext cx="1584176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с запуском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2373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smtClean="0"/>
              <a:t>1. Запустить Anaconda Navigator с правами администратора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smtClean="0"/>
              <a:t>2. Если все равно не открывается окно браузера, выполнить: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smtClean="0">
                <a:solidFill>
                  <a:srgbClr val="FF0000"/>
                </a:solidFill>
              </a:rPr>
              <a:t>ОС WINDOWS: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sz="2000" smtClean="0"/>
              <a:t>Запустить </a:t>
            </a:r>
            <a:r>
              <a:rPr lang="ru-RU" sz="2000" b="1" smtClean="0"/>
              <a:t>CMD.exe Prompt</a:t>
            </a:r>
            <a:r>
              <a:rPr lang="ru-RU" sz="2000" smtClean="0"/>
              <a:t> (может также называться </a:t>
            </a:r>
            <a:br>
              <a:rPr lang="ru-RU" sz="2000" smtClean="0"/>
            </a:br>
            <a:r>
              <a:rPr lang="ru-RU" sz="2000" smtClean="0"/>
              <a:t>Anaconda Prompt). Должна открыться командная строка. </a:t>
            </a:r>
            <a:br>
              <a:rPr lang="ru-RU" sz="2000" smtClean="0"/>
            </a:br>
            <a:r>
              <a:rPr lang="ru-RU" sz="2000" smtClean="0"/>
              <a:t>Если этой программы нет в Anaconda Navigator, можно </a:t>
            </a:r>
            <a:br>
              <a:rPr lang="ru-RU" sz="2000" smtClean="0"/>
            </a:br>
            <a:r>
              <a:rPr lang="ru-RU" sz="2000" smtClean="0"/>
              <a:t>найти программу "Anaconda Prompt" на компьютере с помощью обычного поиска по программам.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sz="2000" smtClean="0"/>
              <a:t>В этой командной строке выполнить команду </a:t>
            </a:r>
            <a:r>
              <a:rPr lang="ru-RU" sz="2000" b="1" i="1" smtClean="0"/>
              <a:t>jupyter notebook list </a:t>
            </a:r>
            <a:r>
              <a:rPr lang="ru-RU" sz="2000" smtClean="0"/>
              <a:t>(если команда не сработала, попробуйте сначала выполнить команду </a:t>
            </a:r>
            <a:r>
              <a:rPr lang="ru-RU" sz="2000" b="1" i="1" smtClean="0"/>
              <a:t>jupyter notebook list -V</a:t>
            </a:r>
            <a:r>
              <a:rPr lang="ru-RU" sz="2000" smtClean="0"/>
              <a:t>, а потом уже команду </a:t>
            </a:r>
            <a:r>
              <a:rPr lang="ru-RU" sz="2000" b="1" i="1" smtClean="0"/>
              <a:t>jupyter notebook list</a:t>
            </a:r>
            <a:r>
              <a:rPr lang="ru-RU" sz="2000" smtClean="0"/>
              <a:t>)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sz="2000" smtClean="0"/>
              <a:t>Вышеупомянутая команда показывает тот адрес, по которому мы сможем получить доступ к нашей среде разработки. Адрес имеет вид: </a:t>
            </a:r>
            <a:r>
              <a:rPr lang="ru-RU" sz="2000" smtClean="0">
                <a:hlinkClick r:id="rId3"/>
              </a:rPr>
              <a:t>http://localhost:8888/?token=СЛУЧАЙНАЯ_ПОСЛЕДОВАТЕЛЬНОСТЬ_БУКВ_И_ЦИФР</a:t>
            </a:r>
            <a:endParaRPr lang="ru-RU" sz="200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sz="2000" smtClean="0"/>
              <a:t>Скопировать этот адрес, вставить его в адресную строку вашего браузера и перейти на эту страницу. После этого откроется среда разработки Jupyter Notebook. Можно работать.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u="sng" smtClean="0"/>
              <a:t>Примечание</a:t>
            </a:r>
            <a:r>
              <a:rPr lang="en-US" sz="2000" u="sng" smtClean="0"/>
              <a:t>: </a:t>
            </a:r>
            <a:r>
              <a:rPr lang="ru-RU" sz="2000" smtClean="0"/>
              <a:t>Чтобы скопировать адрес из командной строки Windows, необходимо кликнуть правой кнопкой мыши в любом месте командной строки. В выпадающем меню надо выбрать пункт "пометить". После этого, можно будет выделить курсором интересующий нас адрес.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smtClean="0">
                <a:solidFill>
                  <a:srgbClr val="FF0000"/>
                </a:solidFill>
              </a:rPr>
              <a:t>ОС Linux или Mac OS:</a:t>
            </a:r>
            <a:r>
              <a:rPr lang="ru-RU" sz="2000" smtClean="0"/>
              <a:t> Надо просто открыть терминал и там написать </a:t>
            </a:r>
            <a:r>
              <a:rPr lang="ru-RU" sz="2000" b="1" i="1" smtClean="0"/>
              <a:t>jupyter notebook</a:t>
            </a:r>
            <a:r>
              <a:rPr lang="ru-RU" sz="2000" smtClean="0"/>
              <a:t> Полученный адрес надо скопировать в адресную строку браузера.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0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116632"/>
            <a:ext cx="1728154" cy="1844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53746"/>
          <a:stretch>
            <a:fillRect/>
          </a:stretch>
        </p:blipFill>
        <p:spPr bwMode="auto">
          <a:xfrm>
            <a:off x="179512" y="3645024"/>
            <a:ext cx="8496944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Jupiter Notebook </a:t>
            </a:r>
            <a:r>
              <a:rPr lang="ru-RU" smtClean="0"/>
              <a:t>в браузере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54605"/>
          <a:stretch>
            <a:fillRect/>
          </a:stretch>
        </p:blipFill>
        <p:spPr bwMode="auto">
          <a:xfrm>
            <a:off x="107504" y="692696"/>
            <a:ext cx="8128000" cy="2839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2. Интегрированные среды разработки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544616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2"/>
                </a:solidFill>
              </a:rPr>
              <a:t>IDE</a:t>
            </a:r>
            <a:r>
              <a:rPr lang="en-US" b="1" dirty="0" smtClean="0"/>
              <a:t>: </a:t>
            </a:r>
            <a:r>
              <a:rPr lang="ru-RU" b="1" dirty="0" smtClean="0"/>
              <a:t>Интегрированная среда разработки </a:t>
            </a:r>
            <a:r>
              <a:rPr lang="ru-RU" b="1" dirty="0" smtClean="0">
                <a:solidFill>
                  <a:srgbClr val="FF0000"/>
                </a:solidFill>
              </a:rPr>
              <a:t>(англ. </a:t>
            </a:r>
            <a:r>
              <a:rPr lang="en-US" b="1" dirty="0" smtClean="0">
                <a:solidFill>
                  <a:srgbClr val="FF0000"/>
                </a:solidFill>
              </a:rPr>
              <a:t>Integrated Development Environment) </a:t>
            </a:r>
            <a:endParaRPr lang="ru-RU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b="1" dirty="0" err="1" smtClean="0"/>
              <a:t>PyCharm</a:t>
            </a:r>
            <a:endParaRPr lang="ru-RU" b="1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b="1" smtClean="0"/>
              <a:t>PyDev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b="1" smtClean="0">
                <a:solidFill>
                  <a:srgbClr val="000000"/>
                </a:solidFill>
                <a:latin typeface="Times New Roman" pitchFamily="16" charset="0"/>
              </a:rPr>
              <a:t>VS Code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b="1" smtClean="0"/>
              <a:t>WingWare</a:t>
            </a:r>
            <a:endParaRPr lang="ru-RU" b="1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b="1" dirty="0" smtClean="0"/>
              <a:t>Komodo IDE</a:t>
            </a:r>
            <a:endParaRPr lang="ru-RU" b="1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b="1" dirty="0" smtClean="0"/>
              <a:t>Eric</a:t>
            </a:r>
            <a:endParaRPr lang="ru-RU" b="1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b="1" dirty="0" err="1" smtClean="0"/>
              <a:t>Spyder</a:t>
            </a:r>
            <a:endParaRPr lang="en-US" b="1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b="1" dirty="0" smtClean="0"/>
              <a:t>IDLE</a:t>
            </a:r>
            <a:endParaRPr lang="ru-RU" b="1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endParaRPr lang="ru-RU" b="1" dirty="0" smtClean="0"/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P.S. …</a:t>
            </a:r>
            <a:r>
              <a:rPr lang="ru-RU" b="1" dirty="0" smtClean="0"/>
              <a:t>есть и другие</a:t>
            </a:r>
            <a:endParaRPr lang="en-US" b="1" dirty="0" smtClean="0"/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smtClean="0">
                <a:hlinkClick r:id="rId2"/>
              </a:rPr>
              <a:t>https://wiki.python.org/moin/IntegratedDevelopmentEnvironments</a:t>
            </a:r>
            <a:r>
              <a:rPr lang="en-US" b="1" smtClean="0"/>
              <a:t> </a:t>
            </a:r>
            <a:endParaRPr lang="en-US" b="1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endParaRPr lang="en-US" b="1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5" name="Picture 2" descr="https://python-scripts.com/wp-content/uploads/2017/05/pychar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628800"/>
            <a:ext cx="3833664" cy="86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https://python-scripts.com/wp-content/uploads/2017/05/pydev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5445224"/>
            <a:ext cx="254317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https://python-scripts.com/wp-content/uploads/2017/05/wingwa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5453364"/>
            <a:ext cx="2736304" cy="140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58" name="Picture 2" descr="Komod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243076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60" name="Picture 4" descr="https://python-scripts.com/wp-content/uploads/2017/05/Eric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2492896"/>
            <a:ext cx="2647181" cy="2647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308304" y="3789040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 smtClean="0"/>
              <a:t>Komodo IDE</a:t>
            </a:r>
            <a:endParaRPr lang="ru-RU" b="1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5877272"/>
            <a:ext cx="254317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928100" cy="620713"/>
          </a:xfrm>
          <a:ln/>
        </p:spPr>
        <p:txBody>
          <a:bodyPr lIns="0" tIns="0" rIns="0" bIns="0" anchor="ctr"/>
          <a:lstStyle/>
          <a:p>
            <a:pPr algn="ctr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3400">
                <a:latin typeface="Impact" charset="0"/>
              </a:rPr>
              <a:t>Среда программирования VS Code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7950" y="765175"/>
            <a:ext cx="8928100" cy="58499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56448" rIns="0" bIns="0"/>
          <a:lstStyle/>
          <a:p>
            <a:pPr algn="ctr">
              <a:lnSpc>
                <a:spcPct val="8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  <a:hlinkClick r:id="rId3"/>
              </a:rPr>
              <a:t>https://code.visualstudio.com/</a:t>
            </a:r>
            <a:r>
              <a:rPr lang="en-US" sz="32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 </a:t>
            </a:r>
          </a:p>
          <a:p>
            <a:pPr hangingPunct="1">
              <a:lnSpc>
                <a:spcPct val="8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32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Создатель</a:t>
            </a:r>
            <a:r>
              <a:rPr lang="ru-RU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: 		</a:t>
            </a:r>
            <a:r>
              <a:rPr lang="ru-RU" sz="32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Microsoft</a:t>
            </a:r>
          </a:p>
          <a:p>
            <a:pPr hangingPunct="1">
              <a:lnSpc>
                <a:spcPct val="8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Исходный код: 	</a:t>
            </a:r>
            <a:r>
              <a:rPr lang="ru-RU" sz="32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Открытый </a:t>
            </a:r>
          </a:p>
          <a:p>
            <a:pPr hangingPunct="1">
              <a:lnSpc>
                <a:spcPct val="8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ОС: 			</a:t>
            </a:r>
            <a:r>
              <a:rPr lang="ru-RU" sz="32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Windows, Linux, MacOS</a:t>
            </a:r>
          </a:p>
          <a:p>
            <a:pPr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Имеет многоязычный интерфейс пользователя и поддерживает ряд языков программирования, подсветку синтаксиса, IntelliSense, рефакторинг, отладку, навигацию по </a:t>
            </a:r>
            <a:r>
              <a:rPr lang="ru-RU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коду, </a:t>
            </a:r>
            <a:r>
              <a:rPr lang="ru-RU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поддержку Git и другие возможности. Многие возможности Visual Studio Code недоступны через графический интерфейс, зачастую они используются через палитру команд или JSON-файлы (например, пользовательские настройки).</a:t>
            </a:r>
          </a:p>
          <a:p>
            <a:pPr>
              <a:lnSpc>
                <a:spcPct val="8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  <a:hlinkClick r:id="rId4"/>
              </a:rPr>
              <a:t>https://habr.com/ru/post/490754/</a:t>
            </a:r>
            <a:r>
              <a:rPr lang="en-US" sz="32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 </a:t>
            </a:r>
          </a:p>
          <a:p>
            <a:pPr hangingPunct="1">
              <a:lnSpc>
                <a:spcPct val="8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rPr>
              <a:t> </a:t>
            </a:r>
            <a:endParaRPr lang="ru-RU" sz="3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6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программирования </a:t>
            </a:r>
            <a:r>
              <a:rPr lang="en-US" dirty="0" err="1" smtClean="0"/>
              <a:t>PyCharm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620688"/>
            <a:ext cx="8856984" cy="597666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https://www.jetbrains.com/pycharm/</a:t>
            </a:r>
            <a:endParaRPr lang="ru-RU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Создатель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		</a:t>
            </a:r>
            <a:r>
              <a:rPr lang="ru-RU" b="1" dirty="0" err="1" smtClean="0"/>
              <a:t>JetBrains</a:t>
            </a:r>
            <a:endParaRPr lang="ru-RU" b="1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Исходный код</a:t>
            </a:r>
            <a:r>
              <a:rPr lang="en-US" dirty="0" smtClean="0"/>
              <a:t>: 	</a:t>
            </a:r>
            <a:r>
              <a:rPr lang="ru-RU" b="1" dirty="0" smtClean="0"/>
              <a:t>Закрытый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ОС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			</a:t>
            </a:r>
            <a:r>
              <a:rPr lang="ru-RU" b="1" dirty="0" err="1" smtClean="0"/>
              <a:t>Windows</a:t>
            </a:r>
            <a:r>
              <a:rPr lang="ru-RU" b="1" dirty="0" smtClean="0"/>
              <a:t>, </a:t>
            </a:r>
            <a:r>
              <a:rPr lang="ru-RU" b="1" dirty="0" err="1" smtClean="0"/>
              <a:t>Linux</a:t>
            </a:r>
            <a:r>
              <a:rPr lang="en-US" b="1" dirty="0" smtClean="0"/>
              <a:t>, </a:t>
            </a:r>
            <a:r>
              <a:rPr lang="ru-RU" b="1" dirty="0" err="1" smtClean="0"/>
              <a:t>MacOS</a:t>
            </a:r>
            <a:endParaRPr lang="en-US" b="1" dirty="0" smtClean="0"/>
          </a:p>
          <a:p>
            <a:pPr lvl="1" algn="just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Возможности интегрированного модульного тестирования, проверки кода, интегрированного контроля версий, инструменты переработки (</a:t>
            </a:r>
            <a:r>
              <a:rPr lang="ru-RU" dirty="0" err="1" smtClean="0"/>
              <a:t>рефакторинга</a:t>
            </a:r>
            <a:r>
              <a:rPr lang="ru-RU" dirty="0" smtClean="0"/>
              <a:t>) кода, набор инструментов для навигации проекта, выделения и автоматического завершения. Поддержка ряда сторонних </a:t>
            </a:r>
            <a:r>
              <a:rPr lang="ru-RU" dirty="0" err="1" smtClean="0"/>
              <a:t>фреймворков</a:t>
            </a:r>
            <a:r>
              <a:rPr lang="ru-RU" dirty="0" smtClean="0"/>
              <a:t> для </a:t>
            </a:r>
            <a:r>
              <a:rPr lang="ru-RU" dirty="0" err="1" smtClean="0"/>
              <a:t>веб-разработки</a:t>
            </a:r>
            <a:r>
              <a:rPr lang="ru-RU" dirty="0" smtClean="0"/>
              <a:t>, таких как </a:t>
            </a:r>
            <a:r>
              <a:rPr lang="ru-RU" dirty="0" err="1" smtClean="0"/>
              <a:t>Django</a:t>
            </a:r>
            <a:r>
              <a:rPr lang="ru-RU" dirty="0" smtClean="0"/>
              <a:t>, </a:t>
            </a:r>
            <a:r>
              <a:rPr lang="ru-RU" dirty="0" err="1" smtClean="0"/>
              <a:t>Pyramid</a:t>
            </a:r>
            <a:r>
              <a:rPr lang="ru-RU" dirty="0" smtClean="0"/>
              <a:t>, web2py,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App</a:t>
            </a:r>
            <a:r>
              <a:rPr lang="ru-RU" dirty="0" smtClean="0"/>
              <a:t> </a:t>
            </a:r>
            <a:r>
              <a:rPr lang="ru-RU" dirty="0" err="1" smtClean="0"/>
              <a:t>Engine</a:t>
            </a:r>
            <a:r>
              <a:rPr lang="ru-RU" dirty="0" smtClean="0"/>
              <a:t> и </a:t>
            </a:r>
            <a:r>
              <a:rPr lang="ru-RU" dirty="0" err="1" smtClean="0"/>
              <a:t>Flask</a:t>
            </a:r>
            <a:endParaRPr lang="ru-RU" b="1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программирования </a:t>
            </a:r>
            <a:r>
              <a:rPr lang="en-US" dirty="0" err="1" smtClean="0"/>
              <a:t>PyDev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904656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dirty="0" smtClean="0">
                <a:hlinkClick r:id="rId2"/>
              </a:rPr>
              <a:t>http://www.pydev.org/</a:t>
            </a:r>
            <a:endParaRPr lang="en-US" sz="30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000" dirty="0" err="1" smtClean="0"/>
              <a:t>Плагин</a:t>
            </a:r>
            <a:r>
              <a:rPr lang="ru-RU" sz="3000" dirty="0" smtClean="0"/>
              <a:t> </a:t>
            </a:r>
            <a:r>
              <a:rPr lang="ru-RU" sz="3000" dirty="0" err="1" smtClean="0"/>
              <a:t>Python</a:t>
            </a:r>
            <a:r>
              <a:rPr lang="ru-RU" sz="3000" dirty="0" smtClean="0"/>
              <a:t> для </a:t>
            </a:r>
            <a:r>
              <a:rPr lang="ru-RU" sz="3000" dirty="0" err="1" smtClean="0"/>
              <a:t>Eclipse</a:t>
            </a:r>
            <a:endParaRPr lang="ru-RU" sz="30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000" dirty="0" smtClean="0"/>
              <a:t>Поддерживается всеми операционными системами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000" dirty="0" smtClean="0"/>
              <a:t>Источники находятся в свободном доступе по публичной лицензии </a:t>
            </a:r>
            <a:r>
              <a:rPr lang="ru-RU" sz="3000" dirty="0" err="1" smtClean="0"/>
              <a:t>Eclipse</a:t>
            </a:r>
            <a:endParaRPr lang="ru-RU" sz="3000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sz="3000" dirty="0" smtClean="0"/>
              <a:t>Обработка кода, интеграция отладки </a:t>
            </a:r>
            <a:r>
              <a:rPr lang="ru-RU" sz="3000" dirty="0" err="1" smtClean="0"/>
              <a:t>Python</a:t>
            </a:r>
            <a:r>
              <a:rPr lang="ru-RU" sz="3000" dirty="0" smtClean="0"/>
              <a:t>, инструменты переработки кода и пр.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sz="3000" dirty="0" smtClean="0"/>
              <a:t>Возможность создания новых проектов </a:t>
            </a:r>
            <a:r>
              <a:rPr lang="ru-RU" sz="3000" dirty="0" err="1" smtClean="0"/>
              <a:t>Django</a:t>
            </a:r>
            <a:r>
              <a:rPr lang="ru-RU" sz="3000" dirty="0" smtClean="0"/>
              <a:t>, выполнение команд </a:t>
            </a:r>
            <a:r>
              <a:rPr lang="ru-RU" sz="3000" dirty="0" err="1" smtClean="0"/>
              <a:t>Django</a:t>
            </a:r>
            <a:r>
              <a:rPr lang="ru-RU" sz="3000" dirty="0" smtClean="0"/>
              <a:t> при помощи горячих клавиш и использование отдельной конфигурации запуска только для </a:t>
            </a:r>
            <a:r>
              <a:rPr lang="ru-RU" sz="3000" dirty="0" err="1" smtClean="0"/>
              <a:t>Django</a:t>
            </a:r>
            <a:r>
              <a:rPr lang="ru-RU" sz="3000" dirty="0" smtClean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Среда программирования </a:t>
            </a:r>
            <a:r>
              <a:rPr lang="en-US" b="1" dirty="0" err="1" smtClean="0"/>
              <a:t>WingWare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976664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https://wingware.com/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Создатель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		</a:t>
            </a:r>
            <a:r>
              <a:rPr lang="en-US" b="1" dirty="0" err="1" smtClean="0"/>
              <a:t>WingWare</a:t>
            </a:r>
            <a:endParaRPr lang="ru-RU" b="1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Исходный код</a:t>
            </a:r>
            <a:r>
              <a:rPr lang="en-US" dirty="0" smtClean="0"/>
              <a:t>: 	</a:t>
            </a:r>
            <a:r>
              <a:rPr lang="ru-RU" b="1" dirty="0" smtClean="0"/>
              <a:t>Закрытый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ОС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			</a:t>
            </a:r>
            <a:r>
              <a:rPr lang="ru-RU" b="1" dirty="0" err="1" smtClean="0"/>
              <a:t>Windows</a:t>
            </a:r>
            <a:r>
              <a:rPr lang="ru-RU" b="1" dirty="0" smtClean="0"/>
              <a:t>, </a:t>
            </a:r>
            <a:r>
              <a:rPr lang="ru-RU" b="1" dirty="0" err="1" smtClean="0"/>
              <a:t>Linux</a:t>
            </a:r>
            <a:r>
              <a:rPr lang="en-US" b="1" dirty="0" smtClean="0"/>
              <a:t>, </a:t>
            </a:r>
            <a:r>
              <a:rPr lang="ru-RU" b="1" dirty="0" err="1" smtClean="0"/>
              <a:t>MacOS</a:t>
            </a:r>
            <a:endParaRPr lang="en-US" b="1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sz="3000" dirty="0" smtClean="0"/>
              <a:t>Есть мощный инструмент отладки, который позволяет устанавливать контрольные точки, возможность пошагового выполнения кода, проверка данных, удалённая отладка и отладка шаблонов </a:t>
            </a:r>
            <a:r>
              <a:rPr lang="ru-RU" sz="3000" dirty="0" err="1" smtClean="0"/>
              <a:t>Django</a:t>
            </a:r>
            <a:r>
              <a:rPr lang="ru-RU" sz="3000" dirty="0" smtClean="0"/>
              <a:t>. 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sz="3000" dirty="0" smtClean="0"/>
              <a:t>Поддержка </a:t>
            </a:r>
            <a:r>
              <a:rPr lang="ru-RU" sz="3000" b="1" dirty="0" err="1" smtClean="0"/>
              <a:t>matplotlib</a:t>
            </a:r>
            <a:r>
              <a:rPr lang="ru-RU" sz="3000" dirty="0" smtClean="0"/>
              <a:t>, с автоматическим обновлением графиков. Также предоставляется доработка кода, подсветка синтаксиса, исходный браузер, графический отладчик и поддержка систем управления версиями.</a:t>
            </a:r>
            <a:endParaRPr lang="en-US" sz="30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программирования</a:t>
            </a:r>
            <a:r>
              <a:rPr lang="en-US" dirty="0" smtClean="0"/>
              <a:t> Komodo IDE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54461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ru-RU" sz="26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600" dirty="0" smtClean="0"/>
              <a:t>Создатель</a:t>
            </a:r>
            <a:r>
              <a:rPr lang="en-US" sz="2600" dirty="0" smtClean="0"/>
              <a:t>:</a:t>
            </a:r>
            <a:r>
              <a:rPr lang="ru-RU" sz="2600" dirty="0" smtClean="0"/>
              <a:t> </a:t>
            </a:r>
            <a:r>
              <a:rPr lang="en-US" sz="2600" dirty="0" smtClean="0"/>
              <a:t>		</a:t>
            </a:r>
            <a:r>
              <a:rPr lang="en-US" sz="2600" b="1" dirty="0" err="1" smtClean="0"/>
              <a:t>ActiveState</a:t>
            </a:r>
            <a:endParaRPr lang="ru-RU" sz="2600" b="1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600" dirty="0" smtClean="0"/>
              <a:t>Исходный код</a:t>
            </a:r>
            <a:r>
              <a:rPr lang="en-US" sz="2600" dirty="0" smtClean="0"/>
              <a:t>: 	</a:t>
            </a:r>
            <a:r>
              <a:rPr lang="ru-RU" sz="2600" b="1" dirty="0" smtClean="0"/>
              <a:t>Закрытый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600" dirty="0" smtClean="0"/>
              <a:t>ОС</a:t>
            </a:r>
            <a:r>
              <a:rPr lang="en-US" sz="2600" dirty="0" smtClean="0"/>
              <a:t>:</a:t>
            </a:r>
            <a:r>
              <a:rPr lang="ru-RU" sz="2600" dirty="0" smtClean="0"/>
              <a:t> </a:t>
            </a:r>
            <a:r>
              <a:rPr lang="en-US" sz="2600" dirty="0" smtClean="0"/>
              <a:t>			</a:t>
            </a:r>
            <a:r>
              <a:rPr lang="ru-RU" sz="2600" b="1" dirty="0" err="1" smtClean="0"/>
              <a:t>Windows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Linux</a:t>
            </a:r>
            <a:r>
              <a:rPr lang="en-US" sz="2600" b="1" dirty="0" smtClean="0"/>
              <a:t>, </a:t>
            </a:r>
            <a:r>
              <a:rPr lang="ru-RU" sz="2600" b="1" dirty="0" err="1" smtClean="0"/>
              <a:t>MacOS</a:t>
            </a:r>
            <a:endParaRPr lang="en-US" sz="2600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sz="2600" dirty="0" smtClean="0"/>
              <a:t>Поддержка </a:t>
            </a:r>
            <a:r>
              <a:rPr lang="ru-RU" sz="2600" dirty="0" err="1" smtClean="0"/>
              <a:t>Django</a:t>
            </a:r>
            <a:r>
              <a:rPr lang="ru-RU" sz="2600" dirty="0" smtClean="0"/>
              <a:t>: подсветка синтаксиса и завершение кода для шаблонов. </a:t>
            </a:r>
            <a:endParaRPr lang="en-US" sz="2600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sz="2600" dirty="0" smtClean="0"/>
              <a:t>Содержит базовые функции, такие как переработку (</a:t>
            </a:r>
            <a:r>
              <a:rPr lang="ru-RU" sz="2600" dirty="0" err="1" smtClean="0"/>
              <a:t>рефакторинг</a:t>
            </a:r>
            <a:r>
              <a:rPr lang="ru-RU" sz="2600" dirty="0" smtClean="0"/>
              <a:t>) кода, </a:t>
            </a:r>
            <a:r>
              <a:rPr lang="ru-RU" sz="2600" dirty="0" err="1" smtClean="0"/>
              <a:t>автозаполнение</a:t>
            </a:r>
            <a:r>
              <a:rPr lang="ru-RU" sz="2600" dirty="0" smtClean="0"/>
              <a:t>, </a:t>
            </a:r>
            <a:r>
              <a:rPr lang="ru-RU" sz="2600" dirty="0" err="1" smtClean="0"/>
              <a:t>calltips</a:t>
            </a:r>
            <a:r>
              <a:rPr lang="ru-RU" sz="2600" dirty="0" smtClean="0"/>
              <a:t> (подсказки), сопоставление скобок, браузер кода, переход к определению, графическая отладка, </a:t>
            </a:r>
            <a:r>
              <a:rPr lang="ru-RU" sz="2600" dirty="0" err="1" smtClean="0"/>
              <a:t>многопроцессная</a:t>
            </a:r>
            <a:r>
              <a:rPr lang="ru-RU" sz="2600" dirty="0" smtClean="0"/>
              <a:t> отладка, многопоточная отладка, конфигурация точки остановки, профилирование кода, интеграция со сторонними библиотеками, такими как pyWin32. 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sz="2600" dirty="0" smtClean="0"/>
              <a:t>Интеграция менеджера пакетов, отслеживание изменений, инструмент просмотра заметок, быстрые закладки, переход ко всему (</a:t>
            </a:r>
            <a:r>
              <a:rPr lang="ru-RU" sz="2600" dirty="0" err="1" smtClean="0"/>
              <a:t>Commando</a:t>
            </a:r>
            <a:r>
              <a:rPr lang="ru-RU" sz="2600" dirty="0" smtClean="0"/>
              <a:t>) и многое другое.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Eric IDE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20688"/>
            <a:ext cx="8352928" cy="6048672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https://eric-ide.python-projects.org/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Создатель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	</a:t>
            </a:r>
            <a:r>
              <a:rPr lang="en-US" b="1" dirty="0" err="1" smtClean="0"/>
              <a:t>Detlev</a:t>
            </a:r>
            <a:r>
              <a:rPr lang="en-US" b="1" dirty="0" smtClean="0"/>
              <a:t> Offenbach </a:t>
            </a:r>
            <a:endParaRPr lang="ru-RU" b="1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Исходный код</a:t>
            </a:r>
            <a:r>
              <a:rPr lang="en-US" dirty="0" smtClean="0"/>
              <a:t>: 	</a:t>
            </a:r>
            <a:r>
              <a:rPr lang="ru-RU" b="1" dirty="0" smtClean="0"/>
              <a:t>Открытый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ОС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			</a:t>
            </a:r>
            <a:r>
              <a:rPr lang="ru-RU" b="1" dirty="0" err="1" smtClean="0"/>
              <a:t>Windows</a:t>
            </a:r>
            <a:endParaRPr lang="en-US" b="1" dirty="0" smtClean="0"/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Содержит отладчик </a:t>
            </a:r>
            <a:r>
              <a:rPr lang="ru-RU" dirty="0" err="1" smtClean="0"/>
              <a:t>Python</a:t>
            </a:r>
            <a:r>
              <a:rPr lang="ru-RU" dirty="0" smtClean="0"/>
              <a:t> и </a:t>
            </a:r>
            <a:r>
              <a:rPr lang="ru-RU" dirty="0" err="1" smtClean="0"/>
              <a:t>Ruby</a:t>
            </a:r>
            <a:r>
              <a:rPr lang="ru-RU" dirty="0" smtClean="0"/>
              <a:t>, покрытие кода, автоматическая проверка кода, оболочку </a:t>
            </a:r>
            <a:r>
              <a:rPr lang="ru-RU" dirty="0" err="1" smtClean="0"/>
              <a:t>Python</a:t>
            </a:r>
            <a:r>
              <a:rPr lang="ru-RU" dirty="0" smtClean="0"/>
              <a:t> и </a:t>
            </a:r>
            <a:r>
              <a:rPr lang="ru-RU" dirty="0" err="1" smtClean="0"/>
              <a:t>Ruby</a:t>
            </a:r>
            <a:r>
              <a:rPr lang="ru-RU" dirty="0" smtClean="0"/>
              <a:t>, браузер класса и пр. </a:t>
            </a:r>
            <a:endParaRPr lang="en-US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Имеются функции для совместного редактирования. Диалоги </a:t>
            </a:r>
            <a:r>
              <a:rPr lang="ru-RU" dirty="0" err="1" smtClean="0"/>
              <a:t>Regex</a:t>
            </a:r>
            <a:r>
              <a:rPr lang="ru-RU" dirty="0" smtClean="0"/>
              <a:t> и </a:t>
            </a:r>
            <a:r>
              <a:rPr lang="ru-RU" dirty="0" err="1" smtClean="0"/>
              <a:t>Qt</a:t>
            </a:r>
            <a:r>
              <a:rPr lang="ru-RU" dirty="0" smtClean="0"/>
              <a:t>, опции для создания сторонних приложений в редакторе, диаграммы приложения, возможности управления проектами, и интерактивная оболочка </a:t>
            </a:r>
            <a:r>
              <a:rPr lang="ru-RU" dirty="0" err="1" smtClean="0"/>
              <a:t>Python</a:t>
            </a:r>
            <a:r>
              <a:rPr lang="ru-RU" dirty="0" smtClean="0"/>
              <a:t>. 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Многоязычный пользовательский интерфейс, который включает в себя и русский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Контроль версии для </a:t>
            </a:r>
            <a:r>
              <a:rPr lang="ru-RU" dirty="0" err="1" smtClean="0"/>
              <a:t>Subversion</a:t>
            </a:r>
            <a:r>
              <a:rPr lang="ru-RU" dirty="0" smtClean="0"/>
              <a:t>, </a:t>
            </a:r>
            <a:r>
              <a:rPr lang="ru-RU" dirty="0" err="1" smtClean="0"/>
              <a:t>Mercurial</a:t>
            </a:r>
            <a:r>
              <a:rPr lang="ru-RU" dirty="0" smtClean="0"/>
              <a:t> и </a:t>
            </a:r>
            <a:r>
              <a:rPr lang="ru-RU" dirty="0" err="1" smtClean="0"/>
              <a:t>Git</a:t>
            </a:r>
            <a:r>
              <a:rPr lang="ru-RU" dirty="0" smtClean="0"/>
              <a:t>, использование объявлений в </a:t>
            </a:r>
            <a:r>
              <a:rPr lang="ru-RU" dirty="0" err="1" smtClean="0"/>
              <a:t>плагинах</a:t>
            </a:r>
            <a:r>
              <a:rPr lang="ru-RU" dirty="0" smtClean="0"/>
              <a:t>, и многое другое.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23529" y="0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был разработан в конце 1989г. Гвидо ван Россумом (Guido van Rossum)</a:t>
            </a:r>
            <a:endParaRPr lang="ru-RU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https://habrastorage.org/getpro/habr/post_images/4e7/266/3b3/4e72663b3acaad8bece5259d38afe90e.jpg"/>
          <p:cNvPicPr>
            <a:picLocks noChangeAspect="1" noChangeArrowheads="1"/>
          </p:cNvPicPr>
          <p:nvPr/>
        </p:nvPicPr>
        <p:blipFill>
          <a:blip r:embed="rId2" cstate="print"/>
          <a:srcRect l="11844" r="15608"/>
          <a:stretch>
            <a:fillRect/>
          </a:stretch>
        </p:blipFill>
        <p:spPr bwMode="auto">
          <a:xfrm>
            <a:off x="179512" y="908720"/>
            <a:ext cx="3528392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3923928" y="836712"/>
            <a:ext cx="52200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Название языка произошло вовсе не от пресмыкающихся. Автор назвал его в честь популярного британского комедийного телешоу 1970-х </a:t>
            </a:r>
            <a:r>
              <a:rPr lang="ru-RU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«Летающий цирк Монти Пайтона»</a:t>
            </a:r>
            <a:r>
              <a:rPr lang="ru-RU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ru-RU" sz="2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https://pbs.twimg.com/media/EGIKfsPWkAAsPn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284984"/>
            <a:ext cx="5137473" cy="3394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0" y="4272677"/>
            <a:ext cx="3779912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Коммерческое использование программных продуктов, написанных на этом языке, не требует лицензионных отчислений. </a:t>
            </a:r>
          </a:p>
          <a:p>
            <a:pPr>
              <a:lnSpc>
                <a:spcPct val="80000"/>
              </a:lnSpc>
            </a:pPr>
            <a:r>
              <a:rPr lang="ru-RU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Программисты также вольны модернизировать язык, не ставя в известность автора.</a:t>
            </a:r>
            <a:endParaRPr lang="ru-RU" sz="2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</a:t>
            </a:r>
            <a:r>
              <a:rPr lang="en-US" dirty="0" smtClean="0"/>
              <a:t>IDE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80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Поскольку обновления </a:t>
            </a:r>
            <a:r>
              <a:rPr lang="en-US" dirty="0" smtClean="0"/>
              <a:t>Python</a:t>
            </a:r>
            <a:r>
              <a:rPr lang="ru-RU" dirty="0" smtClean="0"/>
              <a:t> выходят достаточно часто, при настройке среды разработки важно указать путь к вашей текущей версии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44851"/>
          <a:stretch>
            <a:fillRect/>
          </a:stretch>
        </p:blipFill>
        <p:spPr bwMode="auto">
          <a:xfrm>
            <a:off x="539552" y="2492896"/>
            <a:ext cx="8128000" cy="308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4067944" y="3573016"/>
            <a:ext cx="1728192" cy="2232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5733256"/>
            <a:ext cx="570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Настройка пути интерпретатора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pyCharm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Spyder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mtClean="0"/>
              <a:t>Мощная свободная и кроссплатформенная интерактивная среда программирования для научных расчетов на </a:t>
            </a:r>
            <a:r>
              <a:rPr lang="en-US" smtClean="0"/>
              <a:t>Python</a:t>
            </a:r>
            <a:r>
              <a:rPr lang="ru-RU" smtClean="0"/>
              <a:t>, работающая на </a:t>
            </a:r>
            <a:r>
              <a:rPr lang="en-US" smtClean="0"/>
              <a:t>Windows</a:t>
            </a:r>
            <a:r>
              <a:rPr lang="ru-RU" smtClean="0"/>
              <a:t>, </a:t>
            </a:r>
            <a:r>
              <a:rPr lang="en-US" smtClean="0"/>
              <a:t>Mac OS</a:t>
            </a:r>
            <a:r>
              <a:rPr lang="ru-RU" smtClean="0"/>
              <a:t> и </a:t>
            </a:r>
            <a:r>
              <a:rPr lang="en-US" smtClean="0"/>
              <a:t>GNU</a:t>
            </a:r>
            <a:r>
              <a:rPr lang="ru-RU" smtClean="0"/>
              <a:t>/</a:t>
            </a:r>
            <a:r>
              <a:rPr lang="en-US" smtClean="0"/>
              <a:t>Linux</a:t>
            </a:r>
            <a:r>
              <a:rPr lang="ru-RU" smtClean="0"/>
              <a:t>. Она объединяет множество библиотек для научного использования: </a:t>
            </a:r>
            <a:r>
              <a:rPr lang="en-US" b="1" i="1" smtClean="0"/>
              <a:t>Matplotlib</a:t>
            </a:r>
            <a:r>
              <a:rPr lang="ru-RU" smtClean="0"/>
              <a:t>, </a:t>
            </a:r>
            <a:r>
              <a:rPr lang="en-US" b="1" i="1" smtClean="0"/>
              <a:t>NumPy</a:t>
            </a:r>
            <a:r>
              <a:rPr lang="ru-RU" smtClean="0"/>
              <a:t>, </a:t>
            </a:r>
            <a:r>
              <a:rPr lang="en-US" b="1" i="1" smtClean="0"/>
              <a:t>SciPy</a:t>
            </a:r>
            <a:r>
              <a:rPr lang="ru-RU" smtClean="0"/>
              <a:t> и </a:t>
            </a:r>
            <a:r>
              <a:rPr lang="en-US" b="1" i="1" smtClean="0"/>
              <a:t>IPython</a:t>
            </a:r>
            <a:r>
              <a:rPr lang="ru-RU" smtClean="0"/>
              <a:t>.</a:t>
            </a:r>
          </a:p>
          <a:p>
            <a:r>
              <a:rPr lang="ru-RU" smtClean="0"/>
              <a:t>Spyder расширяется с помощью подключаемых модулей, имеет поддержку интерактивных инструментов для проверки данных и инструменты обеспечения качества и анализа, специфичные для кода Python, такие как Pyflakes, Pylint и Rope. Также она входит в состав пакета программ Anaconda в качестве основной интегрированной среды разработки. </a:t>
            </a:r>
            <a:r>
              <a:rPr lang="en-US" smtClean="0"/>
              <a:t>Частично переведена на русский язык.</a:t>
            </a:r>
            <a:endParaRPr lang="ru-RU" smtClean="0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Spyder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pic>
        <p:nvPicPr>
          <p:cNvPr id="1026" name="Picture 2" descr="https://lh6.googleusercontent.com/-kJswJKDrfXk/TXH5wvwSTHI/AAAAAAAAABw/Xl65tXj5M34/s1600/spy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7237353" cy="5877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928992" cy="6206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3. Основные понятия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Python</a:t>
            </a:r>
            <a:r>
              <a:rPr lang="ru-RU" dirty="0" smtClean="0"/>
              <a:t> </a:t>
            </a:r>
            <a:r>
              <a:rPr lang="ru-RU" dirty="0" err="1" smtClean="0"/>
              <a:t>Enhancement</a:t>
            </a:r>
            <a:r>
              <a:rPr lang="ru-RU" dirty="0" smtClean="0"/>
              <a:t> </a:t>
            </a:r>
            <a:r>
              <a:rPr lang="ru-RU" dirty="0" err="1" smtClean="0"/>
              <a:t>Proposal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(PEP)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8928992" cy="4752528"/>
          </a:xfrm>
        </p:spPr>
        <p:txBody>
          <a:bodyPr>
            <a:normAutofit/>
          </a:bodyPr>
          <a:lstStyle/>
          <a:p>
            <a:r>
              <a:rPr lang="ru-RU" dirty="0" smtClean="0"/>
              <a:t>Одной из причин, почему код </a:t>
            </a:r>
            <a:r>
              <a:rPr lang="ru-RU" dirty="0" err="1" smtClean="0"/>
              <a:t>Python</a:t>
            </a:r>
            <a:r>
              <a:rPr lang="ru-RU" dirty="0" smtClean="0"/>
              <a:t> прост для понимания, является наличие информативного руководстве по стилю написания кода (представлено в двух Предложениях по развитию </a:t>
            </a:r>
            <a:r>
              <a:rPr lang="ru-RU" dirty="0" err="1" smtClean="0"/>
              <a:t>Python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PEP 20 и PEP 8) и </a:t>
            </a:r>
            <a:r>
              <a:rPr lang="ru-RU" dirty="0" err="1" smtClean="0"/>
              <a:t>питонских</a:t>
            </a:r>
            <a:r>
              <a:rPr lang="ru-RU" dirty="0" smtClean="0"/>
              <a:t> идиомах</a:t>
            </a:r>
            <a:r>
              <a:rPr lang="en-US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PEP 8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Фактически представляет собой руководство по стилю написания кода </a:t>
            </a:r>
            <a:r>
              <a:rPr lang="ru-RU" dirty="0" err="1" smtClean="0"/>
              <a:t>Python</a:t>
            </a:r>
            <a:r>
              <a:rPr lang="ru-RU" dirty="0" smtClean="0"/>
              <a:t>. Здесь рассматриваются 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соглашения по именованию, 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структура кода, 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пустые области (табуляция против пробелов) 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и другие аналогичные темы.</a:t>
            </a:r>
          </a:p>
          <a:p>
            <a:r>
              <a:rPr lang="ru-RU" dirty="0" smtClean="0"/>
              <a:t>Все сообщество </a:t>
            </a:r>
            <a:r>
              <a:rPr lang="ru-RU" dirty="0" err="1" smtClean="0"/>
              <a:t>Python</a:t>
            </a:r>
            <a:r>
              <a:rPr lang="ru-RU" dirty="0" smtClean="0"/>
              <a:t> старается следовать принципам, изложенным в этом документе.</a:t>
            </a:r>
          </a:p>
          <a:p>
            <a:r>
              <a:rPr lang="ru-RU" dirty="0" smtClean="0"/>
              <a:t>С помощью программы </a:t>
            </a:r>
            <a:r>
              <a:rPr lang="en-US" b="1" dirty="0" err="1" smtClean="0">
                <a:solidFill>
                  <a:srgbClr val="FF0000"/>
                </a:solidFill>
              </a:rPr>
              <a:t>pycodestyle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(pep8)</a:t>
            </a:r>
          </a:p>
          <a:p>
            <a:pPr>
              <a:buNone/>
            </a:pPr>
            <a:r>
              <a:rPr lang="ru-RU" dirty="0" smtClean="0"/>
              <a:t>(</a:t>
            </a:r>
            <a:r>
              <a:rPr lang="en-US" dirty="0" smtClean="0">
                <a:hlinkClick r:id="rId2"/>
              </a:rPr>
              <a:t>https://github.com/PyCQA/pycodestyle</a:t>
            </a:r>
            <a:r>
              <a:rPr lang="ru-RU" dirty="0" smtClean="0"/>
              <a:t>), которая запускается из командной строки, можно проверить код на соответствие принципам PEP 8.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PEP 20 – </a:t>
            </a:r>
            <a:r>
              <a:rPr lang="en-US" b="1" dirty="0" smtClean="0"/>
              <a:t>The Zen of Python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548680"/>
            <a:ext cx="8928992" cy="630932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ru-RU" dirty="0" smtClean="0"/>
              <a:t>(</a:t>
            </a:r>
            <a:r>
              <a:rPr lang="ru-RU" dirty="0" smtClean="0">
                <a:hlinkClick r:id="rId2"/>
              </a:rPr>
              <a:t>https://www.python.org/dev/peps/pep-0020/</a:t>
            </a:r>
            <a:r>
              <a:rPr lang="en-US" dirty="0" smtClean="0"/>
              <a:t> </a:t>
            </a:r>
            <a:r>
              <a:rPr lang="ru-RU" dirty="0" smtClean="0"/>
              <a:t>) (набор принципов для принятия решений в </a:t>
            </a:r>
            <a:r>
              <a:rPr lang="ru-RU" dirty="0" err="1" smtClean="0"/>
              <a:t>Python</a:t>
            </a:r>
            <a:r>
              <a:rPr lang="ru-RU" dirty="0" smtClean="0"/>
              <a:t>) всегда доступен по команде </a:t>
            </a:r>
            <a:r>
              <a:rPr lang="ru-RU" dirty="0" err="1" smtClean="0"/>
              <a:t>import</a:t>
            </a:r>
            <a:r>
              <a:rPr lang="ru-RU" dirty="0" smtClean="0"/>
              <a:t> </a:t>
            </a:r>
            <a:r>
              <a:rPr lang="ru-RU" dirty="0" err="1" smtClean="0"/>
              <a:t>this</a:t>
            </a:r>
            <a:r>
              <a:rPr lang="ru-RU" dirty="0" smtClean="0"/>
              <a:t> в оболочке </a:t>
            </a:r>
            <a:r>
              <a:rPr lang="ru-RU" dirty="0" err="1" smtClean="0"/>
              <a:t>Python</a:t>
            </a: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Красивое лучше, чем уродливое.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Явное лучше, чем неявное.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Простое лучше, чем сложное.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Сложное лучше, чем запутанное.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Одноуровневое лучше, чем вложенное.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Разреженное лучше, чем плотное.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Читаемость имеет значение.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Особые случаи не настолько особые, чтобы нарушать правила.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При этом практичность важнее безупречности.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Ошибки никогда не должны замалчиваться.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Если не замалчиваются явно.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Встретив двусмысленность, отбросьте искушение угадать.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Должен существовать один </a:t>
            </a:r>
            <a:r>
              <a:rPr lang="en-US" sz="3500" dirty="0" smtClean="0"/>
              <a:t>–</a:t>
            </a:r>
            <a:r>
              <a:rPr lang="ru-RU" sz="3500" dirty="0" smtClean="0"/>
              <a:t> и желательно только один</a:t>
            </a:r>
            <a:r>
              <a:rPr lang="en-US" sz="3500" dirty="0" smtClean="0"/>
              <a:t> –</a:t>
            </a:r>
            <a:r>
              <a:rPr lang="ru-RU" sz="3500" dirty="0" smtClean="0"/>
              <a:t> очевидный способ сделать это.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Хотя он поначалу может быть и не очевиден, если вы не голландец.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Сейчас лучше, чем никогда.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Хотя никогда зачастую лучше, чем прямо сейчас.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Если реализацию сложно объяснить </a:t>
            </a:r>
            <a:r>
              <a:rPr lang="en-US" sz="3500" dirty="0" smtClean="0"/>
              <a:t>–</a:t>
            </a:r>
            <a:r>
              <a:rPr lang="ru-RU" sz="3500" dirty="0" smtClean="0"/>
              <a:t> идея плоха.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Если реализацию легко объяснить </a:t>
            </a:r>
            <a:r>
              <a:rPr lang="en-US" sz="3500" dirty="0" smtClean="0"/>
              <a:t>– </a:t>
            </a:r>
            <a:r>
              <a:rPr lang="ru-RU" sz="3500" dirty="0" smtClean="0"/>
              <a:t>идея, возможно, хороша.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3500" dirty="0" smtClean="0"/>
              <a:t>Пространства имен </a:t>
            </a:r>
            <a:r>
              <a:rPr lang="en-US" sz="3500" dirty="0" smtClean="0"/>
              <a:t>– </a:t>
            </a:r>
            <a:r>
              <a:rPr lang="ru-RU" sz="3500" dirty="0" smtClean="0"/>
              <a:t>отличная штука! Будем делать их побольше!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Явное лучше чем неявное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sz="3400" dirty="0" smtClean="0"/>
              <a:t>Неявно передаются переменные </a:t>
            </a:r>
            <a:r>
              <a:rPr lang="ru-RU" sz="3400" b="1" dirty="0" smtClean="0">
                <a:solidFill>
                  <a:schemeClr val="tx2"/>
                </a:solidFill>
              </a:rPr>
              <a:t>(плохо!)</a:t>
            </a:r>
          </a:p>
          <a:p>
            <a:pPr>
              <a:spcBef>
                <a:spcPts val="0"/>
              </a:spcBef>
              <a:buNone/>
            </a:pPr>
            <a:r>
              <a:rPr lang="en-US" sz="3400" b="1" i="1" dirty="0" smtClean="0">
                <a:solidFill>
                  <a:schemeClr val="tx2"/>
                </a:solidFill>
              </a:rPr>
              <a:t>def </a:t>
            </a:r>
            <a:r>
              <a:rPr lang="en-US" sz="3400" b="1" i="1" dirty="0" err="1" smtClean="0">
                <a:solidFill>
                  <a:schemeClr val="tx2"/>
                </a:solidFill>
              </a:rPr>
              <a:t>make_dict</a:t>
            </a:r>
            <a:r>
              <a:rPr lang="en-US" sz="3400" b="1" i="1" dirty="0" smtClean="0">
                <a:solidFill>
                  <a:schemeClr val="tx2"/>
                </a:solidFill>
              </a:rPr>
              <a:t>(*</a:t>
            </a:r>
            <a:r>
              <a:rPr lang="en-US" sz="3400" b="1" i="1" dirty="0" err="1" smtClean="0">
                <a:solidFill>
                  <a:schemeClr val="tx2"/>
                </a:solidFill>
              </a:rPr>
              <a:t>args</a:t>
            </a:r>
            <a:r>
              <a:rPr lang="en-US" sz="3400" b="1" i="1" dirty="0" smtClean="0">
                <a:solidFill>
                  <a:schemeClr val="tx2"/>
                </a:solidFill>
              </a:rPr>
              <a:t>): </a:t>
            </a:r>
          </a:p>
          <a:p>
            <a:pPr>
              <a:spcBef>
                <a:spcPts val="0"/>
              </a:spcBef>
              <a:buNone/>
            </a:pPr>
            <a:r>
              <a:rPr lang="ru-RU" sz="3400" b="1" i="1" dirty="0" smtClean="0">
                <a:solidFill>
                  <a:schemeClr val="tx2"/>
                </a:solidFill>
              </a:rPr>
              <a:t>      </a:t>
            </a:r>
            <a:r>
              <a:rPr lang="en-US" sz="3400" b="1" i="1" dirty="0" smtClean="0">
                <a:solidFill>
                  <a:schemeClr val="tx2"/>
                </a:solidFill>
              </a:rPr>
              <a:t>x, y = </a:t>
            </a:r>
            <a:r>
              <a:rPr lang="en-US" sz="3400" b="1" i="1" dirty="0" err="1" smtClean="0">
                <a:solidFill>
                  <a:schemeClr val="tx2"/>
                </a:solidFill>
              </a:rPr>
              <a:t>args</a:t>
            </a:r>
            <a:r>
              <a:rPr lang="en-US" sz="3400" b="1" i="1" dirty="0" smtClean="0">
                <a:solidFill>
                  <a:schemeClr val="tx2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3400" b="1" i="1" dirty="0" smtClean="0">
                <a:solidFill>
                  <a:schemeClr val="tx2"/>
                </a:solidFill>
              </a:rPr>
              <a:t>	   </a:t>
            </a:r>
            <a:r>
              <a:rPr lang="en-US" sz="3400" b="1" i="1" dirty="0" smtClean="0">
                <a:solidFill>
                  <a:schemeClr val="tx2"/>
                </a:solidFill>
              </a:rPr>
              <a:t>return </a:t>
            </a:r>
            <a:r>
              <a:rPr lang="en-US" sz="3400" b="1" i="1" dirty="0" err="1" smtClean="0">
                <a:solidFill>
                  <a:schemeClr val="tx2"/>
                </a:solidFill>
              </a:rPr>
              <a:t>dict</a:t>
            </a:r>
            <a:r>
              <a:rPr lang="en-US" sz="3400" b="1" i="1" dirty="0" smtClean="0">
                <a:solidFill>
                  <a:schemeClr val="tx2"/>
                </a:solidFill>
              </a:rPr>
              <a:t>(**locals())</a:t>
            </a:r>
            <a:r>
              <a:rPr lang="en-US" sz="3400" b="1" i="1" dirty="0" smtClean="0"/>
              <a:t>	</a:t>
            </a:r>
            <a:endParaRPr lang="ru-RU" sz="3400" b="1" i="1" dirty="0" smtClean="0"/>
          </a:p>
          <a:p>
            <a:pPr>
              <a:spcBef>
                <a:spcPts val="0"/>
              </a:spcBef>
            </a:pPr>
            <a:endParaRPr lang="ru-RU" sz="3400" dirty="0" smtClean="0"/>
          </a:p>
          <a:p>
            <a:pPr>
              <a:spcBef>
                <a:spcPts val="0"/>
              </a:spcBef>
            </a:pPr>
            <a:r>
              <a:rPr lang="ru-RU" sz="3400" dirty="0" smtClean="0"/>
              <a:t>Явно указываются принимаемые и возвращаемые значения </a:t>
            </a:r>
            <a:r>
              <a:rPr lang="ru-RU" sz="3400" b="1" dirty="0" smtClean="0">
                <a:solidFill>
                  <a:srgbClr val="FF0000"/>
                </a:solidFill>
              </a:rPr>
              <a:t>(хорошо!)</a:t>
            </a:r>
          </a:p>
          <a:p>
            <a:pPr>
              <a:spcBef>
                <a:spcPts val="0"/>
              </a:spcBef>
              <a:buNone/>
            </a:pPr>
            <a:r>
              <a:rPr lang="en-US" sz="3400" b="1" i="1" dirty="0" smtClean="0">
                <a:solidFill>
                  <a:srgbClr val="FF0000"/>
                </a:solidFill>
              </a:rPr>
              <a:t>def </a:t>
            </a:r>
            <a:r>
              <a:rPr lang="en-US" sz="3400" b="1" i="1" dirty="0" err="1" smtClean="0">
                <a:solidFill>
                  <a:srgbClr val="FF0000"/>
                </a:solidFill>
              </a:rPr>
              <a:t>make_dict</a:t>
            </a:r>
            <a:r>
              <a:rPr lang="en-US" sz="3400" b="1" i="1" dirty="0" smtClean="0">
                <a:solidFill>
                  <a:srgbClr val="FF0000"/>
                </a:solidFill>
              </a:rPr>
              <a:t>(x, y): </a:t>
            </a:r>
          </a:p>
          <a:p>
            <a:pPr>
              <a:spcBef>
                <a:spcPts val="0"/>
              </a:spcBef>
              <a:buNone/>
            </a:pPr>
            <a:r>
              <a:rPr lang="ru-RU" sz="3400" b="1" i="1" dirty="0" smtClean="0">
                <a:solidFill>
                  <a:srgbClr val="FF0000"/>
                </a:solidFill>
              </a:rPr>
              <a:t>	   </a:t>
            </a:r>
            <a:r>
              <a:rPr lang="en-US" sz="3400" b="1" i="1" dirty="0" smtClean="0">
                <a:solidFill>
                  <a:srgbClr val="FF0000"/>
                </a:solidFill>
              </a:rPr>
              <a:t>return {'x': x, 'y': y}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Разреженное лучше, чем плотное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548680"/>
            <a:ext cx="8928992" cy="55446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3000" dirty="0" smtClean="0"/>
              <a:t>В каждой строке рекомендуется размещать  только одно выражение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i="1" dirty="0" smtClean="0">
                <a:solidFill>
                  <a:schemeClr val="tx2"/>
                </a:solidFill>
              </a:rPr>
              <a:t>print(' </a:t>
            </a:r>
            <a:r>
              <a:rPr lang="ru-RU" sz="3000" b="1" i="1" dirty="0" smtClean="0">
                <a:solidFill>
                  <a:schemeClr val="tx2"/>
                </a:solidFill>
              </a:rPr>
              <a:t>Так </a:t>
            </a:r>
            <a:r>
              <a:rPr lang="en-US" sz="3000" b="1" i="1" dirty="0" smtClean="0">
                <a:solidFill>
                  <a:schemeClr val="tx2"/>
                </a:solidFill>
              </a:rPr>
              <a:t>'</a:t>
            </a:r>
            <a:r>
              <a:rPr lang="ru-RU" sz="3000" b="1" i="1" dirty="0" smtClean="0">
                <a:solidFill>
                  <a:schemeClr val="tx2"/>
                </a:solidFill>
              </a:rPr>
              <a:t> </a:t>
            </a:r>
            <a:r>
              <a:rPr lang="en-US" sz="3000" b="1" i="1" dirty="0" smtClean="0">
                <a:solidFill>
                  <a:schemeClr val="tx2"/>
                </a:solidFill>
              </a:rPr>
              <a:t>); print('</a:t>
            </a:r>
            <a:r>
              <a:rPr lang="ru-RU" sz="3000" b="1" i="1" dirty="0" smtClean="0">
                <a:solidFill>
                  <a:schemeClr val="tx2"/>
                </a:solidFill>
              </a:rPr>
              <a:t>неверно</a:t>
            </a:r>
            <a:r>
              <a:rPr lang="en-US" sz="3000" b="1" i="1" dirty="0" smtClean="0">
                <a:solidFill>
                  <a:schemeClr val="tx2"/>
                </a:solidFill>
              </a:rPr>
              <a:t>')	</a:t>
            </a:r>
            <a:endParaRPr lang="ru-RU" sz="3000" b="1" i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3000" b="1" i="1" dirty="0" smtClean="0">
                <a:solidFill>
                  <a:srgbClr val="FF0000"/>
                </a:solidFill>
              </a:rPr>
              <a:t>print('</a:t>
            </a:r>
            <a:r>
              <a:rPr lang="ru-RU" sz="3000" b="1" i="1" dirty="0" smtClean="0">
                <a:solidFill>
                  <a:srgbClr val="FF0000"/>
                </a:solidFill>
              </a:rPr>
              <a:t>Так </a:t>
            </a:r>
            <a:r>
              <a:rPr lang="en-US" sz="3000" b="1" i="1" dirty="0" smtClean="0">
                <a:solidFill>
                  <a:srgbClr val="FF0000"/>
                </a:solidFill>
              </a:rPr>
              <a:t>')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i="1" dirty="0" smtClean="0">
                <a:solidFill>
                  <a:srgbClr val="FF0000"/>
                </a:solidFill>
              </a:rPr>
              <a:t>print('</a:t>
            </a:r>
            <a:r>
              <a:rPr lang="ru-RU" sz="3000" b="1" i="1" dirty="0" smtClean="0">
                <a:solidFill>
                  <a:srgbClr val="FF0000"/>
                </a:solidFill>
              </a:rPr>
              <a:t>верно</a:t>
            </a:r>
            <a:r>
              <a:rPr lang="en-US" sz="3000" b="1" i="1" dirty="0" smtClean="0">
                <a:solidFill>
                  <a:srgbClr val="FF0000"/>
                </a:solidFill>
              </a:rPr>
              <a:t>')</a:t>
            </a:r>
            <a:r>
              <a:rPr lang="en-US" sz="3000" b="1" dirty="0" smtClean="0">
                <a:solidFill>
                  <a:schemeClr val="tx2"/>
                </a:solidFill>
              </a:rPr>
              <a:t/>
            </a:r>
            <a:br>
              <a:rPr lang="en-US" sz="3000" b="1" dirty="0" smtClean="0">
                <a:solidFill>
                  <a:schemeClr val="tx2"/>
                </a:solidFill>
              </a:rPr>
            </a:br>
            <a:r>
              <a:rPr lang="ru-RU" sz="3000" b="1" dirty="0" smtClean="0"/>
              <a:t> Неверно</a:t>
            </a:r>
            <a:r>
              <a:rPr lang="en-US" sz="3000" b="1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i="1" dirty="0" smtClean="0">
                <a:solidFill>
                  <a:schemeClr val="tx2"/>
                </a:solidFill>
              </a:rPr>
              <a:t>if (&lt;</a:t>
            </a:r>
            <a:r>
              <a:rPr lang="ru-RU" sz="3000" b="1" i="1" dirty="0" smtClean="0">
                <a:solidFill>
                  <a:schemeClr val="tx2"/>
                </a:solidFill>
              </a:rPr>
              <a:t>условие1</a:t>
            </a:r>
            <a:r>
              <a:rPr lang="en-US" sz="3000" b="1" i="1" dirty="0" smtClean="0">
                <a:solidFill>
                  <a:schemeClr val="tx2"/>
                </a:solidFill>
              </a:rPr>
              <a:t>&gt; and &lt;</a:t>
            </a:r>
            <a:r>
              <a:rPr lang="ru-RU" sz="3000" b="1" i="1" dirty="0" smtClean="0">
                <a:solidFill>
                  <a:schemeClr val="tx2"/>
                </a:solidFill>
              </a:rPr>
              <a:t>условие2</a:t>
            </a:r>
            <a:r>
              <a:rPr lang="en-US" sz="3000" b="1" i="1" dirty="0" smtClean="0">
                <a:solidFill>
                  <a:schemeClr val="tx2"/>
                </a:solidFill>
              </a:rPr>
              <a:t>&gt;): &lt;</a:t>
            </a:r>
            <a:r>
              <a:rPr lang="ru-RU" sz="3000" b="1" i="1" dirty="0" smtClean="0">
                <a:solidFill>
                  <a:schemeClr val="tx2"/>
                </a:solidFill>
              </a:rPr>
              <a:t>инструкции</a:t>
            </a:r>
            <a:r>
              <a:rPr lang="en-US" sz="3000" b="1" i="1" dirty="0" smtClean="0">
                <a:solidFill>
                  <a:schemeClr val="tx2"/>
                </a:solidFill>
              </a:rPr>
              <a:t>&gt;</a:t>
            </a:r>
            <a:endParaRPr lang="ru-RU" sz="3000" b="1" i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3000" b="1" dirty="0" smtClean="0"/>
              <a:t>	</a:t>
            </a:r>
            <a:r>
              <a:rPr lang="ru-RU" sz="3000" b="1" dirty="0" smtClean="0"/>
              <a:t>Верно</a:t>
            </a:r>
            <a:r>
              <a:rPr lang="en-US" sz="3000" b="1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i="1" dirty="0" smtClean="0">
                <a:solidFill>
                  <a:srgbClr val="FF0000"/>
                </a:solidFill>
              </a:rPr>
              <a:t>cond1 = &lt;</a:t>
            </a:r>
            <a:r>
              <a:rPr lang="ru-RU" sz="3000" b="1" i="1" dirty="0" smtClean="0">
                <a:solidFill>
                  <a:srgbClr val="FF0000"/>
                </a:solidFill>
              </a:rPr>
              <a:t>условие1</a:t>
            </a:r>
            <a:r>
              <a:rPr lang="en-US" sz="3000" b="1" i="1" dirty="0" smtClean="0">
                <a:solidFill>
                  <a:srgbClr val="FF0000"/>
                </a:solidFill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i="1" dirty="0" smtClean="0">
                <a:solidFill>
                  <a:srgbClr val="FF0000"/>
                </a:solidFill>
              </a:rPr>
              <a:t>cond2 = &lt;</a:t>
            </a:r>
            <a:r>
              <a:rPr lang="ru-RU" sz="3000" b="1" i="1" dirty="0" smtClean="0">
                <a:solidFill>
                  <a:srgbClr val="FF0000"/>
                </a:solidFill>
              </a:rPr>
              <a:t>условие</a:t>
            </a:r>
            <a:r>
              <a:rPr lang="en-US" sz="3000" b="1" i="1" dirty="0" smtClean="0">
                <a:solidFill>
                  <a:srgbClr val="FF0000"/>
                </a:solidFill>
              </a:rPr>
              <a:t>2&gt;</a:t>
            </a:r>
          </a:p>
          <a:p>
            <a:pPr>
              <a:spcBef>
                <a:spcPts val="0"/>
              </a:spcBef>
              <a:buNone/>
            </a:pPr>
            <a:r>
              <a:rPr lang="en-US" sz="3000" b="1" i="1" dirty="0" smtClean="0">
                <a:solidFill>
                  <a:srgbClr val="FF0000"/>
                </a:solidFill>
              </a:rPr>
              <a:t>if cond1 and cond2: &lt;</a:t>
            </a:r>
            <a:r>
              <a:rPr lang="ru-RU" sz="3000" b="1" i="1" dirty="0" smtClean="0">
                <a:solidFill>
                  <a:srgbClr val="FF0000"/>
                </a:solidFill>
              </a:rPr>
              <a:t>инструкции</a:t>
            </a:r>
            <a:r>
              <a:rPr lang="en-US" sz="3000" b="1" i="1" dirty="0" smtClean="0">
                <a:solidFill>
                  <a:srgbClr val="FF0000"/>
                </a:solidFill>
              </a:rPr>
              <a:t>&gt;</a:t>
            </a:r>
            <a:endParaRPr lang="ru-RU" sz="3000" b="1" i="1" dirty="0" err="1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476672"/>
            <a:ext cx="8928992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Философия </a:t>
            </a:r>
            <a:r>
              <a:rPr lang="ru-RU" dirty="0" err="1" smtClean="0"/>
              <a:t>Python</a:t>
            </a:r>
            <a:r>
              <a:rPr lang="ru-RU" dirty="0" smtClean="0"/>
              <a:t> сосредоточена во фразе </a:t>
            </a:r>
            <a:br>
              <a:rPr lang="ru-RU" dirty="0" smtClean="0"/>
            </a:br>
            <a:r>
              <a:rPr lang="ru-RU" dirty="0" smtClean="0">
                <a:solidFill>
                  <a:srgbClr val="FF0000"/>
                </a:solidFill>
              </a:rPr>
              <a:t>«Мы все 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ru-RU" dirty="0" smtClean="0">
                <a:solidFill>
                  <a:srgbClr val="FF0000"/>
                </a:solidFill>
              </a:rPr>
              <a:t> ответственные пользователи»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32859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Любой клиентский код может переопределить свойства и методы объекта. Однако сообщество </a:t>
            </a:r>
            <a:r>
              <a:rPr lang="ru-RU" dirty="0" err="1" smtClean="0"/>
              <a:t>Python</a:t>
            </a:r>
            <a:r>
              <a:rPr lang="ru-RU" dirty="0" smtClean="0"/>
              <a:t> предпочитает полагаться на набор соглашений, которые указывают, к каким элементам нельзя получить доступ напрямую.</a:t>
            </a:r>
          </a:p>
          <a:p>
            <a:r>
              <a:rPr lang="ru-RU" dirty="0" smtClean="0"/>
              <a:t>Основным соглашением для закрытых свойств и деталей реализации является обязательное добавление к именам подобных элементов </a:t>
            </a:r>
            <a:r>
              <a:rPr lang="ru-RU" b="1" dirty="0" smtClean="0">
                <a:solidFill>
                  <a:srgbClr val="FF0000"/>
                </a:solidFill>
              </a:rPr>
              <a:t>нижнего подчеркивания </a:t>
            </a:r>
            <a:r>
              <a:rPr lang="ru-RU" dirty="0" smtClean="0"/>
              <a:t>(например</a:t>
            </a:r>
            <a:r>
              <a:rPr lang="ru-RU" dirty="0" smtClean="0">
                <a:solidFill>
                  <a:schemeClr val="tx2"/>
                </a:solidFill>
              </a:rPr>
              <a:t>, </a:t>
            </a:r>
            <a:r>
              <a:rPr lang="ru-RU" b="1" i="1" dirty="0" err="1" smtClean="0">
                <a:solidFill>
                  <a:schemeClr val="tx2"/>
                </a:solidFill>
              </a:rPr>
              <a:t>sys._getframe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Если клиентский код в нарушение этого правила получает доступ к отмеченным элементам, то считается, что любое неверное поведение или проблемы вызваны именно клиентским кодом.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Программы делятся на модули.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Модули содержат инструкции.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Инструкции состоят из выражений.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Выражения создают и обрабатывают объекты.</a:t>
            </a:r>
          </a:p>
          <a:p>
            <a:pPr>
              <a:buNone/>
            </a:pPr>
            <a:r>
              <a:rPr lang="ru-RU" dirty="0" smtClean="0"/>
              <a:t>Синтаксис языка </a:t>
            </a:r>
            <a:r>
              <a:rPr lang="ru-RU" dirty="0" err="1" smtClean="0"/>
              <a:t>Python</a:t>
            </a:r>
            <a:r>
              <a:rPr lang="ru-RU" dirty="0" smtClean="0"/>
              <a:t> по сути построен на инструкциях и выражениях. Выражения обрабатывают объекты и встраиваются в инструкции. Инструкции представляют собой более крупные логические блоки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33220" y="0"/>
            <a:ext cx="7789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Лекция 1. </a:t>
            </a:r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Основы работы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8928992" cy="55446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Введение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Интерпретатор </a:t>
            </a:r>
            <a:r>
              <a:rPr lang="en-US" b="1" dirty="0" smtClean="0"/>
              <a:t>Python </a:t>
            </a:r>
            <a:r>
              <a:rPr lang="ru-RU" b="1" dirty="0" smtClean="0"/>
              <a:t>и среды разработки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Основные понятия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Анализаторы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Структура кода</a:t>
            </a:r>
            <a:endParaRPr lang="en-US" b="1" smtClean="0"/>
          </a:p>
          <a:p>
            <a:pPr marL="514350" indent="-514350">
              <a:buFont typeface="+mj-lt"/>
              <a:buAutoNum type="arabicPeriod"/>
            </a:pPr>
            <a:r>
              <a:rPr lang="ru-RU" b="1" smtClean="0"/>
              <a:t>Модули</a:t>
            </a:r>
            <a:endParaRPr lang="ru-RU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Доступ к документации</a:t>
            </a:r>
          </a:p>
          <a:p>
            <a:pPr marL="514350" indent="-514350">
              <a:buFont typeface="+mj-lt"/>
              <a:buAutoNum type="arabicPeriod"/>
            </a:pPr>
            <a:endParaRPr lang="ru-RU" b="1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400" dirty="0" err="1" smtClean="0"/>
              <a:t>Python</a:t>
            </a:r>
            <a:r>
              <a:rPr lang="ru-RU" sz="2400" dirty="0" smtClean="0"/>
              <a:t> отличается от других языков тем, что пробелы в нем используются для того, чтобы задать структуру программы.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400" dirty="0" smtClean="0"/>
              <a:t>Любая программа более читаема, если её строки достаточно короткие. Рекомендуемая максимальная длина строки равна 80 символам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400" dirty="0" smtClean="0"/>
              <a:t>Формат инструкций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i="1" dirty="0" smtClean="0"/>
              <a:t>&lt;</a:t>
            </a:r>
            <a:r>
              <a:rPr lang="ru-RU" sz="2400" b="1" i="1" dirty="0" smtClean="0"/>
              <a:t>Основная инструкция</a:t>
            </a:r>
            <a:r>
              <a:rPr lang="en-US" sz="2400" b="1" i="1" dirty="0" smtClean="0"/>
              <a:t>&gt;</a:t>
            </a:r>
            <a:r>
              <a:rPr lang="ru-RU" sz="2400" b="1" i="1" dirty="0" smtClean="0"/>
              <a:t>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i="1" dirty="0" smtClean="0"/>
              <a:t>	&lt;</a:t>
            </a:r>
            <a:r>
              <a:rPr lang="ru-RU" sz="2400" b="1" i="1" dirty="0" smtClean="0"/>
              <a:t>Вложенный блок инструкций</a:t>
            </a:r>
            <a:r>
              <a:rPr lang="en-US" sz="2400" b="1" i="1" dirty="0" smtClean="0"/>
              <a:t>&gt;</a:t>
            </a:r>
            <a:r>
              <a:rPr lang="ru-RU" sz="2400" i="1" dirty="0" smtClean="0"/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400" dirty="0" smtClean="0"/>
              <a:t>Конец строки является концом инструкции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400" dirty="0" smtClean="0"/>
              <a:t>Конец отступа – это конец блока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400" dirty="0" smtClean="0"/>
              <a:t>Перенос строки – символ </a:t>
            </a:r>
            <a:r>
              <a:rPr lang="en-US" sz="2400" b="1" dirty="0" smtClean="0">
                <a:solidFill>
                  <a:srgbClr val="FF0000"/>
                </a:solidFill>
              </a:rPr>
              <a:t>"\"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400" dirty="0" smtClean="0"/>
              <a:t>См. Руководство для оформления программ на </a:t>
            </a:r>
            <a:r>
              <a:rPr lang="en-US" sz="2400" dirty="0" smtClean="0"/>
              <a:t>Python</a:t>
            </a:r>
            <a:endParaRPr lang="ru-RU" sz="24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400" dirty="0" smtClean="0"/>
              <a:t>Обычно на каждой строке располагается одна инструкция, но для большей компактности </a:t>
            </a:r>
            <a:r>
              <a:rPr lang="ru-RU" sz="2400" b="1" u="sng" dirty="0" smtClean="0">
                <a:solidFill>
                  <a:srgbClr val="FF0000"/>
                </a:solidFill>
              </a:rPr>
              <a:t>иногда</a:t>
            </a:r>
            <a:r>
              <a:rPr lang="ru-RU" sz="2400" dirty="0" smtClean="0"/>
              <a:t> можно записать несколько инструкций в одной строке, разделив их </a:t>
            </a:r>
            <a:r>
              <a:rPr lang="ru-RU" sz="2400" b="1" dirty="0" smtClean="0">
                <a:solidFill>
                  <a:srgbClr val="FF0000"/>
                </a:solidFill>
              </a:rPr>
              <a:t>";"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См. также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https://pythonworld.ru/osnovy/pep-8-rukovodstvo-po-napisaniyu-koda-na-python.html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3"/>
              </a:rPr>
              <a:t>https://www.calculate-linux.org/main/ru/python_style_guide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4"/>
              </a:rPr>
              <a:t>http://www.python.org/doc/essays/styleguide.html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80000"/>
              </a:lnSpc>
              <a:spcBef>
                <a:spcPts val="0"/>
              </a:spcBef>
            </a:pPr>
            <a:r>
              <a:rPr lang="ru-RU" sz="3800" dirty="0" smtClean="0"/>
              <a:t>Комментарии предназначены для вставки пояснений в текст программы, интерпретатор полностью их игнорирует. Внутри комментария может располагаться любой текст, включая инструкции, которые выполнять не следует.</a:t>
            </a:r>
          </a:p>
          <a:p>
            <a:pPr indent="-457200">
              <a:lnSpc>
                <a:spcPct val="80000"/>
              </a:lnSpc>
              <a:spcBef>
                <a:spcPts val="0"/>
              </a:spcBef>
            </a:pPr>
            <a:endParaRPr lang="ru-RU" dirty="0" smtClean="0"/>
          </a:p>
          <a:p>
            <a:pPr indent="-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400" b="1" i="1" dirty="0" smtClean="0">
                <a:solidFill>
                  <a:srgbClr val="00B050"/>
                </a:solidFill>
              </a:rPr>
              <a:t>#</a:t>
            </a:r>
            <a:r>
              <a:rPr lang="ru-RU" sz="4400" b="1" i="1" dirty="0" smtClean="0">
                <a:solidFill>
                  <a:srgbClr val="00B050"/>
                </a:solidFill>
              </a:rPr>
              <a:t> Пример комментария</a:t>
            </a:r>
          </a:p>
          <a:p>
            <a:pPr indent="-4572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400" b="1" i="1" dirty="0" smtClean="0"/>
              <a:t>S = 1 </a:t>
            </a:r>
            <a:r>
              <a:rPr lang="en-US" sz="4400" b="1" i="1" dirty="0" smtClean="0">
                <a:solidFill>
                  <a:srgbClr val="00B050"/>
                </a:solidFill>
              </a:rPr>
              <a:t>#</a:t>
            </a:r>
            <a:r>
              <a:rPr lang="ru-RU" sz="4400" b="1" i="1" dirty="0" smtClean="0">
                <a:solidFill>
                  <a:srgbClr val="00B050"/>
                </a:solidFill>
              </a:rPr>
              <a:t> и это комментарий</a:t>
            </a:r>
            <a:endParaRPr lang="ru-RU" sz="44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файла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5000" b="1" dirty="0" smtClean="0">
                <a:solidFill>
                  <a:srgbClr val="FF0000"/>
                </a:solidFill>
              </a:rPr>
              <a:t>#!/</a:t>
            </a:r>
            <a:r>
              <a:rPr lang="en-US" sz="5000" b="1" dirty="0" err="1" smtClean="0">
                <a:solidFill>
                  <a:srgbClr val="FF0000"/>
                </a:solidFill>
              </a:rPr>
              <a:t>usr</a:t>
            </a:r>
            <a:r>
              <a:rPr lang="en-US" sz="5000" b="1" dirty="0" smtClean="0">
                <a:solidFill>
                  <a:srgbClr val="FF0000"/>
                </a:solidFill>
              </a:rPr>
              <a:t>/bin/</a:t>
            </a:r>
            <a:r>
              <a:rPr lang="en-US" sz="5000" b="1" dirty="0" err="1" smtClean="0">
                <a:solidFill>
                  <a:srgbClr val="FF0000"/>
                </a:solidFill>
              </a:rPr>
              <a:t>env</a:t>
            </a:r>
            <a:r>
              <a:rPr lang="en-US" sz="5000" b="1" dirty="0" smtClean="0">
                <a:solidFill>
                  <a:srgbClr val="FF0000"/>
                </a:solidFill>
              </a:rPr>
              <a:t> python3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5000" b="1" dirty="0" smtClean="0">
                <a:solidFill>
                  <a:srgbClr val="FF0000"/>
                </a:solidFill>
              </a:rPr>
              <a:t># -*- coding: utf-8 -*-</a:t>
            </a:r>
            <a:endParaRPr lang="ru-RU" sz="50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Это связано с переносимостью </a:t>
            </a:r>
            <a:r>
              <a:rPr lang="ru-RU" dirty="0" err="1" smtClean="0"/>
              <a:t>скриптов</a:t>
            </a:r>
            <a:r>
              <a:rPr lang="ru-RU" dirty="0" smtClean="0"/>
              <a:t>. Путь к </a:t>
            </a:r>
            <a:r>
              <a:rPr lang="ru-RU" dirty="0" err="1" smtClean="0"/>
              <a:t>python</a:t>
            </a:r>
            <a:r>
              <a:rPr lang="ru-RU" dirty="0" smtClean="0"/>
              <a:t> на разных системах может отличаться, а вот путь к </a:t>
            </a:r>
            <a:r>
              <a:rPr lang="ru-RU" b="1" i="1" dirty="0" err="1" smtClean="0"/>
              <a:t>env</a:t>
            </a:r>
            <a:r>
              <a:rPr lang="ru-RU" dirty="0" smtClean="0"/>
              <a:t> на всех системах неизменный. Поэтому, вызывая </a:t>
            </a:r>
            <a:r>
              <a:rPr lang="ru-RU" b="1" i="1" dirty="0" err="1" smtClean="0"/>
              <a:t>env</a:t>
            </a:r>
            <a:r>
              <a:rPr lang="ru-RU" dirty="0" smtClean="0"/>
              <a:t> и передавая ей в качестве аргумента нужный интерпретатор, можно быть уверенным, что </a:t>
            </a:r>
            <a:r>
              <a:rPr lang="ru-RU" dirty="0" err="1" smtClean="0"/>
              <a:t>скрипт</a:t>
            </a:r>
            <a:r>
              <a:rPr lang="ru-RU" dirty="0" smtClean="0"/>
              <a:t> будет запущен вне зависимости от того, где на самом деле находится интерпретатор (главное, чтобы он был в PATH).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Вторая строка показывает систему кодировки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Продолжение длинной строки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Если строка длиннее принятого в </a:t>
            </a:r>
            <a:r>
              <a:rPr lang="en-US" dirty="0" smtClean="0"/>
              <a:t>PEP8</a:t>
            </a:r>
            <a:r>
              <a:rPr lang="ru-RU" dirty="0" smtClean="0"/>
              <a:t> значения (80) то рекомендуется заключить элементы в круглые скобки. Если интерпретатор </a:t>
            </a:r>
            <a:r>
              <a:rPr lang="ru-RU" dirty="0" err="1" smtClean="0"/>
              <a:t>Python</a:t>
            </a:r>
            <a:r>
              <a:rPr lang="ru-RU" dirty="0" smtClean="0"/>
              <a:t> встретит незакрытую круглую скобку в одной строке, он будет присоединять к ней следующие строки до нахождения закрытой скобки. То же поведение верно для фигурных и квадратных скобок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long_string</a:t>
            </a:r>
            <a:r>
              <a:rPr lang="en-US" b="1" i="1" dirty="0" smtClean="0">
                <a:solidFill>
                  <a:srgbClr val="FF0000"/>
                </a:solidFill>
              </a:rPr>
              <a:t> = (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' </a:t>
            </a:r>
            <a:r>
              <a:rPr lang="ru-RU" b="1" i="1" dirty="0" smtClean="0">
                <a:solidFill>
                  <a:srgbClr val="FF0000"/>
                </a:solidFill>
              </a:rPr>
              <a:t>Это длинная строка</a:t>
            </a:r>
            <a:r>
              <a:rPr lang="en-US" b="1" i="1" dirty="0" smtClean="0">
                <a:solidFill>
                  <a:srgbClr val="FF0000"/>
                </a:solidFill>
              </a:rPr>
              <a:t>' </a:t>
            </a:r>
            <a:endParaRPr lang="ru-RU" b="1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' </a:t>
            </a:r>
            <a:r>
              <a:rPr lang="ru-RU" b="1" i="1" dirty="0" smtClean="0">
                <a:solidFill>
                  <a:srgbClr val="FF0000"/>
                </a:solidFill>
              </a:rPr>
              <a:t>с продолжением</a:t>
            </a:r>
            <a:r>
              <a:rPr lang="en-US" b="1" i="1" dirty="0" smtClean="0">
                <a:solidFill>
                  <a:srgbClr val="FF0000"/>
                </a:solidFill>
              </a:rPr>
              <a:t>'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smtClean="0">
                <a:solidFill>
                  <a:srgbClr val="FF0000"/>
                </a:solidFill>
              </a:rPr>
              <a:t>)	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</a:rPr>
              <a:t>Примечание:</a:t>
            </a:r>
            <a:r>
              <a:rPr lang="ru-RU" dirty="0" smtClean="0"/>
              <a:t> по возможности следует избегать таких строк, чтобы не вредить читабельности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Временная переменная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Если необходимо присвоить какое-то значение, но сама переменная не нужна, воспользуйтесь двойным подчеркиванием </a:t>
            </a:r>
            <a:r>
              <a:rPr lang="ru-RU" b="1" dirty="0" smtClean="0">
                <a:solidFill>
                  <a:srgbClr val="FF0000"/>
                </a:solidFill>
              </a:rPr>
              <a:t>( __ 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Иногда рекомендуют для этих целей использовать одинарное подчёркивание </a:t>
            </a:r>
            <a:r>
              <a:rPr lang="ru-RU" b="1" dirty="0" smtClean="0">
                <a:solidFill>
                  <a:srgbClr val="FF0000"/>
                </a:solidFill>
              </a:rPr>
              <a:t>( _ )</a:t>
            </a:r>
            <a:r>
              <a:rPr lang="ru-RU" dirty="0" smtClean="0"/>
              <a:t>, однако проблема в том, что оно зачастую применяется как псевдоним для функции </a:t>
            </a:r>
            <a:r>
              <a:rPr lang="ru-RU" b="1" i="1" dirty="0" err="1" smtClean="0">
                <a:solidFill>
                  <a:schemeClr val="tx2"/>
                </a:solidFill>
              </a:rPr>
              <a:t>gettext.gettext</a:t>
            </a:r>
            <a:r>
              <a:rPr lang="ru-RU" b="1" i="1" dirty="0" smtClean="0">
                <a:solidFill>
                  <a:schemeClr val="tx2"/>
                </a:solidFill>
              </a:rPr>
              <a:t>()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ru-RU" dirty="0" smtClean="0"/>
              <a:t>и как интерактивное приглашение сохранить значение последней операции, что может вызвать перезапись этой переменной.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FF0000"/>
                </a:solidFill>
              </a:rPr>
              <a:t>4. </a:t>
            </a:r>
            <a:r>
              <a:rPr lang="ru-RU" dirty="0" smtClean="0">
                <a:solidFill>
                  <a:srgbClr val="FF0000"/>
                </a:solidFill>
              </a:rPr>
              <a:t>Анализаторы кода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56886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Поскольку в </a:t>
            </a:r>
            <a:r>
              <a:rPr lang="en-US" dirty="0" smtClean="0"/>
              <a:t>Python</a:t>
            </a:r>
            <a:r>
              <a:rPr lang="ru-RU" dirty="0" smtClean="0"/>
              <a:t> используется интерпретатор, а не компилятор, то многие ошибки обнаруживаются уже в ходе выполнения.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Поэтому имеет смысл использовать анализаторы кода.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Например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>
                <a:hlinkClick r:id="rId2"/>
              </a:rPr>
              <a:t>https://www.pylint.org/</a:t>
            </a:r>
            <a:r>
              <a:rPr lang="ru-RU" dirty="0" smtClean="0"/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>
                <a:hlinkClick r:id="rId3"/>
              </a:rPr>
              <a:t>https://pypi.python.org/pypi/pyflakes</a:t>
            </a:r>
            <a:r>
              <a:rPr lang="ru-RU" dirty="0" smtClean="0"/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dirty="0" err="1" smtClean="0"/>
              <a:t>PyLint</a:t>
            </a:r>
            <a:r>
              <a:rPr lang="ru-RU" dirty="0" smtClean="0"/>
              <a:t> можно интегрировать в </a:t>
            </a:r>
            <a:r>
              <a:rPr lang="ru-RU" b="1" dirty="0" smtClean="0"/>
              <a:t>IDE</a:t>
            </a:r>
            <a:r>
              <a:rPr lang="ru-RU" dirty="0" smtClean="0"/>
              <a:t>, такие как </a:t>
            </a:r>
            <a:r>
              <a:rPr lang="ru-RU" b="1" dirty="0" err="1" smtClean="0"/>
              <a:t>PyCharm</a:t>
            </a:r>
            <a:r>
              <a:rPr lang="ru-RU" dirty="0" smtClean="0"/>
              <a:t> и текстовые редакторы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Подробнее об анализаторах кода см.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4"/>
              </a:rPr>
              <a:t>https://python-scripts.com/code-analysis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FF0000"/>
                </a:solidFill>
              </a:rPr>
              <a:t>5. </a:t>
            </a:r>
            <a:r>
              <a:rPr lang="ru-RU" dirty="0" smtClean="0">
                <a:solidFill>
                  <a:srgbClr val="FF0000"/>
                </a:solidFill>
              </a:rPr>
              <a:t>Модули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237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600" dirty="0" smtClean="0"/>
              <a:t>Один из основных уровней абстракции. Уровни абстракции позволяют программисту разбивать код на части, которые содержат связанные данные и функциональность.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600" dirty="0" smtClean="0"/>
              <a:t>Импортирование модуля производится командой </a:t>
            </a:r>
            <a:r>
              <a:rPr lang="en-US" sz="3600" b="1" i="1" dirty="0" smtClean="0"/>
              <a:t>import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600" dirty="0" smtClean="0"/>
              <a:t>Модули могут быть </a:t>
            </a:r>
            <a:r>
              <a:rPr lang="ru-RU" sz="3600" b="1" dirty="0" smtClean="0"/>
              <a:t>встроенными</a:t>
            </a:r>
            <a:r>
              <a:rPr lang="ru-RU" sz="3600" dirty="0" smtClean="0"/>
              <a:t>, </a:t>
            </a:r>
            <a:r>
              <a:rPr lang="ru-RU" sz="3600" b="1" dirty="0" smtClean="0"/>
              <a:t>сторонними</a:t>
            </a:r>
            <a:r>
              <a:rPr lang="ru-RU" sz="3600" dirty="0" smtClean="0"/>
              <a:t> и </a:t>
            </a:r>
            <a:r>
              <a:rPr lang="ru-RU" sz="3600" b="1" dirty="0" smtClean="0"/>
              <a:t>внутренними</a:t>
            </a:r>
            <a:r>
              <a:rPr lang="ru-RU" sz="3600" dirty="0" smtClean="0"/>
              <a:t> (пользовательскими).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600" dirty="0" smtClean="0"/>
              <a:t>Примеры встроенных модулей – </a:t>
            </a:r>
            <a:r>
              <a:rPr lang="ru-RU" sz="3600" b="1" dirty="0" err="1" smtClean="0">
                <a:solidFill>
                  <a:schemeClr val="tx2"/>
                </a:solidFill>
              </a:rPr>
              <a:t>os</a:t>
            </a:r>
            <a:r>
              <a:rPr lang="ru-RU" sz="3600" b="1" dirty="0" smtClean="0">
                <a:solidFill>
                  <a:schemeClr val="tx2"/>
                </a:solidFill>
              </a:rPr>
              <a:t>, </a:t>
            </a:r>
            <a:r>
              <a:rPr lang="ru-RU" sz="3600" b="1" dirty="0" err="1" smtClean="0">
                <a:solidFill>
                  <a:schemeClr val="tx2"/>
                </a:solidFill>
              </a:rPr>
              <a:t>sys</a:t>
            </a:r>
            <a:r>
              <a:rPr lang="ru-RU" sz="3600" dirty="0" smtClean="0"/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600" dirty="0" smtClean="0"/>
              <a:t>Примеры сторонних пакетов в среде – </a:t>
            </a:r>
            <a:r>
              <a:rPr lang="en-US" sz="3600" dirty="0" smtClean="0">
                <a:solidFill>
                  <a:schemeClr val="tx2"/>
                </a:solidFill>
              </a:rPr>
              <a:t>Requests</a:t>
            </a:r>
            <a:r>
              <a:rPr lang="ru-RU" sz="3600" dirty="0" smtClean="0">
                <a:solidFill>
                  <a:schemeClr val="tx2"/>
                </a:solidFill>
              </a:rPr>
              <a:t>,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NumPy</a:t>
            </a:r>
            <a:r>
              <a:rPr lang="en-US" sz="3600" dirty="0" smtClean="0"/>
              <a:t> </a:t>
            </a:r>
            <a:endParaRPr lang="ru-RU" sz="3600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600" b="1" dirty="0" smtClean="0"/>
              <a:t>Пример</a:t>
            </a:r>
            <a:r>
              <a:rPr lang="en-US" sz="3600" b="1" dirty="0" smtClean="0"/>
              <a:t>: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import sys</a:t>
            </a:r>
            <a:r>
              <a:rPr lang="ru-RU" sz="3600" dirty="0" smtClean="0">
                <a:solidFill>
                  <a:srgbClr val="FF0000"/>
                </a:solidFill>
              </a:rPr>
              <a:t>	</a:t>
            </a:r>
            <a:r>
              <a:rPr lang="ru-RU" sz="3600" smtClean="0">
                <a:solidFill>
                  <a:srgbClr val="FF0000"/>
                </a:solidFill>
              </a:rPr>
              <a:t>	</a:t>
            </a:r>
            <a:r>
              <a:rPr lang="en-US" sz="3600" smtClean="0">
                <a:solidFill>
                  <a:srgbClr val="FF0000"/>
                </a:solidFill>
              </a:rPr>
              <a:t>		</a:t>
            </a:r>
            <a:r>
              <a:rPr lang="en-US" sz="3600" smtClean="0"/>
              <a:t>#</a:t>
            </a:r>
            <a:r>
              <a:rPr lang="ru-RU" sz="3600" dirty="0" smtClean="0"/>
              <a:t>Встроенный модуль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import </a:t>
            </a:r>
            <a:r>
              <a:rPr lang="en-US" sz="3600" dirty="0" err="1" smtClean="0">
                <a:solidFill>
                  <a:srgbClr val="FF0000"/>
                </a:solidFill>
              </a:rPr>
              <a:t>matplotlib.pyplot</a:t>
            </a:r>
            <a:r>
              <a:rPr lang="en-US" sz="3600" dirty="0" smtClean="0">
                <a:solidFill>
                  <a:srgbClr val="FF0000"/>
                </a:solidFill>
              </a:rPr>
              <a:t> as </a:t>
            </a:r>
            <a:r>
              <a:rPr lang="en-US" sz="3600" dirty="0" err="1" smtClean="0">
                <a:solidFill>
                  <a:srgbClr val="FF0000"/>
                </a:solidFill>
              </a:rPr>
              <a:t>plt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#</a:t>
            </a:r>
            <a:r>
              <a:rPr lang="ru-RU" sz="3600" dirty="0" smtClean="0"/>
              <a:t> Сторонний модуль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928992" cy="62068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Примеры </a:t>
            </a:r>
            <a:r>
              <a:rPr lang="ru-RU" b="1" smtClean="0"/>
              <a:t>пользовательских модулей</a:t>
            </a:r>
            <a:r>
              <a:rPr lang="en-US" b="1" smtClean="0"/>
              <a:t> </a:t>
            </a:r>
            <a:r>
              <a:rPr lang="ru-RU" b="1" smtClean="0"/>
              <a:t>с разделением их функционала</a:t>
            </a:r>
            <a:r>
              <a:rPr lang="en-US" b="1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8928992" cy="55446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4000" dirty="0" smtClean="0"/>
              <a:t>Модуль взаимодействия с пользователем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4000" dirty="0" smtClean="0"/>
              <a:t>Модуль записи в файл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4000" dirty="0" smtClean="0"/>
              <a:t>Модуль считывания из файла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4000" dirty="0" smtClean="0"/>
              <a:t>Модуль построения графиков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4000" dirty="0" smtClean="0"/>
              <a:t>Управляющий модуль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4000" dirty="0" smtClean="0"/>
              <a:t>Расчётный модуль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4000" dirty="0" smtClean="0"/>
              <a:t>Модуль функций</a:t>
            </a:r>
          </a:p>
          <a:p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Читабельность важнее скорости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Спагетти-код. </a:t>
            </a:r>
            <a:r>
              <a:rPr lang="ru-RU" dirty="0" smtClean="0"/>
              <a:t>Вложенные условия </a:t>
            </a:r>
            <a:r>
              <a:rPr lang="ru-RU" i="1" dirty="0" err="1" smtClean="0"/>
              <a:t>if</a:t>
            </a:r>
            <a:r>
              <a:rPr lang="ru-RU" dirty="0" smtClean="0"/>
              <a:t>, расположенные на нескольких страницах подряд, и циклы </a:t>
            </a:r>
            <a:r>
              <a:rPr lang="ru-RU" b="1" i="1" dirty="0" err="1" smtClean="0"/>
              <a:t>for</a:t>
            </a:r>
            <a:r>
              <a:rPr lang="ru-RU" dirty="0" smtClean="0"/>
              <a:t>, содержащие большое количество скопированного текста.</a:t>
            </a:r>
          </a:p>
          <a:p>
            <a:pPr>
              <a:buNone/>
            </a:pPr>
            <a:r>
              <a:rPr lang="ru-RU" dirty="0" smtClean="0"/>
              <a:t>Подробнее см. </a:t>
            </a:r>
            <a:r>
              <a:rPr lang="en-US" dirty="0" smtClean="0">
                <a:hlinkClick r:id="rId2"/>
              </a:rPr>
              <a:t>https://habrahabr.ru/post/187154/</a:t>
            </a:r>
            <a:r>
              <a:rPr lang="ru-RU" dirty="0" smtClean="0"/>
              <a:t> </a:t>
            </a:r>
          </a:p>
          <a:p>
            <a:r>
              <a:rPr lang="ru-RU" b="1" dirty="0" err="1" smtClean="0">
                <a:solidFill>
                  <a:srgbClr val="FF0000"/>
                </a:solidFill>
              </a:rPr>
              <a:t>Равиоли-код</a:t>
            </a:r>
            <a:r>
              <a:rPr lang="ru-RU" i="1" dirty="0" smtClean="0"/>
              <a:t> </a:t>
            </a:r>
            <a:r>
              <a:rPr lang="ru-RU" dirty="0" smtClean="0"/>
              <a:t>состоит из множества небольших логических фрагментов, зачастую классов или объектов, которые не имеют хорошей структуры. Т.е. это чересчур </a:t>
            </a:r>
            <a:r>
              <a:rPr lang="ru-RU" dirty="0" err="1" smtClean="0"/>
              <a:t>мелкоструктурированный</a:t>
            </a:r>
            <a:r>
              <a:rPr lang="ru-RU" dirty="0" smtClean="0"/>
              <a:t> код. 	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источников. Книги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237312"/>
          </a:xfrm>
        </p:spPr>
        <p:txBody>
          <a:bodyPr>
            <a:normAutofit lnSpcReduction="10000"/>
          </a:bodyPr>
          <a:lstStyle/>
          <a:p>
            <a:pPr marL="457200" lvl="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smtClean="0">
                <a:solidFill>
                  <a:srgbClr val="FF0000"/>
                </a:solidFill>
              </a:rPr>
              <a:t>Васецкий А. М., Красильников И.В., Информационные технологии. Введение в язык программирования </a:t>
            </a:r>
            <a:r>
              <a:rPr lang="en-US" sz="2400" smtClean="0">
                <a:solidFill>
                  <a:srgbClr val="FF0000"/>
                </a:solidFill>
              </a:rPr>
              <a:t>Python</a:t>
            </a:r>
            <a:r>
              <a:rPr lang="ru-RU" sz="2400" smtClean="0">
                <a:solidFill>
                  <a:srgbClr val="FF0000"/>
                </a:solidFill>
              </a:rPr>
              <a:t> : учеб. пособие. – М. : РХТУ им. Д. И. Менделеева, 2019. – 140 с.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smtClean="0"/>
              <a:t>Изучаем </a:t>
            </a:r>
            <a:r>
              <a:rPr lang="ru-RU" sz="2400" dirty="0" err="1" smtClean="0"/>
              <a:t>Python</a:t>
            </a:r>
            <a:r>
              <a:rPr lang="ru-RU" sz="2400" dirty="0" smtClean="0"/>
              <a:t>. Программирование игр, визуализация данных, </a:t>
            </a:r>
            <a:r>
              <a:rPr lang="ru-RU" sz="2400" dirty="0" err="1" smtClean="0"/>
              <a:t>веб-приложения</a:t>
            </a:r>
            <a:r>
              <a:rPr lang="ru-RU" sz="2400" dirty="0" smtClean="0"/>
              <a:t>. — СПб.: Питер, 2017. — 496 с.: ил. — (Серия «Библиотека программиста»).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smtClean="0"/>
              <a:t>Лутц </a:t>
            </a:r>
            <a:r>
              <a:rPr lang="ru-RU" sz="2400" dirty="0" smtClean="0"/>
              <a:t>М. Изучаем </a:t>
            </a:r>
            <a:r>
              <a:rPr lang="ru-RU" sz="2400" dirty="0" err="1" smtClean="0"/>
              <a:t>Python</a:t>
            </a:r>
            <a:r>
              <a:rPr lang="ru-RU" sz="2400" dirty="0" smtClean="0"/>
              <a:t>, 4-е издание. – Пер. с англ. – СПб.: Символ-Плюс, 2011. – 1280 с., ил.</a:t>
            </a:r>
            <a:endParaRPr lang="en-US" sz="2400" dirty="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 err="1" smtClean="0"/>
              <a:t>Прохоренок</a:t>
            </a:r>
            <a:r>
              <a:rPr lang="ru-RU" sz="2400" dirty="0" smtClean="0"/>
              <a:t> Н. А., Дронов</a:t>
            </a:r>
            <a:r>
              <a:rPr lang="en-US" sz="2400" dirty="0" smtClean="0"/>
              <a:t> </a:t>
            </a:r>
            <a:r>
              <a:rPr lang="ru-RU" sz="2400" dirty="0" smtClean="0"/>
              <a:t>В. А., «</a:t>
            </a:r>
            <a:r>
              <a:rPr lang="ru-RU" sz="2400" dirty="0" err="1" smtClean="0"/>
              <a:t>Python</a:t>
            </a:r>
            <a:r>
              <a:rPr lang="ru-RU" sz="2400" dirty="0" smtClean="0"/>
              <a:t> 3. Самое необходимое» — СПб.: </a:t>
            </a:r>
            <a:r>
              <a:rPr lang="ru-RU" sz="2400" dirty="0" err="1" smtClean="0"/>
              <a:t>БХВ-Петербург</a:t>
            </a:r>
            <a:r>
              <a:rPr lang="ru-RU" sz="2400" dirty="0" smtClean="0"/>
              <a:t>. – 2016, 464 с</a:t>
            </a:r>
            <a:endParaRPr lang="en-US" sz="2400" dirty="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 err="1" smtClean="0"/>
              <a:t>Прохоренок</a:t>
            </a:r>
            <a:r>
              <a:rPr lang="ru-RU" sz="2400" dirty="0" smtClean="0"/>
              <a:t> Н.А.</a:t>
            </a:r>
            <a:r>
              <a:rPr lang="en-US" sz="2400" dirty="0" smtClean="0"/>
              <a:t> </a:t>
            </a:r>
            <a:r>
              <a:rPr lang="ru-RU" sz="2400" dirty="0" smtClean="0"/>
              <a:t>Дронов В. А., «</a:t>
            </a:r>
            <a:r>
              <a:rPr lang="ru-RU" sz="2400" dirty="0" err="1" smtClean="0"/>
              <a:t>Python</a:t>
            </a:r>
            <a:r>
              <a:rPr lang="ru-RU" sz="2400" dirty="0" smtClean="0"/>
              <a:t> 3 и </a:t>
            </a:r>
            <a:r>
              <a:rPr lang="ru-RU" sz="2400" dirty="0" err="1" smtClean="0"/>
              <a:t>PyQt</a:t>
            </a:r>
            <a:r>
              <a:rPr lang="ru-RU" sz="2400" dirty="0" smtClean="0"/>
              <a:t>. Разработка приложений» — СПб.: </a:t>
            </a:r>
            <a:r>
              <a:rPr lang="ru-RU" sz="2400" dirty="0" err="1" smtClean="0"/>
              <a:t>БХВ-Петербург</a:t>
            </a:r>
            <a:r>
              <a:rPr lang="ru-RU" sz="2400" dirty="0" smtClean="0"/>
              <a:t>. – 2016, 832 с.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 err="1" smtClean="0"/>
              <a:t>Любанович</a:t>
            </a:r>
            <a:r>
              <a:rPr lang="ru-RU" sz="2400" dirty="0" smtClean="0"/>
              <a:t> Б: Простой </a:t>
            </a:r>
            <a:r>
              <a:rPr lang="ru-RU" sz="2400" dirty="0" err="1" smtClean="0"/>
              <a:t>Python</a:t>
            </a:r>
            <a:r>
              <a:rPr lang="ru-RU" sz="2400" dirty="0" smtClean="0"/>
              <a:t>. Современный стиль программирования. – СПб.: Питер, – 2016, </a:t>
            </a:r>
            <a:r>
              <a:rPr lang="ru-RU" sz="2400" smtClean="0"/>
              <a:t>480 с.</a:t>
            </a:r>
            <a:endParaRPr lang="en-US" sz="240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smtClean="0"/>
              <a:t>Васецкий </a:t>
            </a:r>
            <a:r>
              <a:rPr lang="ru-RU" sz="2400" dirty="0" err="1" smtClean="0"/>
              <a:t>А.М., Библиотеки в программировании на языке Python: учеб. пособие. – М. : РХТУ им. Д. И. Менделеева, 2020. – </a:t>
            </a:r>
            <a:r>
              <a:rPr lang="ru-RU" sz="2400" err="1" smtClean="0"/>
              <a:t>104 </a:t>
            </a:r>
            <a:r>
              <a:rPr lang="ru-RU" sz="2400" smtClean="0"/>
              <a:t>с.</a:t>
            </a:r>
            <a:endParaRPr lang="en-US" sz="240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smtClean="0"/>
              <a:t>Васецкий </a:t>
            </a:r>
            <a:r>
              <a:rPr lang="ru-RU" sz="2400" dirty="0" err="1" smtClean="0"/>
              <a:t>А.М., Практикум по программированию на языке Python: учеб. пособие. – М. : РХТУ им. Д. И. Менделеева, 2020. – 1</a:t>
            </a:r>
            <a:r>
              <a:rPr lang="en-US" sz="2400" dirty="0" err="1" smtClean="0"/>
              <a:t>5</a:t>
            </a:r>
            <a:r>
              <a:rPr lang="ru-RU" sz="2400" dirty="0" err="1" smtClean="0"/>
              <a:t>2 с.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endParaRPr lang="en-US" sz="2400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endParaRPr lang="ru-RU" sz="24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4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 smtClean="0"/>
              <a:t>ООП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</a:t>
            </a:r>
            <a:r>
              <a:rPr lang="ru-RU" b="1" dirty="0" err="1" smtClean="0"/>
              <a:t>Python</a:t>
            </a:r>
            <a:r>
              <a:rPr lang="ru-RU" dirty="0" smtClean="0"/>
              <a:t> все элементы являются </a:t>
            </a:r>
            <a:r>
              <a:rPr lang="ru-RU" b="1" dirty="0" smtClean="0">
                <a:solidFill>
                  <a:srgbClr val="FF0000"/>
                </a:solidFill>
              </a:rPr>
              <a:t>объектами</a:t>
            </a:r>
            <a:r>
              <a:rPr lang="ru-RU" dirty="0" smtClean="0"/>
              <a:t> и работают как объекты.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Функции</a:t>
            </a:r>
            <a:r>
              <a:rPr lang="ru-RU" dirty="0" smtClean="0"/>
              <a:t> являются объектами первого класса. Функции, классы, строки и даже типы считаются в </a:t>
            </a:r>
            <a:r>
              <a:rPr lang="ru-RU" dirty="0" err="1" smtClean="0"/>
              <a:t>Python</a:t>
            </a:r>
            <a:r>
              <a:rPr lang="ru-RU" dirty="0" smtClean="0"/>
              <a:t> объектами: все они имеют тип, их можно передать как аргументы функций, они могут иметь методы и свойства.</a:t>
            </a:r>
          </a:p>
          <a:p>
            <a:r>
              <a:rPr lang="ru-RU" dirty="0" smtClean="0"/>
              <a:t>Однако, в отличие от </a:t>
            </a:r>
            <a:r>
              <a:rPr lang="ru-RU" dirty="0" err="1" smtClean="0"/>
              <a:t>Java</a:t>
            </a:r>
            <a:r>
              <a:rPr lang="ru-RU" dirty="0" smtClean="0"/>
              <a:t>, в </a:t>
            </a:r>
            <a:r>
              <a:rPr lang="ru-RU" dirty="0" err="1" smtClean="0"/>
              <a:t>Python</a:t>
            </a:r>
            <a:r>
              <a:rPr lang="ru-RU" dirty="0" smtClean="0"/>
              <a:t> парадигма объектно-ориентированного программирования (ООП) не основная. Проект, написанный на </a:t>
            </a:r>
            <a:r>
              <a:rPr lang="ru-RU" dirty="0" err="1" smtClean="0"/>
              <a:t>Python</a:t>
            </a:r>
            <a:r>
              <a:rPr lang="ru-RU" dirty="0" smtClean="0"/>
              <a:t>, вполне может и </a:t>
            </a:r>
            <a:r>
              <a:rPr lang="ru-RU" b="1" dirty="0" smtClean="0">
                <a:solidFill>
                  <a:srgbClr val="FF0000"/>
                </a:solidFill>
              </a:rPr>
              <a:t>не быть </a:t>
            </a:r>
            <a:r>
              <a:rPr lang="ru-RU" dirty="0" smtClean="0"/>
              <a:t>объектно-ориентированным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Парадигма, которая в своей чистейшей форме не имеет операторов присваивания и побочных эффектов и вызывает функции одну за другой, чтобы выполнить задачу.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Python</a:t>
            </a:r>
            <a:r>
              <a:rPr lang="ru-RU" dirty="0" smtClean="0"/>
              <a:t> имеются инструменты, которые позволяют заниматься функциональным программированием, хотя он не является чисто функциональным языком.</a:t>
            </a:r>
          </a:p>
          <a:p>
            <a:r>
              <a:rPr lang="ru-RU" dirty="0" smtClean="0"/>
              <a:t>Подробнее с этим аспектом </a:t>
            </a:r>
            <a:r>
              <a:rPr lang="en-US" b="1" dirty="0" smtClean="0"/>
              <a:t>Python</a:t>
            </a:r>
            <a:r>
              <a:rPr lang="ru-RU" dirty="0" smtClean="0"/>
              <a:t> можно ознакомиться </a:t>
            </a:r>
            <a:r>
              <a:rPr lang="en-US" dirty="0" smtClean="0">
                <a:hlinkClick r:id="rId2"/>
              </a:rPr>
              <a:t>http://bit.ly/functional-programming-python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6. Доступ к документации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Документ</a:t>
            </a: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Пуск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ru-RU" b="1" dirty="0" smtClean="0">
                <a:solidFill>
                  <a:srgbClr val="FF0000"/>
                </a:solidFill>
              </a:rPr>
              <a:t>Программы (Все программы)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ru-RU" b="1" dirty="0" err="1" smtClean="0">
                <a:solidFill>
                  <a:srgbClr val="FF0000"/>
                </a:solidFill>
              </a:rPr>
              <a:t>Python</a:t>
            </a:r>
            <a:r>
              <a:rPr lang="ru-RU" b="1" dirty="0" smtClean="0">
                <a:solidFill>
                  <a:srgbClr val="FF0000"/>
                </a:solidFill>
              </a:rPr>
              <a:t> 3.</a:t>
            </a:r>
            <a:r>
              <a:rPr lang="en-US" b="1" dirty="0" smtClean="0">
                <a:solidFill>
                  <a:srgbClr val="FF0000"/>
                </a:solidFill>
              </a:rPr>
              <a:t>x&gt;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Python</a:t>
            </a:r>
            <a:r>
              <a:rPr lang="ru-RU" b="1" dirty="0" smtClean="0">
                <a:solidFill>
                  <a:srgbClr val="FF0000"/>
                </a:solidFill>
              </a:rPr>
              <a:t> 3.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Manuals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ru-RU" dirty="0" smtClean="0"/>
              <a:t>Сервер документов (откроется в браузере)</a:t>
            </a:r>
            <a:endParaRPr lang="en-US" dirty="0" smtClean="0"/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Пуск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ru-RU" b="1" dirty="0" smtClean="0">
                <a:solidFill>
                  <a:srgbClr val="FF0000"/>
                </a:solidFill>
              </a:rPr>
              <a:t>Программы (Все программы)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ru-RU" b="1" dirty="0" err="1" smtClean="0">
                <a:solidFill>
                  <a:srgbClr val="FF0000"/>
                </a:solidFill>
              </a:rPr>
              <a:t>Python</a:t>
            </a:r>
            <a:r>
              <a:rPr lang="ru-RU" b="1" dirty="0" smtClean="0">
                <a:solidFill>
                  <a:srgbClr val="FF0000"/>
                </a:solidFill>
              </a:rPr>
              <a:t> 3.</a:t>
            </a:r>
            <a:r>
              <a:rPr lang="en-US" b="1" dirty="0" smtClean="0">
                <a:solidFill>
                  <a:srgbClr val="FF0000"/>
                </a:solidFill>
              </a:rPr>
              <a:t>x&gt;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Python</a:t>
            </a:r>
            <a:r>
              <a:rPr lang="ru-RU" b="1" dirty="0" smtClean="0">
                <a:solidFill>
                  <a:srgbClr val="FF0000"/>
                </a:solidFill>
              </a:rPr>
              <a:t> 3.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Module Docs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ru-RU" dirty="0" smtClean="0"/>
              <a:t>Там находятся страницы с описанием всех классов, функций и констант, объявленных в стандартных модулях</a:t>
            </a:r>
          </a:p>
          <a:p>
            <a:r>
              <a:rPr lang="ru-RU" dirty="0" smtClean="0"/>
              <a:t>Чтобы завершить работу, следует переключиться в его окно, ввести команду </a:t>
            </a:r>
            <a:r>
              <a:rPr lang="ru-RU" b="1" i="1" dirty="0" err="1" smtClean="0">
                <a:solidFill>
                  <a:srgbClr val="FF0000"/>
                </a:solidFill>
              </a:rPr>
              <a:t>q</a:t>
            </a:r>
            <a:r>
              <a:rPr lang="ru-RU" dirty="0" smtClean="0"/>
              <a:t> и нажать </a:t>
            </a:r>
            <a:r>
              <a:rPr lang="ru-RU" b="1" i="1" dirty="0" smtClean="0"/>
              <a:t>&lt;</a:t>
            </a:r>
            <a:r>
              <a:rPr lang="ru-RU" b="1" i="1" dirty="0" err="1" smtClean="0"/>
              <a:t>Enter</a:t>
            </a:r>
            <a:r>
              <a:rPr lang="ru-RU" b="1" i="1" dirty="0" smtClean="0"/>
              <a:t>&gt;. </a:t>
            </a:r>
            <a:r>
              <a:rPr lang="ru-RU" dirty="0" smtClean="0"/>
              <a:t>А введенная там команда 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ru-RU" dirty="0" smtClean="0"/>
              <a:t> повторно выведет страницу</a:t>
            </a:r>
            <a:r>
              <a:rPr lang="en-US" dirty="0" smtClean="0"/>
              <a:t> </a:t>
            </a:r>
            <a:r>
              <a:rPr lang="ru-RU" dirty="0" smtClean="0"/>
              <a:t>со списком модулей.</a:t>
            </a:r>
            <a:endParaRPr lang="en-US" dirty="0" smtClean="0"/>
          </a:p>
          <a:p>
            <a:r>
              <a:rPr lang="ru-RU" dirty="0" smtClean="0"/>
              <a:t>Оригинальную документацию </a:t>
            </a:r>
            <a:r>
              <a:rPr lang="ru-RU" dirty="0" err="1" smtClean="0"/>
              <a:t>онлайн</a:t>
            </a:r>
            <a:r>
              <a:rPr lang="ru-RU" dirty="0" smtClean="0"/>
              <a:t> см.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https://docs.python.org/3/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Функция </a:t>
            </a:r>
            <a:r>
              <a:rPr lang="en-US" sz="4400" dirty="0" smtClean="0"/>
              <a:t>help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3400" dirty="0" smtClean="0"/>
              <a:t>С помощью функции </a:t>
            </a:r>
            <a:r>
              <a:rPr lang="ru-RU" sz="3400" b="1" i="1" dirty="0" err="1" smtClean="0">
                <a:solidFill>
                  <a:srgbClr val="FF0000"/>
                </a:solidFill>
              </a:rPr>
              <a:t>help</a:t>
            </a:r>
            <a:r>
              <a:rPr lang="ru-RU" sz="3400" b="1" i="1" dirty="0" smtClean="0">
                <a:solidFill>
                  <a:srgbClr val="FF0000"/>
                </a:solidFill>
              </a:rPr>
              <a:t>() </a:t>
            </a:r>
            <a:r>
              <a:rPr lang="ru-RU" sz="3400" dirty="0" smtClean="0"/>
              <a:t>можно получить документацию по конкретной</a:t>
            </a:r>
            <a:r>
              <a:rPr lang="en-US" sz="3400" dirty="0" smtClean="0"/>
              <a:t> </a:t>
            </a:r>
            <a:r>
              <a:rPr lang="ru-RU" sz="3400" dirty="0" smtClean="0"/>
              <a:t>функции и по всему модулю сразу.</a:t>
            </a:r>
            <a:endParaRPr lang="en-US" sz="3400" dirty="0" smtClean="0"/>
          </a:p>
          <a:p>
            <a:pPr>
              <a:spcBef>
                <a:spcPts val="0"/>
              </a:spcBef>
            </a:pPr>
            <a:r>
              <a:rPr lang="ru-RU" sz="3400" dirty="0" smtClean="0"/>
              <a:t>Для вывода помощи по классу </a:t>
            </a:r>
            <a:r>
              <a:rPr lang="en-US" sz="3400" b="1" i="1" dirty="0" err="1" smtClean="0">
                <a:solidFill>
                  <a:srgbClr val="FF0000"/>
                </a:solidFill>
              </a:rPr>
              <a:t>str</a:t>
            </a:r>
            <a:r>
              <a:rPr lang="en-US" sz="3400" dirty="0" smtClean="0"/>
              <a:t> </a:t>
            </a:r>
            <a:r>
              <a:rPr lang="ru-RU" sz="3400" dirty="0" smtClean="0"/>
              <a:t>в модуле </a:t>
            </a:r>
            <a:r>
              <a:rPr lang="en-US" sz="3400" b="1" i="1" dirty="0" err="1" smtClean="0">
                <a:solidFill>
                  <a:srgbClr val="FF0000"/>
                </a:solidFill>
              </a:rPr>
              <a:t>builtins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ru-RU" sz="3400" dirty="0" smtClean="0"/>
              <a:t>набрать в консоли:</a:t>
            </a:r>
          </a:p>
          <a:p>
            <a:pPr>
              <a:spcBef>
                <a:spcPts val="0"/>
              </a:spcBef>
              <a:buNone/>
            </a:pPr>
            <a:r>
              <a:rPr lang="en-US" sz="3400" b="1" i="1" dirty="0" smtClean="0">
                <a:solidFill>
                  <a:srgbClr val="FF0000"/>
                </a:solidFill>
              </a:rPr>
              <a:t>&gt;&gt;&gt;help(</a:t>
            </a:r>
            <a:r>
              <a:rPr lang="en-US" sz="3400" b="1" i="1" dirty="0" err="1" smtClean="0">
                <a:solidFill>
                  <a:srgbClr val="FF0000"/>
                </a:solidFill>
              </a:rPr>
              <a:t>str</a:t>
            </a:r>
            <a:r>
              <a:rPr lang="en-US" sz="3400" b="1" i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3400" dirty="0" smtClean="0"/>
              <a:t>C</a:t>
            </a:r>
            <a:r>
              <a:rPr lang="ru-RU" sz="3400" dirty="0" smtClean="0"/>
              <a:t>начала импортируем модуль</a:t>
            </a:r>
          </a:p>
          <a:p>
            <a:pPr>
              <a:spcBef>
                <a:spcPts val="0"/>
              </a:spcBef>
              <a:buNone/>
            </a:pPr>
            <a:r>
              <a:rPr lang="en-US" sz="3400" b="1" i="1" dirty="0" smtClean="0">
                <a:solidFill>
                  <a:srgbClr val="FF0000"/>
                </a:solidFill>
              </a:rPr>
              <a:t>&gt;&gt;&gt; import </a:t>
            </a:r>
            <a:r>
              <a:rPr lang="en-US" sz="3400" b="1" i="1" dirty="0" err="1" smtClean="0">
                <a:solidFill>
                  <a:srgbClr val="FF0000"/>
                </a:solidFill>
              </a:rPr>
              <a:t>builtins</a:t>
            </a:r>
            <a:endParaRPr lang="en-US" sz="3400" b="1" i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3400" dirty="0" smtClean="0"/>
              <a:t>А затем выведем справку по нему</a:t>
            </a:r>
          </a:p>
          <a:p>
            <a:pPr>
              <a:spcBef>
                <a:spcPts val="0"/>
              </a:spcBef>
              <a:buNone/>
            </a:pPr>
            <a:r>
              <a:rPr lang="en-US" sz="3400" b="1" i="1" dirty="0" smtClean="0">
                <a:solidFill>
                  <a:srgbClr val="FF0000"/>
                </a:solidFill>
              </a:rPr>
              <a:t>&gt;&gt;&gt; help(</a:t>
            </a:r>
            <a:r>
              <a:rPr lang="en-US" sz="3400" b="1" i="1" dirty="0" err="1" smtClean="0">
                <a:solidFill>
                  <a:srgbClr val="FF0000"/>
                </a:solidFill>
              </a:rPr>
              <a:t>builtins</a:t>
            </a:r>
            <a:r>
              <a:rPr lang="en-US" sz="3400" b="1" i="1" dirty="0" smtClean="0">
                <a:solidFill>
                  <a:srgbClr val="FF0000"/>
                </a:solidFill>
              </a:rPr>
              <a:t>)</a:t>
            </a:r>
            <a:endParaRPr lang="ru-RU" sz="3400" b="1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Строки документирования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400" dirty="0" smtClean="0"/>
              <a:t>для комментирования большого фрагмента кода используются утроенные кавычки или утроенные апострофы. Такие строки не являются комментариями в полном смысле этого слова. Вместо комментирования фрагмента создается объект строкового типа, который сохраняется в атрибуте </a:t>
            </a:r>
            <a:r>
              <a:rPr lang="ru-RU" sz="4400" b="1" i="1" dirty="0" err="1" smtClean="0">
                <a:solidFill>
                  <a:srgbClr val="FF0000"/>
                </a:solidFill>
              </a:rPr>
              <a:t>__doc__</a:t>
            </a:r>
            <a:r>
              <a:rPr lang="ru-RU" sz="4400" b="1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ru-RU" sz="3400" dirty="0" smtClean="0"/>
              <a:t>Функция </a:t>
            </a:r>
            <a:r>
              <a:rPr lang="ru-RU" sz="4400" b="1" i="1" dirty="0" err="1" smtClean="0">
                <a:solidFill>
                  <a:srgbClr val="FF0000"/>
                </a:solidFill>
              </a:rPr>
              <a:t>help</a:t>
            </a:r>
            <a:r>
              <a:rPr lang="ru-RU" sz="4400" b="1" i="1" dirty="0" smtClean="0">
                <a:solidFill>
                  <a:srgbClr val="FF0000"/>
                </a:solidFill>
              </a:rPr>
              <a:t>() </a:t>
            </a:r>
            <a:r>
              <a:rPr lang="ru-RU" sz="3400" dirty="0" smtClean="0"/>
              <a:t>при составлении документации получает информацию из этого атрибута.</a:t>
            </a:r>
            <a:endParaRPr lang="ru-RU" sz="3400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Пример документирования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800" b="1" i="1" dirty="0" smtClean="0">
                <a:solidFill>
                  <a:srgbClr val="00B050"/>
                </a:solidFill>
              </a:rPr>
              <a:t># -*- coding: utf-8 -*-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800" b="1" i="1" dirty="0" smtClean="0">
                <a:solidFill>
                  <a:srgbClr val="00B050"/>
                </a:solidFill>
              </a:rPr>
              <a:t>"""описание модуля </a:t>
            </a:r>
            <a:r>
              <a:rPr lang="en-US" sz="3800" b="1" i="1" dirty="0" smtClean="0">
                <a:solidFill>
                  <a:srgbClr val="00B050"/>
                </a:solidFill>
              </a:rPr>
              <a:t>testd.py </a:t>
            </a:r>
            <a:r>
              <a:rPr lang="ru-RU" sz="3800" b="1" i="1" dirty="0" smtClean="0">
                <a:solidFill>
                  <a:srgbClr val="00B050"/>
                </a:solidFill>
              </a:rPr>
              <a:t>"""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800" b="1" i="1" dirty="0" smtClean="0">
                <a:solidFill>
                  <a:srgbClr val="FF0000"/>
                </a:solidFill>
              </a:rPr>
              <a:t>def </a:t>
            </a:r>
            <a:r>
              <a:rPr lang="en-US" sz="3800" b="1" i="1" dirty="0" err="1" smtClean="0">
                <a:solidFill>
                  <a:srgbClr val="FF0000"/>
                </a:solidFill>
              </a:rPr>
              <a:t>func</a:t>
            </a:r>
            <a:r>
              <a:rPr lang="en-US" sz="3800" b="1" i="1" dirty="0" smtClean="0">
                <a:solidFill>
                  <a:srgbClr val="FF0000"/>
                </a:solidFill>
              </a:rPr>
              <a:t>():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800" b="1" i="1" dirty="0" smtClean="0">
                <a:solidFill>
                  <a:srgbClr val="FF0000"/>
                </a:solidFill>
              </a:rPr>
              <a:t>		</a:t>
            </a:r>
            <a:r>
              <a:rPr lang="ru-RU" sz="3800" b="1" i="1" dirty="0" smtClean="0">
                <a:solidFill>
                  <a:srgbClr val="00B050"/>
                </a:solidFill>
              </a:rPr>
              <a:t>""" Описание функции"""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800" b="1" i="1" dirty="0" smtClean="0">
                <a:solidFill>
                  <a:srgbClr val="FF0000"/>
                </a:solidFill>
              </a:rPr>
              <a:t>		</a:t>
            </a:r>
            <a:r>
              <a:rPr lang="en-US" sz="3800" b="1" i="1" dirty="0" smtClean="0">
                <a:solidFill>
                  <a:srgbClr val="FF0000"/>
                </a:solidFill>
              </a:rPr>
              <a:t>pass</a:t>
            </a:r>
            <a:endParaRPr lang="ru-RU" sz="3800" b="1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3800" b="1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800" dirty="0" smtClean="0"/>
              <a:t>Подключаем модуль</a:t>
            </a:r>
            <a:r>
              <a:rPr lang="en-US" sz="3800" dirty="0" smtClean="0"/>
              <a:t> </a:t>
            </a:r>
            <a:r>
              <a:rPr lang="en-US" sz="3800" dirty="0" err="1" smtClean="0"/>
              <a:t>testd</a:t>
            </a:r>
            <a:r>
              <a:rPr lang="en-US" sz="3800" dirty="0" smtClean="0"/>
              <a:t> </a:t>
            </a:r>
            <a:r>
              <a:rPr lang="ru-RU" sz="3800" dirty="0" smtClean="0"/>
              <a:t>и выводим документацию</a:t>
            </a:r>
            <a:r>
              <a:rPr lang="en-US" sz="3800" dirty="0" smtClean="0"/>
              <a:t>:</a:t>
            </a:r>
            <a:endParaRPr lang="ru-RU" sz="38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800" b="1" i="1" dirty="0" smtClean="0">
                <a:solidFill>
                  <a:srgbClr val="00B050"/>
                </a:solidFill>
              </a:rPr>
              <a:t># -*- coding: utf-8 -*-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800" b="1" i="1" dirty="0" smtClean="0">
                <a:solidFill>
                  <a:srgbClr val="FF0000"/>
                </a:solidFill>
              </a:rPr>
              <a:t>import </a:t>
            </a:r>
            <a:r>
              <a:rPr lang="en-US" sz="3800" b="1" i="1" dirty="0" err="1" smtClean="0">
                <a:solidFill>
                  <a:srgbClr val="FF0000"/>
                </a:solidFill>
              </a:rPr>
              <a:t>testd</a:t>
            </a:r>
            <a:endParaRPr lang="en-US" sz="3800" b="1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800" b="1" i="1" dirty="0" smtClean="0">
                <a:solidFill>
                  <a:srgbClr val="FF0000"/>
                </a:solidFill>
              </a:rPr>
              <a:t>help(</a:t>
            </a:r>
            <a:r>
              <a:rPr lang="en-US" sz="3800" b="1" i="1" dirty="0" err="1" smtClean="0">
                <a:solidFill>
                  <a:srgbClr val="FF0000"/>
                </a:solidFill>
              </a:rPr>
              <a:t>testd</a:t>
            </a:r>
            <a:r>
              <a:rPr lang="en-US" sz="3800" b="1" i="1" dirty="0" smtClean="0">
                <a:solidFill>
                  <a:srgbClr val="FF0000"/>
                </a:solidFill>
              </a:rPr>
              <a:t>)</a:t>
            </a:r>
            <a:endParaRPr lang="ru-RU" sz="3800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Результат в консоли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764704"/>
            <a:ext cx="8928992" cy="554461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000" b="1" i="1" dirty="0" smtClean="0"/>
              <a:t>Help on module </a:t>
            </a:r>
            <a:r>
              <a:rPr lang="en-US" sz="4000" b="1" i="1" dirty="0" err="1" smtClean="0"/>
              <a:t>testd</a:t>
            </a:r>
            <a:r>
              <a:rPr lang="en-US" sz="4000" b="1" i="1" dirty="0" smtClean="0"/>
              <a:t>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000" b="1" i="1" dirty="0" smtClean="0"/>
              <a:t>NAME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000" b="1" i="1" dirty="0" smtClean="0"/>
              <a:t>   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testd</a:t>
            </a:r>
            <a:r>
              <a:rPr lang="en-US" sz="4000" b="1" i="1" dirty="0" smtClean="0">
                <a:solidFill>
                  <a:srgbClr val="FF0000"/>
                </a:solidFill>
              </a:rPr>
              <a:t> - </a:t>
            </a:r>
            <a:r>
              <a:rPr lang="ru-RU" sz="4000" b="1" i="1" dirty="0" smtClean="0">
                <a:solidFill>
                  <a:srgbClr val="FF0000"/>
                </a:solidFill>
              </a:rPr>
              <a:t>описание модуля </a:t>
            </a:r>
            <a:r>
              <a:rPr lang="en-US" sz="4000" b="1" i="1" dirty="0" smtClean="0">
                <a:solidFill>
                  <a:srgbClr val="FF0000"/>
                </a:solidFill>
              </a:rPr>
              <a:t>testd.py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000" b="1" i="1" dirty="0" smtClean="0"/>
              <a:t>FUNCTIONS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000" b="1" i="1" dirty="0" smtClean="0"/>
              <a:t>   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func</a:t>
            </a:r>
            <a:r>
              <a:rPr lang="en-US" sz="4000" b="1" i="1" dirty="0" smtClean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000" b="1" i="1" dirty="0" smtClean="0">
                <a:solidFill>
                  <a:srgbClr val="FF0000"/>
                </a:solidFill>
              </a:rPr>
              <a:t>        </a:t>
            </a:r>
            <a:r>
              <a:rPr lang="ru-RU" sz="4000" b="1" i="1" dirty="0" smtClean="0">
                <a:solidFill>
                  <a:srgbClr val="FF0000"/>
                </a:solidFill>
              </a:rPr>
              <a:t>Описание функции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000" b="1" i="1" dirty="0" smtClean="0"/>
              <a:t>FILE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000" b="1" i="1" dirty="0" smtClean="0"/>
              <a:t>    c:\users\</a:t>
            </a:r>
            <a:r>
              <a:rPr lang="ru-RU" sz="4000" b="1" i="1" dirty="0" err="1" smtClean="0"/>
              <a:t>пользователь\</a:t>
            </a:r>
            <a:r>
              <a:rPr lang="en-US" sz="4000" b="1" i="1" dirty="0" err="1" smtClean="0"/>
              <a:t>pycharmprojects</a:t>
            </a:r>
            <a:r>
              <a:rPr lang="en-US" sz="4000" b="1" i="1" dirty="0" smtClean="0"/>
              <a:t>\modulestest01\testd.py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Атрибут </a:t>
            </a:r>
            <a:r>
              <a:rPr lang="en-US" sz="4400" dirty="0" smtClean="0"/>
              <a:t>__doc__: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 b="1" i="1" dirty="0" smtClean="0">
                <a:solidFill>
                  <a:srgbClr val="FF0000"/>
                </a:solidFill>
              </a:rPr>
              <a:t>import </a:t>
            </a:r>
            <a:r>
              <a:rPr lang="en-US" sz="4400" b="1" i="1" dirty="0" err="1" smtClean="0">
                <a:solidFill>
                  <a:srgbClr val="FF0000"/>
                </a:solidFill>
              </a:rPr>
              <a:t>testd</a:t>
            </a:r>
            <a:endParaRPr lang="en-US" sz="4400" b="1" i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4400" b="1" i="1" dirty="0" smtClean="0">
                <a:solidFill>
                  <a:srgbClr val="FF0000"/>
                </a:solidFill>
              </a:rPr>
              <a:t>print(</a:t>
            </a:r>
            <a:r>
              <a:rPr lang="en-US" sz="4400" b="1" i="1" dirty="0" err="1" smtClean="0">
                <a:solidFill>
                  <a:srgbClr val="FF0000"/>
                </a:solidFill>
              </a:rPr>
              <a:t>testd.__doc</a:t>
            </a:r>
            <a:r>
              <a:rPr lang="en-US" sz="4400" b="1" i="1" dirty="0" smtClean="0">
                <a:solidFill>
                  <a:srgbClr val="FF0000"/>
                </a:solidFill>
              </a:rPr>
              <a:t>__)</a:t>
            </a:r>
          </a:p>
          <a:p>
            <a:pPr>
              <a:spcBef>
                <a:spcPts val="0"/>
              </a:spcBef>
              <a:buNone/>
            </a:pPr>
            <a:r>
              <a:rPr lang="en-US" sz="4400" b="1" i="1" dirty="0" smtClean="0">
                <a:solidFill>
                  <a:srgbClr val="FF0000"/>
                </a:solidFill>
              </a:rPr>
              <a:t>print(</a:t>
            </a:r>
            <a:r>
              <a:rPr lang="en-US" sz="4400" b="1" i="1" dirty="0" err="1" smtClean="0">
                <a:solidFill>
                  <a:srgbClr val="FF0000"/>
                </a:solidFill>
              </a:rPr>
              <a:t>testd.func.__doc</a:t>
            </a:r>
            <a:r>
              <a:rPr lang="en-US" sz="4400" b="1" i="1" dirty="0" smtClean="0">
                <a:solidFill>
                  <a:srgbClr val="FF0000"/>
                </a:solidFill>
              </a:rPr>
              <a:t>__)</a:t>
            </a:r>
          </a:p>
          <a:p>
            <a:pPr>
              <a:spcBef>
                <a:spcPts val="0"/>
              </a:spcBef>
              <a:buNone/>
            </a:pPr>
            <a:endParaRPr lang="en-US" sz="4400" b="1" i="1" dirty="0" smtClean="0"/>
          </a:p>
          <a:p>
            <a:pPr>
              <a:spcBef>
                <a:spcPts val="0"/>
              </a:spcBef>
              <a:buNone/>
            </a:pPr>
            <a:r>
              <a:rPr lang="ru-RU" sz="4400" b="1" i="1" dirty="0" smtClean="0">
                <a:solidFill>
                  <a:srgbClr val="00B050"/>
                </a:solidFill>
              </a:rPr>
              <a:t>Вывод</a:t>
            </a:r>
            <a:r>
              <a:rPr lang="en-US" sz="4400" b="1" i="1" dirty="0" smtClean="0">
                <a:solidFill>
                  <a:srgbClr val="00B050"/>
                </a:solidFill>
              </a:rPr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ru-RU" sz="4400" dirty="0" smtClean="0"/>
              <a:t>описание модуля </a:t>
            </a:r>
            <a:r>
              <a:rPr lang="ru-RU" sz="4400" dirty="0" err="1" smtClean="0"/>
              <a:t>testd.py</a:t>
            </a:r>
            <a:r>
              <a:rPr lang="ru-RU" sz="44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4400" dirty="0" smtClean="0"/>
              <a:t>Описание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всех атрибутов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всех атрибутов, имеющихся у любого объекта, можно получить с помощью функции </a:t>
            </a:r>
            <a:r>
              <a:rPr lang="en-US" b="1" i="1" dirty="0" smtClean="0">
                <a:solidFill>
                  <a:srgbClr val="FF0000"/>
                </a:solidFill>
              </a:rPr>
              <a:t>dir(X)</a:t>
            </a:r>
            <a:endParaRPr lang="ru-RU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b="1" dirty="0" smtClean="0"/>
              <a:t>Например</a:t>
            </a:r>
            <a:r>
              <a:rPr lang="en-US" b="1" dirty="0" smtClean="0"/>
              <a:t>: </a:t>
            </a:r>
            <a:r>
              <a:rPr lang="en-US" b="1" i="1" dirty="0" smtClean="0">
                <a:solidFill>
                  <a:srgbClr val="FF0000"/>
                </a:solidFill>
              </a:rPr>
              <a:t>print(dir(print)) </a:t>
            </a:r>
            <a:r>
              <a:rPr lang="ru-RU" b="1" dirty="0" smtClean="0"/>
              <a:t>выдаст</a:t>
            </a:r>
            <a:endParaRPr lang="en-US" b="1" dirty="0" smtClean="0"/>
          </a:p>
          <a:p>
            <a:pPr>
              <a:buNone/>
            </a:pPr>
            <a:r>
              <a:rPr lang="en-US" b="1" i="1" dirty="0" smtClean="0"/>
              <a:t>['__call__', '__class__', '__</a:t>
            </a:r>
            <a:r>
              <a:rPr lang="en-US" b="1" i="1" dirty="0" err="1" smtClean="0"/>
              <a:t>delattr</a:t>
            </a:r>
            <a:r>
              <a:rPr lang="en-US" b="1" i="1" dirty="0" smtClean="0"/>
              <a:t>__', '__dir__', '__doc__', '__</a:t>
            </a:r>
            <a:r>
              <a:rPr lang="en-US" b="1" i="1" dirty="0" err="1" smtClean="0"/>
              <a:t>eq</a:t>
            </a:r>
            <a:r>
              <a:rPr lang="en-US" b="1" i="1" dirty="0" smtClean="0"/>
              <a:t>__', '__format__', '__</a:t>
            </a:r>
            <a:r>
              <a:rPr lang="en-US" b="1" i="1" dirty="0" err="1" smtClean="0"/>
              <a:t>ge</a:t>
            </a:r>
            <a:r>
              <a:rPr lang="en-US" b="1" i="1" dirty="0" smtClean="0"/>
              <a:t>__', '__</a:t>
            </a:r>
            <a:r>
              <a:rPr lang="en-US" b="1" i="1" dirty="0" err="1" smtClean="0"/>
              <a:t>getattribute</a:t>
            </a:r>
            <a:r>
              <a:rPr lang="en-US" b="1" i="1" dirty="0" smtClean="0"/>
              <a:t>__', '__</a:t>
            </a:r>
            <a:r>
              <a:rPr lang="en-US" b="1" i="1" dirty="0" err="1" smtClean="0"/>
              <a:t>gt</a:t>
            </a:r>
            <a:r>
              <a:rPr lang="en-US" b="1" i="1" dirty="0" smtClean="0"/>
              <a:t>__', '__hash__', '__init__', '__</a:t>
            </a:r>
            <a:r>
              <a:rPr lang="en-US" b="1" i="1" dirty="0" err="1" smtClean="0"/>
              <a:t>init_subclass</a:t>
            </a:r>
            <a:r>
              <a:rPr lang="en-US" b="1" i="1" dirty="0" smtClean="0"/>
              <a:t>__', '__le__', '__</a:t>
            </a:r>
            <a:r>
              <a:rPr lang="en-US" b="1" i="1" dirty="0" err="1" smtClean="0"/>
              <a:t>lt</a:t>
            </a:r>
            <a:r>
              <a:rPr lang="en-US" b="1" i="1" dirty="0" smtClean="0"/>
              <a:t>__', '__module__', '__name__', '__ne__', '__new__', '__</a:t>
            </a:r>
            <a:r>
              <a:rPr lang="en-US" b="1" i="1" dirty="0" err="1" smtClean="0"/>
              <a:t>qualname</a:t>
            </a:r>
            <a:r>
              <a:rPr lang="en-US" b="1" i="1" dirty="0" smtClean="0"/>
              <a:t>__', '__reduce__', '__</a:t>
            </a:r>
            <a:r>
              <a:rPr lang="en-US" b="1" i="1" dirty="0" err="1" smtClean="0"/>
              <a:t>reduce_ex</a:t>
            </a:r>
            <a:r>
              <a:rPr lang="en-US" b="1" i="1" dirty="0" smtClean="0"/>
              <a:t>__', '__</a:t>
            </a:r>
            <a:r>
              <a:rPr lang="en-US" b="1" i="1" dirty="0" err="1" smtClean="0"/>
              <a:t>repr</a:t>
            </a:r>
            <a:r>
              <a:rPr lang="en-US" b="1" i="1" dirty="0" smtClean="0"/>
              <a:t>__', '__self__', '__</a:t>
            </a:r>
            <a:r>
              <a:rPr lang="en-US" b="1" i="1" dirty="0" err="1" smtClean="0"/>
              <a:t>setattr</a:t>
            </a:r>
            <a:r>
              <a:rPr lang="en-US" b="1" i="1" dirty="0" smtClean="0"/>
              <a:t>__', '__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__', '__</a:t>
            </a:r>
            <a:r>
              <a:rPr lang="en-US" b="1" i="1" dirty="0" err="1" smtClean="0"/>
              <a:t>str</a:t>
            </a:r>
            <a:r>
              <a:rPr lang="en-US" b="1" i="1" dirty="0" smtClean="0"/>
              <a:t>__', '__</a:t>
            </a:r>
            <a:r>
              <a:rPr lang="en-US" b="1" i="1" dirty="0" err="1" smtClean="0"/>
              <a:t>subclasshook</a:t>
            </a:r>
            <a:r>
              <a:rPr lang="en-US" b="1" i="1" dirty="0" smtClean="0"/>
              <a:t>__', '__</a:t>
            </a:r>
            <a:r>
              <a:rPr lang="en-US" b="1" i="1" dirty="0" err="1" smtClean="0"/>
              <a:t>text_signature</a:t>
            </a:r>
            <a:r>
              <a:rPr lang="en-US" b="1" i="1" dirty="0" smtClean="0"/>
              <a:t>__']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Для самостоятельного изучения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Особенности работы с модулями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https://docs.python.org/3/</a:t>
            </a:r>
            <a:r>
              <a:rPr lang="ru-RU" dirty="0" smtClean="0"/>
              <a:t>  – Оригинальная документация 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http://pythonicway.com</a:t>
            </a:r>
            <a:r>
              <a:rPr lang="ru-RU" dirty="0" smtClean="0"/>
              <a:t> </a:t>
            </a:r>
            <a:endParaRPr lang="en-US" dirty="0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http://pythonz.net</a:t>
            </a:r>
            <a:r>
              <a:rPr lang="en-US" dirty="0" smtClean="0"/>
              <a:t> </a:t>
            </a:r>
            <a:endParaRPr lang="ru-RU" dirty="0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5"/>
              </a:rPr>
              <a:t>https://tproger.ru/tag/python/</a:t>
            </a:r>
            <a:r>
              <a:rPr lang="ru-RU" dirty="0" smtClean="0"/>
              <a:t> 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6"/>
              </a:rPr>
              <a:t>https://pythonworld.ru</a:t>
            </a:r>
            <a:r>
              <a:rPr lang="ru-RU" dirty="0" smtClean="0"/>
              <a:t> </a:t>
            </a:r>
            <a:endParaRPr lang="en-US" dirty="0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7"/>
              </a:rPr>
              <a:t>http://pythontutor.ru</a:t>
            </a:r>
            <a:r>
              <a:rPr lang="en-US" dirty="0" smtClean="0"/>
              <a:t> </a:t>
            </a:r>
            <a:endParaRPr lang="ru-RU" dirty="0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hlinkClick r:id="rId8"/>
              </a:rPr>
              <a:t>https://pythoner.name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smtClean="0"/>
              <a:t>перевод документации</a:t>
            </a:r>
            <a:endParaRPr lang="en-US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hlinkClick r:id="rId9"/>
              </a:rPr>
              <a:t>https://wiki.python.org/moin/PythonEditors</a:t>
            </a:r>
            <a:r>
              <a:rPr lang="en-US" smtClean="0"/>
              <a:t> - </a:t>
            </a:r>
            <a:r>
              <a:rPr lang="ru-RU" smtClean="0"/>
              <a:t>список редакторов </a:t>
            </a:r>
            <a:r>
              <a:rPr lang="en-US" smtClean="0"/>
              <a:t>Python</a:t>
            </a:r>
            <a:endParaRPr lang="ru-RU" smtClean="0"/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hlinkClick r:id="rId10"/>
              </a:rPr>
              <a:t>https://itvdn.com/ru/skills/practicums/python-starter</a:t>
            </a:r>
            <a:r>
              <a:rPr lang="ru-RU" smtClean="0"/>
              <a:t> Практикум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Именование модулей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Модулям присваиваются короткие имена, которые начинаются со строчной буквы. </a:t>
            </a:r>
          </a:p>
          <a:p>
            <a:r>
              <a:rPr lang="ru-RU" dirty="0" smtClean="0"/>
              <a:t>Не нужно использовать символы типа (.) или (?)</a:t>
            </a:r>
          </a:p>
          <a:p>
            <a:r>
              <a:rPr lang="ru-RU" dirty="0" smtClean="0"/>
              <a:t>Также не следует злоупотреблять (_), поскольку можно спутать с именем переменной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используйте расширения имен файлов в инструкциях </a:t>
            </a:r>
            <a:r>
              <a:rPr lang="ru-RU" b="1" i="1" dirty="0" err="1" smtClean="0">
                <a:solidFill>
                  <a:srgbClr val="FF0000"/>
                </a:solidFill>
              </a:rPr>
              <a:t>import</a:t>
            </a:r>
            <a:r>
              <a:rPr lang="ru-RU" dirty="0" smtClean="0"/>
              <a:t> и </a:t>
            </a:r>
            <a:r>
              <a:rPr lang="ru-RU" b="1" i="1" dirty="0" err="1" smtClean="0">
                <a:solidFill>
                  <a:srgbClr val="FF0000"/>
                </a:solidFill>
              </a:rPr>
              <a:t>reload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указывайте полные пути к файлам и расширения в инструкциях </a:t>
            </a:r>
            <a:r>
              <a:rPr lang="ru-RU" b="1" i="1" dirty="0" err="1" smtClean="0">
                <a:solidFill>
                  <a:srgbClr val="FF0000"/>
                </a:solidFill>
              </a:rPr>
              <a:t>import</a:t>
            </a:r>
            <a:r>
              <a:rPr lang="en-US" b="1" i="1" dirty="0" smtClean="0">
                <a:solidFill>
                  <a:srgbClr val="FF0000"/>
                </a:solidFill>
              </a:rPr>
              <a:t>. </a:t>
            </a:r>
            <a:r>
              <a:rPr lang="ru-RU" b="1" i="1" dirty="0" smtClean="0">
                <a:solidFill>
                  <a:srgbClr val="FF0000"/>
                </a:solidFill>
              </a:rPr>
              <a:t/>
            </a:r>
            <a:br>
              <a:rPr lang="ru-RU" b="1" i="1" dirty="0" smtClean="0">
                <a:solidFill>
                  <a:srgbClr val="FF0000"/>
                </a:solidFill>
              </a:rPr>
            </a:br>
            <a:r>
              <a:rPr lang="ru-RU" dirty="0" smtClean="0"/>
              <a:t>Например, следует писать </a:t>
            </a:r>
            <a:r>
              <a:rPr lang="ru-RU" b="1" i="1" dirty="0" err="1" smtClean="0">
                <a:solidFill>
                  <a:srgbClr val="FF0000"/>
                </a:solidFill>
              </a:rPr>
              <a:t>import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mod</a:t>
            </a:r>
            <a:r>
              <a:rPr lang="ru-RU" dirty="0" smtClean="0"/>
              <a:t>, а не </a:t>
            </a:r>
            <a:r>
              <a:rPr lang="ru-RU" b="1" i="1" strike="sngStrike" dirty="0" err="1" smtClean="0">
                <a:solidFill>
                  <a:schemeClr val="tx2"/>
                </a:solidFill>
              </a:rPr>
              <a:t>import</a:t>
            </a:r>
            <a:r>
              <a:rPr lang="ru-RU" b="1" i="1" strike="sngStrike" dirty="0" smtClean="0">
                <a:solidFill>
                  <a:schemeClr val="tx2"/>
                </a:solidFill>
              </a:rPr>
              <a:t> </a:t>
            </a:r>
            <a:r>
              <a:rPr lang="ru-RU" b="1" i="1" strike="sngStrike" dirty="0" err="1" smtClean="0">
                <a:solidFill>
                  <a:schemeClr val="tx2"/>
                </a:solidFill>
              </a:rPr>
              <a:t>mod.py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Упаковка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err="1" smtClean="0"/>
              <a:t>Python</a:t>
            </a:r>
            <a:r>
              <a:rPr lang="ru-RU" dirty="0" smtClean="0"/>
              <a:t> предоставляет достаточно понятную систему упаковки, которая расширяет механизм модулей так, что он начинает работать с каталогами.</a:t>
            </a:r>
          </a:p>
          <a:p>
            <a:pPr>
              <a:buNone/>
            </a:pPr>
            <a:r>
              <a:rPr lang="ru-RU" dirty="0" smtClean="0"/>
              <a:t>Любой каталог, содержащий файл </a:t>
            </a:r>
            <a:r>
              <a:rPr lang="ru-RU" b="1" i="1" dirty="0" err="1" smtClean="0">
                <a:solidFill>
                  <a:srgbClr val="FF0000"/>
                </a:solidFill>
              </a:rPr>
              <a:t>__init__.py</a:t>
            </a:r>
            <a:r>
              <a:rPr lang="ru-RU" dirty="0" smtClean="0"/>
              <a:t>, считается пакетом </a:t>
            </a:r>
            <a:r>
              <a:rPr lang="ru-RU" dirty="0" err="1" smtClean="0"/>
              <a:t>Python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Каталог высшего уровня, в котором находится файл </a:t>
            </a:r>
            <a:r>
              <a:rPr lang="ru-RU" b="1" i="1" dirty="0" err="1" smtClean="0">
                <a:solidFill>
                  <a:srgbClr val="FF0000"/>
                </a:solidFill>
              </a:rPr>
              <a:t>__init__.py</a:t>
            </a:r>
            <a:r>
              <a:rPr lang="ru-RU" dirty="0" smtClean="0"/>
              <a:t>, является </a:t>
            </a:r>
            <a:r>
              <a:rPr lang="ru-RU" b="1" i="1" dirty="0" smtClean="0">
                <a:solidFill>
                  <a:srgbClr val="FF0000"/>
                </a:solidFill>
              </a:rPr>
              <a:t>корневым пакетом</a:t>
            </a:r>
            <a:r>
              <a:rPr lang="ru-RU" i="1" dirty="0" smtClean="0"/>
              <a:t>. </a:t>
            </a:r>
          </a:p>
          <a:p>
            <a:pPr>
              <a:buNone/>
            </a:pPr>
            <a:r>
              <a:rPr lang="ru-RU" dirty="0" smtClean="0"/>
              <a:t>Разные модули пакетов импортируются аналогично простым модулям, но файл </a:t>
            </a:r>
            <a:r>
              <a:rPr lang="ru-RU" b="1" i="1" dirty="0" err="1" smtClean="0">
                <a:solidFill>
                  <a:srgbClr val="FF0000"/>
                </a:solidFill>
              </a:rPr>
              <a:t>__init__.py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при этом будет использован для сбора всех описаний на уровне пакета.</a:t>
            </a:r>
          </a:p>
          <a:p>
            <a:pPr>
              <a:buNone/>
            </a:pPr>
            <a:r>
              <a:rPr lang="ru-RU" dirty="0" smtClean="0"/>
              <a:t>Признаком хорошего тона является поддержание файла </a:t>
            </a:r>
            <a:r>
              <a:rPr lang="ru-RU" b="1" i="1" dirty="0" err="1" smtClean="0">
                <a:solidFill>
                  <a:srgbClr val="FF0000"/>
                </a:solidFill>
              </a:rPr>
              <a:t>__init__.py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пустым, когда модули и </a:t>
            </a:r>
            <a:r>
              <a:rPr lang="ru-RU" dirty="0" err="1" smtClean="0"/>
              <a:t>подпакеты</a:t>
            </a:r>
            <a:r>
              <a:rPr lang="ru-RU" dirty="0" smtClean="0"/>
              <a:t> пакета не имеют общего кода.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Пакетирование модулей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20688"/>
            <a:ext cx="8928992" cy="604867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200" dirty="0" smtClean="0"/>
              <a:t>Модули можно группировать по назначению и располагать в соответствующих папках. Например</a:t>
            </a:r>
            <a:r>
              <a:rPr lang="en-US" sz="2200" dirty="0" smtClean="0"/>
              <a:t>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chemeClr val="tx2"/>
                </a:solidFill>
              </a:rPr>
              <a:t>sound/                          </a:t>
            </a:r>
            <a:r>
              <a:rPr lang="ru-RU" sz="2200" dirty="0" smtClean="0"/>
              <a:t>	</a:t>
            </a:r>
            <a:r>
              <a:rPr lang="ru-RU" sz="2200" dirty="0" smtClean="0">
                <a:solidFill>
                  <a:schemeClr val="tx2"/>
                </a:solidFill>
              </a:rPr>
              <a:t>Верхний уровень</a:t>
            </a:r>
            <a:endParaRPr lang="en-US" sz="22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</a:t>
            </a:r>
            <a:r>
              <a:rPr lang="en-US" sz="2200" dirty="0" smtClean="0">
                <a:solidFill>
                  <a:srgbClr val="FF0000"/>
                </a:solidFill>
              </a:rPr>
              <a:t>__</a:t>
            </a:r>
            <a:r>
              <a:rPr lang="en-US" sz="2200" dirty="0" err="1" smtClean="0">
                <a:solidFill>
                  <a:srgbClr val="FF0000"/>
                </a:solidFill>
              </a:rPr>
              <a:t>init__.py</a:t>
            </a:r>
            <a:r>
              <a:rPr lang="en-US" sz="2200" dirty="0" smtClean="0">
                <a:solidFill>
                  <a:srgbClr val="FF0000"/>
                </a:solidFill>
              </a:rPr>
              <a:t>             </a:t>
            </a:r>
            <a:r>
              <a:rPr lang="ru-RU" sz="2200" dirty="0" smtClean="0"/>
              <a:t>	</a:t>
            </a:r>
            <a:r>
              <a:rPr lang="ru-RU" sz="2200" dirty="0" smtClean="0">
                <a:solidFill>
                  <a:schemeClr val="tx2"/>
                </a:solidFill>
              </a:rPr>
              <a:t>Инициализатор пакета</a:t>
            </a:r>
            <a:endParaRPr lang="en-US" sz="22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2200" dirty="0" smtClean="0"/>
              <a:t>      </a:t>
            </a:r>
            <a:r>
              <a:rPr lang="fr-FR" sz="2200" b="1" dirty="0" smtClean="0">
                <a:solidFill>
                  <a:schemeClr val="tx2"/>
                </a:solidFill>
              </a:rPr>
              <a:t>formats/                  </a:t>
            </a:r>
            <a:r>
              <a:rPr lang="ru-RU" sz="2200" dirty="0" smtClean="0"/>
              <a:t>	</a:t>
            </a:r>
            <a:r>
              <a:rPr lang="ru-RU" sz="2200" dirty="0" err="1" smtClean="0">
                <a:solidFill>
                  <a:schemeClr val="tx2"/>
                </a:solidFill>
              </a:rPr>
              <a:t>подпакет</a:t>
            </a:r>
            <a:r>
              <a:rPr lang="ru-RU" sz="2200" dirty="0" smtClean="0">
                <a:solidFill>
                  <a:schemeClr val="tx2"/>
                </a:solidFill>
              </a:rPr>
              <a:t> конверсии форматов</a:t>
            </a:r>
            <a:endParaRPr lang="fr-FR" sz="22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</a:t>
            </a:r>
            <a:r>
              <a:rPr lang="en-US" sz="2200" dirty="0" smtClean="0">
                <a:solidFill>
                  <a:srgbClr val="FF0000"/>
                </a:solidFill>
              </a:rPr>
              <a:t>__</a:t>
            </a:r>
            <a:r>
              <a:rPr lang="en-US" sz="2200" dirty="0" err="1" smtClean="0">
                <a:solidFill>
                  <a:srgbClr val="FF0000"/>
                </a:solidFill>
              </a:rPr>
              <a:t>init__.py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wavread.py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wavwrite.py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aiffread.py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200" dirty="0" smtClean="0"/>
              <a:t>	</a:t>
            </a:r>
            <a:r>
              <a:rPr lang="en-US" sz="2200" b="1" dirty="0" smtClean="0">
                <a:solidFill>
                  <a:schemeClr val="tx2"/>
                </a:solidFill>
              </a:rPr>
              <a:t>effects/                  </a:t>
            </a:r>
            <a:r>
              <a:rPr lang="ru-RU" sz="2200" dirty="0" smtClean="0"/>
              <a:t>	</a:t>
            </a:r>
            <a:r>
              <a:rPr lang="ru-RU" sz="2200" dirty="0" err="1" smtClean="0">
                <a:solidFill>
                  <a:schemeClr val="tx2"/>
                </a:solidFill>
              </a:rPr>
              <a:t>Подпакет</a:t>
            </a:r>
            <a:r>
              <a:rPr lang="ru-RU" sz="2200" dirty="0" smtClean="0">
                <a:solidFill>
                  <a:schemeClr val="tx2"/>
                </a:solidFill>
              </a:rPr>
              <a:t> эффектов</a:t>
            </a:r>
            <a:endParaRPr lang="en-US" sz="22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</a:t>
            </a:r>
            <a:r>
              <a:rPr lang="en-US" sz="2200" dirty="0" smtClean="0">
                <a:solidFill>
                  <a:srgbClr val="FF0000"/>
                </a:solidFill>
              </a:rPr>
              <a:t>__</a:t>
            </a:r>
            <a:r>
              <a:rPr lang="en-US" sz="2200" dirty="0" err="1" smtClean="0">
                <a:solidFill>
                  <a:srgbClr val="FF0000"/>
                </a:solidFill>
              </a:rPr>
              <a:t>init__.py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echo.py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surround.py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reverse.py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200" dirty="0" smtClean="0"/>
              <a:t>	</a:t>
            </a:r>
            <a:r>
              <a:rPr lang="en-US" sz="2200" b="1" dirty="0" smtClean="0">
                <a:solidFill>
                  <a:schemeClr val="tx2"/>
                </a:solidFill>
              </a:rPr>
              <a:t>filters/                  </a:t>
            </a:r>
            <a:r>
              <a:rPr lang="ru-RU" sz="2200" dirty="0" smtClean="0"/>
              <a:t>	</a:t>
            </a:r>
            <a:r>
              <a:rPr lang="ru-RU" sz="2200" dirty="0" err="1" smtClean="0">
                <a:solidFill>
                  <a:schemeClr val="tx2"/>
                </a:solidFill>
              </a:rPr>
              <a:t>Подпакет</a:t>
            </a:r>
            <a:r>
              <a:rPr lang="ru-RU" sz="2200" dirty="0" smtClean="0">
                <a:solidFill>
                  <a:schemeClr val="tx2"/>
                </a:solidFill>
              </a:rPr>
              <a:t> фильтров</a:t>
            </a:r>
            <a:endParaRPr lang="en-US" sz="22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</a:t>
            </a:r>
            <a:r>
              <a:rPr lang="en-US" sz="2200" dirty="0" smtClean="0">
                <a:solidFill>
                  <a:srgbClr val="FF0000"/>
                </a:solidFill>
              </a:rPr>
              <a:t>__</a:t>
            </a:r>
            <a:r>
              <a:rPr lang="en-US" sz="2200" dirty="0" err="1" smtClean="0">
                <a:solidFill>
                  <a:srgbClr val="FF0000"/>
                </a:solidFill>
              </a:rPr>
              <a:t>init__.py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equalizer.py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vocoder.py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 karaoke.py</a:t>
            </a:r>
            <a:endParaRPr lang="ru-RU" sz="22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22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200" dirty="0" smtClean="0"/>
              <a:t>См. </a:t>
            </a:r>
            <a:r>
              <a:rPr lang="en-US" sz="2200" dirty="0" smtClean="0">
                <a:hlinkClick r:id="rId2"/>
              </a:rPr>
              <a:t>https://docs.python.org/3/tutorial/modules.html#packages</a:t>
            </a:r>
            <a:r>
              <a:rPr lang="ru-RU" sz="2200" dirty="0" smtClean="0"/>
              <a:t> 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 модулей из пакетов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548680"/>
            <a:ext cx="8928992" cy="63093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Файл </a:t>
            </a:r>
            <a:r>
              <a:rPr lang="en-US" b="1" dirty="0" smtClean="0">
                <a:solidFill>
                  <a:schemeClr val="tx2"/>
                </a:solidFill>
              </a:rPr>
              <a:t>__</a:t>
            </a:r>
            <a:r>
              <a:rPr lang="en-US" b="1" dirty="0" err="1" smtClean="0">
                <a:solidFill>
                  <a:schemeClr val="tx2"/>
                </a:solidFill>
              </a:rPr>
              <a:t>init__.py</a:t>
            </a:r>
            <a:r>
              <a:rPr lang="ru-RU" b="1" dirty="0" smtClean="0">
                <a:solidFill>
                  <a:schemeClr val="tx2"/>
                </a:solidFill>
              </a:rPr>
              <a:t> </a:t>
            </a:r>
            <a:r>
              <a:rPr lang="ru-RU" dirty="0" smtClean="0"/>
              <a:t>нужен, чтобы показать, что папка содержит модули. Сам файл может быть пустым, либо содержать инициализацию переменной </a:t>
            </a:r>
            <a:r>
              <a:rPr lang="ru-RU" b="1" dirty="0" smtClean="0">
                <a:solidFill>
                  <a:schemeClr val="tx2"/>
                </a:solidFill>
              </a:rPr>
              <a:t>__</a:t>
            </a:r>
            <a:r>
              <a:rPr lang="en-US" b="1" dirty="0" smtClean="0">
                <a:solidFill>
                  <a:schemeClr val="tx2"/>
                </a:solidFill>
              </a:rPr>
              <a:t>all__ </a:t>
            </a:r>
            <a:r>
              <a:rPr lang="ru-RU" dirty="0" smtClean="0"/>
              <a:t>или код инициализации модулей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Импорт подмодуля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import </a:t>
            </a:r>
            <a:r>
              <a:rPr lang="en-US" b="1" dirty="0" err="1" smtClean="0">
                <a:solidFill>
                  <a:srgbClr val="FF0000"/>
                </a:solidFill>
              </a:rPr>
              <a:t>sound.effects.echo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u="sng" dirty="0" smtClean="0"/>
              <a:t>Обращение к нему</a:t>
            </a:r>
            <a:r>
              <a:rPr lang="en-US" u="sng" dirty="0" smtClean="0"/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sound.effects.echo.echofilter</a:t>
            </a:r>
            <a:r>
              <a:rPr lang="en-US" b="1" dirty="0" smtClean="0">
                <a:solidFill>
                  <a:schemeClr val="tx2"/>
                </a:solidFill>
              </a:rPr>
              <a:t> (input, output, delay=0.5, </a:t>
            </a:r>
            <a:r>
              <a:rPr lang="en-US" b="1" dirty="0" err="1" smtClean="0">
                <a:solidFill>
                  <a:schemeClr val="tx2"/>
                </a:solidFill>
              </a:rPr>
              <a:t>atten</a:t>
            </a:r>
            <a:r>
              <a:rPr lang="en-US" b="1" dirty="0" smtClean="0">
                <a:solidFill>
                  <a:schemeClr val="tx2"/>
                </a:solidFill>
              </a:rPr>
              <a:t>=5)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Альтернативно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</a:rPr>
              <a:t>sound.effects</a:t>
            </a:r>
            <a:r>
              <a:rPr lang="en-US" b="1" dirty="0" smtClean="0">
                <a:solidFill>
                  <a:srgbClr val="FF0000"/>
                </a:solidFill>
              </a:rPr>
              <a:t> import echo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u="sng" dirty="0" smtClean="0"/>
              <a:t>Обращение к нему</a:t>
            </a:r>
            <a:r>
              <a:rPr lang="en-US" u="sng" dirty="0" smtClean="0"/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echo.echofilter</a:t>
            </a:r>
            <a:r>
              <a:rPr lang="en-US" b="1" dirty="0" smtClean="0">
                <a:solidFill>
                  <a:schemeClr val="tx2"/>
                </a:solidFill>
              </a:rPr>
              <a:t> (input, output, delay=0.5, </a:t>
            </a:r>
            <a:r>
              <a:rPr lang="en-US" b="1" dirty="0" err="1" smtClean="0">
                <a:solidFill>
                  <a:schemeClr val="tx2"/>
                </a:solidFill>
              </a:rPr>
              <a:t>atten</a:t>
            </a:r>
            <a:r>
              <a:rPr lang="en-US" b="1" dirty="0" smtClean="0">
                <a:solidFill>
                  <a:schemeClr val="tx2"/>
                </a:solidFill>
              </a:rPr>
              <a:t>=5)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/>
              <a:t>Альтернативно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</a:rPr>
              <a:t>sound.effects.echo</a:t>
            </a:r>
            <a:r>
              <a:rPr lang="en-US" b="1" dirty="0" smtClean="0">
                <a:solidFill>
                  <a:srgbClr val="FF0000"/>
                </a:solidFill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</a:rPr>
              <a:t>echofilter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u="sng" dirty="0" smtClean="0"/>
              <a:t>Обращение к нему</a:t>
            </a:r>
            <a:r>
              <a:rPr lang="en-US" u="sng" dirty="0" smtClean="0"/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echofilter</a:t>
            </a:r>
            <a:r>
              <a:rPr lang="en-US" b="1" dirty="0" smtClean="0">
                <a:solidFill>
                  <a:schemeClr val="tx2"/>
                </a:solidFill>
              </a:rPr>
              <a:t>(input, output, delay=0.5, </a:t>
            </a:r>
            <a:r>
              <a:rPr lang="en-US" b="1" dirty="0" err="1" smtClean="0">
                <a:solidFill>
                  <a:schemeClr val="tx2"/>
                </a:solidFill>
              </a:rPr>
              <a:t>atten</a:t>
            </a:r>
            <a:r>
              <a:rPr lang="en-US" b="1" dirty="0" smtClean="0">
                <a:solidFill>
                  <a:schemeClr val="tx2"/>
                </a:solidFill>
              </a:rPr>
              <a:t>=5)</a:t>
            </a:r>
            <a:endParaRPr lang="ru-RU" b="1" dirty="0" err="1" smtClean="0">
              <a:solidFill>
                <a:schemeClr val="tx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 модулей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Пусть в файле \</a:t>
            </a:r>
            <a:r>
              <a:rPr lang="en-US" dirty="0" smtClean="0"/>
              <a:t>effects</a:t>
            </a:r>
            <a:r>
              <a:rPr lang="ru-RU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 __</a:t>
            </a:r>
            <a:r>
              <a:rPr lang="en-US" dirty="0" err="1" smtClean="0">
                <a:solidFill>
                  <a:srgbClr val="FF0000"/>
                </a:solidFill>
              </a:rPr>
              <a:t>init__.py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определена</a:t>
            </a:r>
            <a:r>
              <a:rPr lang="en-US" dirty="0" smtClean="0"/>
              <a:t>: 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__all__ = ["echo", "surround", "reverse"]</a:t>
            </a:r>
            <a:endParaRPr lang="ru-RU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ru-RU" dirty="0" smtClean="0"/>
              <a:t>Тогда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</a:rPr>
              <a:t>sound.effects</a:t>
            </a:r>
            <a:r>
              <a:rPr lang="en-US" b="1" dirty="0" smtClean="0">
                <a:solidFill>
                  <a:srgbClr val="FF0000"/>
                </a:solidFill>
              </a:rPr>
              <a:t> import *</a:t>
            </a:r>
            <a:endParaRPr lang="ru-RU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 smtClean="0"/>
              <a:t>импортирует все три названных подмодуля</a:t>
            </a:r>
          </a:p>
          <a:p>
            <a:pPr>
              <a:buNone/>
            </a:pPr>
            <a:r>
              <a:rPr lang="ru-RU" dirty="0" smtClean="0"/>
              <a:t>Если же не определить </a:t>
            </a:r>
            <a:r>
              <a:rPr lang="en-US" b="1" dirty="0" smtClean="0">
                <a:solidFill>
                  <a:schemeClr val="tx2"/>
                </a:solidFill>
              </a:rPr>
              <a:t>__all__ </a:t>
            </a:r>
            <a:r>
              <a:rPr lang="ru-RU" dirty="0" smtClean="0"/>
              <a:t>, тогда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импортируются подмодули из </a:t>
            </a:r>
            <a:r>
              <a:rPr lang="en-US" b="1" dirty="0" err="1" smtClean="0"/>
              <a:t>sound.effects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Читаемость импортированных модулей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from </a:t>
            </a:r>
            <a:r>
              <a:rPr lang="en-US" sz="3600" b="1" dirty="0" err="1" smtClean="0">
                <a:solidFill>
                  <a:schemeClr val="tx2"/>
                </a:solidFill>
              </a:rPr>
              <a:t>modu</a:t>
            </a:r>
            <a:r>
              <a:rPr lang="en-US" sz="3600" b="1" dirty="0" smtClean="0">
                <a:solidFill>
                  <a:schemeClr val="tx2"/>
                </a:solidFill>
              </a:rPr>
              <a:t> import *	</a:t>
            </a:r>
            <a:r>
              <a:rPr lang="en-US" sz="3600" b="1" dirty="0" smtClean="0">
                <a:solidFill>
                  <a:srgbClr val="00B050"/>
                </a:solidFill>
              </a:rPr>
              <a:t>#</a:t>
            </a:r>
            <a:r>
              <a:rPr lang="ru-RU" sz="3600" b="1" dirty="0" smtClean="0">
                <a:solidFill>
                  <a:srgbClr val="00B050"/>
                </a:solidFill>
              </a:rPr>
              <a:t>Непонятный код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x = </a:t>
            </a:r>
            <a:r>
              <a:rPr lang="en-US" sz="3600" b="1" dirty="0" err="1" smtClean="0">
                <a:solidFill>
                  <a:schemeClr val="tx2"/>
                </a:solidFill>
              </a:rPr>
              <a:t>sqrt</a:t>
            </a:r>
            <a:r>
              <a:rPr lang="en-US" sz="3600" b="1" dirty="0" smtClean="0">
                <a:solidFill>
                  <a:schemeClr val="tx2"/>
                </a:solidFill>
              </a:rPr>
              <a:t>(4)			</a:t>
            </a:r>
            <a:r>
              <a:rPr lang="en-US" sz="3600" b="1" dirty="0" smtClean="0">
                <a:solidFill>
                  <a:srgbClr val="00B050"/>
                </a:solidFill>
              </a:rPr>
              <a:t>#</a:t>
            </a:r>
            <a:r>
              <a:rPr lang="ru-RU" sz="3600" b="1" dirty="0" smtClean="0">
                <a:solidFill>
                  <a:srgbClr val="00B050"/>
                </a:solidFill>
              </a:rPr>
              <a:t>Откуда что?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36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from </a:t>
            </a:r>
            <a:r>
              <a:rPr lang="en-US" sz="3600" b="1" dirty="0" err="1" smtClean="0">
                <a:solidFill>
                  <a:schemeClr val="accent2"/>
                </a:solidFill>
              </a:rPr>
              <a:t>modu</a:t>
            </a:r>
            <a:r>
              <a:rPr lang="en-US" sz="3600" b="1" dirty="0" smtClean="0">
                <a:solidFill>
                  <a:schemeClr val="accent2"/>
                </a:solidFill>
              </a:rPr>
              <a:t> import </a:t>
            </a:r>
            <a:r>
              <a:rPr lang="en-US" sz="3600" b="1" err="1" smtClean="0">
                <a:solidFill>
                  <a:schemeClr val="accent2"/>
                </a:solidFill>
              </a:rPr>
              <a:t>sqrt</a:t>
            </a:r>
            <a:r>
              <a:rPr lang="ru-RU" sz="3600" b="1" smtClean="0">
                <a:solidFill>
                  <a:schemeClr val="accent2"/>
                </a:solidFill>
              </a:rPr>
              <a:t> </a:t>
            </a:r>
            <a:r>
              <a:rPr lang="en-US" sz="3600" b="1" smtClean="0">
                <a:solidFill>
                  <a:srgbClr val="00B050"/>
                </a:solidFill>
              </a:rPr>
              <a:t>#</a:t>
            </a:r>
            <a:r>
              <a:rPr lang="ru-RU" sz="3600" b="1" dirty="0" smtClean="0">
                <a:solidFill>
                  <a:srgbClr val="00B050"/>
                </a:solidFill>
              </a:rPr>
              <a:t>Импортируем </a:t>
            </a:r>
            <a:endParaRPr lang="en-US" sz="3600" b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				# </a:t>
            </a:r>
            <a:r>
              <a:rPr lang="ru-RU" sz="3600" b="1" dirty="0" smtClean="0">
                <a:solidFill>
                  <a:srgbClr val="00B050"/>
                </a:solidFill>
              </a:rPr>
              <a:t>конкретную функцию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x = </a:t>
            </a:r>
            <a:r>
              <a:rPr lang="en-US" sz="3600" b="1" dirty="0" err="1" smtClean="0">
                <a:solidFill>
                  <a:schemeClr val="accent2"/>
                </a:solidFill>
              </a:rPr>
              <a:t>sqrt</a:t>
            </a:r>
            <a:r>
              <a:rPr lang="en-US" sz="3600" b="1" dirty="0" smtClean="0">
                <a:solidFill>
                  <a:schemeClr val="accent2"/>
                </a:solidFill>
              </a:rPr>
              <a:t>(4)</a:t>
            </a:r>
            <a:endParaRPr lang="ru-RU" sz="3600" b="1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dirty="0" smtClean="0"/>
              <a:t>	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import </a:t>
            </a:r>
            <a:r>
              <a:rPr lang="en-US" sz="3600" b="1" dirty="0" err="1" smtClean="0">
                <a:solidFill>
                  <a:srgbClr val="FF0000"/>
                </a:solidFill>
              </a:rPr>
              <a:t>modu</a:t>
            </a:r>
            <a:r>
              <a:rPr lang="ru-RU" sz="3600" b="1" dirty="0" smtClean="0">
                <a:solidFill>
                  <a:srgbClr val="FF0000"/>
                </a:solidFill>
              </a:rPr>
              <a:t>	</a:t>
            </a:r>
            <a:r>
              <a:rPr lang="ru-RU" sz="3600" dirty="0" smtClean="0">
                <a:solidFill>
                  <a:srgbClr val="FF0000"/>
                </a:solidFill>
              </a:rPr>
              <a:t>	</a:t>
            </a:r>
            <a:r>
              <a:rPr lang="en-US" sz="3600" b="1" dirty="0" smtClean="0">
                <a:solidFill>
                  <a:srgbClr val="00B050"/>
                </a:solidFill>
              </a:rPr>
              <a:t>#</a:t>
            </a:r>
            <a:r>
              <a:rPr lang="ru-RU" sz="3600" b="1" dirty="0" smtClean="0">
                <a:solidFill>
                  <a:srgbClr val="00B050"/>
                </a:solidFill>
              </a:rPr>
              <a:t> Импортируем модуль </a:t>
            </a:r>
            <a:endParaRPr lang="ru-RU" sz="36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x = </a:t>
            </a:r>
            <a:r>
              <a:rPr lang="en-US" sz="3600" b="1" dirty="0" err="1" smtClean="0">
                <a:solidFill>
                  <a:srgbClr val="FF0000"/>
                </a:solidFill>
              </a:rPr>
              <a:t>modu.sqrt</a:t>
            </a:r>
            <a:r>
              <a:rPr lang="en-US" sz="3600" b="1" dirty="0" smtClean="0">
                <a:solidFill>
                  <a:srgbClr val="FF0000"/>
                </a:solidFill>
              </a:rPr>
              <a:t>(4)</a:t>
            </a:r>
            <a:r>
              <a:rPr lang="ru-RU" sz="3600" dirty="0" smtClean="0">
                <a:solidFill>
                  <a:srgbClr val="FF0000"/>
                </a:solidFill>
              </a:rPr>
              <a:t>	</a:t>
            </a:r>
            <a:r>
              <a:rPr lang="en-US" sz="3600" b="1" dirty="0" smtClean="0">
                <a:solidFill>
                  <a:srgbClr val="00B050"/>
                </a:solidFill>
              </a:rPr>
              <a:t>#</a:t>
            </a:r>
            <a:r>
              <a:rPr lang="ru-RU" sz="3600" b="1" dirty="0" smtClean="0">
                <a:solidFill>
                  <a:srgbClr val="00B050"/>
                </a:solidFill>
              </a:rPr>
              <a:t> И ссылаемся на </a:t>
            </a:r>
            <a:endParaRPr lang="en-US" sz="3600" b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# </a:t>
            </a:r>
            <a:r>
              <a:rPr lang="ru-RU" sz="3600" b="1" dirty="0" smtClean="0">
                <a:solidFill>
                  <a:srgbClr val="00B050"/>
                </a:solidFill>
              </a:rPr>
              <a:t>функцию </a:t>
            </a:r>
            <a:r>
              <a:rPr lang="en-US" sz="3600" b="1" dirty="0" err="1" smtClean="0">
                <a:solidFill>
                  <a:srgbClr val="00B050"/>
                </a:solidFill>
              </a:rPr>
              <a:t>sqrt</a:t>
            </a:r>
            <a:r>
              <a:rPr lang="ru-RU" sz="3600" b="1" dirty="0" smtClean="0">
                <a:solidFill>
                  <a:srgbClr val="00B050"/>
                </a:solidFill>
              </a:rPr>
              <a:t> внутри него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dirty="0" smtClean="0"/>
              <a:t>	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 отдельных подмодулей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Из вышеприведённого примера можно импортировать отдельные подмодули в </a:t>
            </a:r>
            <a:r>
              <a:rPr lang="en-US" b="1" i="1" dirty="0" smtClean="0"/>
              <a:t>sounds/effects/surround.py</a:t>
            </a:r>
            <a:r>
              <a:rPr lang="ru-RU" dirty="0" smtClean="0"/>
              <a:t> с использованием относительных путей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#</a:t>
            </a:r>
            <a:r>
              <a:rPr lang="ru-RU" b="1" i="1" dirty="0" smtClean="0">
                <a:solidFill>
                  <a:schemeClr val="tx2"/>
                </a:solidFill>
              </a:rPr>
              <a:t>импорт </a:t>
            </a:r>
            <a:r>
              <a:rPr lang="en-US" b="1" i="1" dirty="0" smtClean="0">
                <a:solidFill>
                  <a:schemeClr val="tx2"/>
                </a:solidFill>
              </a:rPr>
              <a:t>sound/effects/echo.py</a:t>
            </a:r>
            <a:endParaRPr lang="ru-RU" b="1" i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b="1" i="1" dirty="0" smtClean="0"/>
              <a:t>from 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  <a:r>
              <a:rPr lang="en-US" b="1" i="1" dirty="0" smtClean="0"/>
              <a:t> import echo  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#</a:t>
            </a:r>
            <a:r>
              <a:rPr lang="ru-RU" b="1" i="1" dirty="0" smtClean="0">
                <a:solidFill>
                  <a:schemeClr val="tx2"/>
                </a:solidFill>
              </a:rPr>
              <a:t>импорт </a:t>
            </a:r>
            <a:r>
              <a:rPr lang="en-US" b="1" i="1" dirty="0" smtClean="0">
                <a:solidFill>
                  <a:schemeClr val="tx2"/>
                </a:solidFill>
              </a:rPr>
              <a:t>sound/formats</a:t>
            </a:r>
          </a:p>
          <a:p>
            <a:pPr>
              <a:buNone/>
            </a:pPr>
            <a:r>
              <a:rPr lang="en-US" b="1" i="1" dirty="0" smtClean="0"/>
              <a:t>from </a:t>
            </a:r>
            <a:r>
              <a:rPr lang="en-US" b="1" i="1" dirty="0" smtClean="0">
                <a:solidFill>
                  <a:srgbClr val="FF0000"/>
                </a:solidFill>
              </a:rPr>
              <a:t>..</a:t>
            </a:r>
            <a:r>
              <a:rPr lang="en-US" b="1" i="1" dirty="0" smtClean="0"/>
              <a:t> import formats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#</a:t>
            </a:r>
            <a:r>
              <a:rPr lang="ru-RU" b="1" i="1" dirty="0" smtClean="0">
                <a:solidFill>
                  <a:schemeClr val="tx2"/>
                </a:solidFill>
              </a:rPr>
              <a:t>импорт </a:t>
            </a:r>
            <a:r>
              <a:rPr lang="en-US" b="1" i="1" dirty="0" smtClean="0">
                <a:solidFill>
                  <a:schemeClr val="tx2"/>
                </a:solidFill>
              </a:rPr>
              <a:t>sound/filters/equalizer.py</a:t>
            </a:r>
            <a:endParaRPr lang="ru-RU" b="1" i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b="1" i="1" dirty="0" smtClean="0"/>
              <a:t>from </a:t>
            </a:r>
            <a:r>
              <a:rPr lang="en-US" b="1" i="1" dirty="0" smtClean="0">
                <a:solidFill>
                  <a:srgbClr val="FF0000"/>
                </a:solidFill>
              </a:rPr>
              <a:t>..filters </a:t>
            </a:r>
            <a:r>
              <a:rPr lang="en-US" b="1" i="1" dirty="0" smtClean="0"/>
              <a:t>import equalizer</a:t>
            </a:r>
            <a:endParaRPr lang="en-US" b="1" i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		</a:t>
            </a:r>
            <a:endParaRPr lang="ru-RU" b="1" i="1" dirty="0">
              <a:solidFill>
                <a:schemeClr val="tx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Структура, это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Следует избегать большого количества циклических зависимостей</a:t>
            </a:r>
          </a:p>
          <a:p>
            <a:pPr>
              <a:buNone/>
            </a:pPr>
            <a:r>
              <a:rPr lang="ru-RU" dirty="0" smtClean="0"/>
              <a:t>Например, если файл </a:t>
            </a:r>
            <a:r>
              <a:rPr lang="en-US" b="1" i="1" dirty="0" smtClean="0">
                <a:solidFill>
                  <a:srgbClr val="FF0000"/>
                </a:solidFill>
              </a:rPr>
              <a:t>one</a:t>
            </a:r>
            <a:r>
              <a:rPr lang="ru-RU" b="1" i="1" dirty="0" smtClean="0">
                <a:solidFill>
                  <a:srgbClr val="FF0000"/>
                </a:solidFill>
              </a:rPr>
              <a:t>.</a:t>
            </a:r>
            <a:r>
              <a:rPr lang="ru-RU" b="1" i="1" dirty="0" err="1" smtClean="0">
                <a:solidFill>
                  <a:srgbClr val="FF0000"/>
                </a:solidFill>
              </a:rPr>
              <a:t>py</a:t>
            </a:r>
            <a:r>
              <a:rPr lang="ru-RU" dirty="0" smtClean="0"/>
              <a:t> зависит от файла </a:t>
            </a:r>
            <a:r>
              <a:rPr lang="en-US" b="1" i="1" dirty="0" smtClean="0">
                <a:solidFill>
                  <a:srgbClr val="FF0000"/>
                </a:solidFill>
              </a:rPr>
              <a:t>two</a:t>
            </a:r>
            <a:r>
              <a:rPr lang="ru-RU" b="1" i="1" dirty="0" smtClean="0">
                <a:solidFill>
                  <a:srgbClr val="FF0000"/>
                </a:solidFill>
              </a:rPr>
              <a:t>.</a:t>
            </a:r>
            <a:r>
              <a:rPr lang="ru-RU" b="1" i="1" dirty="0" err="1" smtClean="0">
                <a:solidFill>
                  <a:srgbClr val="FF0000"/>
                </a:solidFill>
              </a:rPr>
              <a:t>py</a:t>
            </a:r>
            <a:r>
              <a:rPr lang="ru-RU" dirty="0" smtClean="0"/>
              <a:t>, который зависит от файла </a:t>
            </a:r>
            <a:r>
              <a:rPr lang="en-US" b="1" i="1" dirty="0" smtClean="0">
                <a:solidFill>
                  <a:srgbClr val="FF0000"/>
                </a:solidFill>
              </a:rPr>
              <a:t>one</a:t>
            </a:r>
            <a:r>
              <a:rPr lang="ru-RU" b="1" i="1" dirty="0" smtClean="0">
                <a:solidFill>
                  <a:srgbClr val="FF0000"/>
                </a:solidFill>
              </a:rPr>
              <a:t>.</a:t>
            </a:r>
            <a:r>
              <a:rPr lang="ru-RU" b="1" i="1" dirty="0" err="1" smtClean="0">
                <a:solidFill>
                  <a:srgbClr val="FF0000"/>
                </a:solidFill>
              </a:rPr>
              <a:t>py</a:t>
            </a:r>
            <a:r>
              <a:rPr lang="en-US" dirty="0" smtClean="0"/>
              <a:t>,</a:t>
            </a:r>
            <a:r>
              <a:rPr lang="ru-RU" dirty="0" smtClean="0"/>
              <a:t> то это может вызвать ошибку </a:t>
            </a:r>
            <a:r>
              <a:rPr lang="en-US" b="1" dirty="0" err="1" smtClean="0"/>
              <a:t>ImportError</a:t>
            </a:r>
            <a:r>
              <a:rPr lang="en-US" dirty="0" smtClean="0"/>
              <a:t>.</a:t>
            </a:r>
          </a:p>
          <a:p>
            <a:r>
              <a:rPr lang="ru-RU" dirty="0" smtClean="0"/>
              <a:t>Избыточное использование глобального состояния или контекста </a:t>
            </a:r>
          </a:p>
          <a:p>
            <a:pPr>
              <a:buNone/>
            </a:pPr>
            <a:r>
              <a:rPr lang="ru-RU" dirty="0" smtClean="0"/>
              <a:t>	Например, вместо явной передачи данных используются глобальные переменные, которые модифицируются другими структурными единицами. Отследить, какие именно внесли критические изменения в такие переменные очень сложно.	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84187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19919" y="1844824"/>
            <a:ext cx="9163919" cy="265152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  <a:scene3d>
              <a:camera prst="isometricRightUp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 w="0"/>
                <a:gradFill flip="none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Спасибо за внимание</a:t>
            </a:r>
            <a:endParaRPr lang="ru-RU" sz="5400" b="1" cap="all" spc="0" dirty="0">
              <a:ln w="0"/>
              <a:gradFill flip="none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 языков программирования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52120" y="6488668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https://tiobe.com/tiobe-index/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620688"/>
            <a:ext cx="5328592" cy="5904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1. Введение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Python</a:t>
            </a:r>
            <a:r>
              <a:rPr lang="en-US" dirty="0" smtClean="0"/>
              <a:t> – </a:t>
            </a:r>
            <a:r>
              <a:rPr lang="ru-RU" dirty="0" smtClean="0"/>
              <a:t>язык высокого уровня</a:t>
            </a:r>
          </a:p>
          <a:p>
            <a:r>
              <a:rPr lang="ru-RU" dirty="0" smtClean="0"/>
              <a:t>Синтаксис языка </a:t>
            </a:r>
            <a:r>
              <a:rPr lang="ru-RU" dirty="0" err="1" smtClean="0"/>
              <a:t>Python</a:t>
            </a:r>
            <a:r>
              <a:rPr lang="ru-RU" dirty="0" smtClean="0"/>
              <a:t> </a:t>
            </a:r>
            <a:r>
              <a:rPr lang="ru-RU" dirty="0" err="1" smtClean="0"/>
              <a:t>минималистический</a:t>
            </a:r>
            <a:r>
              <a:rPr lang="ru-RU" dirty="0" smtClean="0"/>
              <a:t> и гибкий. </a:t>
            </a:r>
          </a:p>
          <a:p>
            <a:r>
              <a:rPr lang="ru-RU" dirty="0" smtClean="0"/>
              <a:t>На нём можно составлять простые и эффективные программы.</a:t>
            </a:r>
          </a:p>
          <a:p>
            <a:r>
              <a:rPr lang="ru-RU" dirty="0" smtClean="0"/>
              <a:t>Стандартная библиотека для этого языка содержит множество полезных функций, что значительно облегчает процесс создания программ.</a:t>
            </a:r>
          </a:p>
          <a:p>
            <a:r>
              <a:rPr lang="ru-RU" dirty="0" smtClean="0"/>
              <a:t>Язык </a:t>
            </a:r>
            <a:r>
              <a:rPr lang="ru-RU" dirty="0" err="1" smtClean="0"/>
              <a:t>Python</a:t>
            </a:r>
            <a:r>
              <a:rPr lang="ru-RU" dirty="0" smtClean="0"/>
              <a:t> поддерживает несколько парадигм программирования, включая </a:t>
            </a:r>
            <a:r>
              <a:rPr lang="ru-RU" b="1" dirty="0" smtClean="0">
                <a:solidFill>
                  <a:srgbClr val="FF0000"/>
                </a:solidFill>
              </a:rPr>
              <a:t>структурное</a:t>
            </a:r>
            <a:r>
              <a:rPr lang="ru-RU" b="1" dirty="0" smtClean="0"/>
              <a:t>, </a:t>
            </a:r>
            <a:r>
              <a:rPr lang="ru-RU" b="1" dirty="0" smtClean="0">
                <a:solidFill>
                  <a:srgbClr val="FF0000"/>
                </a:solidFill>
              </a:rPr>
              <a:t>объектно-ориентированное</a:t>
            </a:r>
            <a:r>
              <a:rPr lang="ru-RU" b="1" dirty="0" smtClean="0"/>
              <a:t>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rgbClr val="FF0000"/>
                </a:solidFill>
              </a:rPr>
              <a:t>функциональное</a:t>
            </a:r>
            <a:r>
              <a:rPr lang="ru-RU" dirty="0" smtClean="0"/>
              <a:t> программирование.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разработка сценариев для работы с </a:t>
            </a:r>
            <a:r>
              <a:rPr lang="ru-RU" dirty="0" err="1" smtClean="0"/>
              <a:t>Web</a:t>
            </a:r>
            <a:r>
              <a:rPr lang="ru-RU" dirty="0" smtClean="0"/>
              <a:t> и </a:t>
            </a:r>
            <a:r>
              <a:rPr lang="ru-RU" dirty="0" err="1" smtClean="0"/>
              <a:t>Intе</a:t>
            </a:r>
            <a:r>
              <a:rPr lang="en-US" dirty="0" smtClean="0"/>
              <a:t>n</a:t>
            </a:r>
            <a:r>
              <a:rPr lang="ru-RU" dirty="0" err="1" smtClean="0"/>
              <a:t>еt-приложений</a:t>
            </a:r>
            <a:r>
              <a:rPr lang="ru-RU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сетевое программирование;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средства поддержка технологий HTML и XML;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приложения для работы с электронной почтой и поддержки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ru-RU" dirty="0" smtClean="0"/>
              <a:t>е</a:t>
            </a:r>
            <a:r>
              <a:rPr lang="en-US" dirty="0" smtClean="0"/>
              <a:t>m</a:t>
            </a:r>
            <a:r>
              <a:rPr lang="ru-RU" dirty="0" smtClean="0"/>
              <a:t>е</a:t>
            </a:r>
            <a:r>
              <a:rPr lang="en-US" dirty="0" smtClean="0"/>
              <a:t>t,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Протоколов</a:t>
            </a:r>
            <a:r>
              <a:rPr lang="en-US" dirty="0" smtClean="0"/>
              <a:t> </a:t>
            </a:r>
            <a:r>
              <a:rPr lang="ru-RU" dirty="0" smtClean="0"/>
              <a:t>приложения для обслуживания всевозможных баз данных;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программы для научных расчетов;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приложения с графическим интерфейсом;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создание игр и компьютерной графики,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сика AMVAS">
      <a:majorFont>
        <a:latin typeface="Impact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3395</Words>
  <Application>Microsoft Office PowerPoint</Application>
  <PresentationFormat>Экран (4:3)</PresentationFormat>
  <Paragraphs>523</Paragraphs>
  <Slides>69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0" baseType="lpstr">
      <vt:lpstr>Тема Office</vt:lpstr>
      <vt:lpstr>Слайд 1</vt:lpstr>
      <vt:lpstr>Слайд 2</vt:lpstr>
      <vt:lpstr>Слайд 3</vt:lpstr>
      <vt:lpstr>Слайд 4</vt:lpstr>
      <vt:lpstr>Список источников. Книги</vt:lpstr>
      <vt:lpstr>Сайты</vt:lpstr>
      <vt:lpstr>Индекс языков программирования</vt:lpstr>
      <vt:lpstr>1. Введение</vt:lpstr>
      <vt:lpstr>Применение Python</vt:lpstr>
      <vt:lpstr>Особенности Python</vt:lpstr>
      <vt:lpstr>Реализации Python</vt:lpstr>
      <vt:lpstr>Реализации Python (продолжение)</vt:lpstr>
      <vt:lpstr>Jython</vt:lpstr>
      <vt:lpstr>Python под .NET</vt:lpstr>
      <vt:lpstr>Прочие реализации</vt:lpstr>
      <vt:lpstr>Python в разных операционных системах</vt:lpstr>
      <vt:lpstr>Набор кода</vt:lpstr>
      <vt:lpstr>Проект "Jupyter"</vt:lpstr>
      <vt:lpstr>Пример документа Jupyter</vt:lpstr>
      <vt:lpstr>Запуск Jupiter из anaconda</vt:lpstr>
      <vt:lpstr>Проблемы с запуском</vt:lpstr>
      <vt:lpstr>Jupiter Notebook в браузере</vt:lpstr>
      <vt:lpstr>2. Интегрированные среды разработки</vt:lpstr>
      <vt:lpstr>Среда программирования VS Code</vt:lpstr>
      <vt:lpstr>Среда программирования PyCharm</vt:lpstr>
      <vt:lpstr>Среда программирования PyDev</vt:lpstr>
      <vt:lpstr>Среда программирования WingWare</vt:lpstr>
      <vt:lpstr>Среда программирования Komodo IDE</vt:lpstr>
      <vt:lpstr>Eric IDE</vt:lpstr>
      <vt:lpstr>Конфигурирование IDE</vt:lpstr>
      <vt:lpstr>Spyder</vt:lpstr>
      <vt:lpstr>Spyder</vt:lpstr>
      <vt:lpstr>3. Основные понятия Python Enhancement Proposals (PEP)</vt:lpstr>
      <vt:lpstr>PEP 8 </vt:lpstr>
      <vt:lpstr>PEP 20 – The Zen of Python</vt:lpstr>
      <vt:lpstr>Явное лучше чем неявное</vt:lpstr>
      <vt:lpstr>Разреженное лучше, чем плотное</vt:lpstr>
      <vt:lpstr>Философия Python сосредоточена во фразе  «Мы все – ответственные пользователи» </vt:lpstr>
      <vt:lpstr>Структура программы</vt:lpstr>
      <vt:lpstr>Структура кода на Python</vt:lpstr>
      <vt:lpstr>См. также</vt:lpstr>
      <vt:lpstr>Комментарии</vt:lpstr>
      <vt:lpstr>Начало файла</vt:lpstr>
      <vt:lpstr>Продолжение длинной строки</vt:lpstr>
      <vt:lpstr>Временная переменная</vt:lpstr>
      <vt:lpstr>4. Анализаторы кода</vt:lpstr>
      <vt:lpstr>5. Модули</vt:lpstr>
      <vt:lpstr>Примеры пользовательских модулей с разделением их функционала:</vt:lpstr>
      <vt:lpstr>Читабельность важнее скорости</vt:lpstr>
      <vt:lpstr>ООП</vt:lpstr>
      <vt:lpstr>Функциональное программирование</vt:lpstr>
      <vt:lpstr>6. Доступ к документации</vt:lpstr>
      <vt:lpstr>Функция help</vt:lpstr>
      <vt:lpstr>Строки документирования</vt:lpstr>
      <vt:lpstr>Пример документирования</vt:lpstr>
      <vt:lpstr>Результат в консоли</vt:lpstr>
      <vt:lpstr>Атрибут __doc__:</vt:lpstr>
      <vt:lpstr>Список всех атрибутов</vt:lpstr>
      <vt:lpstr>Для самостоятельного изучения</vt:lpstr>
      <vt:lpstr>Именование модулей</vt:lpstr>
      <vt:lpstr>Рекомендации</vt:lpstr>
      <vt:lpstr>Упаковка</vt:lpstr>
      <vt:lpstr>Пакетирование модулей</vt:lpstr>
      <vt:lpstr>Импорт модулей из пакетов</vt:lpstr>
      <vt:lpstr>Импорт модулей (продолжение)</vt:lpstr>
      <vt:lpstr>Читаемость импортированных модулей</vt:lpstr>
      <vt:lpstr>Импорт отдельных подмодулей</vt:lpstr>
      <vt:lpstr>Структура, это главное</vt:lpstr>
      <vt:lpstr>Слайд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AMVAS</dc:creator>
  <cp:lastModifiedBy>AMVAS</cp:lastModifiedBy>
  <cp:revision>1089</cp:revision>
  <dcterms:created xsi:type="dcterms:W3CDTF">2017-12-16T12:39:37Z</dcterms:created>
  <dcterms:modified xsi:type="dcterms:W3CDTF">2021-11-05T16:50:07Z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