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sldIdLst>
    <p:sldId id="257" r:id="rId2"/>
    <p:sldId id="278" r:id="rId3"/>
    <p:sldId id="268" r:id="rId4"/>
    <p:sldId id="296" r:id="rId5"/>
    <p:sldId id="371" r:id="rId6"/>
    <p:sldId id="297" r:id="rId7"/>
    <p:sldId id="298" r:id="rId8"/>
    <p:sldId id="319" r:id="rId9"/>
    <p:sldId id="299" r:id="rId10"/>
    <p:sldId id="318" r:id="rId11"/>
    <p:sldId id="379" r:id="rId12"/>
    <p:sldId id="380" r:id="rId13"/>
    <p:sldId id="301" r:id="rId14"/>
    <p:sldId id="377" r:id="rId15"/>
    <p:sldId id="378" r:id="rId16"/>
    <p:sldId id="302" r:id="rId17"/>
    <p:sldId id="374" r:id="rId18"/>
    <p:sldId id="314" r:id="rId19"/>
    <p:sldId id="387" r:id="rId20"/>
    <p:sldId id="316" r:id="rId21"/>
    <p:sldId id="315" r:id="rId22"/>
    <p:sldId id="303" r:id="rId23"/>
    <p:sldId id="304" r:id="rId24"/>
    <p:sldId id="310" r:id="rId25"/>
    <p:sldId id="312" r:id="rId26"/>
    <p:sldId id="309" r:id="rId27"/>
    <p:sldId id="311" r:id="rId28"/>
    <p:sldId id="324" r:id="rId29"/>
    <p:sldId id="329" r:id="rId30"/>
    <p:sldId id="330" r:id="rId31"/>
    <p:sldId id="331" r:id="rId32"/>
    <p:sldId id="321" r:id="rId33"/>
    <p:sldId id="320" r:id="rId34"/>
    <p:sldId id="322" r:id="rId35"/>
    <p:sldId id="305" r:id="rId36"/>
    <p:sldId id="325" r:id="rId37"/>
    <p:sldId id="326" r:id="rId38"/>
    <p:sldId id="328" r:id="rId39"/>
    <p:sldId id="384" r:id="rId40"/>
    <p:sldId id="333" r:id="rId41"/>
    <p:sldId id="334" r:id="rId42"/>
    <p:sldId id="327" r:id="rId43"/>
    <p:sldId id="336" r:id="rId44"/>
    <p:sldId id="375" r:id="rId45"/>
    <p:sldId id="381" r:id="rId46"/>
    <p:sldId id="369" r:id="rId47"/>
    <p:sldId id="370" r:id="rId48"/>
    <p:sldId id="372" r:id="rId49"/>
    <p:sldId id="373" r:id="rId50"/>
    <p:sldId id="353" r:id="rId51"/>
    <p:sldId id="354" r:id="rId52"/>
    <p:sldId id="337" r:id="rId53"/>
    <p:sldId id="339" r:id="rId54"/>
    <p:sldId id="338" r:id="rId55"/>
    <p:sldId id="340" r:id="rId56"/>
    <p:sldId id="349" r:id="rId57"/>
    <p:sldId id="341" r:id="rId58"/>
    <p:sldId id="343" r:id="rId59"/>
    <p:sldId id="347" r:id="rId60"/>
    <p:sldId id="342" r:id="rId61"/>
    <p:sldId id="348" r:id="rId62"/>
    <p:sldId id="346" r:id="rId63"/>
    <p:sldId id="345" r:id="rId64"/>
    <p:sldId id="351" r:id="rId65"/>
    <p:sldId id="352" r:id="rId66"/>
    <p:sldId id="344" r:id="rId67"/>
    <p:sldId id="350" r:id="rId68"/>
    <p:sldId id="355" r:id="rId69"/>
    <p:sldId id="356" r:id="rId70"/>
    <p:sldId id="386" r:id="rId71"/>
    <p:sldId id="383" r:id="rId72"/>
    <p:sldId id="382" r:id="rId73"/>
    <p:sldId id="366" r:id="rId74"/>
    <p:sldId id="357" r:id="rId75"/>
    <p:sldId id="363" r:id="rId76"/>
    <p:sldId id="358" r:id="rId77"/>
    <p:sldId id="364" r:id="rId78"/>
    <p:sldId id="359" r:id="rId79"/>
    <p:sldId id="361" r:id="rId80"/>
    <p:sldId id="362" r:id="rId81"/>
    <p:sldId id="365" r:id="rId82"/>
    <p:sldId id="376" r:id="rId83"/>
    <p:sldId id="367" r:id="rId84"/>
    <p:sldId id="277" r:id="rId8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A9F7-540A-4C12-A1C0-350EEA3BEEC5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https://pythonworld.ru/tipy-dannyx-v-python/stroki-literaly-strok.html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>
              <a:lnSpc>
                <a:spcPct val="80000"/>
              </a:lnSpc>
              <a:spcBef>
                <a:spcPts val="0"/>
              </a:spcBef>
              <a:defRPr/>
            </a:lvl4pPr>
            <a:lvl5pPr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z.net/references/named/str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.org/Public/UCD/latest/ucd/CaseFolding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ring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lexical_analysis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string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115436/" TargetMode="External"/><Relationship Id="rId2" Type="http://schemas.openxmlformats.org/officeDocument/2006/relationships/hyperlink" Target="https://habrahabr.ru/post/11582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reference/datamodel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6137920"/>
            <a:ext cx="8229600" cy="7200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Москва, 2018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0"/>
            <a:ext cx="60989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Информационные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технологии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1772816"/>
            <a:ext cx="61991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Основы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программирования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</a:t>
            </a:r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 3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4509121"/>
            <a:ext cx="663194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Каф. ИКТ РХТУ им. Д.И. Менделеева</a:t>
            </a:r>
            <a:b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Ст. преп. </a:t>
            </a:r>
            <a:r>
              <a:rPr lang="ru-RU" sz="3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Васецкий</a:t>
            </a: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А.М.</a:t>
            </a:r>
          </a:p>
          <a:p>
            <a:pPr algn="ctr"/>
            <a:endParaRPr lang="ru-RU" sz="3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2" name="Picture 2" descr="http://python3.codes/wp-content/uploads/2015/04/Python.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03812"/>
            <a:ext cx="1954188" cy="195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1logo.png (150×1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216" y="0"/>
            <a:ext cx="1484784" cy="148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http://study-news.ru/netcat_files/1990_1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6" y="57944"/>
            <a:ext cx="1354832" cy="135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252028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4200" dirty="0" smtClean="0"/>
              <a:t>Принимает значения </a:t>
            </a:r>
            <a:endParaRPr lang="en-US" sz="42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200" b="1" i="1" dirty="0" smtClean="0">
                <a:solidFill>
                  <a:srgbClr val="FF0000"/>
                </a:solidFill>
              </a:rPr>
              <a:t>	True (1)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4200" b="1" i="1" dirty="0" smtClean="0">
                <a:solidFill>
                  <a:srgbClr val="FF0000"/>
                </a:solidFill>
              </a:rPr>
              <a:t>	False (0)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4200" dirty="0" smtClean="0"/>
              <a:t>В логическом контексте значение </a:t>
            </a:r>
            <a:r>
              <a:rPr lang="ru-RU" sz="4200" b="1" i="1" dirty="0" err="1" smtClean="0">
                <a:solidFill>
                  <a:srgbClr val="FF0000"/>
                </a:solidFill>
              </a:rPr>
              <a:t>None</a:t>
            </a:r>
            <a:r>
              <a:rPr lang="ru-RU" sz="4200" dirty="0" smtClean="0"/>
              <a:t> интерпретируется как </a:t>
            </a:r>
            <a:r>
              <a:rPr lang="ru-RU" sz="4200" b="1" i="1" dirty="0" err="1" smtClean="0">
                <a:solidFill>
                  <a:srgbClr val="FF0000"/>
                </a:solidFill>
              </a:rPr>
              <a:t>False</a:t>
            </a:r>
            <a:endParaRPr lang="ru-RU" sz="4200" b="1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42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4200" b="1" u="sng" dirty="0" smtClean="0"/>
              <a:t>Примечание:</a:t>
            </a:r>
            <a:r>
              <a:rPr lang="ru-RU" sz="4200" b="1" dirty="0" smtClean="0"/>
              <a:t> в некоторых других языках программирования </a:t>
            </a:r>
            <a:r>
              <a:rPr lang="en-US" sz="4200" b="1" i="1" dirty="0" smtClean="0">
                <a:solidFill>
                  <a:srgbClr val="FF0000"/>
                </a:solidFill>
              </a:rPr>
              <a:t>True</a:t>
            </a:r>
            <a:r>
              <a:rPr lang="en-US" sz="4200" b="1" dirty="0" smtClean="0"/>
              <a:t> </a:t>
            </a:r>
            <a:r>
              <a:rPr lang="ru-RU" sz="4200" b="1" dirty="0" smtClean="0"/>
              <a:t>может быть равным </a:t>
            </a:r>
            <a:r>
              <a:rPr lang="ru-RU" sz="4200" b="1" dirty="0" smtClean="0">
                <a:solidFill>
                  <a:srgbClr val="FF0000"/>
                </a:solidFill>
              </a:rPr>
              <a:t>-1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4200" b="1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4200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b</a:t>
            </a:r>
            <a:r>
              <a:rPr lang="ru-RU" sz="4400" dirty="0" err="1" smtClean="0">
                <a:solidFill>
                  <a:srgbClr val="FF0000"/>
                </a:solidFill>
              </a:rPr>
              <a:t>оо</a:t>
            </a:r>
            <a:r>
              <a:rPr lang="en-US" sz="4400" dirty="0" smtClean="0">
                <a:solidFill>
                  <a:srgbClr val="FF0000"/>
                </a:solidFill>
              </a:rPr>
              <a:t>l </a:t>
            </a:r>
            <a:r>
              <a:rPr lang="en-US" sz="4400" dirty="0" smtClean="0"/>
              <a:t>– </a:t>
            </a:r>
            <a:r>
              <a:rPr lang="ru-RU" sz="4400" dirty="0" smtClean="0"/>
              <a:t>логический тип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чисел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обычном определении числовой переменной она получает значение в десятичной системе. Но кроме десятичной в </a:t>
            </a:r>
            <a:r>
              <a:rPr lang="ru-RU" dirty="0" err="1" smtClean="0"/>
              <a:t>Python</a:t>
            </a:r>
            <a:r>
              <a:rPr lang="ru-RU" dirty="0" smtClean="0"/>
              <a:t> можно использовать следующие системы счисления:</a:t>
            </a:r>
          </a:p>
          <a:p>
            <a:r>
              <a:rPr lang="ru-RU" b="1" dirty="0" smtClean="0"/>
              <a:t>двоичную</a:t>
            </a:r>
            <a:r>
              <a:rPr lang="en-US" b="1" dirty="0" smtClean="0"/>
              <a:t> (</a:t>
            </a:r>
            <a:r>
              <a:rPr lang="ru-RU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r>
              <a:rPr lang="ru-RU" b="1" dirty="0" smtClean="0"/>
              <a:t>восьмеричную </a:t>
            </a:r>
            <a:r>
              <a:rPr lang="en-US" b="1" dirty="0" smtClean="0"/>
              <a:t>(</a:t>
            </a:r>
            <a:r>
              <a:rPr lang="ru-RU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)</a:t>
            </a:r>
            <a:r>
              <a:rPr lang="ru-RU" b="1" dirty="0" smtClean="0"/>
              <a:t>;</a:t>
            </a:r>
            <a:r>
              <a:rPr lang="ru-RU" dirty="0" smtClean="0"/>
              <a:t> </a:t>
            </a:r>
          </a:p>
          <a:p>
            <a:r>
              <a:rPr lang="ru-RU" b="1" dirty="0" smtClean="0"/>
              <a:t>шестнадцатеричную</a:t>
            </a:r>
            <a:r>
              <a:rPr lang="en-US" b="1" dirty="0" smtClean="0"/>
              <a:t> (</a:t>
            </a:r>
            <a:r>
              <a:rPr lang="ru-RU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u="sng" dirty="0" smtClean="0"/>
              <a:t>Примеры:</a:t>
            </a:r>
          </a:p>
          <a:p>
            <a:pPr>
              <a:buNone/>
            </a:pPr>
            <a:r>
              <a:rPr lang="en-US" b="1" i="1" dirty="0" smtClean="0"/>
              <a:t>x = 0b101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двоичная</a:t>
            </a:r>
          </a:p>
          <a:p>
            <a:pPr>
              <a:buNone/>
            </a:pPr>
            <a:r>
              <a:rPr lang="en-US" b="1" i="1" dirty="0" smtClean="0"/>
              <a:t>x = 0o11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восьмеричная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y = 0x0a  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шестнадцатеричная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Числовые литералы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 smtClean="0"/>
              <a:t>Примеры</a:t>
            </a:r>
            <a:r>
              <a:rPr lang="en-US" sz="4000" dirty="0" smtClean="0"/>
              <a:t> </a:t>
            </a:r>
            <a:r>
              <a:rPr lang="ru-RU" sz="4000" dirty="0" smtClean="0"/>
              <a:t>числовых литералов</a:t>
            </a:r>
          </a:p>
          <a:p>
            <a:pPr>
              <a:buNone/>
            </a:pPr>
            <a:r>
              <a:rPr lang="en-US" sz="4000" b="1" i="1" dirty="0" smtClean="0"/>
              <a:t>3.14</a:t>
            </a:r>
            <a:r>
              <a:rPr lang="ru-RU" sz="4000" b="1" i="1" dirty="0" smtClean="0"/>
              <a:t>,</a:t>
            </a:r>
            <a:r>
              <a:rPr lang="en-US" sz="4000" b="1" i="1" dirty="0" smtClean="0"/>
              <a:t> 10.</a:t>
            </a:r>
            <a:r>
              <a:rPr lang="ru-RU" sz="4000" b="1" i="1" dirty="0" smtClean="0"/>
              <a:t>,</a:t>
            </a:r>
            <a:r>
              <a:rPr lang="en-US" sz="4000" b="1" i="1" dirty="0" smtClean="0"/>
              <a:t> .001</a:t>
            </a:r>
            <a:r>
              <a:rPr lang="ru-RU" sz="4000" b="1" i="1" dirty="0" smtClean="0"/>
              <a:t>,</a:t>
            </a:r>
            <a:r>
              <a:rPr lang="en-US" sz="4000" b="1" i="1" dirty="0" smtClean="0"/>
              <a:t> 1e100</a:t>
            </a:r>
            <a:r>
              <a:rPr lang="ru-RU" sz="4000" b="1" i="1" dirty="0" smtClean="0"/>
              <a:t>,</a:t>
            </a:r>
            <a:r>
              <a:rPr lang="en-US" sz="4000" b="1" i="1" dirty="0" smtClean="0"/>
              <a:t> 3.14e-10</a:t>
            </a:r>
            <a:r>
              <a:rPr lang="ru-RU" sz="4000" b="1" i="1" dirty="0" smtClean="0"/>
              <a:t>,</a:t>
            </a:r>
            <a:r>
              <a:rPr lang="en-US" sz="4000" b="1" i="1" dirty="0" smtClean="0"/>
              <a:t> 0e0</a:t>
            </a:r>
            <a:endParaRPr lang="ru-RU" sz="4000" b="1" i="1" dirty="0" smtClean="0"/>
          </a:p>
          <a:p>
            <a:pPr>
              <a:buNone/>
            </a:pPr>
            <a:endParaRPr lang="ru-RU" sz="4000" dirty="0" smtClean="0"/>
          </a:p>
          <a:p>
            <a:r>
              <a:rPr lang="ru-RU" sz="4000" dirty="0" smtClean="0"/>
              <a:t>Начиная с версии </a:t>
            </a:r>
            <a:r>
              <a:rPr lang="ru-RU" sz="4000" b="1" dirty="0" smtClean="0"/>
              <a:t>3.6</a:t>
            </a:r>
            <a:r>
              <a:rPr lang="en-US" sz="4000" dirty="0" smtClean="0"/>
              <a:t> </a:t>
            </a:r>
            <a:r>
              <a:rPr lang="ru-RU" sz="4000" dirty="0" smtClean="0"/>
              <a:t>в литералах можно использовать знак подчёркивания</a:t>
            </a:r>
            <a:endParaRPr lang="en-US" sz="4000" dirty="0" smtClean="0"/>
          </a:p>
          <a:p>
            <a:pPr>
              <a:buNone/>
            </a:pPr>
            <a:r>
              <a:rPr lang="en-US" sz="4000" b="1" i="1" dirty="0" smtClean="0"/>
              <a:t>f = 100_000_000_000</a:t>
            </a:r>
            <a:r>
              <a:rPr lang="ru-RU" sz="4000" b="1" i="1" dirty="0" smtClean="0"/>
              <a:t> 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# 100000000000 </a:t>
            </a:r>
            <a:endParaRPr lang="en-US" sz="40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</a:p>
          <a:p>
            <a:pPr>
              <a:buNone/>
            </a:pPr>
            <a:r>
              <a:rPr lang="ru-RU" b="1" dirty="0" smtClean="0"/>
              <a:t>Литерал</a:t>
            </a:r>
            <a:r>
              <a:rPr lang="ru-RU" dirty="0" smtClean="0"/>
              <a:t> (англ. </a:t>
            </a:r>
            <a:r>
              <a:rPr lang="ru-RU" b="1" dirty="0" err="1" smtClean="0"/>
              <a:t>literal</a:t>
            </a:r>
            <a:r>
              <a:rPr lang="ru-RU" dirty="0" smtClean="0"/>
              <a:t> ) – запись в исходном коде компьютерной программы, представляющая собой фиксированное значение. </a:t>
            </a:r>
            <a:r>
              <a:rPr lang="ru-RU" b="1" dirty="0" smtClean="0"/>
              <a:t>Литералами</a:t>
            </a:r>
            <a:r>
              <a:rPr lang="ru-RU" dirty="0" smtClean="0"/>
              <a:t> также называют представление значения некоторого типа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Тип </a:t>
            </a:r>
            <a:r>
              <a:rPr lang="en-US" sz="4400" dirty="0" err="1" smtClean="0">
                <a:solidFill>
                  <a:srgbClr val="FF0000"/>
                </a:solidFill>
              </a:rPr>
              <a:t>int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8928992" cy="63813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целые числа</a:t>
            </a:r>
          </a:p>
          <a:p>
            <a:pPr>
              <a:lnSpc>
                <a:spcPct val="100000"/>
              </a:lnSpc>
              <a:buNone/>
            </a:pPr>
            <a:r>
              <a:rPr lang="ru-RU" dirty="0" smtClean="0"/>
              <a:t>В отличие от других языков программирования в </a:t>
            </a:r>
            <a:r>
              <a:rPr lang="en-US" dirty="0" smtClean="0"/>
              <a:t>Python </a:t>
            </a:r>
            <a:r>
              <a:rPr lang="ru-RU" dirty="0" smtClean="0"/>
              <a:t>размер целых чисел ограничен лишь объемом оперативной памяти</a:t>
            </a:r>
            <a:endParaRPr lang="en-US" dirty="0" smtClean="0"/>
          </a:p>
          <a:p>
            <a:pPr>
              <a:lnSpc>
                <a:spcPct val="100000"/>
              </a:lnSpc>
              <a:buNone/>
            </a:pPr>
            <a:r>
              <a:rPr lang="ru-RU" b="1" dirty="0" smtClean="0"/>
              <a:t>Конструктор </a:t>
            </a:r>
            <a:r>
              <a:rPr lang="en-US" b="1" dirty="0" err="1" smtClean="0"/>
              <a:t>int</a:t>
            </a:r>
            <a:r>
              <a:rPr lang="en-US" b="1" dirty="0" smtClean="0"/>
              <a:t>(x, base=10)</a:t>
            </a:r>
            <a:endParaRPr lang="en-US" dirty="0" smtClean="0"/>
          </a:p>
          <a:p>
            <a:pPr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my_int</a:t>
            </a:r>
            <a:r>
              <a:rPr lang="en-US" b="1" i="1" dirty="0" smtClean="0"/>
              <a:t> = 1</a:t>
            </a:r>
            <a:br>
              <a:rPr lang="en-US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0x1AF </a:t>
            </a:r>
            <a:r>
              <a:rPr lang="ru-RU" b="1" i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Шестнадцатеричный вид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431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0o77</a:t>
            </a:r>
            <a:r>
              <a:rPr lang="ru-RU" b="1" i="1" dirty="0" smtClean="0"/>
              <a:t>	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00B050"/>
                </a:solidFill>
              </a:rPr>
              <a:t>Восьмеричный вид числа 63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0b1</a:t>
            </a:r>
            <a:r>
              <a:rPr lang="ru-RU" b="1" i="1" dirty="0" smtClean="0"/>
              <a:t>111</a:t>
            </a:r>
            <a:r>
              <a:rPr lang="en-US" b="1" i="1" dirty="0" smtClean="0"/>
              <a:t>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Двоичный вид числа 15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('1')</a:t>
            </a:r>
            <a:br>
              <a:rPr lang="en-US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(1.1) </a:t>
            </a:r>
            <a:r>
              <a:rPr lang="ru-RU" b="1" i="1" dirty="0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1</a:t>
            </a:r>
          </a:p>
          <a:p>
            <a:pPr indent="0">
              <a:lnSpc>
                <a:spcPct val="90000"/>
              </a:lnSpc>
              <a:buNone/>
            </a:pPr>
            <a:r>
              <a:rPr lang="en-US" b="1" i="1" smtClean="0"/>
              <a:t>my_int = int('1.1') </a:t>
            </a:r>
            <a:r>
              <a:rPr lang="ru-RU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FF0000"/>
                </a:solidFill>
              </a:rPr>
              <a:t>Ошибка!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(' 1')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1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</a:t>
            </a:r>
            <a:r>
              <a:rPr lang="en-US" b="1" i="1" dirty="0" err="1" smtClean="0"/>
              <a:t>int</a:t>
            </a:r>
            <a:r>
              <a:rPr lang="en-US" b="1" i="1" smtClean="0"/>
              <a:t>() 	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00B050"/>
                </a:solidFill>
              </a:rPr>
              <a:t>0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(101, 2) </a:t>
            </a:r>
            <a:r>
              <a:rPr lang="ru-RU" b="1" i="1" dirty="0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TypeError: </a:t>
            </a:r>
            <a:r>
              <a:rPr lang="en-US" b="1" i="1" dirty="0" err="1" smtClean="0">
                <a:solidFill>
                  <a:srgbClr val="00B050"/>
                </a:solidFill>
              </a:rPr>
              <a:t>int</a:t>
            </a:r>
            <a:r>
              <a:rPr lang="en-US" b="1" i="1" dirty="0" smtClean="0">
                <a:solidFill>
                  <a:srgbClr val="00B050"/>
                </a:solidFill>
              </a:rPr>
              <a:t>() can't convert non-string with explicit base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my_int</a:t>
            </a:r>
            <a:r>
              <a:rPr lang="en-US" b="1" i="1" dirty="0" smtClean="0"/>
              <a:t> = </a:t>
            </a:r>
            <a:r>
              <a:rPr lang="en-US" b="1" i="1" dirty="0" err="1" smtClean="0"/>
              <a:t>int</a:t>
            </a:r>
            <a:r>
              <a:rPr lang="en-US" b="1" i="1" dirty="0" smtClean="0"/>
              <a:t>('101', 2)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5</a:t>
            </a:r>
            <a:r>
              <a:rPr lang="ru-RU" b="1" i="1" dirty="0" smtClean="0">
                <a:solidFill>
                  <a:srgbClr val="00B050"/>
                </a:solidFill>
              </a:rPr>
              <a:t> (из двоичной в 				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десятичную)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Конверсия систем счисления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60932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b="1" i="1" dirty="0" err="1" smtClean="0"/>
              <a:t>int</a:t>
            </a:r>
            <a:r>
              <a:rPr lang="ru-RU" b="1" i="1" dirty="0" smtClean="0"/>
              <a:t>([</a:t>
            </a:r>
            <a:r>
              <a:rPr lang="ru-RU" b="1" i="1" dirty="0" err="1" smtClean="0"/>
              <a:t>object</a:t>
            </a:r>
            <a:r>
              <a:rPr lang="ru-RU" b="1" i="1" dirty="0" smtClean="0"/>
              <a:t>], [основание системы счисления]) </a:t>
            </a:r>
            <a:r>
              <a:rPr lang="en-US" dirty="0" smtClean="0"/>
              <a:t>–</a:t>
            </a:r>
            <a:r>
              <a:rPr lang="ru-RU" dirty="0" smtClean="0"/>
              <a:t> 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включительно.</a:t>
            </a:r>
          </a:p>
          <a:p>
            <a:pPr>
              <a:lnSpc>
                <a:spcPct val="100000"/>
              </a:lnSpc>
            </a:pPr>
            <a:r>
              <a:rPr lang="ru-RU" b="1" i="1" dirty="0" err="1" smtClean="0"/>
              <a:t>bin</a:t>
            </a:r>
            <a:r>
              <a:rPr lang="ru-RU" b="1" i="1" dirty="0" smtClean="0"/>
              <a:t>(</a:t>
            </a:r>
            <a:r>
              <a:rPr lang="ru-RU" b="1" i="1" dirty="0" err="1" smtClean="0"/>
              <a:t>x</a:t>
            </a:r>
            <a:r>
              <a:rPr lang="ru-RU" b="1" i="1" dirty="0" smtClean="0"/>
              <a:t>)  </a:t>
            </a:r>
            <a:r>
              <a:rPr lang="ru-RU" dirty="0" smtClean="0"/>
              <a:t>– преобразование целого числа в двоичную строку.</a:t>
            </a:r>
          </a:p>
          <a:p>
            <a:pPr>
              <a:lnSpc>
                <a:spcPct val="100000"/>
              </a:lnSpc>
            </a:pPr>
            <a:r>
              <a:rPr lang="ru-RU" b="1" i="1" dirty="0" err="1" smtClean="0"/>
              <a:t>hex</a:t>
            </a:r>
            <a:r>
              <a:rPr lang="ru-RU" b="1" i="1" dirty="0" smtClean="0"/>
              <a:t>(</a:t>
            </a:r>
            <a:r>
              <a:rPr lang="ru-RU" b="1" i="1" dirty="0" err="1" smtClean="0"/>
              <a:t>х</a:t>
            </a:r>
            <a:r>
              <a:rPr lang="ru-RU" b="1" i="1" dirty="0" smtClean="0"/>
              <a:t>) </a:t>
            </a:r>
            <a:r>
              <a:rPr lang="ru-RU" dirty="0" smtClean="0"/>
              <a:t>– преобразование целого числа в шестнадцатеричную строку.</a:t>
            </a:r>
          </a:p>
          <a:p>
            <a:pPr>
              <a:lnSpc>
                <a:spcPct val="100000"/>
              </a:lnSpc>
            </a:pPr>
            <a:r>
              <a:rPr lang="ru-RU" b="1" i="1" dirty="0" err="1" smtClean="0"/>
              <a:t>oct</a:t>
            </a:r>
            <a:r>
              <a:rPr lang="ru-RU" b="1" i="1" dirty="0" smtClean="0"/>
              <a:t>(</a:t>
            </a:r>
            <a:r>
              <a:rPr lang="ru-RU" b="1" i="1" dirty="0" err="1" smtClean="0"/>
              <a:t>х</a:t>
            </a:r>
            <a:r>
              <a:rPr lang="ru-RU" b="1" i="1" dirty="0" smtClean="0"/>
              <a:t>) </a:t>
            </a:r>
            <a:r>
              <a:rPr lang="ru-RU" dirty="0" smtClean="0"/>
              <a:t>– преобразование целого числа в восьмеричную строку.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b="1" i="1" dirty="0" err="1" smtClean="0"/>
              <a:t>int.bit_length</a:t>
            </a:r>
            <a:r>
              <a:rPr lang="ru-RU" b="1" i="1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количество бит, необходимых для представления числа в двоичном виде, без учёта знака и лидирующих нулей.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i="1" dirty="0" err="1" smtClean="0"/>
              <a:t>i</a:t>
            </a:r>
            <a:r>
              <a:rPr lang="ru-RU" b="1" i="1" dirty="0" err="1" smtClean="0"/>
              <a:t>nt.to_bytes</a:t>
            </a:r>
            <a:r>
              <a:rPr lang="ru-RU" b="1" i="1" dirty="0" smtClean="0"/>
              <a:t>(</a:t>
            </a:r>
            <a:r>
              <a:rPr lang="ru-RU" b="1" i="1" dirty="0" err="1" smtClean="0"/>
              <a:t>length</a:t>
            </a:r>
            <a:r>
              <a:rPr lang="ru-RU" b="1" i="1" dirty="0" smtClean="0"/>
              <a:t>, </a:t>
            </a:r>
            <a:r>
              <a:rPr lang="ru-RU" b="1" i="1" dirty="0" err="1" smtClean="0"/>
              <a:t>byteorder</a:t>
            </a:r>
            <a:r>
              <a:rPr lang="ru-RU" b="1" i="1" dirty="0" smtClean="0"/>
              <a:t>, *, </a:t>
            </a:r>
            <a:r>
              <a:rPr lang="ru-RU" b="1" i="1" dirty="0" err="1" smtClean="0"/>
              <a:t>signed=False</a:t>
            </a:r>
            <a:r>
              <a:rPr lang="ru-RU" b="1" i="1" dirty="0" smtClean="0"/>
              <a:t>) </a:t>
            </a:r>
            <a:r>
              <a:rPr lang="en-US" dirty="0" smtClean="0"/>
              <a:t>–</a:t>
            </a:r>
            <a:r>
              <a:rPr lang="ru-RU" dirty="0" smtClean="0"/>
              <a:t> возвращает строку байтов, представляющих это число.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i="1" dirty="0" err="1" smtClean="0"/>
              <a:t>int.from_bytes</a:t>
            </a:r>
            <a:r>
              <a:rPr lang="en-US" b="1" i="1" dirty="0" smtClean="0"/>
              <a:t>(bytes,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, *, signed=False) </a:t>
            </a:r>
            <a:r>
              <a:rPr lang="en-US" dirty="0" smtClean="0"/>
              <a:t>– </a:t>
            </a:r>
            <a:r>
              <a:rPr lang="ru-RU" dirty="0" smtClean="0"/>
              <a:t>возвращает число из данной строки байтов.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496" y="620688"/>
            <a:ext cx="9108504" cy="60486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bin(</a:t>
            </a:r>
            <a:r>
              <a:rPr lang="ru-RU" b="1" i="1" dirty="0" smtClean="0"/>
              <a:t>16</a:t>
            </a:r>
            <a:r>
              <a:rPr lang="en-US" b="1" i="1" dirty="0" smtClean="0"/>
              <a:t>) </a:t>
            </a:r>
            <a:r>
              <a:rPr lang="en-US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0b10000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oct</a:t>
            </a:r>
            <a:r>
              <a:rPr lang="en-US" b="1" i="1" dirty="0" smtClean="0"/>
              <a:t>(16)</a:t>
            </a:r>
            <a:r>
              <a:rPr lang="en-US" b="1" i="1" dirty="0" smtClean="0">
                <a:solidFill>
                  <a:srgbClr val="00B050"/>
                </a:solidFill>
              </a:rPr>
              <a:t>		# 0o20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hex(16)</a:t>
            </a:r>
            <a:r>
              <a:rPr lang="en-US" b="1" i="1" dirty="0" smtClean="0">
                <a:solidFill>
                  <a:srgbClr val="00B050"/>
                </a:solidFill>
              </a:rPr>
              <a:t>		# 0x10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int</a:t>
            </a:r>
            <a:r>
              <a:rPr lang="en-US" b="1" i="1" dirty="0" smtClean="0"/>
              <a:t>("2pt", 30) </a:t>
            </a:r>
            <a:r>
              <a:rPr lang="en-US" b="1" i="1" dirty="0" smtClean="0">
                <a:solidFill>
                  <a:srgbClr val="00B050"/>
                </a:solidFill>
              </a:rPr>
              <a:t>	# 2579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(1024).</a:t>
            </a:r>
            <a:r>
              <a:rPr lang="en-US" b="1" i="1" dirty="0" err="1" smtClean="0"/>
              <a:t>to_bytes</a:t>
            </a:r>
            <a:r>
              <a:rPr lang="en-US" b="1" i="1" dirty="0" smtClean="0"/>
              <a:t>(2,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="big") </a:t>
            </a:r>
            <a:r>
              <a:rPr lang="en-US" b="1" i="1" dirty="0" smtClean="0">
                <a:solidFill>
                  <a:srgbClr val="00B050"/>
                </a:solidFill>
              </a:rPr>
              <a:t># b'\x04\x00'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(1024).</a:t>
            </a:r>
            <a:r>
              <a:rPr lang="en-US" b="1" i="1" dirty="0" err="1" smtClean="0"/>
              <a:t>to_bytes</a:t>
            </a:r>
            <a:r>
              <a:rPr lang="en-US" b="1" i="1" dirty="0" smtClean="0"/>
              <a:t>(10,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='big')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b'\x00\x00\x00\x00\x00\x00\x00\x00\x04\x00'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x = 1000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x.to_bytes</a:t>
            </a:r>
            <a:r>
              <a:rPr lang="en-US" b="1" i="1" dirty="0" smtClean="0"/>
              <a:t>((</a:t>
            </a:r>
            <a:r>
              <a:rPr lang="en-US" b="1" i="1" dirty="0" err="1" smtClean="0"/>
              <a:t>x.bit_length</a:t>
            </a:r>
            <a:r>
              <a:rPr lang="en-US" b="1" i="1" dirty="0" smtClean="0"/>
              <a:t>() // 8) + 1,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="little")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b'\xe8\x03'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int.from_bytes</a:t>
            </a:r>
            <a:r>
              <a:rPr lang="en-US" b="1" i="1" dirty="0" smtClean="0"/>
              <a:t>(b"\x00\x10",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="big</a:t>
            </a:r>
            <a:r>
              <a:rPr lang="en-US" b="1" i="1" smtClean="0"/>
              <a:t>") </a:t>
            </a:r>
            <a:r>
              <a:rPr lang="en-US" b="1" i="1" smtClean="0">
                <a:solidFill>
                  <a:srgbClr val="00B050"/>
                </a:solidFill>
              </a:rPr>
              <a:t># 0x0010 </a:t>
            </a:r>
            <a:r>
              <a:rPr lang="en-US" b="1" i="1" smtClean="0">
                <a:solidFill>
                  <a:srgbClr val="00B050"/>
                </a:solidFill>
                <a:sym typeface="Wingdings"/>
              </a:rPr>
              <a:t></a:t>
            </a:r>
            <a:r>
              <a:rPr lang="en-US" b="1" i="1" smtClean="0">
                <a:solidFill>
                  <a:srgbClr val="00B050"/>
                </a:solidFill>
              </a:rPr>
              <a:t> 16 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int.from_bytes</a:t>
            </a:r>
            <a:r>
              <a:rPr lang="en-US" b="1" i="1" dirty="0" smtClean="0"/>
              <a:t>(b"\x00\x10",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="little") </a:t>
            </a:r>
            <a:r>
              <a:rPr lang="en-US" sz="2600" b="1" i="1" smtClean="0">
                <a:solidFill>
                  <a:srgbClr val="00B050"/>
                </a:solidFill>
              </a:rPr>
              <a:t># 0x1000</a:t>
            </a:r>
            <a:r>
              <a:rPr lang="en-US" sz="2600" b="1" i="1" smtClean="0">
                <a:solidFill>
                  <a:srgbClr val="00B050"/>
                </a:solidFill>
                <a:sym typeface="Wingdings"/>
              </a:rPr>
              <a:t>  </a:t>
            </a:r>
            <a:r>
              <a:rPr lang="en-US" sz="2600" b="1" i="1" smtClean="0">
                <a:solidFill>
                  <a:srgbClr val="00B050"/>
                </a:solidFill>
              </a:rPr>
              <a:t>4096 </a:t>
            </a:r>
            <a:endParaRPr lang="en-US" sz="2600" b="1" i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int.from_bytes</a:t>
            </a:r>
            <a:r>
              <a:rPr lang="en-US" b="1" i="1" dirty="0" smtClean="0"/>
              <a:t>(b"\</a:t>
            </a:r>
            <a:r>
              <a:rPr lang="en-US" b="1" i="1" dirty="0" err="1" smtClean="0"/>
              <a:t>xfc</a:t>
            </a:r>
            <a:r>
              <a:rPr lang="en-US" b="1" i="1" dirty="0" smtClean="0"/>
              <a:t>\x00",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="big", signed=True</a:t>
            </a:r>
            <a:r>
              <a:rPr lang="en-US" b="1" i="1" smtClean="0"/>
              <a:t>)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00B050"/>
                </a:solidFill>
              </a:rPr>
              <a:t>–1024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int.from_bytes</a:t>
            </a:r>
            <a:r>
              <a:rPr lang="en-US" b="1" i="1" dirty="0" smtClean="0"/>
              <a:t>(b"\</a:t>
            </a:r>
            <a:r>
              <a:rPr lang="en-US" b="1" i="1" dirty="0" err="1" smtClean="0"/>
              <a:t>xfc</a:t>
            </a:r>
            <a:r>
              <a:rPr lang="en-US" b="1" i="1" dirty="0" smtClean="0"/>
              <a:t>\x00",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="big", signed=False</a:t>
            </a:r>
            <a:r>
              <a:rPr lang="en-US" b="1" i="1" smtClean="0"/>
              <a:t>)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00B050"/>
                </a:solidFill>
              </a:rPr>
              <a:t>64512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int.from_bytes</a:t>
            </a:r>
            <a:r>
              <a:rPr lang="en-US" b="1" i="1" dirty="0" smtClean="0"/>
              <a:t>([255, 0, 0], </a:t>
            </a:r>
            <a:r>
              <a:rPr lang="en-US" b="1" i="1" dirty="0" err="1" smtClean="0"/>
              <a:t>byteorder</a:t>
            </a:r>
            <a:r>
              <a:rPr lang="en-US" b="1" i="1" dirty="0" smtClean="0"/>
              <a:t>="</a:t>
            </a:r>
            <a:r>
              <a:rPr lang="en-US" b="1" i="1" smtClean="0"/>
              <a:t>big")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smtClean="0">
                <a:solidFill>
                  <a:srgbClr val="00B050"/>
                </a:solidFill>
              </a:rPr>
              <a:t>#0xFF0000 </a:t>
            </a:r>
            <a:r>
              <a:rPr lang="en-US" b="1" i="1" smtClean="0">
                <a:solidFill>
                  <a:srgbClr val="00B050"/>
                </a:solidFill>
                <a:sym typeface="Wingdings"/>
              </a:rPr>
              <a:t> </a:t>
            </a:r>
            <a:r>
              <a:rPr lang="en-US" b="1" i="1" smtClean="0">
                <a:solidFill>
                  <a:srgbClr val="00B050"/>
                </a:solidFill>
              </a:rPr>
              <a:t>16711680</a:t>
            </a:r>
            <a:endParaRPr lang="en-US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Тип </a:t>
            </a:r>
            <a:r>
              <a:rPr lang="en-US" sz="4400" dirty="0" smtClean="0">
                <a:solidFill>
                  <a:srgbClr val="FF0000"/>
                </a:solidFill>
              </a:rPr>
              <a:t>float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0486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float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–</a:t>
            </a:r>
            <a:r>
              <a:rPr lang="ru-RU" i="1" dirty="0" smtClean="0"/>
              <a:t> </a:t>
            </a:r>
            <a:r>
              <a:rPr lang="ru-RU" dirty="0" smtClean="0"/>
              <a:t>вещественные числа.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Диапазон представления</a:t>
            </a:r>
            <a:r>
              <a:rPr lang="en-US" dirty="0" smtClean="0"/>
              <a:t> </a:t>
            </a:r>
            <a:r>
              <a:rPr lang="ru-RU" dirty="0" smtClean="0"/>
              <a:t>находится в </a:t>
            </a:r>
            <a:r>
              <a:rPr lang="en-US" dirty="0" smtClean="0"/>
              <a:t>: </a:t>
            </a:r>
            <a:r>
              <a:rPr lang="en-US" b="1" dirty="0" err="1" smtClean="0"/>
              <a:t>sys.float_info</a:t>
            </a:r>
            <a:endParaRPr 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(max=</a:t>
            </a:r>
            <a:r>
              <a:rPr lang="en-US" b="1" dirty="0" smtClean="0">
                <a:solidFill>
                  <a:srgbClr val="FF0000"/>
                </a:solidFill>
              </a:rPr>
              <a:t>1.7976931348623157e+308</a:t>
            </a:r>
            <a:r>
              <a:rPr lang="en-US" dirty="0" smtClean="0"/>
              <a:t>, </a:t>
            </a:r>
            <a:r>
              <a:rPr lang="en-US" dirty="0" err="1" smtClean="0"/>
              <a:t>max_exp</a:t>
            </a:r>
            <a:r>
              <a:rPr lang="en-US" dirty="0" smtClean="0"/>
              <a:t>=1024, max_10_exp=308, min=</a:t>
            </a:r>
            <a:r>
              <a:rPr lang="en-US" b="1" dirty="0" smtClean="0">
                <a:solidFill>
                  <a:srgbClr val="FF0000"/>
                </a:solidFill>
              </a:rPr>
              <a:t>2.2250738585072014e-308</a:t>
            </a:r>
            <a:r>
              <a:rPr lang="en-US" dirty="0" smtClean="0"/>
              <a:t>, </a:t>
            </a:r>
            <a:r>
              <a:rPr lang="en-US" dirty="0" err="1" smtClean="0"/>
              <a:t>min_exp</a:t>
            </a:r>
            <a:r>
              <a:rPr lang="en-US" dirty="0" smtClean="0"/>
              <a:t>=-1021, min_10_exp=-307, dig=15, </a:t>
            </a:r>
            <a:r>
              <a:rPr lang="en-US" dirty="0" err="1" smtClean="0"/>
              <a:t>mant_dig</a:t>
            </a:r>
            <a:r>
              <a:rPr lang="en-US" dirty="0" smtClean="0"/>
              <a:t>=53, epsilon=2.220446049250313e-16, radix=2, rounds=1)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my_float</a:t>
            </a:r>
            <a:r>
              <a:rPr lang="en-US" b="1" i="1" dirty="0" smtClean="0"/>
              <a:t> = 1.2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err="1" smtClean="0"/>
              <a:t>my_float</a:t>
            </a:r>
            <a:r>
              <a:rPr lang="en-US" b="1" i="1" dirty="0" smtClean="0"/>
              <a:t> = 1E-10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my_float</a:t>
            </a:r>
            <a:r>
              <a:rPr lang="en-US" b="1" i="1" dirty="0" smtClean="0"/>
              <a:t> = float("1.2")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my_float</a:t>
            </a:r>
            <a:r>
              <a:rPr lang="en-US" b="1" i="1" dirty="0" smtClean="0"/>
              <a:t> = float("</a:t>
            </a:r>
            <a:r>
              <a:rPr lang="en-US" b="1" i="1" dirty="0" err="1" smtClean="0"/>
              <a:t>nan</a:t>
            </a:r>
            <a:r>
              <a:rPr lang="en-US" b="1" i="1" dirty="0" smtClean="0"/>
              <a:t>")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nan</a:t>
            </a:r>
            <a:r>
              <a:rPr lang="en-US" b="1" i="1" dirty="0" smtClean="0">
                <a:solidFill>
                  <a:srgbClr val="00B050"/>
                </a:solidFill>
              </a:rPr>
              <a:t> – </a:t>
            </a:r>
            <a:r>
              <a:rPr lang="ru-RU" b="1" i="1" dirty="0" smtClean="0">
                <a:solidFill>
                  <a:srgbClr val="00B050"/>
                </a:solidFill>
              </a:rPr>
              <a:t>число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my_float</a:t>
            </a:r>
            <a:r>
              <a:rPr lang="en-US" b="1" i="1" dirty="0" smtClean="0"/>
              <a:t> = float("</a:t>
            </a:r>
            <a:r>
              <a:rPr lang="en-US" b="1" i="1" dirty="0" err="1" smtClean="0"/>
              <a:t>inf</a:t>
            </a:r>
            <a:r>
              <a:rPr lang="en-US" b="1" i="1" dirty="0" smtClean="0"/>
              <a:t>") 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inf</a:t>
            </a:r>
            <a:r>
              <a:rPr lang="en-US" b="1" i="1" dirty="0" smtClean="0">
                <a:solidFill>
                  <a:srgbClr val="00B050"/>
                </a:solidFill>
              </a:rPr>
              <a:t> – </a:t>
            </a:r>
            <a:r>
              <a:rPr lang="ru-RU" b="1" i="1" dirty="0" smtClean="0">
                <a:solidFill>
                  <a:srgbClr val="00B050"/>
                </a:solidFill>
              </a:rPr>
              <a:t>бесконечность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my_float</a:t>
            </a:r>
            <a:r>
              <a:rPr lang="en-US" b="1" i="1" dirty="0" smtClean="0"/>
              <a:t> = float("+</a:t>
            </a:r>
            <a:r>
              <a:rPr lang="en-US" b="1" i="1" dirty="0" err="1" smtClean="0"/>
              <a:t>inf</a:t>
            </a:r>
            <a:r>
              <a:rPr lang="en-US" b="1" i="1" dirty="0" smtClean="0"/>
              <a:t>") 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inf</a:t>
            </a:r>
            <a:r>
              <a:rPr lang="en-US" b="1" i="1" dirty="0" smtClean="0">
                <a:solidFill>
                  <a:srgbClr val="00B050"/>
                </a:solidFill>
              </a:rPr>
              <a:t> – </a:t>
            </a:r>
            <a:r>
              <a:rPr lang="ru-RU" b="1" i="1" dirty="0" smtClean="0">
                <a:solidFill>
                  <a:srgbClr val="00B050"/>
                </a:solidFill>
              </a:rPr>
              <a:t>бесконечность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my_float</a:t>
            </a:r>
            <a:r>
              <a:rPr lang="en-US" b="1" i="1" dirty="0" smtClean="0"/>
              <a:t> = float("-</a:t>
            </a:r>
            <a:r>
              <a:rPr lang="en-US" b="1" i="1" dirty="0" err="1" smtClean="0"/>
              <a:t>inf</a:t>
            </a:r>
            <a:r>
              <a:rPr lang="en-US" b="1" i="1" dirty="0" smtClean="0"/>
              <a:t>")  </a:t>
            </a:r>
            <a:r>
              <a:rPr lang="en-US" b="1" i="1" dirty="0" smtClean="0">
                <a:solidFill>
                  <a:srgbClr val="00B050"/>
                </a:solidFill>
              </a:rPr>
              <a:t># -</a:t>
            </a:r>
            <a:r>
              <a:rPr lang="en-US" b="1" i="1" dirty="0" err="1" smtClean="0">
                <a:solidFill>
                  <a:srgbClr val="00B050"/>
                </a:solidFill>
              </a:rPr>
              <a:t>inf</a:t>
            </a:r>
            <a:r>
              <a:rPr lang="en-US" b="1" i="1" dirty="0" smtClean="0">
                <a:solidFill>
                  <a:srgbClr val="00B050"/>
                </a:solidFill>
              </a:rPr>
              <a:t> – </a:t>
            </a:r>
            <a:r>
              <a:rPr lang="ru-RU" b="1" i="1" dirty="0" smtClean="0">
                <a:solidFill>
                  <a:srgbClr val="00B050"/>
                </a:solidFill>
              </a:rPr>
              <a:t>минус бесконечность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Преобразования типов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b="1" i="1" dirty="0" err="1" smtClean="0"/>
              <a:t>float.is_integer</a:t>
            </a:r>
            <a:r>
              <a:rPr lang="en-US" sz="4400" i="1" dirty="0" smtClean="0"/>
              <a:t>()</a:t>
            </a:r>
            <a:r>
              <a:rPr lang="ru-RU" sz="4400" i="1" dirty="0" smtClean="0"/>
              <a:t> </a:t>
            </a:r>
            <a:r>
              <a:rPr lang="ru-RU" sz="4400" dirty="0" smtClean="0"/>
              <a:t>–</a:t>
            </a:r>
            <a:r>
              <a:rPr lang="en-US" sz="4400" dirty="0" smtClean="0"/>
              <a:t> </a:t>
            </a:r>
            <a:r>
              <a:rPr lang="ru-RU" sz="4400" dirty="0" smtClean="0"/>
              <a:t>проверка</a:t>
            </a:r>
          </a:p>
          <a:p>
            <a:pPr>
              <a:buNone/>
            </a:pPr>
            <a:r>
              <a:rPr lang="ru-RU" sz="4400" dirty="0" smtClean="0"/>
              <a:t>целое ли значение</a:t>
            </a:r>
            <a:endParaRPr lang="ru-RU" sz="4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4400" b="1" i="1" dirty="0" err="1" smtClean="0"/>
              <a:t>int</a:t>
            </a:r>
            <a:r>
              <a:rPr lang="en-US" sz="4400" b="1" i="1" dirty="0" smtClean="0"/>
              <a:t>(98.</a:t>
            </a:r>
            <a:r>
              <a:rPr lang="ru-RU" sz="4400" b="1" i="1" dirty="0" smtClean="0"/>
              <a:t>8</a:t>
            </a:r>
            <a:r>
              <a:rPr lang="en-US" sz="4400" b="1" i="1" dirty="0" smtClean="0"/>
              <a:t>)</a:t>
            </a:r>
            <a:r>
              <a:rPr lang="ru-RU" sz="4400" dirty="0" smtClean="0"/>
              <a:t> </a:t>
            </a:r>
            <a:r>
              <a:rPr lang="en-US" sz="4400" dirty="0" smtClean="0"/>
              <a:t>		</a:t>
            </a:r>
            <a:r>
              <a:rPr lang="en-US" sz="4400" b="1" i="1" dirty="0" smtClean="0">
                <a:solidFill>
                  <a:srgbClr val="00B050"/>
                </a:solidFill>
              </a:rPr>
              <a:t># 98 – </a:t>
            </a:r>
            <a:r>
              <a:rPr lang="ru-RU" sz="4400" b="1" i="1" dirty="0" smtClean="0">
                <a:solidFill>
                  <a:srgbClr val="00B050"/>
                </a:solidFill>
              </a:rPr>
              <a:t>отбрасывается дробная часть</a:t>
            </a:r>
          </a:p>
          <a:p>
            <a:pPr>
              <a:buNone/>
            </a:pPr>
            <a:r>
              <a:rPr lang="en-US" sz="4400" b="1" i="1" dirty="0" err="1" smtClean="0"/>
              <a:t>int</a:t>
            </a:r>
            <a:r>
              <a:rPr lang="en-US" sz="4400" b="1" i="1" dirty="0" smtClean="0"/>
              <a:t>(</a:t>
            </a:r>
            <a:r>
              <a:rPr lang="ru-RU" sz="4400" b="1" i="1" dirty="0" smtClean="0"/>
              <a:t>"</a:t>
            </a:r>
            <a:r>
              <a:rPr lang="en-US" sz="4400" b="1" i="1" dirty="0" smtClean="0"/>
              <a:t>98.</a:t>
            </a:r>
            <a:r>
              <a:rPr lang="ru-RU" sz="4400" b="1" i="1" dirty="0" smtClean="0"/>
              <a:t>8"</a:t>
            </a:r>
            <a:r>
              <a:rPr lang="en-US" sz="4400" b="1" i="1" dirty="0" smtClean="0"/>
              <a:t>)</a:t>
            </a:r>
            <a:r>
              <a:rPr lang="ru-RU" sz="4400" b="1" i="1" dirty="0" smtClean="0"/>
              <a:t> </a:t>
            </a:r>
            <a:r>
              <a:rPr lang="en-US" sz="4400" b="1" i="1" dirty="0" smtClean="0"/>
              <a:t>		</a:t>
            </a:r>
            <a:r>
              <a:rPr lang="en-US" sz="4400" b="1" i="1" dirty="0" smtClean="0">
                <a:solidFill>
                  <a:srgbClr val="FF0000"/>
                </a:solidFill>
              </a:rPr>
              <a:t># </a:t>
            </a:r>
            <a:r>
              <a:rPr lang="ru-RU" sz="4400" b="1" i="1" dirty="0" smtClean="0">
                <a:solidFill>
                  <a:srgbClr val="FF0000"/>
                </a:solidFill>
              </a:rPr>
              <a:t> Ошибка!</a:t>
            </a:r>
          </a:p>
          <a:p>
            <a:pPr>
              <a:buNone/>
            </a:pPr>
            <a:r>
              <a:rPr lang="en-US" sz="4400" b="1" i="1" dirty="0" smtClean="0"/>
              <a:t>float(98)</a:t>
            </a:r>
            <a:r>
              <a:rPr lang="ru-RU" sz="4400" b="1" i="1" dirty="0" smtClean="0"/>
              <a:t> </a:t>
            </a:r>
            <a:r>
              <a:rPr lang="en-US" sz="4400" b="1" i="1" dirty="0" smtClean="0"/>
              <a:t>		</a:t>
            </a:r>
            <a:r>
              <a:rPr lang="en-US" sz="4400" b="1" i="1" dirty="0" smtClean="0">
                <a:solidFill>
                  <a:srgbClr val="00B050"/>
                </a:solidFill>
              </a:rPr>
              <a:t># 98.0</a:t>
            </a:r>
          </a:p>
          <a:p>
            <a:pPr>
              <a:buNone/>
            </a:pPr>
            <a:r>
              <a:rPr lang="en-US" sz="4400" b="1" i="1" dirty="0" smtClean="0"/>
              <a:t>float("98.8") 	</a:t>
            </a:r>
            <a:r>
              <a:rPr lang="en-US" sz="4400" b="1" i="1" dirty="0" smtClean="0">
                <a:solidFill>
                  <a:srgbClr val="00B050"/>
                </a:solidFill>
              </a:rPr>
              <a:t># </a:t>
            </a:r>
            <a:r>
              <a:rPr lang="ru-RU" sz="4400" b="1" i="1" dirty="0" smtClean="0">
                <a:solidFill>
                  <a:srgbClr val="00B050"/>
                </a:solidFill>
              </a:rPr>
              <a:t>98.</a:t>
            </a:r>
            <a:r>
              <a:rPr lang="en-US" sz="4400" b="1" i="1" dirty="0" smtClean="0">
                <a:solidFill>
                  <a:srgbClr val="00B050"/>
                </a:solidFill>
              </a:rPr>
              <a:t>8</a:t>
            </a:r>
          </a:p>
          <a:p>
            <a:pPr>
              <a:buNone/>
            </a:pPr>
            <a:r>
              <a:rPr lang="en-US" sz="4400" b="1" i="1" dirty="0" smtClean="0"/>
              <a:t>s1 = </a:t>
            </a:r>
            <a:r>
              <a:rPr lang="en-US" sz="4400" b="1" i="1" dirty="0" err="1" smtClean="0"/>
              <a:t>float.is_integer</a:t>
            </a:r>
            <a:r>
              <a:rPr lang="en-US" sz="4400" b="1" i="1" dirty="0" smtClean="0"/>
              <a:t>(57.35)</a:t>
            </a:r>
            <a:r>
              <a:rPr lang="en-US" sz="4400" b="1" i="1" dirty="0" smtClean="0">
                <a:solidFill>
                  <a:srgbClr val="00B050"/>
                </a:solidFill>
              </a:rPr>
              <a:t> 	# False</a:t>
            </a:r>
            <a:r>
              <a:rPr lang="ru-RU" sz="4400" b="1" i="1" dirty="0" smtClean="0">
                <a:solidFill>
                  <a:srgbClr val="00B050"/>
                </a:solidFill>
              </a:rPr>
              <a:t> </a:t>
            </a:r>
            <a:endParaRPr lang="en-US" sz="4400" b="1" i="1" dirty="0" smtClean="0"/>
          </a:p>
          <a:p>
            <a:pPr>
              <a:buNone/>
            </a:pPr>
            <a:r>
              <a:rPr lang="en-US" sz="4400" b="1" i="1" dirty="0" smtClean="0"/>
              <a:t>s2 = </a:t>
            </a:r>
            <a:r>
              <a:rPr lang="en-US" sz="4400" b="1" i="1" dirty="0" err="1" smtClean="0"/>
              <a:t>float.is_integer</a:t>
            </a:r>
            <a:r>
              <a:rPr lang="en-US" sz="4400" b="1" i="1" dirty="0" smtClean="0"/>
              <a:t>(57.000)</a:t>
            </a:r>
            <a:r>
              <a:rPr lang="en-US" sz="4400" b="1" i="1" dirty="0" smtClean="0">
                <a:solidFill>
                  <a:srgbClr val="00B050"/>
                </a:solidFill>
              </a:rPr>
              <a:t># True</a:t>
            </a:r>
            <a:endParaRPr lang="ru-RU" sz="44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Присваивание переменных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400" b="1" i="1" dirty="0" err="1" smtClean="0">
                <a:solidFill>
                  <a:srgbClr val="FF0000"/>
                </a:solidFill>
              </a:rPr>
              <a:t>х</a:t>
            </a:r>
            <a:r>
              <a:rPr lang="ru-RU" sz="3400" b="1" i="1" dirty="0" smtClean="0">
                <a:solidFill>
                  <a:srgbClr val="FF0000"/>
                </a:solidFill>
              </a:rPr>
              <a:t> = 6 	</a:t>
            </a:r>
            <a:r>
              <a:rPr lang="ru-RU" sz="3400" b="1" i="1" dirty="0" smtClean="0">
                <a:solidFill>
                  <a:srgbClr val="00B050"/>
                </a:solidFill>
              </a:rPr>
              <a:t># Тип </a:t>
            </a:r>
            <a:r>
              <a:rPr lang="en-US" sz="3400" b="1" i="1" dirty="0" err="1" smtClean="0">
                <a:solidFill>
                  <a:srgbClr val="00B050"/>
                </a:solidFill>
              </a:rPr>
              <a:t>int</a:t>
            </a:r>
            <a:endParaRPr lang="en-US" sz="3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3400" b="1" i="1" dirty="0" smtClean="0">
                <a:solidFill>
                  <a:srgbClr val="FF0000"/>
                </a:solidFill>
              </a:rPr>
              <a:t>у = 6.8 	</a:t>
            </a:r>
            <a:r>
              <a:rPr lang="ru-RU" sz="3400" b="1" i="1" dirty="0" smtClean="0">
                <a:solidFill>
                  <a:srgbClr val="00B050"/>
                </a:solidFill>
              </a:rPr>
              <a:t># Тип </a:t>
            </a:r>
            <a:r>
              <a:rPr lang="en-US" sz="3400" b="1" i="1" dirty="0" smtClean="0">
                <a:solidFill>
                  <a:srgbClr val="00B050"/>
                </a:solidFill>
              </a:rPr>
              <a:t>float</a:t>
            </a:r>
            <a:endParaRPr lang="ru-RU" sz="3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3400" dirty="0" smtClean="0"/>
              <a:t>В </a:t>
            </a:r>
            <a:r>
              <a:rPr lang="ru-RU" sz="3400" b="1" dirty="0" err="1" smtClean="0"/>
              <a:t>Python</a:t>
            </a:r>
            <a:r>
              <a:rPr lang="ru-RU" sz="3400" dirty="0" smtClean="0"/>
              <a:t> возможно присваивать одно значение нескольким переменным сразу. </a:t>
            </a:r>
          </a:p>
          <a:p>
            <a:pPr>
              <a:buNone/>
            </a:pPr>
            <a:r>
              <a:rPr lang="ru-RU" sz="3400" dirty="0" smtClean="0"/>
              <a:t>Например:</a:t>
            </a:r>
          </a:p>
          <a:p>
            <a:pPr>
              <a:buNone/>
            </a:pPr>
            <a:r>
              <a:rPr lang="ru-RU" sz="3400" b="1" i="1" dirty="0" err="1" smtClean="0">
                <a:solidFill>
                  <a:srgbClr val="FF0000"/>
                </a:solidFill>
              </a:rPr>
              <a:t>a</a:t>
            </a:r>
            <a:r>
              <a:rPr lang="ru-RU" sz="3400" b="1" i="1" dirty="0" smtClean="0">
                <a:solidFill>
                  <a:srgbClr val="FF0000"/>
                </a:solidFill>
              </a:rPr>
              <a:t> = </a:t>
            </a:r>
            <a:r>
              <a:rPr lang="ru-RU" sz="3400" b="1" i="1" dirty="0" err="1" smtClean="0">
                <a:solidFill>
                  <a:srgbClr val="FF0000"/>
                </a:solidFill>
              </a:rPr>
              <a:t>b</a:t>
            </a:r>
            <a:r>
              <a:rPr lang="ru-RU" sz="3400" b="1" i="1" dirty="0" smtClean="0">
                <a:solidFill>
                  <a:srgbClr val="FF0000"/>
                </a:solidFill>
              </a:rPr>
              <a:t> = </a:t>
            </a:r>
            <a:r>
              <a:rPr lang="ru-RU" sz="3400" b="1" i="1" dirty="0" err="1" smtClean="0">
                <a:solidFill>
                  <a:srgbClr val="FF0000"/>
                </a:solidFill>
              </a:rPr>
              <a:t>c</a:t>
            </a:r>
            <a:r>
              <a:rPr lang="ru-RU" sz="3400" b="1" i="1" dirty="0" smtClean="0">
                <a:solidFill>
                  <a:srgbClr val="FF0000"/>
                </a:solidFill>
              </a:rPr>
              <a:t> = 1</a:t>
            </a:r>
          </a:p>
          <a:p>
            <a:pPr>
              <a:buNone/>
            </a:pPr>
            <a:r>
              <a:rPr lang="ru-RU" sz="3400" dirty="0" smtClean="0"/>
              <a:t>В данном случае создается </a:t>
            </a:r>
            <a:r>
              <a:rPr lang="ru-RU" sz="3400" b="1" u="sng" dirty="0" smtClean="0"/>
              <a:t>объект</a:t>
            </a:r>
            <a:r>
              <a:rPr lang="ru-RU" sz="3400" dirty="0" smtClean="0"/>
              <a:t> со значением </a:t>
            </a:r>
            <a:r>
              <a:rPr lang="ru-RU" sz="3400" b="1" i="1" dirty="0" smtClean="0">
                <a:solidFill>
                  <a:srgbClr val="FF0000"/>
                </a:solidFill>
              </a:rPr>
              <a:t>1</a:t>
            </a:r>
            <a:r>
              <a:rPr lang="ru-RU" sz="3400" dirty="0" smtClean="0"/>
              <a:t>, и все 3 переменные указывают на область в памяти, в которой он находится.</a:t>
            </a:r>
            <a:endParaRPr lang="en-US" sz="3400" dirty="0" smtClean="0"/>
          </a:p>
          <a:p>
            <a:pPr>
              <a:buNone/>
            </a:pPr>
            <a:r>
              <a:rPr lang="ru-RU" sz="3400" b="1" dirty="0" smtClean="0"/>
              <a:t>Групповое присваивание</a:t>
            </a:r>
            <a:r>
              <a:rPr lang="en-US" sz="3400" b="1" dirty="0" smtClean="0"/>
              <a:t> </a:t>
            </a:r>
            <a:r>
              <a:rPr lang="ru-RU" sz="3400" b="1" dirty="0" smtClean="0"/>
              <a:t>можно использовать для </a:t>
            </a:r>
            <a:r>
              <a:rPr lang="ru-RU" sz="3400" b="1" i="1" dirty="0" smtClean="0"/>
              <a:t>чисел</a:t>
            </a:r>
            <a:r>
              <a:rPr lang="ru-RU" sz="3400" b="1" dirty="0" smtClean="0"/>
              <a:t>, </a:t>
            </a:r>
            <a:r>
              <a:rPr lang="ru-RU" sz="3400" b="1" i="1" dirty="0" smtClean="0"/>
              <a:t>строк</a:t>
            </a:r>
            <a:r>
              <a:rPr lang="ru-RU" sz="3400" b="1" dirty="0" smtClean="0"/>
              <a:t> и </a:t>
            </a:r>
            <a:r>
              <a:rPr lang="ru-RU" sz="3400" b="1" i="1" dirty="0" smtClean="0"/>
              <a:t>кортежей</a:t>
            </a:r>
            <a:r>
              <a:rPr lang="ru-RU" sz="3400" b="1" dirty="0" smtClean="0"/>
              <a:t>, но для изменяемых объектов этого делать</a:t>
            </a:r>
            <a:r>
              <a:rPr lang="en-US" sz="3400" b="1" dirty="0" smtClean="0"/>
              <a:t> </a:t>
            </a:r>
            <a:r>
              <a:rPr lang="ru-RU" sz="3400" b="1" dirty="0" smtClean="0">
                <a:solidFill>
                  <a:srgbClr val="FF0000"/>
                </a:solidFill>
              </a:rPr>
              <a:t>нельзя.</a:t>
            </a:r>
            <a:endParaRPr lang="en-US" sz="3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endParaRPr lang="ru-RU" sz="34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Присваивание переменных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400" b="1" i="1" dirty="0" err="1" smtClean="0">
                <a:solidFill>
                  <a:srgbClr val="FF0000"/>
                </a:solidFill>
              </a:rPr>
              <a:t>х</a:t>
            </a:r>
            <a:r>
              <a:rPr lang="ru-RU" sz="3400" b="1" i="1" dirty="0" smtClean="0">
                <a:solidFill>
                  <a:srgbClr val="FF0000"/>
                </a:solidFill>
              </a:rPr>
              <a:t> = 6 	</a:t>
            </a:r>
            <a:r>
              <a:rPr lang="ru-RU" sz="3400" b="1" i="1" dirty="0" smtClean="0">
                <a:solidFill>
                  <a:srgbClr val="00B050"/>
                </a:solidFill>
              </a:rPr>
              <a:t># Тип </a:t>
            </a:r>
            <a:r>
              <a:rPr lang="en-US" sz="3400" b="1" i="1" dirty="0" err="1" smtClean="0">
                <a:solidFill>
                  <a:srgbClr val="00B050"/>
                </a:solidFill>
              </a:rPr>
              <a:t>int</a:t>
            </a:r>
            <a:endParaRPr lang="en-US" sz="3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3400" b="1" i="1" dirty="0" smtClean="0">
                <a:solidFill>
                  <a:srgbClr val="FF0000"/>
                </a:solidFill>
              </a:rPr>
              <a:t>у = 6.8 	</a:t>
            </a:r>
            <a:r>
              <a:rPr lang="ru-RU" sz="3400" b="1" i="1" dirty="0" smtClean="0">
                <a:solidFill>
                  <a:srgbClr val="00B050"/>
                </a:solidFill>
              </a:rPr>
              <a:t># Тип </a:t>
            </a:r>
            <a:r>
              <a:rPr lang="en-US" sz="3400" b="1" i="1" dirty="0" smtClean="0">
                <a:solidFill>
                  <a:srgbClr val="00B050"/>
                </a:solidFill>
              </a:rPr>
              <a:t>float</a:t>
            </a:r>
            <a:endParaRPr lang="ru-RU" sz="3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3400" dirty="0" smtClean="0"/>
              <a:t>В </a:t>
            </a:r>
            <a:r>
              <a:rPr lang="ru-RU" sz="3400" b="1" dirty="0" err="1" smtClean="0"/>
              <a:t>Python</a:t>
            </a:r>
            <a:r>
              <a:rPr lang="ru-RU" sz="3400" dirty="0" smtClean="0"/>
              <a:t> возможно присваивать одно значение нескольким переменным сразу. </a:t>
            </a:r>
          </a:p>
          <a:p>
            <a:pPr>
              <a:buNone/>
            </a:pPr>
            <a:r>
              <a:rPr lang="ru-RU" sz="3400" dirty="0" smtClean="0"/>
              <a:t>Например:</a:t>
            </a:r>
          </a:p>
          <a:p>
            <a:pPr>
              <a:buNone/>
            </a:pPr>
            <a:r>
              <a:rPr lang="ru-RU" sz="3400" b="1" i="1" dirty="0" err="1" smtClean="0">
                <a:solidFill>
                  <a:srgbClr val="FF0000"/>
                </a:solidFill>
              </a:rPr>
              <a:t>a</a:t>
            </a:r>
            <a:r>
              <a:rPr lang="ru-RU" sz="3400" b="1" i="1" dirty="0" smtClean="0">
                <a:solidFill>
                  <a:srgbClr val="FF0000"/>
                </a:solidFill>
              </a:rPr>
              <a:t> = </a:t>
            </a:r>
            <a:r>
              <a:rPr lang="ru-RU" sz="3400" b="1" i="1" dirty="0" err="1" smtClean="0">
                <a:solidFill>
                  <a:srgbClr val="FF0000"/>
                </a:solidFill>
              </a:rPr>
              <a:t>b</a:t>
            </a:r>
            <a:r>
              <a:rPr lang="ru-RU" sz="3400" b="1" i="1" dirty="0" smtClean="0">
                <a:solidFill>
                  <a:srgbClr val="FF0000"/>
                </a:solidFill>
              </a:rPr>
              <a:t> = </a:t>
            </a:r>
            <a:r>
              <a:rPr lang="ru-RU" sz="3400" b="1" i="1" dirty="0" err="1" smtClean="0">
                <a:solidFill>
                  <a:srgbClr val="FF0000"/>
                </a:solidFill>
              </a:rPr>
              <a:t>c</a:t>
            </a:r>
            <a:r>
              <a:rPr lang="ru-RU" sz="3400" b="1" i="1" dirty="0" smtClean="0">
                <a:solidFill>
                  <a:srgbClr val="FF0000"/>
                </a:solidFill>
              </a:rPr>
              <a:t> = 1</a:t>
            </a:r>
          </a:p>
          <a:p>
            <a:pPr>
              <a:buNone/>
            </a:pPr>
            <a:r>
              <a:rPr lang="ru-RU" sz="3400" dirty="0" smtClean="0"/>
              <a:t>В данном случае создается </a:t>
            </a:r>
            <a:r>
              <a:rPr lang="ru-RU" sz="3400" b="1" u="sng" dirty="0" smtClean="0"/>
              <a:t>объект</a:t>
            </a:r>
            <a:r>
              <a:rPr lang="ru-RU" sz="3400" dirty="0" smtClean="0"/>
              <a:t> со значением </a:t>
            </a:r>
            <a:r>
              <a:rPr lang="ru-RU" sz="3400" b="1" i="1" dirty="0" smtClean="0">
                <a:solidFill>
                  <a:srgbClr val="FF0000"/>
                </a:solidFill>
              </a:rPr>
              <a:t>1</a:t>
            </a:r>
            <a:r>
              <a:rPr lang="ru-RU" sz="3400" dirty="0" smtClean="0"/>
              <a:t>, и все 3 переменные указывают на область в памяти, в которой он находится.</a:t>
            </a:r>
            <a:endParaRPr lang="en-US" sz="3400" dirty="0" smtClean="0"/>
          </a:p>
          <a:p>
            <a:pPr>
              <a:buNone/>
            </a:pPr>
            <a:r>
              <a:rPr lang="ru-RU" sz="3400" b="1" dirty="0" smtClean="0"/>
              <a:t>Групповое присваивание</a:t>
            </a:r>
            <a:r>
              <a:rPr lang="en-US" sz="3400" b="1" dirty="0" smtClean="0"/>
              <a:t> </a:t>
            </a:r>
            <a:r>
              <a:rPr lang="ru-RU" sz="3400" b="1" dirty="0" smtClean="0"/>
              <a:t>можно использовать для </a:t>
            </a:r>
            <a:r>
              <a:rPr lang="ru-RU" sz="3400" b="1" i="1" dirty="0" smtClean="0"/>
              <a:t>чисел</a:t>
            </a:r>
            <a:r>
              <a:rPr lang="ru-RU" sz="3400" b="1" dirty="0" smtClean="0"/>
              <a:t>, </a:t>
            </a:r>
            <a:r>
              <a:rPr lang="ru-RU" sz="3400" b="1" i="1" dirty="0" smtClean="0"/>
              <a:t>строк</a:t>
            </a:r>
            <a:r>
              <a:rPr lang="ru-RU" sz="3400" b="1" dirty="0" smtClean="0"/>
              <a:t> и </a:t>
            </a:r>
            <a:r>
              <a:rPr lang="ru-RU" sz="3400" b="1" i="1" dirty="0" smtClean="0"/>
              <a:t>кортежей</a:t>
            </a:r>
            <a:r>
              <a:rPr lang="ru-RU" sz="3400" b="1" dirty="0" smtClean="0"/>
              <a:t>, но для изменяемых объектов этого делать</a:t>
            </a:r>
            <a:r>
              <a:rPr lang="en-US" sz="3400" b="1" dirty="0" smtClean="0"/>
              <a:t> </a:t>
            </a:r>
            <a:r>
              <a:rPr lang="ru-RU" sz="3400" b="1" dirty="0" smtClean="0">
                <a:solidFill>
                  <a:srgbClr val="FF0000"/>
                </a:solidFill>
              </a:rPr>
              <a:t>нельзя.</a:t>
            </a:r>
            <a:endParaRPr lang="en-US" sz="3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3400" dirty="0" smtClean="0"/>
          </a:p>
          <a:p>
            <a:pPr>
              <a:buNone/>
            </a:pPr>
            <a:endParaRPr lang="ru-RU" sz="34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03905" y="0"/>
            <a:ext cx="736611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Лекция </a:t>
            </a:r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Типы данных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Часть 1.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Базовые типы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3284984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Переменные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Базовые типы данных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Числовые типы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Строковый тип (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Позиционное присваивание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b="1" i="1" dirty="0" err="1" smtClean="0">
                <a:solidFill>
                  <a:srgbClr val="FF0000"/>
                </a:solidFill>
              </a:rPr>
              <a:t>х</a:t>
            </a:r>
            <a:r>
              <a:rPr lang="ru-RU" sz="4400" b="1" i="1" dirty="0" smtClean="0">
                <a:solidFill>
                  <a:srgbClr val="FF0000"/>
                </a:solidFill>
              </a:rPr>
              <a:t>, у, </a:t>
            </a:r>
            <a:r>
              <a:rPr lang="ru-RU" sz="4400" b="1" i="1" dirty="0" err="1" smtClean="0">
                <a:solidFill>
                  <a:srgbClr val="FF0000"/>
                </a:solidFill>
              </a:rPr>
              <a:t>z</a:t>
            </a:r>
            <a:r>
              <a:rPr lang="ru-RU" sz="4400" b="1" i="1" dirty="0" smtClean="0">
                <a:solidFill>
                  <a:srgbClr val="FF0000"/>
                </a:solidFill>
              </a:rPr>
              <a:t> = 1, 2, 3 </a:t>
            </a:r>
            <a:r>
              <a:rPr lang="en-US" sz="4400" b="1" i="1" dirty="0" smtClean="0">
                <a:solidFill>
                  <a:srgbClr val="FF0000"/>
                </a:solidFill>
              </a:rPr>
              <a:t>	</a:t>
            </a:r>
            <a:r>
              <a:rPr lang="en-US" sz="4400" b="1" i="1" dirty="0" smtClean="0">
                <a:solidFill>
                  <a:srgbClr val="00B050"/>
                </a:solidFill>
              </a:rPr>
              <a:t># x=1</a:t>
            </a:r>
            <a:r>
              <a:rPr lang="ru-RU" sz="4400" b="1" i="1" dirty="0" smtClean="0">
                <a:solidFill>
                  <a:srgbClr val="00B050"/>
                </a:solidFill>
              </a:rPr>
              <a:t>, </a:t>
            </a:r>
            <a:r>
              <a:rPr lang="en-US" sz="4400" b="1" i="1" dirty="0" smtClean="0">
                <a:solidFill>
                  <a:srgbClr val="00B050"/>
                </a:solidFill>
              </a:rPr>
              <a:t>y=2, z=3</a:t>
            </a:r>
          </a:p>
          <a:p>
            <a:pPr>
              <a:buNone/>
            </a:pPr>
            <a:r>
              <a:rPr lang="ru-RU" sz="4400" dirty="0" smtClean="0"/>
              <a:t>С помощью позиционного присваивания можно поменять значения переменных местами</a:t>
            </a:r>
            <a:endParaRPr lang="en-US" sz="4400" dirty="0" smtClean="0"/>
          </a:p>
          <a:p>
            <a:pPr>
              <a:buNone/>
            </a:pPr>
            <a:r>
              <a:rPr lang="ru-RU" sz="4400" b="1" i="1" dirty="0" err="1" smtClean="0">
                <a:solidFill>
                  <a:srgbClr val="FF0000"/>
                </a:solidFill>
              </a:rPr>
              <a:t>х</a:t>
            </a:r>
            <a:r>
              <a:rPr lang="ru-RU" sz="4400" b="1" i="1" dirty="0" smtClean="0">
                <a:solidFill>
                  <a:srgbClr val="FF0000"/>
                </a:solidFill>
              </a:rPr>
              <a:t>, у = </a:t>
            </a:r>
            <a:r>
              <a:rPr lang="ru-RU" sz="4400" b="1" i="1" dirty="0" err="1" smtClean="0">
                <a:solidFill>
                  <a:srgbClr val="FF0000"/>
                </a:solidFill>
              </a:rPr>
              <a:t>у</a:t>
            </a:r>
            <a:r>
              <a:rPr lang="ru-RU" sz="4400" b="1" i="1" dirty="0" smtClean="0">
                <a:solidFill>
                  <a:srgbClr val="FF0000"/>
                </a:solidFill>
              </a:rPr>
              <a:t>, </a:t>
            </a:r>
            <a:r>
              <a:rPr lang="ru-RU" sz="4400" b="1" i="1" dirty="0" err="1" smtClean="0">
                <a:solidFill>
                  <a:srgbClr val="FF0000"/>
                </a:solidFill>
              </a:rPr>
              <a:t>х</a:t>
            </a:r>
            <a:r>
              <a:rPr lang="en-US" sz="4400" b="1" i="1" dirty="0" smtClean="0">
                <a:solidFill>
                  <a:srgbClr val="FF0000"/>
                </a:solidFill>
              </a:rPr>
              <a:t> 		</a:t>
            </a:r>
            <a:r>
              <a:rPr lang="en-US" sz="4400" b="1" i="1" dirty="0" smtClean="0">
                <a:solidFill>
                  <a:srgbClr val="00B050"/>
                </a:solidFill>
              </a:rPr>
              <a:t># x=2, y=1</a:t>
            </a:r>
          </a:p>
          <a:p>
            <a:pPr>
              <a:buNone/>
            </a:pPr>
            <a:r>
              <a:rPr lang="ru-RU" sz="4400" dirty="0" smtClean="0"/>
              <a:t>(В других языках для такого обмена пришлось бы задействовать вспомогательную переменную)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Оператор </a:t>
            </a:r>
            <a:r>
              <a:rPr lang="en-US" sz="4400" dirty="0" smtClean="0">
                <a:solidFill>
                  <a:srgbClr val="FF0000"/>
                </a:solidFill>
              </a:rPr>
              <a:t>is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6237312"/>
          </a:xfrm>
        </p:spPr>
        <p:txBody>
          <a:bodyPr>
            <a:normAutofit/>
          </a:bodyPr>
          <a:lstStyle/>
          <a:p>
            <a:r>
              <a:rPr lang="ru-RU" dirty="0" smtClean="0"/>
              <a:t>При инициализации в переменной сохраняется </a:t>
            </a:r>
            <a:r>
              <a:rPr lang="ru-RU" b="1" dirty="0" smtClean="0">
                <a:solidFill>
                  <a:srgbClr val="FF0000"/>
                </a:solidFill>
              </a:rPr>
              <a:t>ссылка на объект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Проверить, ссылаются ли две переменные на один и тот же объект, позволяет оператор </a:t>
            </a:r>
            <a:r>
              <a:rPr lang="ru-RU" b="1" i="1" dirty="0" err="1" smtClean="0">
                <a:solidFill>
                  <a:srgbClr val="FF0000"/>
                </a:solidFill>
              </a:rPr>
              <a:t>is</a:t>
            </a:r>
            <a:endParaRPr lang="ru-RU" i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В целях повышения эффективности кода интерпретатор производит</a:t>
            </a:r>
            <a:r>
              <a:rPr lang="en-US" dirty="0" smtClean="0"/>
              <a:t> </a:t>
            </a:r>
            <a:r>
              <a:rPr lang="ru-RU" dirty="0" smtClean="0"/>
              <a:t>кэширование малых целых чисел и небольших строк.</a:t>
            </a:r>
          </a:p>
          <a:p>
            <a:pPr>
              <a:buNone/>
            </a:pPr>
            <a:r>
              <a:rPr lang="ru-RU" b="1" i="1" dirty="0" err="1" smtClean="0">
                <a:solidFill>
                  <a:srgbClr val="FF0000"/>
                </a:solidFill>
              </a:rPr>
              <a:t>х</a:t>
            </a:r>
            <a:r>
              <a:rPr lang="ru-RU" b="1" i="1" dirty="0" smtClean="0">
                <a:solidFill>
                  <a:srgbClr val="FF0000"/>
                </a:solidFill>
              </a:rPr>
              <a:t> = 2; </a:t>
            </a:r>
            <a:r>
              <a:rPr lang="ru-RU" b="1" i="1" dirty="0" err="1" smtClean="0">
                <a:solidFill>
                  <a:srgbClr val="FF0000"/>
                </a:solidFill>
              </a:rPr>
              <a:t>у=</a:t>
            </a:r>
            <a:r>
              <a:rPr lang="ru-RU" b="1" i="1" dirty="0" smtClean="0">
                <a:solidFill>
                  <a:srgbClr val="FF0000"/>
                </a:solidFill>
              </a:rPr>
              <a:t> 2; </a:t>
            </a:r>
            <a:r>
              <a:rPr lang="ru-RU" b="1" i="1" dirty="0" err="1" smtClean="0">
                <a:solidFill>
                  <a:srgbClr val="FF0000"/>
                </a:solidFill>
              </a:rPr>
              <a:t>z</a:t>
            </a:r>
            <a:r>
              <a:rPr lang="ru-RU" b="1" i="1" dirty="0" smtClean="0">
                <a:solidFill>
                  <a:srgbClr val="FF0000"/>
                </a:solidFill>
              </a:rPr>
              <a:t> = 2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print(x is y)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print(y is z)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</a:p>
          <a:p>
            <a:r>
              <a:rPr lang="ru-RU" dirty="0" smtClean="0"/>
              <a:t>Посмотреть количество ссылок на объект позволяет метод </a:t>
            </a:r>
            <a:r>
              <a:rPr lang="ru-RU" b="1" i="1" dirty="0" err="1" smtClean="0">
                <a:solidFill>
                  <a:srgbClr val="FF0000"/>
                </a:solidFill>
              </a:rPr>
              <a:t>getrefcount</a:t>
            </a:r>
            <a:r>
              <a:rPr lang="ru-RU" b="1" i="1" dirty="0" smtClean="0">
                <a:solidFill>
                  <a:srgbClr val="FF0000"/>
                </a:solidFill>
              </a:rPr>
              <a:t>() </a:t>
            </a:r>
            <a:r>
              <a:rPr lang="ru-RU" dirty="0" smtClean="0"/>
              <a:t>из модуля </a:t>
            </a:r>
            <a:r>
              <a:rPr lang="ru-RU" b="1" dirty="0" err="1" smtClean="0"/>
              <a:t>sys</a:t>
            </a:r>
            <a:endParaRPr lang="en-US" b="1" dirty="0" smtClean="0"/>
          </a:p>
          <a:p>
            <a:r>
              <a:rPr lang="ru-RU" dirty="0" smtClean="0"/>
              <a:t>Проверка на </a:t>
            </a:r>
            <a:r>
              <a:rPr lang="en-US" b="1" i="1" dirty="0" smtClean="0">
                <a:solidFill>
                  <a:srgbClr val="FF0000"/>
                </a:solidFill>
              </a:rPr>
              <a:t>None</a:t>
            </a:r>
            <a:r>
              <a:rPr lang="ru-RU" dirty="0" smtClean="0"/>
              <a:t> производится тоже через </a:t>
            </a:r>
            <a:r>
              <a:rPr lang="en-US" b="1" i="1" dirty="0" smtClean="0">
                <a:solidFill>
                  <a:srgbClr val="FF0000"/>
                </a:solidFill>
              </a:rPr>
              <a:t>is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а не </a:t>
            </a:r>
            <a:r>
              <a:rPr lang="ru-RU" smtClean="0"/>
              <a:t>через </a:t>
            </a:r>
            <a:r>
              <a:rPr lang="ru-RU" b="1" i="1" smtClean="0">
                <a:solidFill>
                  <a:srgbClr val="FF0000"/>
                </a:solidFill>
              </a:rPr>
              <a:t>"=</a:t>
            </a:r>
            <a:r>
              <a:rPr lang="en-US" b="1" i="1" smtClean="0">
                <a:solidFill>
                  <a:srgbClr val="FF0000"/>
                </a:solidFill>
              </a:rPr>
              <a:t>=</a:t>
            </a:r>
            <a:r>
              <a:rPr lang="ru-RU" b="1" i="1" smtClean="0">
                <a:solidFill>
                  <a:srgbClr val="FF0000"/>
                </a:solidFill>
              </a:rPr>
              <a:t>"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print(x is None) </a:t>
            </a:r>
            <a:r>
              <a:rPr lang="en-US" b="1" i="1" dirty="0" smtClean="0">
                <a:solidFill>
                  <a:srgbClr val="00B050"/>
                </a:solidFill>
              </a:rPr>
              <a:t>	# False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Тип </a:t>
            </a:r>
            <a:r>
              <a:rPr lang="en-US" sz="4400" dirty="0" smtClean="0"/>
              <a:t>complex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>
                <a:solidFill>
                  <a:srgbClr val="FF0000"/>
                </a:solidFill>
              </a:rPr>
              <a:t>complex</a:t>
            </a:r>
            <a:r>
              <a:rPr lang="en-US" dirty="0" smtClean="0"/>
              <a:t> – </a:t>
            </a:r>
            <a:r>
              <a:rPr lang="ru-RU" dirty="0" smtClean="0"/>
              <a:t>комплексные числа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/>
              <a:t>my_complex</a:t>
            </a:r>
            <a:r>
              <a:rPr lang="en-US" b="1" i="1" dirty="0" smtClean="0"/>
              <a:t> = complex(2, 3) 		</a:t>
            </a:r>
            <a:r>
              <a:rPr lang="en-US" b="1" i="1" dirty="0" smtClean="0">
                <a:solidFill>
                  <a:srgbClr val="00B050"/>
                </a:solidFill>
              </a:rPr>
              <a:t># (2+3j)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my_complex</a:t>
            </a:r>
            <a:r>
              <a:rPr lang="en-US" b="1" i="1" dirty="0" smtClean="0"/>
              <a:t> = 2+3j 				</a:t>
            </a:r>
            <a:r>
              <a:rPr lang="en-US" b="1" i="1" dirty="0" smtClean="0">
                <a:solidFill>
                  <a:srgbClr val="00B050"/>
                </a:solidFill>
              </a:rPr>
              <a:t># (2+3j)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isinstance</a:t>
            </a:r>
            <a:r>
              <a:rPr lang="en-US" b="1" i="1" dirty="0" smtClean="0"/>
              <a:t>(</a:t>
            </a:r>
            <a:r>
              <a:rPr lang="en-US" b="1" i="1" dirty="0" err="1" smtClean="0"/>
              <a:t>my_complex</a:t>
            </a:r>
            <a:r>
              <a:rPr lang="en-US" b="1" i="1" dirty="0" smtClean="0"/>
              <a:t>, complex) 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my_complex.real</a:t>
            </a:r>
            <a:r>
              <a:rPr lang="en-US" b="1" i="1" dirty="0" smtClean="0"/>
              <a:t> 				</a:t>
            </a:r>
            <a:r>
              <a:rPr lang="en-US" b="1" i="1" dirty="0" smtClean="0">
                <a:solidFill>
                  <a:srgbClr val="00B050"/>
                </a:solidFill>
              </a:rPr>
              <a:t># 2.0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my_complex.imag</a:t>
            </a:r>
            <a:r>
              <a:rPr lang="en-US" b="1" i="1" dirty="0" smtClean="0"/>
              <a:t> 				</a:t>
            </a:r>
            <a:r>
              <a:rPr lang="en-US" b="1" i="1" dirty="0" smtClean="0">
                <a:solidFill>
                  <a:srgbClr val="00B050"/>
                </a:solidFill>
              </a:rPr>
              <a:t># 3.0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my_complex.conjugate</a:t>
            </a:r>
            <a:r>
              <a:rPr lang="en-US" b="1" i="1" dirty="0" smtClean="0"/>
              <a:t>() 	</a:t>
            </a:r>
            <a:r>
              <a:rPr lang="en-US" b="1" i="1" dirty="0" smtClean="0">
                <a:solidFill>
                  <a:srgbClr val="00B050"/>
                </a:solidFill>
              </a:rPr>
              <a:t># (2-3j) </a:t>
            </a:r>
            <a:r>
              <a:rPr lang="ru-RU" b="1" i="1" dirty="0" smtClean="0">
                <a:solidFill>
                  <a:srgbClr val="00B050"/>
                </a:solidFill>
              </a:rPr>
              <a:t>сопряжённое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isinstance</a:t>
            </a:r>
            <a:r>
              <a:rPr lang="en-US" b="1" i="1" dirty="0" smtClean="0"/>
              <a:t>(</a:t>
            </a:r>
            <a:r>
              <a:rPr lang="en-US" b="1" i="1" dirty="0" err="1" smtClean="0"/>
              <a:t>my_complex.real</a:t>
            </a:r>
            <a:r>
              <a:rPr lang="en-US" b="1" i="1" dirty="0" smtClean="0"/>
              <a:t>, float) 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err="1" smtClean="0"/>
              <a:t>isinstance</a:t>
            </a:r>
            <a:r>
              <a:rPr lang="en-US" b="1" i="1" dirty="0" smtClean="0"/>
              <a:t>(</a:t>
            </a:r>
            <a:r>
              <a:rPr lang="en-US" b="1" i="1" dirty="0" err="1" smtClean="0"/>
              <a:t>my_complex.imag</a:t>
            </a:r>
            <a:r>
              <a:rPr lang="en-US" b="1" i="1" dirty="0" smtClean="0"/>
              <a:t>, float) 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Unicode-c</a:t>
            </a:r>
            <a:r>
              <a:rPr lang="ru-RU" sz="4400" dirty="0" smtClean="0"/>
              <a:t>т</a:t>
            </a:r>
            <a:r>
              <a:rPr lang="en-US" sz="4400" dirty="0" err="1" smtClean="0"/>
              <a:t>po</a:t>
            </a:r>
            <a:r>
              <a:rPr lang="ru-RU" sz="4400" dirty="0" err="1" smtClean="0"/>
              <a:t>ки</a:t>
            </a:r>
            <a:r>
              <a:rPr lang="ru-RU" sz="4400" dirty="0" smtClean="0"/>
              <a:t> (</a:t>
            </a:r>
            <a:r>
              <a:rPr lang="en-US" sz="4400" dirty="0" err="1" smtClean="0">
                <a:solidFill>
                  <a:srgbClr val="FF0000"/>
                </a:solidFill>
              </a:rPr>
              <a:t>str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 smtClean="0"/>
              <a:t>Набор символов между кавычками. 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Можно использовать пары одинарных либо двойных кавычек. 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Плохой тон использовать оба типа кавычек в коде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Из строк можно взять подстроку используя оператор нарезки </a:t>
            </a:r>
            <a:r>
              <a:rPr lang="ru-RU" b="1" dirty="0" smtClean="0"/>
              <a:t>( </a:t>
            </a:r>
            <a:r>
              <a:rPr lang="ru-RU" b="1" dirty="0" smtClean="0">
                <a:solidFill>
                  <a:srgbClr val="FF0000"/>
                </a:solidFill>
              </a:rPr>
              <a:t>[ ] и [ : ] </a:t>
            </a:r>
            <a:r>
              <a:rPr lang="ru-RU" dirty="0" smtClean="0"/>
              <a:t>) с индексами от 0 для первого символа строки и до последнего.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Можно использовать и обратную индексацию от </a:t>
            </a:r>
            <a:r>
              <a:rPr lang="ru-RU" b="1" dirty="0" smtClean="0">
                <a:solidFill>
                  <a:srgbClr val="FF0000"/>
                </a:solidFill>
              </a:rPr>
              <a:t>–1</a:t>
            </a:r>
            <a:r>
              <a:rPr lang="ru-RU" dirty="0" smtClean="0"/>
              <a:t> для последнего символа до начала.</a:t>
            </a:r>
          </a:p>
          <a:p>
            <a:pPr>
              <a:spcBef>
                <a:spcPts val="0"/>
              </a:spcBef>
            </a:pPr>
            <a:r>
              <a:rPr lang="ru-RU" dirty="0" smtClean="0"/>
              <a:t>Строки относятся к категории неизменяемых последовательностей. Все операции с ними создают новые строки.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UTF-</a:t>
            </a:r>
            <a:r>
              <a:rPr lang="ru-RU" sz="4400" dirty="0" smtClean="0"/>
              <a:t>кодировка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4400" b="1" u="sng" dirty="0" smtClean="0"/>
              <a:t>Примечание</a:t>
            </a:r>
            <a:r>
              <a:rPr lang="en-US" sz="4400" b="1" u="sng" dirty="0" smtClean="0"/>
              <a:t>:</a:t>
            </a:r>
            <a:r>
              <a:rPr lang="ru-RU" sz="4400" b="1" dirty="0" smtClean="0"/>
              <a:t> </a:t>
            </a:r>
            <a:r>
              <a:rPr lang="ru-RU" sz="4400" dirty="0" smtClean="0"/>
              <a:t>Тип </a:t>
            </a:r>
            <a:r>
              <a:rPr lang="en-US" sz="4400" b="1" dirty="0" smtClean="0">
                <a:solidFill>
                  <a:srgbClr val="FF0000"/>
                </a:solidFill>
              </a:rPr>
              <a:t>UTF-8</a:t>
            </a:r>
            <a:r>
              <a:rPr lang="en-US" sz="4400" dirty="0" smtClean="0"/>
              <a:t>, </a:t>
            </a:r>
            <a:r>
              <a:rPr lang="en-US" sz="4400" b="1" dirty="0" smtClean="0">
                <a:solidFill>
                  <a:srgbClr val="FF0000"/>
                </a:solidFill>
              </a:rPr>
              <a:t>UTF-16 </a:t>
            </a:r>
            <a:r>
              <a:rPr lang="ru-RU" sz="4400" dirty="0" smtClean="0"/>
              <a:t>или </a:t>
            </a:r>
            <a:r>
              <a:rPr lang="en-US" sz="4400" b="1" dirty="0" smtClean="0">
                <a:solidFill>
                  <a:srgbClr val="FF0000"/>
                </a:solidFill>
              </a:rPr>
              <a:t>UTF</a:t>
            </a:r>
            <a:r>
              <a:rPr lang="ru-RU" sz="4400" b="1" dirty="0" smtClean="0">
                <a:solidFill>
                  <a:srgbClr val="FF0000"/>
                </a:solidFill>
              </a:rPr>
              <a:t>-32 </a:t>
            </a:r>
            <a:r>
              <a:rPr lang="ru-RU" sz="4400" dirty="0" smtClean="0"/>
              <a:t>– здесь не указан. </a:t>
            </a:r>
          </a:p>
          <a:p>
            <a:pPr>
              <a:spcBef>
                <a:spcPts val="0"/>
              </a:spcBef>
            </a:pPr>
            <a:r>
              <a:rPr lang="ru-RU" sz="4400" dirty="0" smtClean="0"/>
              <a:t>Следует рассматривать такие строки, как строки в некой абстрактной кодировке, позволяющие хранить символы </a:t>
            </a:r>
            <a:r>
              <a:rPr lang="ru-RU" sz="4400" dirty="0" err="1" smtClean="0"/>
              <a:t>Unicode</a:t>
            </a:r>
            <a:r>
              <a:rPr lang="ru-RU" sz="4400" dirty="0" smtClean="0"/>
              <a:t> и производить манипуляции с ними.</a:t>
            </a:r>
            <a:endParaRPr lang="ru-RU" sz="4400" i="1" dirty="0" smtClean="0"/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Окончание строк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92696"/>
            <a:ext cx="8928992" cy="554461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 языке </a:t>
            </a:r>
            <a:r>
              <a:rPr lang="ru-RU" sz="4000" dirty="0" err="1" smtClean="0"/>
              <a:t>Python</a:t>
            </a:r>
            <a:r>
              <a:rPr lang="ru-RU" sz="4000" dirty="0" smtClean="0"/>
              <a:t> нулевой байт (символ </a:t>
            </a:r>
            <a:r>
              <a:rPr lang="ru-RU" sz="4000" b="1" i="1" dirty="0" err="1" smtClean="0">
                <a:solidFill>
                  <a:srgbClr val="FF0000"/>
                </a:solidFill>
              </a:rPr>
              <a:t>null</a:t>
            </a:r>
            <a:r>
              <a:rPr lang="ru-RU" sz="4000" dirty="0" smtClean="0"/>
              <a:t>) не является признаком завершения строки, как в языке C. </a:t>
            </a:r>
          </a:p>
          <a:p>
            <a:r>
              <a:rPr lang="ru-RU" sz="4000" dirty="0" smtClean="0"/>
              <a:t>Интерпретатор сохраняет в памяти как текст самой строки, так и ее длину. </a:t>
            </a:r>
          </a:p>
          <a:p>
            <a:r>
              <a:rPr lang="ru-RU" sz="4000" dirty="0" smtClean="0"/>
              <a:t>Фактически в языке </a:t>
            </a:r>
            <a:r>
              <a:rPr lang="ru-RU" sz="4000" dirty="0" err="1" smtClean="0"/>
              <a:t>Python</a:t>
            </a:r>
            <a:r>
              <a:rPr lang="ru-RU" sz="4000" dirty="0" smtClean="0"/>
              <a:t> вообще нет символа, который служил бы признаком завершения строки.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Создание строк типа </a:t>
            </a:r>
            <a:r>
              <a:rPr lang="en-US" sz="4400" dirty="0" err="1" smtClean="0">
                <a:solidFill>
                  <a:srgbClr val="FF0000"/>
                </a:solidFill>
              </a:rPr>
              <a:t>str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С помощью литералов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S = '</a:t>
            </a:r>
            <a:r>
              <a:rPr lang="en-US" b="1" i="1" dirty="0" err="1" smtClean="0"/>
              <a:t>str</a:t>
            </a:r>
            <a:r>
              <a:rPr lang="en-US" b="1" i="1" dirty="0" smtClean="0"/>
              <a:t>'</a:t>
            </a:r>
            <a:r>
              <a:rPr lang="ru-RU" b="1" i="1" dirty="0" smtClean="0"/>
              <a:t>	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S = "</a:t>
            </a:r>
            <a:r>
              <a:rPr lang="en-US" b="1" i="1" dirty="0" err="1" smtClean="0"/>
              <a:t>str</a:t>
            </a:r>
            <a:r>
              <a:rPr lang="en-US" b="1" i="1" dirty="0" smtClean="0"/>
              <a:t>"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S = '''</a:t>
            </a:r>
            <a:r>
              <a:rPr lang="en-US" b="1" i="1" dirty="0" err="1" smtClean="0"/>
              <a:t>str</a:t>
            </a:r>
            <a:r>
              <a:rPr lang="en-US" b="1" i="1" dirty="0" smtClean="0"/>
              <a:t>'''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i="1" dirty="0" smtClean="0"/>
              <a:t>S = """</a:t>
            </a:r>
            <a:r>
              <a:rPr lang="en-US" b="1" i="1" dirty="0" err="1" smtClean="0"/>
              <a:t>str</a:t>
            </a:r>
            <a:r>
              <a:rPr lang="en-US" b="1" i="1" dirty="0" smtClean="0"/>
              <a:t>"""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dirty="0" smtClean="0"/>
              <a:t>Тройные кавычки не очень полезны для коротких строк. Они обычно используются для того, чтобы создать многострочные строки.</a:t>
            </a:r>
            <a:endParaRPr lang="ru-RU" b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с помощью функции </a:t>
            </a:r>
            <a:r>
              <a:rPr lang="ru-RU" b="1" i="1" dirty="0" err="1" smtClean="0">
                <a:solidFill>
                  <a:srgbClr val="FF0000"/>
                </a:solidFill>
              </a:rPr>
              <a:t>str</a:t>
            </a:r>
            <a:r>
              <a:rPr lang="ru-RU" b="1" i="1" dirty="0" smtClean="0">
                <a:solidFill>
                  <a:srgbClr val="FF0000"/>
                </a:solidFill>
              </a:rPr>
              <a:t>([&lt;Объект&gt;</a:t>
            </a:r>
            <a:br>
              <a:rPr lang="ru-RU" b="1" i="1" dirty="0" smtClean="0">
                <a:solidFill>
                  <a:srgbClr val="FF0000"/>
                </a:solidFill>
              </a:rPr>
            </a:br>
            <a:r>
              <a:rPr lang="ru-RU" b="1" i="1" dirty="0" smtClean="0">
                <a:solidFill>
                  <a:srgbClr val="FF0000"/>
                </a:solidFill>
              </a:rPr>
              <a:t>[, &lt;Кодировка&gt; [, &lt;Обработка ошибок&gt;</a:t>
            </a:r>
            <a:r>
              <a:rPr lang="en-US" b="1" i="1" dirty="0" smtClean="0">
                <a:solidFill>
                  <a:srgbClr val="FF0000"/>
                </a:solidFill>
              </a:rPr>
              <a:t>]]]</a:t>
            </a:r>
            <a:r>
              <a:rPr lang="ru-RU" b="1" i="1" dirty="0" smtClean="0">
                <a:solidFill>
                  <a:srgbClr val="FF0000"/>
                </a:solidFill>
              </a:rPr>
              <a:t>)</a:t>
            </a:r>
            <a:r>
              <a:rPr lang="ru-RU" b="1" dirty="0" smtClean="0"/>
              <a:t> 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Если указан только первый параметр, то функция возвращает строковое представление любого объекта.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dirty="0" smtClean="0"/>
              <a:t>Если параметры не заданы, то возвращается пустая строка</a:t>
            </a:r>
            <a:endParaRPr lang="en-US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36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Способы создания строк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Строка из последовательности байтов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en-US" b="1" i="1" dirty="0" err="1" smtClean="0">
                <a:solidFill>
                  <a:srgbClr val="00B050"/>
                </a:solidFill>
              </a:rPr>
              <a:t>str</a:t>
            </a:r>
            <a:r>
              <a:rPr lang="en-US" b="1" i="1" dirty="0" smtClean="0">
                <a:solidFill>
                  <a:srgbClr val="00B050"/>
                </a:solidFill>
              </a:rPr>
              <a:t>(b"\xf1\xf2\xf0\</a:t>
            </a:r>
            <a:r>
              <a:rPr lang="en-US" b="1" i="1" dirty="0" err="1" smtClean="0">
                <a:solidFill>
                  <a:srgbClr val="00B050"/>
                </a:solidFill>
              </a:rPr>
              <a:t>xee</a:t>
            </a:r>
            <a:r>
              <a:rPr lang="en-US" b="1" i="1" dirty="0" smtClean="0">
                <a:solidFill>
                  <a:srgbClr val="00B050"/>
                </a:solidFill>
              </a:rPr>
              <a:t>\</a:t>
            </a:r>
            <a:r>
              <a:rPr lang="en-US" b="1" i="1" dirty="0" err="1" smtClean="0">
                <a:solidFill>
                  <a:srgbClr val="00B050"/>
                </a:solidFill>
              </a:rPr>
              <a:t>xea</a:t>
            </a:r>
            <a:r>
              <a:rPr lang="en-US" b="1" i="1" dirty="0" smtClean="0">
                <a:solidFill>
                  <a:srgbClr val="00B050"/>
                </a:solidFill>
              </a:rPr>
              <a:t>\xe0", "cp1251")</a:t>
            </a:r>
          </a:p>
          <a:p>
            <a:pPr>
              <a:buNone/>
            </a:pPr>
            <a:r>
              <a:rPr lang="ru-RU" b="1" dirty="0" smtClean="0"/>
              <a:t>Выведет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00B050"/>
                </a:solidFill>
              </a:rPr>
              <a:t>'</a:t>
            </a:r>
            <a:r>
              <a:rPr lang="ru-RU" b="1" i="1" dirty="0" smtClean="0">
                <a:solidFill>
                  <a:srgbClr val="00B050"/>
                </a:solidFill>
              </a:rPr>
              <a:t>строка'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Преобразование в строку</a:t>
            </a:r>
          </a:p>
          <a:p>
            <a:pPr>
              <a:buNone/>
            </a:pPr>
            <a:r>
              <a:rPr lang="en-US" b="1" i="1" dirty="0" err="1" smtClean="0"/>
              <a:t>str</a:t>
            </a:r>
            <a:r>
              <a:rPr lang="en-US" b="1" i="1" dirty="0" smtClean="0"/>
              <a:t>(10) 			</a:t>
            </a:r>
            <a:r>
              <a:rPr lang="en-US" b="1" i="1" dirty="0" smtClean="0">
                <a:solidFill>
                  <a:srgbClr val="00B050"/>
                </a:solidFill>
              </a:rPr>
              <a:t># '10'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Кавычку внутри строки в кавычках и апостроф внутри строки в апострофах необходимо</a:t>
            </a:r>
            <a:r>
              <a:rPr lang="en-US" dirty="0" smtClean="0"/>
              <a:t> </a:t>
            </a:r>
            <a:r>
              <a:rPr lang="ru-RU" dirty="0" smtClean="0"/>
              <a:t>экранировать с помощью защитного слеша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print(</a:t>
            </a:r>
            <a:r>
              <a:rPr lang="ru-RU" b="1" i="1" dirty="0" smtClean="0">
                <a:solidFill>
                  <a:srgbClr val="FF0000"/>
                </a:solidFill>
              </a:rPr>
              <a:t>"\"</a:t>
            </a:r>
            <a:r>
              <a:rPr lang="ru-RU" b="1" i="1" dirty="0" err="1" smtClean="0">
                <a:solidFill>
                  <a:srgbClr val="FF0000"/>
                </a:solidFill>
              </a:rPr>
              <a:t>х\</a:t>
            </a:r>
            <a:r>
              <a:rPr lang="ru-RU" b="1" i="1" dirty="0" smtClean="0">
                <a:solidFill>
                  <a:srgbClr val="FF0000"/>
                </a:solidFill>
              </a:rPr>
              <a:t>": 5", '\'</a:t>
            </a:r>
            <a:r>
              <a:rPr lang="ru-RU" b="1" i="1" dirty="0" err="1" smtClean="0">
                <a:solidFill>
                  <a:srgbClr val="FF0000"/>
                </a:solidFill>
              </a:rPr>
              <a:t>х\</a:t>
            </a:r>
            <a:r>
              <a:rPr lang="ru-RU" b="1" i="1" dirty="0" smtClean="0">
                <a:solidFill>
                  <a:srgbClr val="FF0000"/>
                </a:solidFill>
              </a:rPr>
              <a:t>': 5'</a:t>
            </a:r>
            <a:r>
              <a:rPr lang="en-US" i="1" dirty="0" smtClean="0"/>
              <a:t>)</a:t>
            </a:r>
            <a:endParaRPr lang="ru-RU" i="1" dirty="0" smtClean="0"/>
          </a:p>
          <a:p>
            <a:pPr>
              <a:buNone/>
            </a:pPr>
            <a:r>
              <a:rPr lang="ru-RU" b="1" dirty="0" smtClean="0"/>
              <a:t>Выведет</a:t>
            </a:r>
            <a:r>
              <a:rPr lang="en-US" dirty="0" smtClean="0"/>
              <a:t>: </a:t>
            </a:r>
            <a:r>
              <a:rPr lang="ru-RU" b="1" dirty="0" smtClean="0"/>
              <a:t>("</a:t>
            </a:r>
            <a:r>
              <a:rPr lang="ru-RU" b="1" dirty="0" err="1" smtClean="0"/>
              <a:t>х</a:t>
            </a:r>
            <a:r>
              <a:rPr lang="ru-RU" b="1" dirty="0" smtClean="0"/>
              <a:t>": 5 '</a:t>
            </a:r>
            <a:r>
              <a:rPr lang="ru-RU" b="1" dirty="0" err="1" smtClean="0"/>
              <a:t>х</a:t>
            </a:r>
            <a:r>
              <a:rPr lang="ru-RU" b="1" dirty="0" smtClean="0"/>
              <a:t>': 5</a:t>
            </a:r>
            <a:r>
              <a:rPr lang="en-US" b="1" dirty="0" smtClean="0"/>
              <a:t>)</a:t>
            </a: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en-US" b="1" i="1" dirty="0" smtClean="0"/>
              <a:t>S[0] = </a:t>
            </a:r>
            <a:r>
              <a:rPr lang="ru-RU" b="1" i="1" dirty="0" smtClean="0"/>
              <a:t>"</a:t>
            </a:r>
            <a:r>
              <a:rPr lang="en-US" b="1" i="1" dirty="0" smtClean="0"/>
              <a:t>z</a:t>
            </a:r>
            <a:r>
              <a:rPr lang="ru-RU" b="1" i="1" dirty="0" smtClean="0"/>
              <a:t>"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НЕЛЬЗЯ!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 строками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43924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Конкатенация (сцепление)</a:t>
            </a:r>
          </a:p>
          <a:p>
            <a:pPr lvl="1">
              <a:buNone/>
            </a:pPr>
            <a:r>
              <a:rPr lang="en-US" sz="3400" b="1" i="1" dirty="0" smtClean="0"/>
              <a:t>S1 = "</a:t>
            </a:r>
            <a:r>
              <a:rPr lang="ru-RU" sz="3400" b="1" i="1" dirty="0" smtClean="0"/>
              <a:t>раз</a:t>
            </a:r>
            <a:r>
              <a:rPr lang="en-US" sz="3400" b="1" i="1" dirty="0" smtClean="0"/>
              <a:t>" </a:t>
            </a:r>
            <a:endParaRPr lang="ru-RU" sz="3400" b="1" i="1" dirty="0" smtClean="0"/>
          </a:p>
          <a:p>
            <a:pPr lvl="1">
              <a:buNone/>
            </a:pPr>
            <a:r>
              <a:rPr lang="en-US" sz="3400" b="1" i="1" dirty="0" smtClean="0"/>
              <a:t>S2 = "</a:t>
            </a:r>
            <a:r>
              <a:rPr lang="ru-RU" sz="3400" b="1" i="1" dirty="0" smtClean="0"/>
              <a:t>два</a:t>
            </a:r>
            <a:r>
              <a:rPr lang="en-US" sz="3400" b="1" i="1" dirty="0" smtClean="0"/>
              <a:t>" </a:t>
            </a:r>
            <a:endParaRPr lang="ru-RU" sz="3400" b="1" i="1" dirty="0" smtClean="0"/>
          </a:p>
          <a:p>
            <a:pPr lvl="1">
              <a:buNone/>
            </a:pPr>
            <a:r>
              <a:rPr lang="en-US" sz="3400" b="1" i="1" dirty="0" smtClean="0"/>
              <a:t>print(S1 + S2) </a:t>
            </a:r>
            <a:r>
              <a:rPr lang="ru-RU" sz="3400" b="1" i="1" dirty="0" smtClean="0">
                <a:solidFill>
                  <a:srgbClr val="FF0000"/>
                </a:solidFill>
              </a:rPr>
              <a:t>		</a:t>
            </a:r>
            <a:r>
              <a:rPr lang="en-US" sz="3400" b="1" i="1" dirty="0" smtClean="0">
                <a:solidFill>
                  <a:srgbClr val="00B050"/>
                </a:solidFill>
              </a:rPr>
              <a:t># </a:t>
            </a:r>
            <a:r>
              <a:rPr lang="ru-RU" sz="3400" b="1" i="1" dirty="0" err="1" smtClean="0">
                <a:solidFill>
                  <a:srgbClr val="00B050"/>
                </a:solidFill>
              </a:rPr>
              <a:t>раздва</a:t>
            </a:r>
            <a:endParaRPr lang="en-US" sz="3400" b="1" i="1" dirty="0" smtClean="0">
              <a:solidFill>
                <a:srgbClr val="00B050"/>
              </a:solidFill>
            </a:endParaRPr>
          </a:p>
          <a:p>
            <a:r>
              <a:rPr lang="ru-RU" sz="3400" dirty="0" smtClean="0"/>
              <a:t>Два литерала автоматически сцепятся</a:t>
            </a:r>
            <a:endParaRPr lang="en-US" sz="3400" dirty="0" smtClean="0"/>
          </a:p>
          <a:p>
            <a:pPr lvl="1">
              <a:buNone/>
            </a:pPr>
            <a:r>
              <a:rPr lang="ru-RU" sz="3400" b="1" i="1" dirty="0" smtClean="0"/>
              <a:t>('Кот' '</a:t>
            </a:r>
            <a:r>
              <a:rPr lang="ru-RU" sz="3400" b="1" i="1" dirty="0" err="1" smtClean="0"/>
              <a:t>обус</a:t>
            </a:r>
            <a:r>
              <a:rPr lang="ru-RU" sz="3400" b="1" i="1" dirty="0" smtClean="0"/>
              <a:t>') </a:t>
            </a:r>
            <a:r>
              <a:rPr lang="en-US" sz="3600" dirty="0" smtClean="0"/>
              <a:t>		</a:t>
            </a:r>
            <a:r>
              <a:rPr lang="en-US" sz="3400" b="1" i="1" dirty="0" smtClean="0">
                <a:solidFill>
                  <a:srgbClr val="00B050"/>
                </a:solidFill>
              </a:rPr>
              <a:t>#</a:t>
            </a:r>
            <a:r>
              <a:rPr lang="ru-RU" sz="3400" b="1" i="1" dirty="0" smtClean="0">
                <a:solidFill>
                  <a:srgbClr val="00B050"/>
                </a:solidFill>
              </a:rPr>
              <a:t> </a:t>
            </a:r>
            <a:r>
              <a:rPr lang="ru-RU" sz="3400" b="1" i="1" dirty="0" err="1" smtClean="0">
                <a:solidFill>
                  <a:srgbClr val="00B050"/>
                </a:solidFill>
              </a:rPr>
              <a:t>Котобус</a:t>
            </a:r>
            <a:endParaRPr lang="ru-RU" sz="3400" b="1" i="1" dirty="0" smtClean="0">
              <a:solidFill>
                <a:srgbClr val="00B050"/>
              </a:solidFill>
            </a:endParaRPr>
          </a:p>
          <a:p>
            <a:r>
              <a:rPr lang="ru-RU" sz="3400" dirty="0" smtClean="0"/>
              <a:t>Дублирование строки</a:t>
            </a:r>
          </a:p>
          <a:p>
            <a:pPr lvl="1">
              <a:buNone/>
            </a:pPr>
            <a:r>
              <a:rPr lang="en-US" sz="3400" b="1" i="1" dirty="0" smtClean="0"/>
              <a:t>print("</a:t>
            </a:r>
            <a:r>
              <a:rPr lang="ru-RU" sz="3400" b="1" i="1" dirty="0" smtClean="0"/>
              <a:t>раз</a:t>
            </a:r>
            <a:r>
              <a:rPr lang="en-US" sz="3400" b="1" i="1" dirty="0" smtClean="0"/>
              <a:t>" * 3) </a:t>
            </a:r>
            <a:r>
              <a:rPr lang="ru-RU" sz="3400" b="1" i="1" dirty="0" smtClean="0">
                <a:solidFill>
                  <a:srgbClr val="FF0000"/>
                </a:solidFill>
              </a:rPr>
              <a:t>		</a:t>
            </a:r>
            <a:r>
              <a:rPr lang="en-US" sz="3400" b="1" i="1" dirty="0" smtClean="0">
                <a:solidFill>
                  <a:srgbClr val="00B050"/>
                </a:solidFill>
              </a:rPr>
              <a:t># </a:t>
            </a:r>
            <a:r>
              <a:rPr lang="ru-RU" sz="3400" b="1" i="1" dirty="0" err="1" smtClean="0">
                <a:solidFill>
                  <a:srgbClr val="00B050"/>
                </a:solidFill>
              </a:rPr>
              <a:t>разразраз</a:t>
            </a:r>
            <a:endParaRPr lang="ru-RU" sz="3400" b="1" i="1" dirty="0" smtClean="0">
              <a:solidFill>
                <a:srgbClr val="00B050"/>
              </a:solidFill>
            </a:endParaRPr>
          </a:p>
          <a:p>
            <a:r>
              <a:rPr lang="ru-RU" sz="3400" dirty="0" smtClean="0"/>
              <a:t>Можно выполнять комплексно</a:t>
            </a:r>
            <a:endParaRPr lang="en-US" sz="3400" dirty="0" smtClean="0"/>
          </a:p>
          <a:p>
            <a:pPr>
              <a:buNone/>
            </a:pPr>
            <a:r>
              <a:rPr lang="en-US" sz="3400" b="1" i="1" dirty="0" smtClean="0"/>
              <a:t>	S</a:t>
            </a:r>
            <a:r>
              <a:rPr lang="ru-RU" sz="3400" b="1" i="1" dirty="0" smtClean="0"/>
              <a:t>1</a:t>
            </a:r>
            <a:r>
              <a:rPr lang="en-US" sz="3400" b="1" i="1" dirty="0" smtClean="0"/>
              <a:t> = </a:t>
            </a:r>
            <a:r>
              <a:rPr lang="ru-RU" sz="3400" b="1" i="1" dirty="0" smtClean="0"/>
              <a:t>"м"</a:t>
            </a:r>
            <a:r>
              <a:rPr lang="en-US" sz="3400" b="1" i="1" dirty="0" smtClean="0"/>
              <a:t> + S1[1:]</a:t>
            </a:r>
            <a:r>
              <a:rPr lang="ru-RU" sz="4000" b="1" i="1" dirty="0" smtClean="0"/>
              <a:t>	</a:t>
            </a:r>
            <a:r>
              <a:rPr lang="en-US" sz="4000" b="1" i="1" dirty="0" smtClean="0"/>
              <a:t>	</a:t>
            </a:r>
            <a:r>
              <a:rPr lang="en-US" sz="4000" b="1" i="1" dirty="0" smtClean="0">
                <a:solidFill>
                  <a:srgbClr val="00B050"/>
                </a:solidFill>
              </a:rPr>
              <a:t>#</a:t>
            </a:r>
            <a:r>
              <a:rPr lang="ru-RU" sz="4000" b="1" i="1" dirty="0" smtClean="0">
                <a:solidFill>
                  <a:srgbClr val="00B050"/>
                </a:solidFill>
              </a:rPr>
              <a:t> маз</a:t>
            </a:r>
            <a:endParaRPr lang="en-US" sz="3800" b="1" i="1" dirty="0" smtClean="0">
              <a:solidFill>
                <a:srgbClr val="00B050"/>
              </a:solidFill>
            </a:endParaRPr>
          </a:p>
          <a:p>
            <a:endParaRPr lang="en-US" sz="3400" b="1" i="1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ru-RU" sz="34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0404" y="5733256"/>
          <a:ext cx="89281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826"/>
                <a:gridCol w="6480274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ord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Символ в его код ASCII</a:t>
                      </a:r>
                    </a:p>
                  </a:txBody>
                  <a:tcPr anchor="ctr"/>
                </a:tc>
              </a:tr>
              <a:tr h="146524">
                <a:tc>
                  <a:txBody>
                    <a:bodyPr/>
                    <a:lstStyle/>
                    <a:p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число)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Код </a:t>
                      </a:r>
                      <a:r>
                        <a:rPr lang="en-US" sz="2400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ASCII </a:t>
                      </a:r>
                      <a:r>
                        <a:rPr lang="ru-RU" sz="2400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 символ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215008" y="5085184"/>
            <a:ext cx="8928992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Символы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ASCII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6024"/>
            <a:ext cx="8928992" cy="620688"/>
          </a:xfrm>
        </p:spPr>
        <p:txBody>
          <a:bodyPr>
            <a:noAutofit/>
          </a:bodyPr>
          <a:lstStyle/>
          <a:p>
            <a:r>
              <a:rPr lang="ru-RU" sz="3600" dirty="0" smtClean="0"/>
              <a:t>Экранированные последовательности – служебные символы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1368152"/>
          </a:xfrm>
        </p:spPr>
        <p:txBody>
          <a:bodyPr/>
          <a:lstStyle/>
          <a:p>
            <a:r>
              <a:rPr lang="ru-RU" dirty="0" smtClean="0"/>
              <a:t>Экранированные последовательности позволяют вставить символы, которые сложно ввести с клавиатуры.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2348880"/>
          <a:ext cx="7848872" cy="4267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10014"/>
                <a:gridCol w="6938858"/>
              </a:tblGrid>
              <a:tr h="181042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800" b="1" i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\\</a:t>
                      </a:r>
                      <a:endParaRPr lang="ru-RU" sz="2800" b="1" i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8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Обратный </a:t>
                      </a:r>
                      <a:r>
                        <a:rPr lang="ru-RU" sz="2800" kern="1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слэш</a:t>
                      </a:r>
                      <a:r>
                        <a:rPr lang="ru-RU" sz="28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(\)</a:t>
                      </a:r>
                      <a:endParaRPr lang="ru-RU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181042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800" b="1" i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\'</a:t>
                      </a:r>
                      <a:endParaRPr lang="ru-RU" sz="2800" b="1" i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8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Кавычка (')</a:t>
                      </a:r>
                      <a:endParaRPr lang="ru-RU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181042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800" b="1" i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\"</a:t>
                      </a:r>
                      <a:endParaRPr lang="ru-RU" sz="2800" b="1" i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28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Двойные</a:t>
                      </a:r>
                      <a:r>
                        <a:rPr lang="ru-RU" sz="2800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кавычки</a:t>
                      </a:r>
                      <a:r>
                        <a:rPr lang="ru-RU" sz="2800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(")</a:t>
                      </a:r>
                      <a:endParaRPr lang="ru-RU" sz="28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0442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\n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Перевод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строки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(LF)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/>
                </a:tc>
              </a:tr>
              <a:tr h="210442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\a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Звонок (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BEL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/>
                </a:tc>
              </a:tr>
              <a:tr h="210442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\b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Забой 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(BS)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/>
                </a:tc>
              </a:tr>
              <a:tr h="210442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\f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Перевод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страницы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(FF)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/>
                </a:tc>
              </a:tr>
              <a:tr h="210442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\r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Возврат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каретки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(CR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/>
                </a:tc>
              </a:tr>
              <a:tr h="210442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\t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Горизонтальная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табуляция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(TAB)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/>
                </a:tc>
              </a:tr>
              <a:tr h="210442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\v</a:t>
                      </a: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Вертикальная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табуляция</a:t>
                      </a:r>
                      <a:r>
                        <a:rPr lang="en-US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(VT)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. Переменные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548680"/>
            <a:ext cx="8928992" cy="590465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b="1" dirty="0" err="1" smtClean="0"/>
              <a:t>Python</a:t>
            </a:r>
            <a:r>
              <a:rPr lang="ru-RU" sz="3400" dirty="0" smtClean="0"/>
              <a:t> – динамически типизированный язык.</a:t>
            </a:r>
            <a:br>
              <a:rPr lang="ru-RU" sz="3400" dirty="0" smtClean="0"/>
            </a:br>
            <a:r>
              <a:rPr lang="ru-RU" sz="3400" dirty="0" smtClean="0"/>
              <a:t>В нём переменные не имеют фиксированного типа. Переменные реализуются как </a:t>
            </a:r>
            <a:r>
              <a:rPr lang="ru-RU" sz="3400" b="1" dirty="0" smtClean="0">
                <a:solidFill>
                  <a:srgbClr val="FF0000"/>
                </a:solidFill>
              </a:rPr>
              <a:t>указатели</a:t>
            </a:r>
            <a:r>
              <a:rPr lang="ru-RU" sz="3400" dirty="0" smtClean="0"/>
              <a:t> на объект и могут менять свой тип в зависимости от содержимого.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Однако, </a:t>
            </a:r>
            <a:r>
              <a:rPr lang="ru-RU" sz="3400" b="1" dirty="0" smtClean="0">
                <a:solidFill>
                  <a:srgbClr val="FF0000"/>
                </a:solidFill>
              </a:rPr>
              <a:t>не рекомендуется </a:t>
            </a:r>
            <a:r>
              <a:rPr lang="ru-RU" sz="3400" dirty="0" smtClean="0"/>
              <a:t>хранить в одних и тех же переменных значения разного типа, если это не диктуется необходимостью.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400" dirty="0" smtClean="0"/>
              <a:t>При росте сложности, когда операции присваивания разнесены в массиве кода, сложно определить текущий тип переменной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Экранированные символы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620688"/>
          <a:ext cx="8496944" cy="54006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16224"/>
                <a:gridCol w="6480720"/>
              </a:tblGrid>
              <a:tr h="1050117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\N{id}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Идентификатор ID базы данных Юникода</a:t>
                      </a:r>
                    </a:p>
                  </a:txBody>
                  <a:tcPr marL="63500" marR="63500" marT="31750" marB="31750" anchor="ctr"/>
                </a:tc>
              </a:tr>
              <a:tr h="1050117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en-US" sz="3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uhhhh</a:t>
                      </a:r>
                      <a:endParaRPr lang="en-US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16-битовый символ Юникода в 16-ричном представлении</a:t>
                      </a:r>
                    </a:p>
                  </a:txBody>
                  <a:tcPr marL="63500" marR="63500" marT="31750" marB="31750" anchor="ctr"/>
                </a:tc>
              </a:tr>
              <a:tr h="1050117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en-US" sz="3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Uhhhh</a:t>
                      </a: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32-битовый символ Юникода в 32-ричном представлении</a:t>
                      </a:r>
                    </a:p>
                  </a:txBody>
                  <a:tcPr marL="63500" marR="63500" marT="31750" marB="31750" anchor="ctr"/>
                </a:tc>
              </a:tr>
              <a:tr h="600067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en-US" sz="3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xhh</a:t>
                      </a:r>
                      <a:endParaRPr lang="en-US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16-ричное значение символа</a:t>
                      </a:r>
                    </a:p>
                  </a:txBody>
                  <a:tcPr marL="63500" marR="63500" marT="31750" marB="31750" anchor="ctr"/>
                </a:tc>
              </a:tr>
              <a:tr h="600067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en-US" sz="3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ooo</a:t>
                      </a:r>
                      <a:endParaRPr lang="en-US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8-ричное значение символа</a:t>
                      </a:r>
                    </a:p>
                  </a:txBody>
                  <a:tcPr marL="63500" marR="63500" marT="31750" marB="31750" anchor="ctr"/>
                </a:tc>
              </a:tr>
              <a:tr h="1050117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Символ </a:t>
                      </a:r>
                      <a:r>
                        <a:rPr lang="ru-RU" sz="3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r>
                        <a:rPr lang="ru-RU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(не является признаком конца строки)</a:t>
                      </a:r>
                    </a:p>
                  </a:txBody>
                  <a:tcPr marL="63500" marR="63500" marT="31750" marB="317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Подавление экранирования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перед открывающей кавычкой стоит символ </a:t>
            </a:r>
            <a:r>
              <a:rPr lang="ru-RU" b="1" i="1" dirty="0" smtClean="0"/>
              <a:t>"</a:t>
            </a:r>
            <a:r>
              <a:rPr lang="ru-RU" b="1" i="1" dirty="0" err="1" smtClean="0"/>
              <a:t>r</a:t>
            </a:r>
            <a:r>
              <a:rPr lang="ru-RU" b="1" i="1" dirty="0" smtClean="0"/>
              <a:t>"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от </a:t>
            </a:r>
            <a:r>
              <a:rPr lang="en-US" dirty="0" smtClean="0"/>
              <a:t>"raw"-</a:t>
            </a:r>
            <a:r>
              <a:rPr lang="ru-RU" dirty="0" smtClean="0"/>
              <a:t>сырой</a:t>
            </a:r>
            <a:r>
              <a:rPr lang="en-US" dirty="0" smtClean="0"/>
              <a:t>) </a:t>
            </a:r>
            <a:r>
              <a:rPr lang="ru-RU" dirty="0" smtClean="0"/>
              <a:t>(в любом регистре), то механизм экранирования отключается.</a:t>
            </a:r>
          </a:p>
          <a:p>
            <a:pPr>
              <a:buNone/>
            </a:pPr>
            <a:r>
              <a:rPr lang="ru-RU" b="1" i="1" dirty="0" smtClean="0"/>
              <a:t>S = </a:t>
            </a:r>
            <a:r>
              <a:rPr lang="ru-RU" b="1" i="1" dirty="0" err="1" smtClean="0">
                <a:solidFill>
                  <a:srgbClr val="FF0000"/>
                </a:solidFill>
              </a:rPr>
              <a:t>r</a:t>
            </a:r>
            <a:r>
              <a:rPr lang="ru-RU" b="1" i="1" dirty="0" smtClean="0"/>
              <a:t>"C:\</a:t>
            </a:r>
            <a:r>
              <a:rPr lang="en-US" b="1" i="1" dirty="0" err="1" smtClean="0"/>
              <a:t>somefile</a:t>
            </a:r>
            <a:r>
              <a:rPr lang="ru-RU" b="1" i="1" dirty="0" smtClean="0"/>
              <a:t>.</a:t>
            </a:r>
            <a:r>
              <a:rPr lang="ru-RU" b="1" i="1" dirty="0" err="1" smtClean="0"/>
              <a:t>txt</a:t>
            </a:r>
            <a:r>
              <a:rPr lang="ru-RU" b="1" i="1" dirty="0" smtClean="0"/>
              <a:t>"</a:t>
            </a:r>
            <a:endParaRPr lang="en-US" b="1" i="1" dirty="0" smtClean="0"/>
          </a:p>
          <a:p>
            <a:r>
              <a:rPr lang="ru-RU" dirty="0" smtClean="0"/>
              <a:t>"сырая" строка не может заканчиваться символом обратного </a:t>
            </a:r>
            <a:r>
              <a:rPr lang="ru-RU" dirty="0" err="1" smtClean="0"/>
              <a:t>слэша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i="1" dirty="0" smtClean="0"/>
              <a:t>S = </a:t>
            </a:r>
            <a:r>
              <a:rPr lang="en-US" b="1" i="1" dirty="0" smtClean="0"/>
              <a:t>r"\n\n\"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FF0000"/>
                </a:solidFill>
              </a:rPr>
              <a:t>#</a:t>
            </a:r>
            <a:r>
              <a:rPr lang="ru-RU" b="1" i="1" dirty="0" smtClean="0">
                <a:solidFill>
                  <a:srgbClr val="FF0000"/>
                </a:solidFill>
              </a:rPr>
              <a:t> приводит к ошибке!</a:t>
            </a:r>
            <a:endParaRPr lang="ru-RU" i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Пути решения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pt-BR" b="1" i="1" dirty="0" smtClean="0"/>
              <a:t>S = r"\n\n</a:t>
            </a:r>
            <a:r>
              <a:rPr lang="pt-BR" b="1" i="1" dirty="0" smtClean="0">
                <a:solidFill>
                  <a:srgbClr val="FF0000"/>
                </a:solidFill>
              </a:rPr>
              <a:t>\\</a:t>
            </a:r>
            <a:r>
              <a:rPr lang="pt-BR" b="1" i="1" dirty="0" smtClean="0"/>
              <a:t>"[:-1] 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минус последний </a:t>
            </a:r>
            <a:r>
              <a:rPr lang="ru-RU" b="1" i="1" dirty="0" err="1" smtClean="0">
                <a:solidFill>
                  <a:srgbClr val="00B050"/>
                </a:solidFill>
              </a:rPr>
              <a:t>слэш</a:t>
            </a:r>
            <a:endParaRPr lang="pt-BR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pt-BR" b="1" i="1" dirty="0" smtClean="0"/>
              <a:t>S = r"\n\n" + "</a:t>
            </a:r>
            <a:r>
              <a:rPr lang="pt-BR" b="1" i="1" dirty="0" smtClean="0">
                <a:solidFill>
                  <a:srgbClr val="FF0000"/>
                </a:solidFill>
              </a:rPr>
              <a:t>\\</a:t>
            </a:r>
            <a:r>
              <a:rPr lang="pt-BR" b="1" i="1" dirty="0" smtClean="0"/>
              <a:t>"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плюс один </a:t>
            </a:r>
            <a:r>
              <a:rPr lang="ru-RU" b="1" i="1" dirty="0" err="1" smtClean="0">
                <a:solidFill>
                  <a:srgbClr val="00B050"/>
                </a:solidFill>
              </a:rPr>
              <a:t>слэш</a:t>
            </a:r>
            <a:endParaRPr lang="pt-BR" b="1" i="1" dirty="0" smtClean="0"/>
          </a:p>
          <a:p>
            <a:pPr>
              <a:buNone/>
            </a:pPr>
            <a:r>
              <a:rPr lang="pt-BR" b="1" i="1" dirty="0" smtClean="0"/>
              <a:t>S = "</a:t>
            </a:r>
            <a:r>
              <a:rPr lang="pt-BR" b="1" i="1" dirty="0" smtClean="0">
                <a:solidFill>
                  <a:srgbClr val="FF0000"/>
                </a:solidFill>
              </a:rPr>
              <a:t>\\</a:t>
            </a:r>
            <a:r>
              <a:rPr lang="pt-BR" b="1" i="1" dirty="0" smtClean="0"/>
              <a:t>n</a:t>
            </a:r>
            <a:r>
              <a:rPr lang="pt-BR" b="1" i="1" dirty="0" smtClean="0">
                <a:solidFill>
                  <a:srgbClr val="FF0000"/>
                </a:solidFill>
              </a:rPr>
              <a:t>\\</a:t>
            </a:r>
            <a:r>
              <a:rPr lang="pt-BR" b="1" i="1" dirty="0" smtClean="0"/>
              <a:t>n</a:t>
            </a:r>
            <a:r>
              <a:rPr lang="ru-RU" b="1" i="1" dirty="0" smtClean="0">
                <a:solidFill>
                  <a:srgbClr val="FF0000"/>
                </a:solidFill>
              </a:rPr>
              <a:t>\\</a:t>
            </a:r>
            <a:r>
              <a:rPr lang="pt-BR" b="1" i="1" dirty="0" smtClean="0"/>
              <a:t>"	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нет сырой строки</a:t>
            </a:r>
          </a:p>
          <a:p>
            <a:pPr>
              <a:buNone/>
            </a:pPr>
            <a:r>
              <a:rPr lang="ru-RU" dirty="0" smtClean="0"/>
              <a:t>На выходе получаем </a:t>
            </a:r>
            <a:r>
              <a:rPr lang="en-US" b="1" dirty="0" smtClean="0">
                <a:solidFill>
                  <a:srgbClr val="FF0000"/>
                </a:solidFill>
              </a:rPr>
              <a:t>'</a:t>
            </a:r>
            <a:r>
              <a:rPr lang="en-US" b="1" i="1" dirty="0" smtClean="0">
                <a:solidFill>
                  <a:srgbClr val="FF0000"/>
                </a:solidFill>
              </a:rPr>
              <a:t>\n\n\'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Операции над строками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S = "text</a:t>
            </a:r>
            <a:r>
              <a:rPr lang="ru-RU" b="1" i="1" dirty="0" smtClean="0"/>
              <a:t>"</a:t>
            </a:r>
            <a:endParaRPr lang="en-US" b="1" i="1" dirty="0" smtClean="0"/>
          </a:p>
          <a:p>
            <a:pPr>
              <a:buNone/>
            </a:pPr>
            <a:r>
              <a:rPr lang="en-US" b="1" i="1" dirty="0" err="1" smtClean="0"/>
              <a:t>len</a:t>
            </a:r>
            <a:r>
              <a:rPr lang="en-US" b="1" i="1" dirty="0" smtClean="0"/>
              <a:t>(S) 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4 – </a:t>
            </a:r>
            <a:r>
              <a:rPr lang="ru-RU" b="1" i="1" dirty="0" smtClean="0">
                <a:solidFill>
                  <a:srgbClr val="00B050"/>
                </a:solidFill>
              </a:rPr>
              <a:t>длина строки</a:t>
            </a:r>
          </a:p>
          <a:p>
            <a:pPr>
              <a:buNone/>
            </a:pPr>
            <a:r>
              <a:rPr lang="ru-RU" dirty="0" smtClean="0"/>
              <a:t>Индексы реализованы в виде смещений от начала и потому индексация начинается с </a:t>
            </a:r>
            <a:r>
              <a:rPr lang="ru-RU" b="1" dirty="0" smtClean="0">
                <a:solidFill>
                  <a:srgbClr val="FF0000"/>
                </a:solidFill>
              </a:rPr>
              <a:t>0</a:t>
            </a:r>
          </a:p>
          <a:p>
            <a:pPr>
              <a:buNone/>
            </a:pPr>
            <a:r>
              <a:rPr lang="ru-RU" dirty="0" smtClean="0"/>
              <a:t>Есть возможность индексации в обратном порядке, от конца к началу – положительные индексы откладываются от левого конца последовательности, а отрицательные – от правого.</a:t>
            </a:r>
          </a:p>
          <a:p>
            <a:pPr>
              <a:buNone/>
            </a:pPr>
            <a:r>
              <a:rPr lang="en-US" b="1" i="1" dirty="0" smtClean="0"/>
              <a:t>S[2] </a:t>
            </a:r>
            <a:r>
              <a:rPr lang="ru-RU" b="1" i="1" dirty="0" smtClean="0"/>
              <a:t>		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x</a:t>
            </a:r>
          </a:p>
          <a:p>
            <a:pPr>
              <a:buNone/>
            </a:pPr>
            <a:r>
              <a:rPr lang="en-US" b="1" i="1" dirty="0" smtClean="0"/>
              <a:t>S[-2] </a:t>
            </a:r>
            <a:r>
              <a:rPr lang="ru-RU" b="1" i="1" dirty="0" smtClean="0"/>
              <a:t>	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тот же самый </a:t>
            </a:r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S[</a:t>
            </a:r>
            <a:r>
              <a:rPr lang="en-US" b="1" i="1" dirty="0" err="1" smtClean="0"/>
              <a:t>len</a:t>
            </a:r>
            <a:r>
              <a:rPr lang="en-US" b="1" i="1" dirty="0" smtClean="0"/>
              <a:t>(S) – 2] 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Это эквивалентно </a:t>
            </a:r>
            <a:r>
              <a:rPr lang="en-US" b="1" i="1" dirty="0" smtClean="0">
                <a:solidFill>
                  <a:srgbClr val="00B050"/>
                </a:solidFill>
              </a:rPr>
              <a:t>S[-2] 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544616"/>
          </a:xfrm>
        </p:spPr>
        <p:txBody>
          <a:bodyPr>
            <a:noAutofit/>
          </a:bodyPr>
          <a:lstStyle/>
          <a:p>
            <a:r>
              <a:rPr lang="ru-RU" sz="3800" dirty="0" smtClean="0"/>
              <a:t>В дополнение к индексированию по номеру позиции, последовательности поддерживают более общую форму индексирования, известную как </a:t>
            </a:r>
            <a:r>
              <a:rPr lang="ru-RU" sz="3800" b="1" dirty="0" smtClean="0">
                <a:solidFill>
                  <a:srgbClr val="FF0000"/>
                </a:solidFill>
              </a:rPr>
              <a:t>получение среза</a:t>
            </a:r>
            <a:r>
              <a:rPr lang="ru-RU" sz="3800" i="1" dirty="0" smtClean="0"/>
              <a:t> </a:t>
            </a:r>
            <a:r>
              <a:rPr lang="ru-RU" sz="3800" b="1" dirty="0" smtClean="0">
                <a:solidFill>
                  <a:srgbClr val="FF0000"/>
                </a:solidFill>
              </a:rPr>
              <a:t>(</a:t>
            </a:r>
            <a:r>
              <a:rPr lang="ru-RU" sz="3800" b="1" dirty="0" err="1" smtClean="0">
                <a:solidFill>
                  <a:srgbClr val="FF0000"/>
                </a:solidFill>
              </a:rPr>
              <a:t>slicing</a:t>
            </a:r>
            <a:r>
              <a:rPr lang="ru-RU" sz="3800" b="1" dirty="0" smtClean="0">
                <a:solidFill>
                  <a:srgbClr val="FF0000"/>
                </a:solidFill>
              </a:rPr>
              <a:t>)</a:t>
            </a:r>
            <a:r>
              <a:rPr lang="ru-RU" sz="3800" i="1" dirty="0" smtClean="0"/>
              <a:t>, </a:t>
            </a:r>
            <a:r>
              <a:rPr lang="ru-RU" sz="3800" dirty="0" smtClean="0"/>
              <a:t>которая обеспечивает возможность извлечения за одну операцию целого сегмента (среза). </a:t>
            </a:r>
          </a:p>
          <a:p>
            <a:r>
              <a:rPr lang="ru-RU" sz="3800" dirty="0" smtClean="0"/>
              <a:t>Синтаксис операции получения среза выглядит как: </a:t>
            </a:r>
            <a:r>
              <a:rPr lang="ru-RU" sz="3800" b="1" dirty="0" smtClean="0">
                <a:solidFill>
                  <a:srgbClr val="FF0000"/>
                </a:solidFill>
              </a:rPr>
              <a:t>X[I:J]</a:t>
            </a:r>
            <a:r>
              <a:rPr lang="ru-RU" sz="3800" dirty="0" smtClean="0"/>
              <a:t>, и означает: </a:t>
            </a:r>
            <a:r>
              <a:rPr lang="ru-RU" sz="3800" b="1" i="1" dirty="0" smtClean="0"/>
              <a:t>«извлечь из X все, начиная со смещения </a:t>
            </a:r>
            <a:r>
              <a:rPr lang="ru-RU" sz="3800" b="1" i="1" dirty="0" smtClean="0">
                <a:solidFill>
                  <a:srgbClr val="FF0000"/>
                </a:solidFill>
              </a:rPr>
              <a:t>I</a:t>
            </a:r>
            <a:r>
              <a:rPr lang="ru-RU" sz="3800" b="1" i="1" dirty="0" smtClean="0"/>
              <a:t> и до смещения </a:t>
            </a:r>
            <a:r>
              <a:rPr lang="ru-RU" sz="3800" b="1" i="1" dirty="0" smtClean="0">
                <a:solidFill>
                  <a:srgbClr val="FF0000"/>
                </a:solidFill>
              </a:rPr>
              <a:t>J</a:t>
            </a:r>
            <a:r>
              <a:rPr lang="ru-RU" sz="3800" b="1" i="1" dirty="0" smtClean="0"/>
              <a:t>, но не включая его»</a:t>
            </a:r>
            <a:r>
              <a:rPr lang="ru-RU" sz="3800" dirty="0" smtClean="0"/>
              <a:t>. 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срезы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640871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выполнении среза левая граница по умолчанию принимается равной </a:t>
            </a:r>
            <a:r>
              <a:rPr lang="ru-RU" sz="2800" dirty="0" smtClean="0">
                <a:solidFill>
                  <a:srgbClr val="FF0000"/>
                </a:solidFill>
              </a:rPr>
              <a:t>нулю</a:t>
            </a:r>
            <a:r>
              <a:rPr lang="ru-RU" sz="2800" dirty="0" smtClean="0"/>
              <a:t>, а правая – </a:t>
            </a:r>
            <a:r>
              <a:rPr lang="ru-RU" sz="2800" dirty="0" smtClean="0">
                <a:solidFill>
                  <a:srgbClr val="FF0000"/>
                </a:solidFill>
              </a:rPr>
              <a:t>длине</a:t>
            </a:r>
            <a:r>
              <a:rPr lang="ru-RU" sz="2800" dirty="0" smtClean="0"/>
              <a:t> последовательности, к которой применяется операция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>
              <a:buNone/>
            </a:pPr>
            <a:r>
              <a:rPr lang="en-US" sz="2800" b="1" i="1" dirty="0" smtClean="0"/>
              <a:t>S = "text</a:t>
            </a:r>
            <a:r>
              <a:rPr lang="ru-RU" sz="2800" b="1" i="1" dirty="0" smtClean="0"/>
              <a:t>"</a:t>
            </a:r>
          </a:p>
          <a:p>
            <a:pPr>
              <a:buNone/>
            </a:pPr>
            <a:r>
              <a:rPr lang="en-US" sz="2800" b="1" i="1" dirty="0" smtClean="0"/>
              <a:t>S[1:]  	</a:t>
            </a:r>
            <a:r>
              <a:rPr lang="ru-RU" sz="2800" b="1" i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en-US" sz="2800" b="1" i="1" dirty="0" smtClean="0">
                <a:solidFill>
                  <a:srgbClr val="FF0000"/>
                </a:solidFill>
              </a:rPr>
              <a:t>ext</a:t>
            </a:r>
            <a:r>
              <a:rPr lang="en-US" sz="2800" b="1" i="1" dirty="0" smtClean="0">
                <a:solidFill>
                  <a:srgbClr val="00B050"/>
                </a:solidFill>
              </a:rPr>
              <a:t> 	– </a:t>
            </a:r>
            <a:r>
              <a:rPr lang="ru-RU" sz="2800" b="1" i="1" dirty="0" smtClean="0">
                <a:solidFill>
                  <a:srgbClr val="00B050"/>
                </a:solidFill>
              </a:rPr>
              <a:t>от 1-го до конца</a:t>
            </a:r>
            <a:endParaRPr lang="en-US" sz="28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i="1" dirty="0" smtClean="0"/>
              <a:t>S[0:3] 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tex</a:t>
            </a:r>
            <a:r>
              <a:rPr lang="ru-RU" sz="2800" b="1" i="1" dirty="0" smtClean="0">
                <a:solidFill>
                  <a:srgbClr val="00B050"/>
                </a:solidFill>
              </a:rPr>
              <a:t> – от 0-го до 2-го</a:t>
            </a:r>
            <a:endParaRPr lang="en-US" sz="28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i="1" dirty="0" smtClean="0"/>
              <a:t>S[:3] </a:t>
            </a:r>
            <a:r>
              <a:rPr lang="en-US" sz="2800" b="1" dirty="0" smtClean="0"/>
              <a:t>	</a:t>
            </a:r>
            <a:r>
              <a:rPr lang="ru-RU" sz="2800" b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tex</a:t>
            </a:r>
            <a:r>
              <a:rPr lang="ru-RU" sz="2800" b="1" i="1" dirty="0" smtClean="0">
                <a:solidFill>
                  <a:srgbClr val="00B050"/>
                </a:solidFill>
              </a:rPr>
              <a:t> – от начала до 2-го</a:t>
            </a:r>
            <a:endParaRPr lang="en-US" sz="28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i="1" dirty="0" smtClean="0"/>
              <a:t>S[:-1]</a:t>
            </a:r>
            <a:r>
              <a:rPr lang="en-US" sz="2800" b="1" dirty="0" smtClean="0"/>
              <a:t>	</a:t>
            </a:r>
            <a:r>
              <a:rPr lang="ru-RU" sz="2800" b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tex</a:t>
            </a:r>
            <a:r>
              <a:rPr lang="ru-RU" sz="2800" b="1" i="1" dirty="0" smtClean="0">
                <a:solidFill>
                  <a:srgbClr val="00B050"/>
                </a:solidFill>
              </a:rPr>
              <a:t> – от начала до –1-го</a:t>
            </a:r>
          </a:p>
          <a:p>
            <a:pPr>
              <a:buNone/>
            </a:pPr>
            <a:r>
              <a:rPr lang="en-US" sz="2800" b="1" i="1" dirty="0" smtClean="0"/>
              <a:t>S[:] </a:t>
            </a:r>
            <a:r>
              <a:rPr lang="ru-RU" sz="2800" b="1" i="1" dirty="0" smtClean="0"/>
              <a:t>	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en-US" sz="2800" b="1" i="1" dirty="0" smtClean="0">
                <a:solidFill>
                  <a:srgbClr val="FF0000"/>
                </a:solidFill>
              </a:rPr>
              <a:t>text</a:t>
            </a:r>
            <a:r>
              <a:rPr lang="en-US" sz="2800" b="1" i="1" dirty="0" smtClean="0">
                <a:solidFill>
                  <a:srgbClr val="00B050"/>
                </a:solidFill>
              </a:rPr>
              <a:t> –</a:t>
            </a:r>
            <a:r>
              <a:rPr lang="ru-RU" sz="2800" b="1" i="1" dirty="0" smtClean="0">
                <a:solidFill>
                  <a:srgbClr val="00B050"/>
                </a:solidFill>
              </a:rPr>
              <a:t> вся строка.</a:t>
            </a:r>
          </a:p>
          <a:p>
            <a:r>
              <a:rPr lang="ru-RU" sz="2800" dirty="0" smtClean="0"/>
              <a:t>Можно задавать шаг среза</a:t>
            </a:r>
            <a:endParaRPr lang="en-US" sz="2800" dirty="0" smtClean="0"/>
          </a:p>
          <a:p>
            <a:pPr>
              <a:buNone/>
            </a:pPr>
            <a:r>
              <a:rPr lang="en-US" sz="2800" b="1" i="1" dirty="0" smtClean="0"/>
              <a:t>S = "0123456789ABCDEF"</a:t>
            </a:r>
            <a:endParaRPr lang="ru-RU" sz="2800" b="1" i="1" dirty="0" smtClean="0"/>
          </a:p>
          <a:p>
            <a:pPr>
              <a:buNone/>
            </a:pPr>
            <a:r>
              <a:rPr lang="en-US" sz="2800" b="1" i="1" dirty="0" smtClean="0"/>
              <a:t>S[:: –1]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 </a:t>
            </a:r>
            <a:r>
              <a:rPr lang="en-US" sz="2800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en-US" sz="2800" b="1" i="1" dirty="0" smtClean="0">
                <a:solidFill>
                  <a:srgbClr val="FF0000"/>
                </a:solidFill>
              </a:rPr>
              <a:t>FEDCBA9876543210</a:t>
            </a:r>
            <a:r>
              <a:rPr lang="ru-RU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00B050"/>
                </a:solidFill>
              </a:rPr>
              <a:t>– </a:t>
            </a:r>
            <a:r>
              <a:rPr lang="ru-RU" sz="2800" b="1" i="1" dirty="0" smtClean="0">
                <a:solidFill>
                  <a:srgbClr val="00B050"/>
                </a:solidFill>
              </a:rPr>
              <a:t>обратный порядок</a:t>
            </a:r>
            <a:endParaRPr lang="en-US" sz="28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b="1" i="1" dirty="0" smtClean="0"/>
              <a:t>S[:1:-2]</a:t>
            </a:r>
            <a:r>
              <a:rPr lang="en-US" sz="2800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</a:t>
            </a:r>
            <a:r>
              <a:rPr lang="ru-RU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FDB9753</a:t>
            </a:r>
            <a:r>
              <a:rPr lang="ru-RU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00B050"/>
                </a:solidFill>
              </a:rPr>
              <a:t>– </a:t>
            </a:r>
            <a:r>
              <a:rPr lang="ru-RU" sz="2800" b="1" i="1" dirty="0" smtClean="0">
                <a:solidFill>
                  <a:srgbClr val="00B050"/>
                </a:solidFill>
              </a:rPr>
              <a:t>каждый </a:t>
            </a:r>
            <a:r>
              <a:rPr lang="en-US" sz="2800" b="1" i="1" dirty="0" smtClean="0">
                <a:solidFill>
                  <a:srgbClr val="00B050"/>
                </a:solidFill>
              </a:rPr>
              <a:t>2</a:t>
            </a:r>
            <a:r>
              <a:rPr lang="ru-RU" sz="2800" b="1" i="1" dirty="0" smtClean="0">
                <a:solidFill>
                  <a:srgbClr val="00B050"/>
                </a:solidFill>
              </a:rPr>
              <a:t>-</a:t>
            </a:r>
            <a:r>
              <a:rPr lang="ru-RU" sz="2800" b="1" i="1" dirty="0" err="1" smtClean="0">
                <a:solidFill>
                  <a:srgbClr val="00B050"/>
                </a:solidFill>
              </a:rPr>
              <a:t>й</a:t>
            </a:r>
            <a:r>
              <a:rPr lang="ru-RU" sz="2800" b="1" i="1" dirty="0" smtClean="0">
                <a:solidFill>
                  <a:srgbClr val="00B050"/>
                </a:solidFill>
              </a:rPr>
              <a:t> символ в обратном порядке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ru-RU" sz="2800" b="1" i="1" dirty="0" smtClean="0">
                <a:solidFill>
                  <a:srgbClr val="00B050"/>
                </a:solidFill>
              </a:rPr>
              <a:t>до 1-го (не включая)</a:t>
            </a:r>
          </a:p>
          <a:p>
            <a:pPr>
              <a:buNone/>
            </a:pPr>
            <a:r>
              <a:rPr lang="en-US" sz="2800" b="1" i="1" dirty="0" smtClean="0"/>
              <a:t>S[2::2] </a:t>
            </a: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B050"/>
                </a:solidFill>
              </a:rPr>
              <a:t>#</a:t>
            </a:r>
            <a:r>
              <a:rPr lang="ru-RU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2468ACE</a:t>
            </a:r>
            <a:r>
              <a:rPr lang="ru-RU" sz="2800" b="1" i="1" dirty="0" smtClean="0">
                <a:solidFill>
                  <a:srgbClr val="FF0000"/>
                </a:solidFill>
              </a:rPr>
              <a:t> </a:t>
            </a:r>
            <a:r>
              <a:rPr lang="ru-RU" sz="2800" b="1" i="1" dirty="0" smtClean="0">
                <a:solidFill>
                  <a:srgbClr val="00B050"/>
                </a:solidFill>
              </a:rPr>
              <a:t>– каждый 2-й символ с 2-го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строк</a:t>
            </a:r>
            <a:r>
              <a:rPr lang="en-US" dirty="0" smtClean="0"/>
              <a:t> </a:t>
            </a:r>
            <a:r>
              <a:rPr lang="ru-RU" dirty="0" smtClean="0"/>
              <a:t>и их срезов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i="1" dirty="0" smtClean="0"/>
              <a:t>text = "0123456789ABCDEF"</a:t>
            </a:r>
          </a:p>
          <a:p>
            <a:pPr>
              <a:buNone/>
            </a:pPr>
            <a:r>
              <a:rPr lang="en-US" sz="2600" b="1" i="1" dirty="0" smtClean="0"/>
              <a:t>text[0]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символ с индексом 0 </a:t>
            </a:r>
            <a:r>
              <a:rPr lang="en-US" sz="2600" b="1" i="1" dirty="0" smtClean="0">
                <a:solidFill>
                  <a:srgbClr val="00B050"/>
                </a:solidFill>
              </a:rPr>
              <a:t>(</a:t>
            </a:r>
            <a:r>
              <a:rPr lang="ru-RU" sz="2600" b="1" i="1" dirty="0" smtClean="0">
                <a:solidFill>
                  <a:srgbClr val="FF0000"/>
                </a:solidFill>
              </a:rPr>
              <a:t>0</a:t>
            </a:r>
            <a:r>
              <a:rPr lang="en-US" sz="2600" b="1" i="1" dirty="0" smtClean="0">
                <a:solidFill>
                  <a:srgbClr val="00B050"/>
                </a:solidFill>
              </a:rPr>
              <a:t>)</a:t>
            </a:r>
            <a:endParaRPr lang="ru-RU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text[0:5]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подстрока от 0-го символа до 4-го (</a:t>
            </a:r>
            <a:r>
              <a:rPr lang="ru-RU" sz="2600" b="1" i="1" dirty="0" smtClean="0">
                <a:solidFill>
                  <a:srgbClr val="FF0000"/>
                </a:solidFill>
              </a:rPr>
              <a:t>01234</a:t>
            </a:r>
            <a:r>
              <a:rPr lang="ru-RU" sz="2600" b="1" i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sz="2600" b="1" i="1" dirty="0" smtClean="0"/>
              <a:t>text[4:10]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подстрока от 4-го символа до 9-го (</a:t>
            </a:r>
            <a:r>
              <a:rPr lang="ru-RU" sz="2600" b="1" i="1" dirty="0" smtClean="0">
                <a:solidFill>
                  <a:srgbClr val="FF0000"/>
                </a:solidFill>
              </a:rPr>
              <a:t>456789</a:t>
            </a:r>
            <a:r>
              <a:rPr lang="en-US" sz="2600" b="1" i="1" dirty="0" smtClean="0">
                <a:solidFill>
                  <a:srgbClr val="00B050"/>
                </a:solidFill>
              </a:rPr>
              <a:t>)</a:t>
            </a:r>
            <a:endParaRPr lang="ru-RU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text[0:16]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вся строка</a:t>
            </a:r>
            <a:r>
              <a:rPr lang="en-US" sz="2600" b="1" i="1" dirty="0" smtClean="0">
                <a:solidFill>
                  <a:srgbClr val="00B050"/>
                </a:solidFill>
              </a:rPr>
              <a:t> (</a:t>
            </a:r>
            <a:r>
              <a:rPr lang="en-US" sz="2600" b="1" i="1" dirty="0" smtClean="0">
                <a:solidFill>
                  <a:srgbClr val="FF0000"/>
                </a:solidFill>
              </a:rPr>
              <a:t>0123456789ABCDEF</a:t>
            </a:r>
            <a:r>
              <a:rPr lang="en-US" sz="2600" b="1" i="1" dirty="0" smtClean="0">
                <a:solidFill>
                  <a:srgbClr val="00B050"/>
                </a:solidFill>
              </a:rPr>
              <a:t>)</a:t>
            </a:r>
            <a:endParaRPr lang="ru-RU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text[:] 	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вся строка </a:t>
            </a:r>
            <a:r>
              <a:rPr lang="en-US" sz="2600" b="1" i="1" dirty="0" smtClean="0">
                <a:solidFill>
                  <a:srgbClr val="00B050"/>
                </a:solidFill>
              </a:rPr>
              <a:t>(</a:t>
            </a:r>
            <a:r>
              <a:rPr lang="en-US" sz="2600" b="1" i="1" dirty="0" smtClean="0">
                <a:solidFill>
                  <a:srgbClr val="FF0000"/>
                </a:solidFill>
              </a:rPr>
              <a:t>0123456789ABCDEF</a:t>
            </a:r>
            <a:r>
              <a:rPr lang="en-US" sz="2600" b="1" i="1" dirty="0" smtClean="0">
                <a:solidFill>
                  <a:srgbClr val="00B050"/>
                </a:solidFill>
              </a:rPr>
              <a:t>)</a:t>
            </a:r>
            <a:endParaRPr lang="ru-RU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text[7:] 	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подстрока с 7-го символа до конца</a:t>
            </a:r>
            <a:r>
              <a:rPr lang="en-US" sz="2600" b="1" i="1" dirty="0" smtClean="0">
                <a:solidFill>
                  <a:srgbClr val="00B050"/>
                </a:solidFill>
              </a:rPr>
              <a:t> (</a:t>
            </a:r>
            <a:r>
              <a:rPr lang="en-US" sz="2600" b="1" i="1" dirty="0" smtClean="0">
                <a:solidFill>
                  <a:srgbClr val="FF0000"/>
                </a:solidFill>
              </a:rPr>
              <a:t>789ABCDEF</a:t>
            </a:r>
            <a:r>
              <a:rPr lang="en-US" sz="2600" b="1" i="1" dirty="0" smtClean="0">
                <a:solidFill>
                  <a:srgbClr val="00B050"/>
                </a:solidFill>
              </a:rPr>
              <a:t>)</a:t>
            </a:r>
            <a:endParaRPr lang="ru-RU" sz="26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text[:5] 	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строка с начала до 5 символа. Аналогично </a:t>
            </a:r>
            <a:r>
              <a:rPr lang="en-US" sz="2600" b="1" i="1" dirty="0" smtClean="0">
                <a:solidFill>
                  <a:srgbClr val="00B050"/>
                </a:solidFill>
              </a:rPr>
              <a:t>text[0:5]</a:t>
            </a:r>
            <a:r>
              <a:rPr lang="ru-RU" sz="2600" b="1" i="1" dirty="0" smtClean="0">
                <a:solidFill>
                  <a:srgbClr val="00B050"/>
                </a:solidFill>
              </a:rPr>
              <a:t> (</a:t>
            </a:r>
            <a:r>
              <a:rPr lang="ru-RU" sz="2600" b="1" i="1" dirty="0" smtClean="0">
                <a:solidFill>
                  <a:srgbClr val="FF0000"/>
                </a:solidFill>
              </a:rPr>
              <a:t>01234</a:t>
            </a:r>
            <a:r>
              <a:rPr lang="ru-RU" sz="2600" b="1" i="1" dirty="0" smtClean="0">
                <a:solidFill>
                  <a:srgbClr val="00B050"/>
                </a:solidFill>
              </a:rPr>
              <a:t>)</a:t>
            </a:r>
            <a:endParaRPr lang="en-US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text[-1] 	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последний символ</a:t>
            </a:r>
            <a:r>
              <a:rPr lang="en-US" sz="2600" b="1" i="1" dirty="0" smtClean="0">
                <a:solidFill>
                  <a:srgbClr val="00B050"/>
                </a:solidFill>
              </a:rPr>
              <a:t> (</a:t>
            </a:r>
            <a:r>
              <a:rPr lang="en-US" sz="2600" b="1" i="1" dirty="0" smtClean="0">
                <a:solidFill>
                  <a:srgbClr val="FF0000"/>
                </a:solidFill>
              </a:rPr>
              <a:t>F</a:t>
            </a:r>
            <a:r>
              <a:rPr lang="en-US" sz="2600" b="1" i="1" dirty="0" smtClean="0">
                <a:solidFill>
                  <a:srgbClr val="00B050"/>
                </a:solidFill>
              </a:rPr>
              <a:t>)</a:t>
            </a:r>
            <a:endParaRPr lang="ru-RU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text[-1:-14]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Не сработает, выведет пустую строку</a:t>
            </a:r>
          </a:p>
          <a:p>
            <a:pPr>
              <a:buNone/>
            </a:pPr>
            <a:r>
              <a:rPr lang="en-US" sz="2600" b="1" i="1" dirty="0" smtClean="0"/>
              <a:t>text[::2]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Третий </a:t>
            </a:r>
            <a:r>
              <a:rPr lang="ru-RU" sz="2600" b="1" i="1" smtClean="0">
                <a:solidFill>
                  <a:srgbClr val="00B050"/>
                </a:solidFill>
              </a:rPr>
              <a:t>аргумент </a:t>
            </a:r>
            <a:r>
              <a:rPr lang="en-US" sz="2600" b="1" i="1" smtClean="0">
                <a:solidFill>
                  <a:srgbClr val="00B050"/>
                </a:solidFill>
              </a:rPr>
              <a:t>–</a:t>
            </a:r>
            <a:r>
              <a:rPr lang="ru-RU" sz="2600" b="1" i="1" smtClean="0">
                <a:solidFill>
                  <a:srgbClr val="00B050"/>
                </a:solidFill>
              </a:rPr>
              <a:t> </a:t>
            </a:r>
            <a:r>
              <a:rPr lang="ru-RU" sz="2600" b="1" i="1" dirty="0" smtClean="0">
                <a:solidFill>
                  <a:srgbClr val="00B050"/>
                </a:solidFill>
              </a:rPr>
              <a:t>шаг. Выведет каждый второй символ</a:t>
            </a:r>
            <a:r>
              <a:rPr lang="en-US" sz="2600" b="1" i="1" dirty="0" smtClean="0">
                <a:solidFill>
                  <a:srgbClr val="00B050"/>
                </a:solidFill>
              </a:rPr>
              <a:t> (</a:t>
            </a:r>
            <a:r>
              <a:rPr lang="en-US" sz="2600" b="1" i="1" dirty="0" smtClean="0">
                <a:solidFill>
                  <a:srgbClr val="FF0000"/>
                </a:solidFill>
              </a:rPr>
              <a:t>02468ACE</a:t>
            </a:r>
            <a:r>
              <a:rPr lang="en-US" sz="2600" b="1" i="1" dirty="0" smtClean="0">
                <a:solidFill>
                  <a:srgbClr val="00B050"/>
                </a:solidFill>
              </a:rPr>
              <a:t>)</a:t>
            </a:r>
            <a:endParaRPr lang="ru-RU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text[::-1]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Шаг отрицательный. Выведет строку наоборот</a:t>
            </a:r>
            <a:r>
              <a:rPr lang="en-US" sz="2600" b="1" i="1" dirty="0" smtClean="0">
                <a:solidFill>
                  <a:srgbClr val="00B050"/>
                </a:solidFill>
              </a:rPr>
              <a:t> (</a:t>
            </a:r>
            <a:r>
              <a:rPr lang="en-US" sz="2600" b="1" i="1" dirty="0" smtClean="0">
                <a:solidFill>
                  <a:srgbClr val="FF0000"/>
                </a:solidFill>
              </a:rPr>
              <a:t>FEDCBA9876543210</a:t>
            </a:r>
            <a:r>
              <a:rPr lang="en-US" sz="2600" b="1" i="1" dirty="0" smtClean="0">
                <a:solidFill>
                  <a:srgbClr val="00B050"/>
                </a:solidFill>
              </a:rPr>
              <a:t>)</a:t>
            </a:r>
            <a:endParaRPr lang="ru-RU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 + "GH"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Сцепит с новой строкой</a:t>
            </a:r>
            <a:r>
              <a:rPr lang="en-US" sz="2600" b="1" i="1" dirty="0" smtClean="0">
                <a:solidFill>
                  <a:srgbClr val="00B050"/>
                </a:solidFill>
              </a:rPr>
              <a:t> </a:t>
            </a:r>
            <a:r>
              <a:rPr lang="en-US" sz="2600" b="1" i="1" dirty="0" smtClean="0">
                <a:solidFill>
                  <a:srgbClr val="FF0000"/>
                </a:solidFill>
              </a:rPr>
              <a:t>0123456789ABCDEFGH</a:t>
            </a:r>
            <a:endParaRPr lang="ru-RU" sz="26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text[-1] * 10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Выведет 10 символов (</a:t>
            </a:r>
            <a:r>
              <a:rPr lang="en-US" sz="2600" b="1" i="1" dirty="0" smtClean="0">
                <a:solidFill>
                  <a:srgbClr val="FF0000"/>
                </a:solidFill>
              </a:rPr>
              <a:t>FFFFFFFFFF</a:t>
            </a:r>
            <a:r>
              <a:rPr lang="ru-RU" sz="2600" b="1" i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endParaRPr lang="ru-RU" sz="26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для строк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Autofit/>
          </a:bodyPr>
          <a:lstStyle/>
          <a:p>
            <a:r>
              <a:rPr lang="en-US" sz="3800" b="1" i="1" dirty="0" smtClean="0"/>
              <a:t>print(dir(S))</a:t>
            </a:r>
            <a:r>
              <a:rPr lang="ru-RU" sz="3800" b="1" i="1" dirty="0" smtClean="0"/>
              <a:t> даст нам список методов</a:t>
            </a:r>
          </a:p>
          <a:p>
            <a:pPr>
              <a:buNone/>
            </a:pPr>
            <a:r>
              <a:rPr lang="en-US" sz="3800" i="1" dirty="0" smtClean="0"/>
              <a:t>[</a:t>
            </a:r>
            <a:r>
              <a:rPr lang="ru-RU" sz="3800" i="1" dirty="0" smtClean="0"/>
              <a:t>…</a:t>
            </a:r>
            <a:r>
              <a:rPr lang="en-US" sz="3800" i="1" dirty="0" smtClean="0"/>
              <a:t>, 'capitalize', '</a:t>
            </a:r>
            <a:r>
              <a:rPr lang="en-US" sz="3800" i="1" dirty="0" err="1" smtClean="0"/>
              <a:t>casefold</a:t>
            </a:r>
            <a:r>
              <a:rPr lang="en-US" sz="3800" i="1" dirty="0" smtClean="0"/>
              <a:t>', 'center', 'count', 'encode', '</a:t>
            </a:r>
            <a:r>
              <a:rPr lang="en-US" sz="3800" i="1" dirty="0" err="1" smtClean="0"/>
              <a:t>endswith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expandtabs</a:t>
            </a:r>
            <a:r>
              <a:rPr lang="en-US" sz="3800" i="1" dirty="0" smtClean="0"/>
              <a:t>', 'find', 'format', '</a:t>
            </a:r>
            <a:r>
              <a:rPr lang="en-US" sz="3800" i="1" dirty="0" err="1" smtClean="0"/>
              <a:t>format_map</a:t>
            </a:r>
            <a:r>
              <a:rPr lang="en-US" sz="3800" i="1" dirty="0" smtClean="0"/>
              <a:t>', 'index', '</a:t>
            </a:r>
            <a:r>
              <a:rPr lang="en-US" sz="3800" i="1" dirty="0" err="1" smtClean="0"/>
              <a:t>isalnum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isalpha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isdecimal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isdigit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isidentifier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islower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isnumeric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isprintable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isspace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istitle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isupper</a:t>
            </a:r>
            <a:r>
              <a:rPr lang="en-US" sz="3800" i="1" dirty="0" smtClean="0"/>
              <a:t>', 'join', '</a:t>
            </a:r>
            <a:r>
              <a:rPr lang="en-US" sz="3800" i="1" dirty="0" err="1" smtClean="0"/>
              <a:t>ljust</a:t>
            </a:r>
            <a:r>
              <a:rPr lang="en-US" sz="3800" i="1" dirty="0" smtClean="0"/>
              <a:t>', 'lower', '</a:t>
            </a:r>
            <a:r>
              <a:rPr lang="en-US" sz="3800" i="1" dirty="0" err="1" smtClean="0"/>
              <a:t>lstrip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maketrans</a:t>
            </a:r>
            <a:r>
              <a:rPr lang="en-US" sz="3800" i="1" dirty="0" smtClean="0"/>
              <a:t>', 'partition', 'replace', '</a:t>
            </a:r>
            <a:r>
              <a:rPr lang="en-US" sz="3800" i="1" dirty="0" err="1" smtClean="0"/>
              <a:t>rfind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rindex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rjust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rpartition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rsplit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rstrip</a:t>
            </a:r>
            <a:r>
              <a:rPr lang="en-US" sz="3800" i="1" dirty="0" smtClean="0"/>
              <a:t>', 'split', '</a:t>
            </a:r>
            <a:r>
              <a:rPr lang="en-US" sz="3800" i="1" dirty="0" err="1" smtClean="0"/>
              <a:t>splitlines</a:t>
            </a:r>
            <a:r>
              <a:rPr lang="en-US" sz="3800" i="1" dirty="0" smtClean="0"/>
              <a:t>', '</a:t>
            </a:r>
            <a:r>
              <a:rPr lang="en-US" sz="3800" i="1" dirty="0" err="1" smtClean="0"/>
              <a:t>startswith</a:t>
            </a:r>
            <a:r>
              <a:rPr lang="en-US" sz="3800" i="1" dirty="0" smtClean="0"/>
              <a:t>', 'strip', '</a:t>
            </a:r>
            <a:r>
              <a:rPr lang="en-US" sz="3800" i="1" dirty="0" err="1" smtClean="0"/>
              <a:t>swapcase</a:t>
            </a:r>
            <a:r>
              <a:rPr lang="en-US" sz="3800" i="1" dirty="0" smtClean="0"/>
              <a:t>', 'title', 'translate', 'upper', '</a:t>
            </a:r>
            <a:r>
              <a:rPr lang="en-US" sz="3800" i="1" dirty="0" err="1" smtClean="0"/>
              <a:t>zfill</a:t>
            </a:r>
            <a:r>
              <a:rPr lang="en-US" sz="3800" i="1" dirty="0" smtClean="0"/>
              <a:t>']</a:t>
            </a:r>
          </a:p>
          <a:p>
            <a:pPr>
              <a:buNone/>
            </a:pPr>
            <a:r>
              <a:rPr lang="en-US" sz="3800" dirty="0" smtClean="0">
                <a:hlinkClick r:id="rId2"/>
              </a:rPr>
              <a:t>http://pythonz.net/references/named/str/</a:t>
            </a:r>
            <a:r>
              <a:rPr lang="en-US" sz="3800" dirty="0" smtClean="0"/>
              <a:t> </a:t>
            </a:r>
            <a:endParaRPr lang="ru-RU" sz="3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6024"/>
            <a:ext cx="8928992" cy="6206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3800" dirty="0" smtClean="0"/>
              <a:t>Описание основных методов строк</a:t>
            </a:r>
            <a:br>
              <a:rPr lang="ru-RU" sz="3800" dirty="0" smtClean="0"/>
            </a:br>
            <a:r>
              <a:rPr lang="ru-RU" sz="3800" dirty="0" smtClean="0"/>
              <a:t>Поиск и замена</a:t>
            </a:r>
            <a:endParaRPr lang="ru-RU" sz="3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496" y="1018527"/>
          <a:ext cx="9108504" cy="48211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78961"/>
                <a:gridCol w="5729543"/>
              </a:tblGrid>
              <a:tr h="463961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S.find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[start],[end])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Поиск подстроки в строке. Возвращает номер </a:t>
                      </a:r>
                      <a:r>
                        <a:rPr lang="ru-RU" sz="24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первого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вхождения или -1</a:t>
                      </a:r>
                    </a:p>
                  </a:txBody>
                  <a:tcPr marL="36000" marR="36000" marT="36000" marB="36000" anchor="ctr"/>
                </a:tc>
              </a:tr>
              <a:tr h="463961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S.rfind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[start],[end])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Поиск подстроки в строке. Возвращает номер </a:t>
                      </a:r>
                      <a:r>
                        <a:rPr lang="ru-RU" sz="24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последнего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вхождения или -1</a:t>
                      </a:r>
                    </a:p>
                  </a:txBody>
                  <a:tcPr marL="36000" marR="36000" marT="36000" marB="36000" anchor="ctr"/>
                </a:tc>
              </a:tr>
              <a:tr h="67052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S.index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[start],[end])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Поиск подстроки в строке. Возвращает номер </a:t>
                      </a:r>
                      <a:r>
                        <a:rPr lang="ru-RU" sz="24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первого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вхождения или вызывает </a:t>
                      </a:r>
                      <a:r>
                        <a:rPr lang="ru-RU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ValueError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  <a:tr h="67052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S.rindex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[start],[end])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Поиск подстроки в строке. Возвращает номер </a:t>
                      </a:r>
                      <a:r>
                        <a:rPr lang="ru-RU" sz="24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последнего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вхождения или вызывает </a:t>
                      </a:r>
                      <a:r>
                        <a:rPr lang="ru-RU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ValueError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  <a:tr h="257395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u="non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S.replace</a:t>
                      </a:r>
                      <a:r>
                        <a:rPr lang="en-US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400" b="1" i="1" u="non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шаблон, замена)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Замена шаблона</a:t>
                      </a:r>
                    </a:p>
                  </a:txBody>
                  <a:tcPr marL="36000" marR="36000" marT="36000" marB="36000" anchor="ctr"/>
                </a:tc>
              </a:tr>
              <a:tr h="877094">
                <a:tc>
                  <a:txBody>
                    <a:bodyPr/>
                    <a:lstStyle/>
                    <a:p>
                      <a:r>
                        <a:rPr lang="en-US" sz="2400" b="1" i="1" u="none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S.count</a:t>
                      </a:r>
                      <a:r>
                        <a:rPr lang="en-US" sz="2400" b="1" i="1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1" u="none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400" b="1" i="1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[start],[end])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Возвращает количество непересекающихся вхождений подстроки в диапазоне [начало, конец] (0 и длина строки по умолчанию)</a:t>
                      </a: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35496" y="548680"/>
          <a:ext cx="8928100" cy="633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794"/>
                <a:gridCol w="676830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S.isdigit</a:t>
                      </a:r>
                      <a:r>
                        <a:rPr lang="en-US" sz="23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Состоит ли строка из цифр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S.isalpha</a:t>
                      </a:r>
                      <a:r>
                        <a:rPr lang="en-US" sz="23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Состоит ли строка из букв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S.isalnum</a:t>
                      </a:r>
                      <a:r>
                        <a:rPr lang="en-US" sz="23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Состоит ли строка из цифр или букв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S.islower</a:t>
                      </a:r>
                      <a:r>
                        <a:rPr lang="en-US" sz="23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Состоит ли строка из символов в </a:t>
                      </a:r>
                      <a:r>
                        <a:rPr lang="ru-RU" sz="2300" b="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нижнем</a:t>
                      </a: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регистре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S.isupper</a:t>
                      </a:r>
                      <a:r>
                        <a:rPr lang="en-US" sz="23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Состоит ли строка из символов в </a:t>
                      </a:r>
                      <a:r>
                        <a:rPr lang="ru-RU" sz="2300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верхнем</a:t>
                      </a: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регистре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S.isspace</a:t>
                      </a:r>
                      <a:r>
                        <a:rPr lang="en-US" sz="23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Состоит ли строка из неотображаемых символов (пробел, символ перевода страницы ('\</a:t>
                      </a:r>
                      <a:r>
                        <a:rPr lang="ru-RU" sz="23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'), "новая строка" ('\</a:t>
                      </a:r>
                      <a:r>
                        <a:rPr lang="ru-RU" sz="23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'), "перевод каретки" ('\</a:t>
                      </a:r>
                      <a:r>
                        <a:rPr lang="ru-RU" sz="23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'), "горизонтальная табуляция" ('\</a:t>
                      </a:r>
                      <a:r>
                        <a:rPr lang="ru-RU" sz="23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 и "вертикальная табуляция" ('\</a:t>
                      </a:r>
                      <a:r>
                        <a:rPr lang="ru-RU" sz="23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'))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3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S.istitle</a:t>
                      </a:r>
                      <a:r>
                        <a:rPr lang="en-US" sz="23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Начинаются ли слова в строке с заглавной буквы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S.isdecimal</a:t>
                      </a:r>
                      <a:endParaRPr lang="ru-RU" sz="23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Содержит ли строка число в десятичной системе исчисления и в ней есть хотя бы один символ</a:t>
                      </a:r>
                      <a:endParaRPr lang="ru-RU" sz="23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S.isidentifier</a:t>
                      </a:r>
                      <a:endParaRPr lang="ru-RU" sz="23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Является ли строка идентификатором</a:t>
                      </a:r>
                      <a:r>
                        <a:rPr lang="en-US" sz="2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языка</a:t>
                      </a:r>
                      <a:endParaRPr lang="ru-RU" sz="23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S.isnumeric</a:t>
                      </a:r>
                      <a:endParaRPr lang="ru-RU" sz="23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Содержит ли строка только числа</a:t>
                      </a:r>
                      <a:endParaRPr lang="ru-RU" sz="23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S.isprintable</a:t>
                      </a:r>
                      <a:endParaRPr lang="ru-RU" sz="23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Все ли символы строки являются печатаемыми</a:t>
                      </a:r>
                      <a:endParaRPr lang="ru-RU" sz="23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b="1" i="1" u="none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S.startswith</a:t>
                      </a:r>
                      <a:r>
                        <a:rPr lang="en-US" sz="2300" b="1" i="1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00" b="1" i="1" u="none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300" b="1" i="1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Начинается ли строка S с шаблона </a:t>
                      </a:r>
                      <a:r>
                        <a:rPr lang="ru-RU" sz="23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ru-RU" sz="23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b="1" i="1" u="none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S.endswith</a:t>
                      </a:r>
                      <a:r>
                        <a:rPr lang="en-US" sz="2300" b="1" i="1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300" b="1" i="1" u="none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2300" b="1" i="1" u="none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3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Заканчивается ли строка S шаблоном </a:t>
                      </a:r>
                      <a:r>
                        <a:rPr lang="ru-RU" sz="23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ru-RU" sz="23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Модификации</a:t>
            </a:r>
            <a:r>
              <a:rPr lang="en-US" dirty="0" smtClean="0"/>
              <a:t> </a:t>
            </a:r>
            <a:r>
              <a:rPr lang="ru-RU" dirty="0" smtClean="0"/>
              <a:t>регистра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07950" y="620688"/>
          <a:ext cx="89281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754"/>
                <a:gridCol w="712834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S.capitalize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  <a:endParaRPr lang="en-US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копию строки, переводя первую буквы в верхний регистр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а остальные в нижний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S.casefold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  <a:endParaRPr lang="en-US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копию строки в сложенном регистре</a:t>
                      </a:r>
                      <a:endParaRPr lang="en-US" sz="2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http://unicode.org/Public/UCD/latest/ucd/CaseFolding.txt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S.swapcase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Переводит символы нижнего регистра в верхний, а верхнего – в нижний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Первую букву каждого слова переводит в верхний регистр, а все остальные в нижний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S.upper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Преобразование строки к верхнему регистру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S.lower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Преобразование строки к нижнему регистру</a:t>
                      </a: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переменных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63093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Каждая переменная должна иметь уникальное имя, состоящее из латинских букв, цифр и знаков подчеркивания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Имя переменной не может начинаться с цифры.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 smtClean="0"/>
              <a:t>Следует избегать указания символа подчеркивания в начале имени, т.к. у таких идентификаторов специальное назначение. Например, имена, начинающиеся с символа подчеркивания, не импортируются из модуля с помощью инструкции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 err="1" smtClean="0"/>
              <a:t>from</a:t>
            </a:r>
            <a:r>
              <a:rPr lang="ru-RU" b="1" dirty="0" smtClean="0"/>
              <a:t> </a:t>
            </a:r>
            <a:r>
              <a:rPr lang="ru-RU" b="1" dirty="0" err="1" smtClean="0"/>
              <a:t>module</a:t>
            </a:r>
            <a:r>
              <a:rPr lang="ru-RU" b="1" dirty="0" smtClean="0"/>
              <a:t> </a:t>
            </a:r>
            <a:r>
              <a:rPr lang="ru-RU" b="1" dirty="0" err="1" smtClean="0"/>
              <a:t>import</a:t>
            </a:r>
            <a:r>
              <a:rPr lang="ru-RU" b="1" dirty="0" smtClean="0"/>
              <a:t> *</a:t>
            </a:r>
            <a:r>
              <a:rPr lang="ru-RU" dirty="0" smtClean="0"/>
              <a:t>, а имена, включающие по два символа подчеркивания – в начале и в конце, для интерпретатора имеют особый смысл.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u="sng" dirty="0" smtClean="0"/>
              <a:t>Обязательно</a:t>
            </a:r>
            <a:r>
              <a:rPr lang="ru-RU" b="1" dirty="0" smtClean="0"/>
              <a:t> учитывать регистр букв!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dirty="0" smtClean="0"/>
              <a:t>Стандартные имена</a:t>
            </a:r>
            <a:r>
              <a:rPr lang="en-US" b="1" dirty="0" smtClean="0"/>
              <a:t>: </a:t>
            </a:r>
            <a:r>
              <a:rPr lang="en-US" b="1" i="1" dirty="0" err="1" smtClean="0">
                <a:solidFill>
                  <a:srgbClr val="FF0000"/>
                </a:solidFill>
              </a:rPr>
              <a:t>myvar</a:t>
            </a:r>
            <a:r>
              <a:rPr lang="en-US" b="1" i="1" dirty="0" smtClean="0">
                <a:solidFill>
                  <a:srgbClr val="FF0000"/>
                </a:solidFill>
              </a:rPr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thisvar</a:t>
            </a:r>
            <a:r>
              <a:rPr lang="ru-RU" b="1" i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somevar123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dirty="0" smtClean="0"/>
              <a:t>Специальные имена</a:t>
            </a:r>
            <a:r>
              <a:rPr lang="en-US" b="1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_</a:t>
            </a:r>
            <a:r>
              <a:rPr lang="en-US" b="1" i="1" dirty="0" err="1" smtClean="0">
                <a:solidFill>
                  <a:srgbClr val="FF0000"/>
                </a:solidFill>
              </a:rPr>
              <a:t>myvar</a:t>
            </a:r>
            <a:r>
              <a:rPr lang="ru-RU" b="1" i="1" dirty="0" smtClean="0">
                <a:solidFill>
                  <a:srgbClr val="FF0000"/>
                </a:solidFill>
              </a:rPr>
              <a:t>, __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sysvar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__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b="1" dirty="0" smtClean="0"/>
              <a:t>Неправильные имена: </a:t>
            </a:r>
            <a:r>
              <a:rPr lang="ru-RU" b="1" i="1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>
                <a:solidFill>
                  <a:srgbClr val="FF0000"/>
                </a:solidFill>
              </a:rPr>
              <a:t>you, </a:t>
            </a:r>
            <a:r>
              <a:rPr lang="ru-RU" b="1" i="1" dirty="0" err="1" smtClean="0">
                <a:solidFill>
                  <a:srgbClr val="FF0000"/>
                </a:solidFill>
              </a:rPr>
              <a:t>этоПеременная</a:t>
            </a:r>
            <a:endParaRPr lang="ru-RU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ru-RU" smtClean="0"/>
              <a:t>Модификации</a:t>
            </a:r>
            <a:r>
              <a:rPr lang="en-US" smtClean="0"/>
              <a:t> </a:t>
            </a:r>
            <a:r>
              <a:rPr lang="ru-RU" smtClean="0"/>
              <a:t>строк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graphicFrame>
        <p:nvGraphicFramePr>
          <p:cNvPr id="7" name="Содержимое 4"/>
          <p:cNvGraphicFramePr>
            <a:graphicFrameLocks/>
          </p:cNvGraphicFramePr>
          <p:nvPr/>
        </p:nvGraphicFramePr>
        <p:xfrm>
          <a:off x="107504" y="764704"/>
          <a:ext cx="8928100" cy="2798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5111676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S.lstrip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([chars])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Удаление 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chars-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символов в начале строки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S.rstrip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([chars])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Удаление 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chars-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символов в конце строки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([chars])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Удаление </a:t>
                      </a:r>
                      <a:r>
                        <a:rPr lang="en-US" sz="2400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chars-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символов в начале и в конце строки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S.removeprefix(</a:t>
                      </a:r>
                      <a:r>
                        <a:rPr lang="ru-RU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"префикс")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Удаление</a:t>
                      </a:r>
                      <a:r>
                        <a:rPr lang="ru-RU" sz="2400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префикса (с версии 3.9)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S.removesuffix(</a:t>
                      </a:r>
                      <a:r>
                        <a:rPr lang="ru-RU" sz="24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"суффикс")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Удаление</a:t>
                      </a:r>
                      <a:r>
                        <a:rPr lang="ru-RU" sz="2400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суффикса (с версии 3.9)</a:t>
                      </a:r>
                      <a:endParaRPr lang="ru-RU" sz="2400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Модификации</a:t>
            </a:r>
            <a:r>
              <a:rPr lang="en-US" dirty="0" smtClean="0"/>
              <a:t> </a:t>
            </a:r>
            <a:r>
              <a:rPr lang="ru-RU" dirty="0" smtClean="0"/>
              <a:t>длины строки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07950" y="620688"/>
          <a:ext cx="8928100" cy="572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7946"/>
                <a:gridCol w="540015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S.center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Возвращает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отцентрованную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строку, по краям которой стоит символ 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fill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(пробел по умолчанию)</a:t>
                      </a: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S.expandtabs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tabsize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Возвращает копию строки, в которой все символы табуляции заменяются одним или несколькими пробелами, в зависимости от текущего столбца. Если 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TabSize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не указан, размер табуляции полагается равным 8 пробелам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S.ljust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fillchar=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" ")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Делает длину строки не меньшей 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по необходимости заполняя последние символы символом 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fillchar</a:t>
                      </a:r>
                      <a:endParaRPr lang="ru-RU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80000"/>
                        </a:lnSpc>
                      </a:pP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S.rjust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fillchar=</a:t>
                      </a:r>
                      <a:r>
                        <a:rPr lang="ru-RU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" ")</a:t>
                      </a:r>
                      <a:endParaRPr lang="en-US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Делает длину строки не меньшей 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по необходимости заполняя первые символы символом </a:t>
                      </a:r>
                      <a:r>
                        <a:rPr lang="ru-RU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fillchar</a:t>
                      </a:r>
                      <a:endParaRPr lang="ru-RU" sz="24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S.zfill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(width)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Делает длину строки не меньшей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по необходимости заполняя первые символы нулями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строк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08396" y="620688"/>
          <a:ext cx="8928100" cy="601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452"/>
                <a:gridCol w="583264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(sep[, </a:t>
                      </a: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Разбивает строку на части, используя разделитель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sep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и возвращает эти части списком. Направление разбиения: </a:t>
                      </a:r>
                      <a:r>
                        <a:rPr lang="ru-RU" sz="2400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слева направо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anchor="ctr"/>
                </a:tc>
              </a:tr>
              <a:tr h="146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S.rsplit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(sep[, </a:t>
                      </a: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Разбивает строку на части, используя разделитель, и возвращает эти части списком. Направление разбиения: </a:t>
                      </a:r>
                      <a:r>
                        <a:rPr lang="ru-RU" sz="2400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справа налево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4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146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S.rpartition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(sep)</a:t>
                      </a:r>
                      <a:endParaRPr lang="ru-RU" sz="24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Разбивает строку на три составляющие (начало, разделитель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sep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конец) и возвращает в виде кортежа. Направление разбиения: </a:t>
                      </a:r>
                      <a:r>
                        <a:rPr lang="ru-RU" sz="2400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справа налево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4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146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S.partition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(sep)</a:t>
                      </a:r>
                      <a:endParaRPr lang="ru-RU" sz="24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Разбивает строку на три составляющие (начало, разделитель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sep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конец) и возвращает в виде кортежа. Направление разбиения: </a:t>
                      </a:r>
                      <a:r>
                        <a:rPr lang="ru-RU" sz="2400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слева направо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4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146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S.splitlines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keepends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Разбивает строку на множество строк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</a:t>
                      </a:r>
                      <a:r>
                        <a:rPr lang="ru-RU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символу переноса строки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возвращая их списком.</a:t>
                      </a:r>
                      <a:endParaRPr lang="ru-RU" sz="24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graphicFrame>
        <p:nvGraphicFramePr>
          <p:cNvPr id="7" name="Содержимое 4"/>
          <p:cNvGraphicFramePr>
            <a:graphicFrameLocks noGrp="1"/>
          </p:cNvGraphicFramePr>
          <p:nvPr>
            <p:ph idx="1"/>
          </p:nvPr>
        </p:nvGraphicFramePr>
        <p:xfrm>
          <a:off x="215900" y="620689"/>
          <a:ext cx="8928100" cy="623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6060"/>
                <a:gridCol w="4932040"/>
              </a:tblGrid>
              <a:tr h="390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i="1" u="none" kern="1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S.join</a:t>
                      </a:r>
                      <a:r>
                        <a:rPr lang="ru-RU" sz="2400" b="1" i="1" u="non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(список)</a:t>
                      </a:r>
                      <a:endParaRPr lang="ru-RU" sz="24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u="none" kern="1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Сборка строки из </a:t>
                      </a:r>
                      <a:r>
                        <a:rPr lang="ru-RU" sz="2400" u="none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списка </a:t>
                      </a:r>
                      <a:r>
                        <a:rPr lang="ru-RU" sz="2400" b="1" i="1" u="none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r>
                        <a:rPr lang="en-US" sz="2400" b="1" i="1" u="none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u="none" kern="1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разделителем</a:t>
                      </a:r>
                      <a:endParaRPr lang="ru-RU" sz="2400" b="1" i="1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686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S.encode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([encoding[, errors]]) </a:t>
                      </a:r>
                    </a:p>
                    <a:p>
                      <a:endParaRPr lang="ru-RU" sz="24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Кодирует строку в байты/</a:t>
                      </a:r>
                      <a:r>
                        <a:rPr lang="ru-RU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байтстроку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используя зарегистрированный кодек</a:t>
                      </a:r>
                      <a:endParaRPr lang="ru-RU" sz="2400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9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S.translate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(table)</a:t>
                      </a:r>
                      <a:endParaRPr lang="ru-RU" sz="24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копию строки, где каждый символ задаётся с помощью таблицы</a:t>
                      </a:r>
                      <a:r>
                        <a:rPr lang="ru-RU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перевода. Подробнее см. </a:t>
                      </a:r>
                      <a:r>
                        <a:rPr lang="en-US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https://docs.python.org/3/library/stdtypes.html</a:t>
                      </a:r>
                      <a:r>
                        <a:rPr lang="ru-RU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endParaRPr lang="ru-RU" sz="24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897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S.maketrans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(x[, y[, z]])</a:t>
                      </a:r>
                      <a:endParaRPr lang="ru-RU" sz="24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Статичный метод возвращает таблицу</a:t>
                      </a:r>
                      <a:r>
                        <a:rPr lang="ru-RU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перевода для</a:t>
                      </a:r>
                      <a:r>
                        <a:rPr lang="en-US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метода </a:t>
                      </a:r>
                      <a:r>
                        <a:rPr lang="en-US" sz="24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translate</a:t>
                      </a:r>
                      <a:r>
                        <a:rPr lang="ru-RU" sz="24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r>
                        <a:rPr lang="ru-RU" sz="2400" b="1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="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См.</a:t>
                      </a:r>
                      <a:endParaRPr lang="en-US" sz="2400" b="0" i="0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hlinkClick r:id="rId2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https://docs.python.org/3/library/stdtypes.html</a:t>
                      </a:r>
                      <a:r>
                        <a:rPr lang="ru-RU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24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  <a:tr h="728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u="none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S.format_map</a:t>
                      </a:r>
                      <a:r>
                        <a:rPr lang="en-US" sz="2400" b="1" i="1" u="none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(mapping) </a:t>
                      </a:r>
                      <a:endParaRPr lang="ru-RU" sz="2400" b="1" i="1" u="none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Форматирует строку, используя данные из указанного отображения.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https://docs.python.org/3/library/stdtypes.html</a:t>
                      </a:r>
                      <a:r>
                        <a:rPr lang="ru-RU" sz="24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2400" u="none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 smtClean="0"/>
              <a:t>Прочие преобразования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i="1" dirty="0" smtClean="0"/>
              <a:t>str1 = "Это пример строки"</a:t>
            </a:r>
            <a:endParaRPr lang="en-US" b="1" i="1" dirty="0" smtClean="0"/>
          </a:p>
          <a:p>
            <a:pPr>
              <a:buNone/>
            </a:pPr>
            <a:r>
              <a:rPr lang="ru-RU" b="1" i="1" dirty="0" smtClean="0"/>
              <a:t>str2 = "при"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print(str1.rindex(str2)) </a:t>
            </a:r>
            <a:r>
              <a:rPr lang="en-US" b="1" i="1" dirty="0" smtClean="0">
                <a:solidFill>
                  <a:srgbClr val="00B050"/>
                </a:solidFill>
              </a:rPr>
              <a:t># 4</a:t>
            </a:r>
          </a:p>
          <a:p>
            <a:pPr>
              <a:buNone/>
            </a:pPr>
            <a:r>
              <a:rPr lang="ru-RU" b="1" i="1" dirty="0" smtClean="0"/>
              <a:t>"</a:t>
            </a:r>
            <a:r>
              <a:rPr lang="en-US" b="1" i="1" dirty="0" smtClean="0"/>
              <a:t>a, b, </a:t>
            </a:r>
            <a:r>
              <a:rPr lang="en-US" b="1" i="1" dirty="0" err="1" smtClean="0"/>
              <a:t>c".split</a:t>
            </a:r>
            <a:r>
              <a:rPr lang="en-US" b="1" i="1" dirty="0" smtClean="0"/>
              <a:t>(",")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['a', ' b', ' c']</a:t>
            </a:r>
          </a:p>
          <a:p>
            <a:pPr>
              <a:buNone/>
            </a:pPr>
            <a:r>
              <a:rPr lang="en-US" b="1" i="1" dirty="0" smtClean="0"/>
              <a:t>"a, b, </a:t>
            </a:r>
            <a:r>
              <a:rPr lang="en-US" b="1" i="1" dirty="0" err="1" smtClean="0"/>
              <a:t>c".split</a:t>
            </a:r>
            <a:r>
              <a:rPr lang="en-US" b="1" i="1" dirty="0" smtClean="0"/>
              <a:t>(",", </a:t>
            </a:r>
            <a:r>
              <a:rPr lang="en-US" b="1" i="1" dirty="0" err="1" smtClean="0"/>
              <a:t>maxsplit</a:t>
            </a:r>
            <a:r>
              <a:rPr lang="en-US" b="1" i="1" dirty="0" smtClean="0"/>
              <a:t>=1) </a:t>
            </a:r>
            <a:r>
              <a:rPr lang="en-US" b="1" i="1" dirty="0" smtClean="0">
                <a:solidFill>
                  <a:srgbClr val="00B050"/>
                </a:solidFill>
              </a:rPr>
              <a:t># ['a', ' b, c']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Разбиение по пробелам. Если 2 пробела</a:t>
            </a:r>
          </a:p>
          <a:p>
            <a:pPr>
              <a:buNone/>
            </a:pPr>
            <a:r>
              <a:rPr lang="en-US" b="1" i="1" dirty="0" smtClean="0"/>
              <a:t>"a  b  </a:t>
            </a:r>
            <a:r>
              <a:rPr lang="en-US" b="1" i="1" dirty="0" err="1" smtClean="0"/>
              <a:t>c".split</a:t>
            </a:r>
            <a:r>
              <a:rPr lang="en-US" b="1" i="1" dirty="0" smtClean="0"/>
              <a:t>() </a:t>
            </a:r>
            <a:r>
              <a:rPr lang="ru-RU" b="1" i="1" dirty="0" smtClean="0"/>
              <a:t> </a:t>
            </a:r>
            <a:r>
              <a:rPr lang="en-US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['a', 'b', 'c']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"a  b  </a:t>
            </a:r>
            <a:r>
              <a:rPr lang="en-US" b="1" i="1" dirty="0" err="1" smtClean="0"/>
              <a:t>c".split</a:t>
            </a:r>
            <a:r>
              <a:rPr lang="en-US" b="1" i="1" dirty="0" smtClean="0"/>
              <a:t>(</a:t>
            </a:r>
            <a:r>
              <a:rPr lang="ru-RU" b="1" i="1" smtClean="0"/>
              <a:t>" "</a:t>
            </a:r>
            <a:r>
              <a:rPr lang="en-US" b="1" i="1" dirty="0" smtClean="0"/>
              <a:t>) 	</a:t>
            </a:r>
            <a:r>
              <a:rPr lang="en-US" b="1" i="1" dirty="0" smtClean="0">
                <a:solidFill>
                  <a:srgbClr val="00B050"/>
                </a:solidFill>
              </a:rPr>
              <a:t># ['a', '', 'b', '', </a:t>
            </a:r>
            <a:r>
              <a:rPr lang="en-US" b="1" i="1" smtClean="0">
                <a:solidFill>
                  <a:srgbClr val="00B050"/>
                </a:solidFill>
              </a:rPr>
              <a:t>'c']</a:t>
            </a:r>
          </a:p>
          <a:p>
            <a:r>
              <a:rPr lang="ru-RU" smtClean="0"/>
              <a:t>Удаление суффиксов/префиксов (</a:t>
            </a:r>
            <a:r>
              <a:rPr lang="en-US" smtClean="0"/>
              <a:t>ver.</a:t>
            </a:r>
            <a:r>
              <a:rPr lang="ru-RU" smtClean="0"/>
              <a:t>3.9+)</a:t>
            </a:r>
          </a:p>
          <a:p>
            <a:pPr>
              <a:buNone/>
            </a:pPr>
            <a:r>
              <a:rPr lang="en-US" b="1" i="1" smtClean="0"/>
              <a:t>"Hello_world".removeprefix("Hello_") 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возвращает </a:t>
            </a:r>
            <a:r>
              <a:rPr lang="en-US" b="1" i="1" smtClean="0">
                <a:solidFill>
                  <a:srgbClr val="00B050"/>
                </a:solidFill>
              </a:rPr>
              <a:t>'world'</a:t>
            </a:r>
          </a:p>
          <a:p>
            <a:pPr>
              <a:buNone/>
            </a:pPr>
            <a:r>
              <a:rPr lang="en-US" b="1" i="1" smtClean="0"/>
              <a:t>"Hello_world".removesuffix("_world") </a:t>
            </a:r>
          </a:p>
          <a:p>
            <a:pPr>
              <a:buNone/>
            </a:pP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возвращает </a:t>
            </a:r>
            <a:r>
              <a:rPr lang="en-US" b="1" i="1" smtClean="0">
                <a:solidFill>
                  <a:srgbClr val="00B050"/>
                </a:solidFill>
              </a:rPr>
              <a:t>'Hello'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Строковые константы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 </a:t>
            </a:r>
            <a:r>
              <a:rPr lang="ru-RU" dirty="0" err="1" smtClean="0"/>
              <a:t>Python</a:t>
            </a:r>
            <a:r>
              <a:rPr lang="ru-RU" dirty="0" smtClean="0"/>
              <a:t> </a:t>
            </a:r>
            <a:r>
              <a:rPr lang="ru-RU" i="1" dirty="0" err="1" smtClean="0"/>
              <a:t>string</a:t>
            </a:r>
            <a:r>
              <a:rPr lang="ru-RU" dirty="0" smtClean="0"/>
              <a:t> содержит заранее определенные строковые константы</a:t>
            </a:r>
          </a:p>
          <a:p>
            <a:pPr>
              <a:buNone/>
            </a:pPr>
            <a:r>
              <a:rPr lang="en-US" b="1" i="1" dirty="0" smtClean="0"/>
              <a:t>printable = </a:t>
            </a:r>
            <a:r>
              <a:rPr lang="en-US" b="1" i="1" dirty="0" err="1" smtClean="0"/>
              <a:t>string.printable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100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печатных символов: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0123456789abcdefghijklmnopqrstuvwxyzABCDEFGHIJKLMNOPQRSTUVWXYZ!"#$%&amp;'()*+,-./:;&lt;=&gt;?@[\]^_`{|}~</a:t>
            </a:r>
          </a:p>
          <a:p>
            <a:pPr>
              <a:buNone/>
            </a:pPr>
            <a:r>
              <a:rPr lang="ru-RU" dirty="0" smtClean="0"/>
              <a:t>Другие свойства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[…, '</a:t>
            </a:r>
            <a:r>
              <a:rPr lang="en-US" b="1" i="1" dirty="0" err="1" smtClean="0"/>
              <a:t>ascii_letters</a:t>
            </a:r>
            <a:r>
              <a:rPr lang="en-US" b="1" i="1" dirty="0" smtClean="0"/>
              <a:t>', '</a:t>
            </a:r>
            <a:r>
              <a:rPr lang="en-US" b="1" i="1" dirty="0" err="1" smtClean="0"/>
              <a:t>ascii_lowercase</a:t>
            </a:r>
            <a:r>
              <a:rPr lang="en-US" b="1" i="1" dirty="0" smtClean="0"/>
              <a:t>', '</a:t>
            </a:r>
            <a:r>
              <a:rPr lang="en-US" b="1" i="1" dirty="0" err="1" smtClean="0"/>
              <a:t>ascii_uppercase</a:t>
            </a:r>
            <a:r>
              <a:rPr lang="en-US" b="1" i="1" dirty="0" smtClean="0"/>
              <a:t>', '</a:t>
            </a:r>
            <a:r>
              <a:rPr lang="en-US" b="1" i="1" dirty="0" err="1" smtClean="0"/>
              <a:t>capwords</a:t>
            </a:r>
            <a:r>
              <a:rPr lang="en-US" b="1" i="1" dirty="0" smtClean="0"/>
              <a:t>', 'digits', '</a:t>
            </a:r>
            <a:r>
              <a:rPr lang="en-US" b="1" i="1" dirty="0" err="1" smtClean="0"/>
              <a:t>hexdigits</a:t>
            </a:r>
            <a:r>
              <a:rPr lang="en-US" b="1" i="1" dirty="0" smtClean="0"/>
              <a:t>', '</a:t>
            </a:r>
            <a:r>
              <a:rPr lang="en-US" b="1" i="1" dirty="0" err="1" smtClean="0"/>
              <a:t>octdigits</a:t>
            </a:r>
            <a:r>
              <a:rPr lang="en-US" b="1" i="1" dirty="0" smtClean="0"/>
              <a:t>', 'printable', 'punctuation', 'whitespace']</a:t>
            </a:r>
            <a:endParaRPr lang="ru-RU" b="1" i="1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Кодирование</a:t>
            </a:r>
            <a:r>
              <a:rPr lang="en-US" sz="4400" dirty="0" smtClean="0"/>
              <a:t>. </a:t>
            </a:r>
            <a:r>
              <a:rPr lang="en-US" sz="4400" dirty="0" smtClean="0">
                <a:solidFill>
                  <a:srgbClr val="FF0000"/>
                </a:solidFill>
              </a:rPr>
              <a:t>encode</a:t>
            </a:r>
            <a:endParaRPr lang="ru-RU" sz="4400" dirty="0">
              <a:solidFill>
                <a:srgbClr val="FF0000"/>
              </a:solidFill>
            </a:endParaRP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79512" y="1556793"/>
          <a:ext cx="8496944" cy="41353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08312"/>
                <a:gridCol w="5688632"/>
              </a:tblGrid>
              <a:tr h="555493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ascii</a:t>
                      </a:r>
                      <a:endParaRPr lang="ru-RU" sz="3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Семибитная</a:t>
                      </a: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кодировка ASCII</a:t>
                      </a:r>
                      <a:endParaRPr lang="ru-RU" sz="3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1336537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utf-8</a:t>
                      </a:r>
                      <a:endParaRPr lang="ru-RU" sz="3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Восьмибитная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кодировка переменной длины, самый предпочтительный вариант в большинстве случаев</a:t>
                      </a:r>
                      <a:endParaRPr lang="ru-RU" sz="3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81151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latin-1</a:t>
                      </a:r>
                      <a:endParaRPr lang="ru-RU" sz="3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Также известна как ISO 8859-1</a:t>
                      </a:r>
                      <a:endParaRPr lang="ru-RU" sz="3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81151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cp-1252</a:t>
                      </a:r>
                      <a:endParaRPr lang="ru-RU" sz="3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Стандартная кодировка </a:t>
                      </a:r>
                      <a:r>
                        <a:rPr lang="ru-RU" sz="3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Windows</a:t>
                      </a:r>
                      <a:endParaRPr lang="ru-RU" sz="3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101807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unicode-escape</a:t>
                      </a:r>
                      <a:endParaRPr lang="ru-RU" sz="3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Буквенный формат </a:t>
                      </a:r>
                      <a:r>
                        <a:rPr lang="ru-RU" sz="3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3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Unicode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выглядит </a:t>
                      </a: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как</a:t>
                      </a:r>
                      <a:r>
                        <a:rPr lang="ru-RU" sz="3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\</a:t>
                      </a:r>
                      <a:r>
                        <a:rPr lang="ru-RU" sz="3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uxxxx</a:t>
                      </a:r>
                      <a:r>
                        <a:rPr lang="ru-RU" sz="3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или </a:t>
                      </a:r>
                      <a:r>
                        <a:rPr lang="ru-RU" sz="3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ru-RU" sz="3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Uxxxxxxxx</a:t>
                      </a:r>
                      <a:endParaRPr lang="ru-RU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692696"/>
            <a:ext cx="878497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Строка кодируется байтами. Первый аргумент строковой функции </a:t>
            </a:r>
            <a:r>
              <a:rPr lang="ru-RU" sz="2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</a:t>
            </a:r>
            <a:r>
              <a:rPr lang="ru-RU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это имя кодировки. </a:t>
            </a:r>
            <a:endParaRPr lang="ru-RU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Примеры</a:t>
            </a:r>
            <a:r>
              <a:rPr lang="en-US" sz="4400" dirty="0" smtClean="0"/>
              <a:t> </a:t>
            </a:r>
            <a:r>
              <a:rPr lang="ru-RU" sz="4400" dirty="0" smtClean="0"/>
              <a:t>кодирования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i="1" dirty="0" err="1" smtClean="0"/>
              <a:t>snegovik</a:t>
            </a:r>
            <a:r>
              <a:rPr lang="en-US" sz="4000" b="1" i="1" dirty="0" smtClean="0"/>
              <a:t> = "\u2603" </a:t>
            </a:r>
            <a:r>
              <a:rPr lang="en-US" sz="4000" b="1" dirty="0" smtClean="0">
                <a:solidFill>
                  <a:srgbClr val="00B050"/>
                </a:solidFill>
              </a:rPr>
              <a:t>#☃</a:t>
            </a:r>
          </a:p>
          <a:p>
            <a:pPr>
              <a:buNone/>
            </a:pPr>
            <a:r>
              <a:rPr lang="en-US" sz="4000" b="1" i="1" dirty="0" err="1" smtClean="0"/>
              <a:t>ds</a:t>
            </a:r>
            <a:r>
              <a:rPr lang="en-US" sz="4000" b="1" i="1" dirty="0" smtClean="0"/>
              <a:t> = </a:t>
            </a:r>
            <a:r>
              <a:rPr lang="en-US" sz="4000" b="1" i="1" dirty="0" err="1" smtClean="0"/>
              <a:t>snegovik.encode</a:t>
            </a:r>
            <a:r>
              <a:rPr lang="en-US" sz="4000" b="1" i="1" dirty="0" smtClean="0"/>
              <a:t>("utf-8") </a:t>
            </a:r>
            <a:r>
              <a:rPr lang="en-US" sz="4000" b="1" dirty="0" smtClean="0">
                <a:solidFill>
                  <a:srgbClr val="00B050"/>
                </a:solidFill>
              </a:rPr>
              <a:t># UTF-8</a:t>
            </a:r>
          </a:p>
          <a:p>
            <a:pPr>
              <a:buNone/>
            </a:pPr>
            <a:r>
              <a:rPr lang="en-US" sz="4000" b="1" i="1" dirty="0" err="1" smtClean="0"/>
              <a:t>len</a:t>
            </a:r>
            <a:r>
              <a:rPr lang="en-US" sz="4000" b="1" i="1" dirty="0" smtClean="0"/>
              <a:t>(</a:t>
            </a:r>
            <a:r>
              <a:rPr lang="en-US" sz="4000" b="1" i="1" dirty="0" err="1" smtClean="0"/>
              <a:t>ds</a:t>
            </a:r>
            <a:r>
              <a:rPr lang="en-US" sz="4000" b="1" i="1" dirty="0" smtClean="0"/>
              <a:t>) </a:t>
            </a:r>
            <a:r>
              <a:rPr lang="en-US" sz="4000" b="1" i="1" dirty="0" smtClean="0">
                <a:solidFill>
                  <a:srgbClr val="00B050"/>
                </a:solidFill>
              </a:rPr>
              <a:t># 3 – </a:t>
            </a:r>
            <a:r>
              <a:rPr lang="ru-RU" sz="4000" b="1" i="1" dirty="0" smtClean="0">
                <a:solidFill>
                  <a:srgbClr val="00B050"/>
                </a:solidFill>
              </a:rPr>
              <a:t>заняло 3 байта</a:t>
            </a:r>
          </a:p>
          <a:p>
            <a:pPr>
              <a:buNone/>
            </a:pPr>
            <a:r>
              <a:rPr lang="en-US" sz="4000" b="1" i="1" dirty="0" smtClean="0"/>
              <a:t>print(</a:t>
            </a:r>
            <a:r>
              <a:rPr lang="en-US" sz="4000" b="1" i="1" dirty="0" err="1" smtClean="0"/>
              <a:t>ds</a:t>
            </a:r>
            <a:r>
              <a:rPr lang="en-US" sz="4000" b="1" i="1" dirty="0" smtClean="0"/>
              <a:t>) </a:t>
            </a:r>
            <a:r>
              <a:rPr lang="en-US" sz="4000" b="1" i="1" dirty="0" smtClean="0">
                <a:solidFill>
                  <a:srgbClr val="00B050"/>
                </a:solidFill>
              </a:rPr>
              <a:t># b'\xe2\x98\x83' – </a:t>
            </a:r>
            <a:r>
              <a:rPr lang="ru-RU" sz="4000" b="1" i="1" dirty="0" smtClean="0">
                <a:solidFill>
                  <a:srgbClr val="00B050"/>
                </a:solidFill>
              </a:rPr>
              <a:t>побайтно</a:t>
            </a:r>
            <a:endParaRPr lang="en-US" sz="40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4000" b="1" i="1" dirty="0" smtClean="0">
                <a:solidFill>
                  <a:srgbClr val="00B050"/>
                </a:solidFill>
              </a:rPr>
              <a:t># </a:t>
            </a:r>
            <a:r>
              <a:rPr lang="ru-RU" sz="4000" b="1" i="1" dirty="0" smtClean="0">
                <a:solidFill>
                  <a:srgbClr val="00B050"/>
                </a:solidFill>
              </a:rPr>
              <a:t>использование аргумента </a:t>
            </a:r>
            <a:r>
              <a:rPr lang="ru-RU" sz="4000" b="1" i="1" dirty="0" smtClean="0">
                <a:solidFill>
                  <a:srgbClr val="FF0000"/>
                </a:solidFill>
              </a:rPr>
              <a:t>"</a:t>
            </a:r>
            <a:r>
              <a:rPr lang="en-US" sz="4000" b="1" i="1" dirty="0" smtClean="0">
                <a:solidFill>
                  <a:srgbClr val="FF0000"/>
                </a:solidFill>
              </a:rPr>
              <a:t>ignore</a:t>
            </a:r>
            <a:r>
              <a:rPr lang="ru-RU" sz="4000" b="1" i="1" dirty="0" smtClean="0">
                <a:solidFill>
                  <a:srgbClr val="FF0000"/>
                </a:solidFill>
              </a:rPr>
              <a:t>" </a:t>
            </a:r>
            <a:r>
              <a:rPr lang="ru-RU" sz="4000" b="1" i="1" dirty="0" smtClean="0">
                <a:solidFill>
                  <a:srgbClr val="00B050"/>
                </a:solidFill>
              </a:rPr>
              <a:t>позволяет избежать ошибок перекодирования</a:t>
            </a:r>
          </a:p>
          <a:p>
            <a:pPr>
              <a:buNone/>
            </a:pPr>
            <a:r>
              <a:rPr lang="en-US" sz="4000" b="1" i="1" dirty="0" err="1" smtClean="0"/>
              <a:t>snegovik.encode</a:t>
            </a:r>
            <a:r>
              <a:rPr lang="en-US" sz="4000" b="1" i="1" dirty="0" smtClean="0"/>
              <a:t>(</a:t>
            </a:r>
            <a:r>
              <a:rPr lang="ru-RU" sz="4000" b="1" i="1" dirty="0" smtClean="0"/>
              <a:t>"</a:t>
            </a:r>
            <a:r>
              <a:rPr lang="en-US" sz="4000" b="1" i="1" dirty="0" err="1" smtClean="0"/>
              <a:t>ascii</a:t>
            </a:r>
            <a:r>
              <a:rPr lang="ru-RU" sz="4000" b="1" i="1" dirty="0" smtClean="0"/>
              <a:t>"</a:t>
            </a:r>
            <a:r>
              <a:rPr lang="en-US" sz="4000" b="1" i="1" dirty="0" smtClean="0"/>
              <a:t>, </a:t>
            </a:r>
            <a:r>
              <a:rPr lang="ru-RU" sz="4000" b="1" i="1" dirty="0" smtClean="0"/>
              <a:t>"</a:t>
            </a:r>
            <a:r>
              <a:rPr lang="en-US" sz="4000" b="1" i="1" dirty="0" smtClean="0"/>
              <a:t>ignore</a:t>
            </a:r>
            <a:r>
              <a:rPr lang="ru-RU" sz="4000" b="1" i="1" dirty="0" smtClean="0"/>
              <a:t>"</a:t>
            </a:r>
            <a:r>
              <a:rPr lang="en-US" sz="4000" b="1" i="1" dirty="0" smtClean="0"/>
              <a:t>)</a:t>
            </a:r>
            <a:endParaRPr lang="ru-RU" sz="4000" b="1" i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Декодирование </a:t>
            </a:r>
            <a:r>
              <a:rPr lang="en-US" sz="4400" dirty="0" smtClean="0">
                <a:solidFill>
                  <a:srgbClr val="FF0000"/>
                </a:solidFill>
              </a:rPr>
              <a:t>decode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декодирование байтовых строк в строки </a:t>
            </a:r>
            <a:r>
              <a:rPr lang="ru-RU" dirty="0" err="1" smtClean="0"/>
              <a:t>Unicode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Однако, при получении текста из внешнего источника (файлы, базы данных, сайты, сетевые API и т. д.), он закодирован в виде байтовой строки. </a:t>
            </a:r>
          </a:p>
          <a:p>
            <a:r>
              <a:rPr lang="ru-RU" dirty="0" smtClean="0"/>
              <a:t>Идея заключается в том, чтобы знать, какая кодировка была использована, чтобы стало возможным ее декодировать и получить строку </a:t>
            </a:r>
            <a:r>
              <a:rPr lang="ru-RU" dirty="0" err="1" smtClean="0"/>
              <a:t>Unicode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Проблема в том, что никакая часть байтовой строки не говорит о том, какая была использована кодировка.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32656"/>
            <a:ext cx="8928992" cy="620688"/>
          </a:xfrm>
        </p:spPr>
        <p:txBody>
          <a:bodyPr/>
          <a:lstStyle/>
          <a:p>
            <a:r>
              <a:rPr lang="ru-RU" dirty="0" smtClean="0"/>
              <a:t>Примеры кодирования/декодирования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4248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i="1" dirty="0" smtClean="0"/>
              <a:t>place = </a:t>
            </a:r>
            <a:r>
              <a:rPr lang="ru-RU" sz="4000" b="1" i="1" dirty="0" smtClean="0"/>
              <a:t>"</a:t>
            </a:r>
            <a:r>
              <a:rPr lang="en-US" sz="4000" b="1" i="1" dirty="0" err="1" smtClean="0"/>
              <a:t>caf</a:t>
            </a:r>
            <a:r>
              <a:rPr lang="en-US" sz="4000" b="1" i="1" dirty="0" smtClean="0"/>
              <a:t>\u00e9</a:t>
            </a:r>
            <a:r>
              <a:rPr lang="ru-RU" sz="4000" b="1" i="1" dirty="0" smtClean="0"/>
              <a:t>" </a:t>
            </a:r>
            <a:r>
              <a:rPr lang="en-US" sz="4000" b="1" i="1" dirty="0" smtClean="0">
                <a:solidFill>
                  <a:srgbClr val="00B050"/>
                </a:solidFill>
              </a:rPr>
              <a:t>#</a:t>
            </a:r>
            <a:r>
              <a:rPr lang="ru-RU" sz="4000" b="1" i="1" dirty="0" smtClean="0">
                <a:solidFill>
                  <a:srgbClr val="00B050"/>
                </a:solidFill>
              </a:rPr>
              <a:t> </a:t>
            </a:r>
            <a:r>
              <a:rPr lang="en-US" sz="4000" b="1" i="1" dirty="0" smtClean="0">
                <a:solidFill>
                  <a:srgbClr val="00B050"/>
                </a:solidFill>
              </a:rPr>
              <a:t>café</a:t>
            </a:r>
            <a:endParaRPr lang="ru-RU" sz="40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4000" b="1" i="1" dirty="0" err="1" smtClean="0"/>
              <a:t>place_bytes</a:t>
            </a:r>
            <a:r>
              <a:rPr lang="en-US" sz="4000" b="1" i="1" dirty="0" smtClean="0"/>
              <a:t> = </a:t>
            </a:r>
            <a:r>
              <a:rPr lang="en-US" sz="4000" b="1" i="1" dirty="0" err="1" smtClean="0"/>
              <a:t>place.encode</a:t>
            </a:r>
            <a:r>
              <a:rPr lang="en-US" sz="4000" b="1" i="1" dirty="0" smtClean="0"/>
              <a:t>("utf-8") </a:t>
            </a:r>
            <a:r>
              <a:rPr lang="en-US" sz="4000" b="1" i="1" dirty="0" smtClean="0">
                <a:solidFill>
                  <a:srgbClr val="00B050"/>
                </a:solidFill>
              </a:rPr>
              <a:t># </a:t>
            </a:r>
            <a:r>
              <a:rPr lang="en-US" sz="4000" b="1" i="1" dirty="0" err="1" smtClean="0">
                <a:solidFill>
                  <a:srgbClr val="00B050"/>
                </a:solidFill>
              </a:rPr>
              <a:t>b'caf</a:t>
            </a:r>
            <a:r>
              <a:rPr lang="en-US" sz="4000" b="1" i="1" dirty="0" smtClean="0">
                <a:solidFill>
                  <a:srgbClr val="00B050"/>
                </a:solidFill>
              </a:rPr>
              <a:t>\xc3\xa9'</a:t>
            </a:r>
          </a:p>
          <a:p>
            <a:pPr>
              <a:buNone/>
            </a:pPr>
            <a:r>
              <a:rPr lang="ru-RU" sz="4000" dirty="0" smtClean="0"/>
              <a:t>Первые три</a:t>
            </a:r>
            <a:r>
              <a:rPr lang="en-US" sz="4000" dirty="0" smtClean="0"/>
              <a:t> </a:t>
            </a:r>
            <a:r>
              <a:rPr lang="ru-RU" sz="4000" dirty="0" smtClean="0"/>
              <a:t>символа похожи на ASCII (преимущество UTF-8), а последние два кодируют символ «</a:t>
            </a:r>
            <a:r>
              <a:rPr lang="en-US" sz="4000" b="1" i="1" dirty="0" smtClean="0"/>
              <a:t>é</a:t>
            </a:r>
            <a:r>
              <a:rPr lang="ru-RU" sz="4000" i="1" dirty="0" smtClean="0"/>
              <a:t>»</a:t>
            </a:r>
          </a:p>
          <a:p>
            <a:pPr>
              <a:buNone/>
            </a:pPr>
            <a:r>
              <a:rPr lang="en-US" sz="4000" b="1" i="1" dirty="0" err="1" smtClean="0"/>
              <a:t>readtext</a:t>
            </a:r>
            <a:r>
              <a:rPr lang="en-US" sz="4000" b="1" i="1" dirty="0" smtClean="0"/>
              <a:t> = </a:t>
            </a:r>
            <a:r>
              <a:rPr lang="en-US" sz="4000" b="1" i="1" dirty="0" err="1" smtClean="0"/>
              <a:t>place_bytes.decode</a:t>
            </a:r>
            <a:r>
              <a:rPr lang="en-US" sz="4000" b="1" i="1" dirty="0" smtClean="0"/>
              <a:t>("utf-8") </a:t>
            </a:r>
          </a:p>
          <a:p>
            <a:pPr>
              <a:buNone/>
            </a:pPr>
            <a:r>
              <a:rPr lang="en-US" sz="4000" b="1" i="1" dirty="0" smtClean="0">
                <a:solidFill>
                  <a:srgbClr val="00B050"/>
                </a:solidFill>
              </a:rPr>
              <a:t># café</a:t>
            </a:r>
            <a:endParaRPr lang="ru-RU" sz="40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В отличие от других языков программирования в </a:t>
            </a:r>
            <a:r>
              <a:rPr lang="en-US" sz="4000" dirty="0" smtClean="0"/>
              <a:t>Python</a:t>
            </a:r>
            <a:r>
              <a:rPr lang="ru-RU" sz="4000" dirty="0" smtClean="0"/>
              <a:t> константы не определяются как таковые.</a:t>
            </a:r>
          </a:p>
          <a:p>
            <a:r>
              <a:rPr lang="ru-RU" sz="4000" dirty="0" smtClean="0"/>
              <a:t>Для выделения переменных, являющихся константами используют их именование в верхнем регистре</a:t>
            </a:r>
            <a:r>
              <a:rPr lang="en-US" sz="4000" dirty="0" smtClean="0"/>
              <a:t> </a:t>
            </a:r>
            <a:r>
              <a:rPr lang="ru-RU" sz="4000" dirty="0" smtClean="0"/>
              <a:t>вида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  <a:r>
              <a:rPr lang="en-US" sz="4000" b="1" i="1" dirty="0" smtClean="0">
                <a:solidFill>
                  <a:srgbClr val="FF0000"/>
                </a:solidFill>
              </a:rPr>
              <a:t>MYCONST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32656"/>
            <a:ext cx="8928992" cy="620688"/>
          </a:xfrm>
        </p:spPr>
        <p:txBody>
          <a:bodyPr/>
          <a:lstStyle/>
          <a:p>
            <a:r>
              <a:rPr lang="ru-RU" dirty="0" smtClean="0"/>
              <a:t>Старый стиль форматирования</a:t>
            </a:r>
            <a:r>
              <a:rPr lang="en-US" dirty="0" smtClean="0"/>
              <a:t> </a:t>
            </a:r>
            <a:r>
              <a:rPr lang="ru-RU" dirty="0" smtClean="0"/>
              <a:t>строк "%"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928992" cy="1440160"/>
          </a:xfrm>
        </p:spPr>
        <p:txBody>
          <a:bodyPr/>
          <a:lstStyle/>
          <a:p>
            <a:r>
              <a:rPr lang="ru-RU" dirty="0" smtClean="0"/>
              <a:t>имеет форму </a:t>
            </a:r>
            <a:r>
              <a:rPr lang="ru-RU" b="1" i="1" dirty="0" smtClean="0">
                <a:solidFill>
                  <a:srgbClr val="FF0000"/>
                </a:solidFill>
              </a:rPr>
              <a:t>строка % данные</a:t>
            </a:r>
            <a:r>
              <a:rPr lang="ru-RU" i="1" dirty="0" smtClean="0"/>
              <a:t>. </a:t>
            </a:r>
            <a:r>
              <a:rPr lang="ru-RU" dirty="0" smtClean="0"/>
              <a:t>Внутри строки находятся интерполяционные последовательности.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79512" y="2492894"/>
          <a:ext cx="8640960" cy="40324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8112"/>
                <a:gridCol w="7632848"/>
              </a:tblGrid>
              <a:tr h="366587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r>
                        <a:rPr lang="en-US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ru-RU" sz="2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Строка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366587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r>
                        <a:rPr lang="ru-RU" sz="26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ru-RU" sz="2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Целое число в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10-чной</a:t>
                      </a:r>
                      <a:r>
                        <a:rPr lang="ru-RU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системе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счисления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366587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r>
                        <a:rPr lang="ru-RU" sz="26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ru-RU" sz="2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Целое число в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16-чной системе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счисления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366587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r>
                        <a:rPr lang="ru-RU" sz="26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ru-RU" sz="2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Целое число в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8-чной системе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счисления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733172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r>
                        <a:rPr lang="ru-RU" sz="26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ru-RU" sz="2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 с плавающей точкой в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10-чной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системе счисления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733172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r>
                        <a:rPr lang="ru-RU" sz="26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ru-RU" sz="2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 с плавающей точкой в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16-чной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системе счисления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733172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r>
                        <a:rPr lang="ru-RU" sz="26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  <a:endParaRPr lang="ru-RU" sz="2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 с плавающей точкой в </a:t>
                      </a:r>
                      <a:r>
                        <a:rPr lang="ru-RU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8-чной системе </a:t>
                      </a: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счисления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366587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%%</a:t>
                      </a:r>
                      <a:endParaRPr lang="ru-RU" sz="2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Символ %</a:t>
                      </a:r>
                      <a:endParaRPr lang="ru-RU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форматирования "%"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4400" b="1" i="1" dirty="0" smtClean="0"/>
              <a:t>"%s" % 42  	</a:t>
            </a:r>
            <a:r>
              <a:rPr lang="pt-BR" sz="4400" b="1" i="1" dirty="0" smtClean="0">
                <a:solidFill>
                  <a:srgbClr val="00B050"/>
                </a:solidFill>
              </a:rPr>
              <a:t># "42"</a:t>
            </a:r>
          </a:p>
          <a:p>
            <a:pPr>
              <a:buNone/>
            </a:pPr>
            <a:r>
              <a:rPr lang="pt-BR" sz="4400" b="1" i="1" dirty="0" smtClean="0"/>
              <a:t>"%d" % 42  	</a:t>
            </a:r>
            <a:r>
              <a:rPr lang="pt-BR" sz="4400" b="1" i="1" dirty="0" smtClean="0">
                <a:solidFill>
                  <a:srgbClr val="00B050"/>
                </a:solidFill>
              </a:rPr>
              <a:t># "42"</a:t>
            </a:r>
          </a:p>
          <a:p>
            <a:pPr>
              <a:buNone/>
            </a:pPr>
            <a:r>
              <a:rPr lang="pt-BR" sz="4400" b="1" i="1" dirty="0" smtClean="0"/>
              <a:t>"%x" % 42		</a:t>
            </a:r>
            <a:r>
              <a:rPr lang="pt-BR" sz="4400" b="1" i="1" dirty="0" smtClean="0">
                <a:solidFill>
                  <a:srgbClr val="00B050"/>
                </a:solidFill>
              </a:rPr>
              <a:t># "2a"</a:t>
            </a:r>
          </a:p>
          <a:p>
            <a:pPr>
              <a:buNone/>
            </a:pPr>
            <a:r>
              <a:rPr lang="pt-BR" sz="4400" b="1" i="1" dirty="0" smtClean="0"/>
              <a:t>"%o" % 42		</a:t>
            </a:r>
            <a:r>
              <a:rPr lang="pt-BR" sz="4400" b="1" i="1" dirty="0" smtClean="0">
                <a:solidFill>
                  <a:srgbClr val="00B050"/>
                </a:solidFill>
              </a:rPr>
              <a:t># "52"</a:t>
            </a:r>
          </a:p>
          <a:p>
            <a:pPr>
              <a:buNone/>
            </a:pPr>
            <a:r>
              <a:rPr lang="pt-BR" sz="4400" b="1" i="1" dirty="0" smtClean="0"/>
              <a:t>"%s" % 7.03 	</a:t>
            </a:r>
            <a:r>
              <a:rPr lang="pt-BR" sz="4400" b="1" i="1" dirty="0" smtClean="0">
                <a:solidFill>
                  <a:srgbClr val="00B050"/>
                </a:solidFill>
              </a:rPr>
              <a:t># "7.03"</a:t>
            </a:r>
          </a:p>
          <a:p>
            <a:pPr>
              <a:buNone/>
            </a:pPr>
            <a:r>
              <a:rPr lang="pt-BR" sz="4400" b="1" i="1" dirty="0" smtClean="0"/>
              <a:t>"%f" % 7.03 	</a:t>
            </a:r>
            <a:r>
              <a:rPr lang="pt-BR" sz="4400" b="1" i="1" dirty="0" smtClean="0">
                <a:solidFill>
                  <a:srgbClr val="00B050"/>
                </a:solidFill>
              </a:rPr>
              <a:t># "7.030000"</a:t>
            </a:r>
          </a:p>
          <a:p>
            <a:pPr>
              <a:buNone/>
            </a:pPr>
            <a:r>
              <a:rPr lang="pt-BR" sz="4400" b="1" i="1" dirty="0" smtClean="0"/>
              <a:t>"%e" % 7.03 	</a:t>
            </a:r>
            <a:r>
              <a:rPr lang="pt-BR" sz="4400" b="1" i="1" dirty="0" smtClean="0">
                <a:solidFill>
                  <a:srgbClr val="00B050"/>
                </a:solidFill>
              </a:rPr>
              <a:t># "7.030000e+00"</a:t>
            </a:r>
          </a:p>
          <a:p>
            <a:pPr>
              <a:buNone/>
            </a:pPr>
            <a:r>
              <a:rPr lang="pt-BR" sz="4400" b="1" i="1" dirty="0" smtClean="0"/>
              <a:t>"%g" % 7.03 	</a:t>
            </a:r>
            <a:r>
              <a:rPr lang="pt-BR" sz="4400" b="1" i="1" dirty="0" smtClean="0">
                <a:solidFill>
                  <a:srgbClr val="00B050"/>
                </a:solidFill>
              </a:rPr>
              <a:t># "7.03"</a:t>
            </a:r>
          </a:p>
          <a:p>
            <a:pPr>
              <a:buNone/>
            </a:pPr>
            <a:r>
              <a:rPr lang="en-US" sz="4400" b="1" i="1" dirty="0" smtClean="0"/>
              <a:t>"</a:t>
            </a:r>
            <a:r>
              <a:rPr lang="ru-RU" sz="4400" b="1" i="1" dirty="0" smtClean="0"/>
              <a:t>Эта</a:t>
            </a:r>
            <a:r>
              <a:rPr lang="en-US" sz="4400" b="1" i="1" dirty="0" smtClean="0"/>
              <a:t> %s </a:t>
            </a:r>
            <a:r>
              <a:rPr lang="ru-RU" sz="4400" b="1" i="1" dirty="0" smtClean="0"/>
              <a:t>из </a:t>
            </a:r>
            <a:r>
              <a:rPr lang="en-US" sz="4400" b="1" i="1" dirty="0" smtClean="0"/>
              <a:t>%d </a:t>
            </a:r>
            <a:r>
              <a:rPr lang="ru-RU" sz="4400" b="1" i="1" smtClean="0"/>
              <a:t>слов</a:t>
            </a:r>
            <a:r>
              <a:rPr lang="en-US" sz="4400" b="1" i="1" smtClean="0"/>
              <a:t>"</a:t>
            </a:r>
            <a:r>
              <a:rPr lang="ru-RU" sz="4400" b="1" i="1" smtClean="0"/>
              <a:t> </a:t>
            </a:r>
            <a:r>
              <a:rPr lang="en-US" sz="4400" b="1" i="1" smtClean="0"/>
              <a:t>%</a:t>
            </a:r>
            <a:r>
              <a:rPr lang="ru-RU" sz="4400" b="1" i="1" smtClean="0"/>
              <a:t> </a:t>
            </a:r>
            <a:r>
              <a:rPr lang="en-US" sz="4400" b="1" i="1" smtClean="0"/>
              <a:t>("</a:t>
            </a:r>
            <a:r>
              <a:rPr lang="ru-RU" sz="4400" b="1" i="1" dirty="0" smtClean="0"/>
              <a:t>строка"</a:t>
            </a:r>
            <a:r>
              <a:rPr lang="en-US" sz="4400" b="1" i="1" dirty="0" smtClean="0"/>
              <a:t>, </a:t>
            </a:r>
            <a:r>
              <a:rPr lang="ru-RU" sz="4400" b="1" i="1" dirty="0" smtClean="0"/>
              <a:t>5</a:t>
            </a:r>
            <a:r>
              <a:rPr lang="en-US" sz="4400" b="1" i="1" dirty="0" smtClean="0"/>
              <a:t>)</a:t>
            </a:r>
            <a:endParaRPr lang="ru-RU" sz="4400" b="1" i="1" dirty="0" smtClean="0"/>
          </a:p>
          <a:p>
            <a:pPr>
              <a:buNone/>
            </a:pPr>
            <a:r>
              <a:rPr lang="en-US" sz="4400" b="1" i="1" dirty="0" smtClean="0">
                <a:solidFill>
                  <a:srgbClr val="00B050"/>
                </a:solidFill>
              </a:rPr>
              <a:t># </a:t>
            </a:r>
            <a:r>
              <a:rPr lang="ru-RU" sz="4400" b="1" i="1" dirty="0" smtClean="0">
                <a:solidFill>
                  <a:srgbClr val="00B050"/>
                </a:solidFill>
              </a:rPr>
              <a:t>Эта строка из 5 слов</a:t>
            </a:r>
            <a:endParaRPr lang="ru-RU" sz="44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Форматирование строк </a:t>
            </a:r>
            <a:r>
              <a:rPr lang="en-US" sz="4400" i="1" dirty="0" smtClean="0">
                <a:solidFill>
                  <a:srgbClr val="FF0000"/>
                </a:solidFill>
              </a:rPr>
              <a:t>format</a:t>
            </a:r>
            <a:endParaRPr lang="ru-RU" sz="4400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r>
              <a:rPr lang="en-US" b="1" i="1" dirty="0" err="1" smtClean="0"/>
              <a:t>S.format</a:t>
            </a:r>
            <a:r>
              <a:rPr lang="en-US" b="1" i="1" dirty="0" smtClean="0"/>
              <a:t>(*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, **</a:t>
            </a:r>
            <a:r>
              <a:rPr lang="en-US" b="1" i="1" dirty="0" err="1" smtClean="0"/>
              <a:t>kwargs</a:t>
            </a:r>
            <a:r>
              <a:rPr lang="en-US" b="1" i="1" dirty="0" smtClean="0"/>
              <a:t>) </a:t>
            </a:r>
            <a:r>
              <a:rPr lang="ru-RU" dirty="0" smtClean="0"/>
              <a:t>– Метод возвращает копию строки, в которой маркеры заменены текстовыми значениями из соответствующих аргументов.</a:t>
            </a:r>
          </a:p>
          <a:p>
            <a:pPr>
              <a:buNone/>
            </a:pPr>
            <a:r>
              <a:rPr lang="ru-RU" b="1" i="1" u="sng" dirty="0" err="1" smtClean="0"/>
              <a:t>args</a:t>
            </a:r>
            <a:r>
              <a:rPr lang="ru-RU" dirty="0" smtClean="0"/>
              <a:t>: 	Позиционные аргументы.</a:t>
            </a:r>
          </a:p>
          <a:p>
            <a:pPr>
              <a:buNone/>
            </a:pPr>
            <a:r>
              <a:rPr lang="ru-RU" b="1" i="1" u="sng" dirty="0" err="1" smtClean="0"/>
              <a:t>kwargs</a:t>
            </a:r>
            <a:r>
              <a:rPr lang="ru-RU" dirty="0" smtClean="0"/>
              <a:t>: 	Именованные аргументы.</a:t>
            </a:r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Строка, для которой вызывается данный метод может содержать обычный текст и маркеры в фигурных скобках </a:t>
            </a:r>
            <a:r>
              <a:rPr lang="ru-RU" b="1" dirty="0" smtClean="0">
                <a:solidFill>
                  <a:srgbClr val="FF0000"/>
                </a:solidFill>
              </a:rPr>
              <a:t>{}</a:t>
            </a:r>
            <a:r>
              <a:rPr lang="ru-RU" dirty="0" smtClean="0"/>
              <a:t>, которые следует заменить. Текст вне скобок будет выведен без изменений.</a:t>
            </a:r>
            <a:endParaRPr lang="ru-RU" b="1" i="1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smtClean="0"/>
              <a:t>Маркеры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760640"/>
          </a:xfrm>
        </p:spPr>
        <p:txBody>
          <a:bodyPr>
            <a:normAutofit/>
          </a:bodyPr>
          <a:lstStyle/>
          <a:p>
            <a:r>
              <a:rPr lang="ru-RU" dirty="0" smtClean="0"/>
              <a:t>Общий вид маркера: </a:t>
            </a:r>
            <a:r>
              <a:rPr lang="ru-RU" b="1" i="1" dirty="0" smtClean="0">
                <a:solidFill>
                  <a:srgbClr val="FF0000"/>
                </a:solidFill>
              </a:rPr>
              <a:t>'{'[наименование('.'</a:t>
            </a:r>
            <a:r>
              <a:rPr lang="ru-RU" b="1" i="1" dirty="0" err="1" smtClean="0">
                <a:solidFill>
                  <a:srgbClr val="FF0000"/>
                </a:solidFill>
              </a:rPr>
              <a:t>аттр|</a:t>
            </a:r>
            <a:r>
              <a:rPr lang="ru-RU" b="1" i="1" dirty="0" smtClean="0">
                <a:solidFill>
                  <a:srgbClr val="FF0000"/>
                </a:solidFill>
              </a:rPr>
              <a:t>'['индекс']')*] ['!'приведение] [':'формат] '}'</a:t>
            </a:r>
          </a:p>
          <a:p>
            <a:r>
              <a:rPr lang="ru-RU" dirty="0" smtClean="0"/>
              <a:t>Если требуется, чтобы результирующая строка содержала скобку, то этот спецсимвол можно экранировать при помощи его удвоения: </a:t>
            </a:r>
            <a:r>
              <a:rPr lang="ru-RU" b="1" i="1" dirty="0" smtClean="0"/>
              <a:t>{{</a:t>
            </a:r>
            <a:r>
              <a:rPr lang="ru-RU" dirty="0" smtClean="0"/>
              <a:t> и </a:t>
            </a:r>
            <a:r>
              <a:rPr lang="ru-RU" b="1" i="1" dirty="0" smtClean="0"/>
              <a:t>}}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Наименование состоит из имени аргумента (либо его индекса). Числовой индекс при этом указывает на позиционный аргумент; имя же указывает на именованный аргумент.</a:t>
            </a:r>
          </a:p>
          <a:p>
            <a:r>
              <a:rPr lang="ru-RU" dirty="0" smtClean="0"/>
              <a:t>Если используются числа и они составляют последовательность (0, 1, 2...), то они могут быть опущены разом (но не выборочно). Например, </a:t>
            </a:r>
            <a:r>
              <a:rPr lang="ru-RU" b="1" dirty="0" smtClean="0">
                <a:solidFill>
                  <a:srgbClr val="FF0000"/>
                </a:solidFill>
              </a:rPr>
              <a:t>{}-{}-{}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rgbClr val="FF0000"/>
                </a:solidFill>
              </a:rPr>
              <a:t>{0}-{1}-{2} </a:t>
            </a:r>
            <a:r>
              <a:rPr lang="ru-RU" dirty="0" smtClean="0"/>
              <a:t>эквивалентны.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форматирования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i="1" dirty="0" smtClean="0"/>
              <a:t>'{}-{}-{}'.format(1, 2, 3) </a:t>
            </a:r>
            <a:r>
              <a:rPr lang="ru-RU" sz="3600" b="1" i="1" dirty="0" smtClean="0"/>
              <a:t>			</a:t>
            </a:r>
            <a:r>
              <a:rPr lang="en-US" sz="3600" b="1" i="1" dirty="0" smtClean="0">
                <a:solidFill>
                  <a:srgbClr val="00B050"/>
                </a:solidFill>
              </a:rPr>
              <a:t># '1-2-3'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'{}-{}-{}'.format(*[1, 2, 3]) </a:t>
            </a:r>
            <a:r>
              <a:rPr lang="ru-RU" sz="3600" b="1" i="1" dirty="0" smtClean="0"/>
              <a:t>		</a:t>
            </a:r>
            <a:r>
              <a:rPr lang="en-US" sz="3600" b="1" i="1" dirty="0" smtClean="0">
                <a:solidFill>
                  <a:srgbClr val="00B050"/>
                </a:solidFill>
              </a:rPr>
              <a:t># '1-2-3'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'{one}-{two}-{three}'.format(two=2, one=1, three=3) </a:t>
            </a:r>
            <a:r>
              <a:rPr lang="ru-RU" sz="3600" b="1" i="1" dirty="0" smtClean="0"/>
              <a:t>						</a:t>
            </a:r>
            <a:r>
              <a:rPr lang="en-US" sz="3600" b="1" i="1" dirty="0" smtClean="0">
                <a:solidFill>
                  <a:srgbClr val="00B050"/>
                </a:solidFill>
              </a:rPr>
              <a:t># '1-2-3'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'{one}-{two}-{three}'.format(**{'two': 2, </a:t>
            </a:r>
            <a:endParaRPr lang="ru-RU" sz="3600" b="1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i="1" dirty="0" smtClean="0"/>
              <a:t>'one': 1, 'three': 3}) </a:t>
            </a:r>
            <a:r>
              <a:rPr lang="ru-RU" sz="3600" b="1" i="1" dirty="0" smtClean="0"/>
              <a:t>				</a:t>
            </a:r>
            <a:r>
              <a:rPr lang="en-US" sz="3600" b="1" i="1" dirty="0" smtClean="0">
                <a:solidFill>
                  <a:srgbClr val="00B050"/>
                </a:solidFill>
              </a:rPr>
              <a:t># '1-2-3'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i="1" dirty="0" smtClean="0"/>
              <a:t>'{0}, {1}, {2}'.format('a', 'b', 'c') </a:t>
            </a:r>
            <a:r>
              <a:rPr lang="ru-RU" sz="3600" b="1" i="1" dirty="0" smtClean="0"/>
              <a:t>	</a:t>
            </a:r>
            <a:r>
              <a:rPr lang="en-US" sz="3600" b="1" i="1" dirty="0" smtClean="0">
                <a:solidFill>
                  <a:srgbClr val="00B050"/>
                </a:solidFill>
              </a:rPr>
              <a:t># 'a, b, c' 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i="1" dirty="0" smtClean="0"/>
              <a:t>'{2}, {1}, {0}'.format('a', 'b', 'c') </a:t>
            </a:r>
            <a:r>
              <a:rPr lang="ru-RU" sz="3600" b="1" i="1" dirty="0" smtClean="0"/>
              <a:t>	</a:t>
            </a:r>
            <a:r>
              <a:rPr lang="en-US" sz="3600" b="1" i="1" dirty="0" smtClean="0">
                <a:solidFill>
                  <a:srgbClr val="00B050"/>
                </a:solidFill>
              </a:rPr>
              <a:t># 'c, b, a'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i="1" dirty="0" smtClean="0"/>
              <a:t>'{2}, {1}, {0}'.format(*'</a:t>
            </a:r>
            <a:r>
              <a:rPr lang="en-US" sz="3600" b="1" i="1" dirty="0" err="1" smtClean="0"/>
              <a:t>abc</a:t>
            </a:r>
            <a:r>
              <a:rPr lang="en-US" sz="3600" b="1" i="1" dirty="0" smtClean="0"/>
              <a:t>') 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распаковывая последовательность аргументов</a:t>
            </a:r>
            <a:r>
              <a:rPr lang="en-US" sz="3600" b="1" i="1" dirty="0" smtClean="0"/>
              <a:t> </a:t>
            </a:r>
            <a:r>
              <a:rPr lang="en-US" sz="3600" b="1" i="1" dirty="0" smtClean="0">
                <a:solidFill>
                  <a:srgbClr val="00B050"/>
                </a:solidFill>
              </a:rPr>
              <a:t>'c, b, a' </a:t>
            </a:r>
            <a:r>
              <a:rPr lang="en-US" sz="3600" b="1" i="1" dirty="0" smtClean="0"/>
              <a:t>'{0}{1}{0}'.format('</a:t>
            </a:r>
            <a:r>
              <a:rPr lang="en-US" sz="3600" b="1" i="1" dirty="0" err="1" smtClean="0"/>
              <a:t>abra</a:t>
            </a:r>
            <a:r>
              <a:rPr lang="en-US" sz="3600" b="1" i="1" dirty="0" smtClean="0"/>
              <a:t>', 'cad') 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Индексы</a:t>
            </a:r>
            <a:r>
              <a:rPr lang="en-US" sz="3600" b="1" i="1" dirty="0" smtClean="0">
                <a:solidFill>
                  <a:srgbClr val="00B050"/>
                </a:solidFill>
              </a:rPr>
              <a:t> </a:t>
            </a:r>
            <a:r>
              <a:rPr lang="ru-RU" sz="3600" b="1" i="1" dirty="0" smtClean="0">
                <a:solidFill>
                  <a:srgbClr val="00B050"/>
                </a:solidFill>
              </a:rPr>
              <a:t>аргументов можно повторять</a:t>
            </a:r>
            <a:r>
              <a:rPr lang="en-US" sz="3600" b="1" i="1" dirty="0" smtClean="0">
                <a:solidFill>
                  <a:srgbClr val="00B050"/>
                </a:solidFill>
              </a:rPr>
              <a:t> 'abracadabra'</a:t>
            </a:r>
            <a:endParaRPr lang="ru-RU" sz="36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Мини-язык форматирования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Мини-язык применяется при форматировании строк и позволяет управлять представлением значений.</a:t>
            </a:r>
          </a:p>
          <a:p>
            <a:r>
              <a:rPr lang="ru-RU" dirty="0" smtClean="0"/>
              <a:t>Инструкции (спецификации) мини-языка могут передаваться напрямую встроенной функции </a:t>
            </a:r>
            <a:r>
              <a:rPr lang="ru-RU" b="1" i="1" dirty="0" smtClean="0"/>
              <a:t>format().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Общий вид инструкций формата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format_spec</a:t>
            </a:r>
            <a:r>
              <a:rPr lang="en-US" b="1" i="1" dirty="0" smtClean="0">
                <a:solidFill>
                  <a:srgbClr val="FF0000"/>
                </a:solidFill>
              </a:rPr>
              <a:t> ::= [[fill]align][sign][#][0][width][grouping_option]</a:t>
            </a:r>
            <a:endParaRPr lang="ru-RU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[.precision][type] </a:t>
            </a:r>
            <a:endParaRPr lang="ru-RU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 dirty="0" smtClean="0"/>
              <a:t>fill ::= &lt;any character&gt; </a:t>
            </a:r>
            <a:endParaRPr lang="ru-RU" b="1" i="1" dirty="0" smtClean="0"/>
          </a:p>
          <a:p>
            <a:pPr marL="0" indent="0">
              <a:buNone/>
            </a:pPr>
            <a:r>
              <a:rPr lang="en-US" b="1" i="1" dirty="0" smtClean="0"/>
              <a:t>align ::= "&lt;" | "&gt;" | "=" | "^" </a:t>
            </a:r>
            <a:endParaRPr lang="ru-RU" b="1" i="1" dirty="0" smtClean="0"/>
          </a:p>
          <a:p>
            <a:pPr marL="0" indent="0">
              <a:buNone/>
            </a:pPr>
            <a:r>
              <a:rPr lang="en-US" b="1" i="1" dirty="0" smtClean="0"/>
              <a:t>sign ::= "+" | "-" | " " </a:t>
            </a:r>
            <a:endParaRPr lang="ru-RU" b="1" i="1" dirty="0" smtClean="0"/>
          </a:p>
          <a:p>
            <a:pPr marL="0" indent="0">
              <a:buNone/>
            </a:pPr>
            <a:r>
              <a:rPr lang="en-US" b="1" i="1" dirty="0" smtClean="0"/>
              <a:t>width ::= integer </a:t>
            </a:r>
            <a:endParaRPr lang="ru-RU" b="1" i="1" dirty="0" smtClean="0"/>
          </a:p>
          <a:p>
            <a:pPr marL="0" indent="0">
              <a:buNone/>
            </a:pPr>
            <a:r>
              <a:rPr lang="en-US" b="1" i="1" dirty="0" smtClean="0"/>
              <a:t>grouping_option ::= "_" | "," </a:t>
            </a:r>
            <a:endParaRPr lang="ru-RU" b="1" i="1" dirty="0" smtClean="0"/>
          </a:p>
          <a:p>
            <a:pPr marL="0" indent="0">
              <a:buNone/>
            </a:pPr>
            <a:r>
              <a:rPr lang="en-US" b="1" i="1" dirty="0" smtClean="0"/>
              <a:t>precision ::= integer </a:t>
            </a:r>
            <a:endParaRPr lang="ru-RU" b="1" i="1" dirty="0" smtClean="0"/>
          </a:p>
          <a:p>
            <a:pPr marL="0" indent="0">
              <a:buNone/>
            </a:pPr>
            <a:r>
              <a:rPr lang="en-US" b="1" i="1" dirty="0" smtClean="0"/>
              <a:t>type ::= "b" | "c" | "d" | "e" | "E" | "f" | "F" | "g" | "G" | "n" | "o" | "s" | "x" | "X" | "%"</a:t>
            </a:r>
            <a:endParaRPr lang="ru-RU" b="1" i="1" dirty="0" smtClean="0"/>
          </a:p>
          <a:p>
            <a:pPr marL="0" indent="0">
              <a:buNone/>
            </a:pPr>
            <a:r>
              <a:rPr lang="en-US" i="1" dirty="0" smtClean="0">
                <a:hlinkClick r:id="rId2"/>
              </a:rPr>
              <a:t>https://docs.python.org/3/library/string.html#formatspec</a:t>
            </a:r>
            <a:r>
              <a:rPr lang="ru-RU" i="1" dirty="0" smtClean="0"/>
              <a:t>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Общий вид инструкций формата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97666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Общий вид инструкции: </a:t>
            </a:r>
            <a:r>
              <a:rPr lang="ru-RU" sz="4000" b="1" i="1" dirty="0" smtClean="0"/>
              <a:t>[[заполнение]равнение][знак]['#']['0']</a:t>
            </a:r>
            <a:br>
              <a:rPr lang="ru-RU" sz="4000" b="1" i="1" dirty="0" smtClean="0"/>
            </a:br>
            <a:r>
              <a:rPr lang="ru-RU" sz="4000" b="1" i="1" dirty="0" smtClean="0"/>
              <a:t>[</a:t>
            </a:r>
            <a:r>
              <a:rPr lang="ru-RU" sz="4000" b="1" i="1" dirty="0" err="1" smtClean="0"/>
              <a:t>минразмер</a:t>
            </a:r>
            <a:r>
              <a:rPr lang="ru-RU" sz="4000" b="1" i="1" dirty="0" smtClean="0"/>
              <a:t>][',']['.'точность][тип]</a:t>
            </a:r>
          </a:p>
          <a:p>
            <a:pPr>
              <a:buNone/>
            </a:pPr>
            <a:endParaRPr lang="ru-RU" sz="4000" b="1" i="1" dirty="0" smtClean="0">
              <a:solidFill>
                <a:srgbClr val="FF0000"/>
              </a:solidFill>
            </a:endParaRPr>
          </a:p>
          <a:p>
            <a:r>
              <a:rPr lang="ru-RU" sz="4000" b="1" i="1" dirty="0" smtClean="0">
                <a:solidFill>
                  <a:srgbClr val="FF0000"/>
                </a:solidFill>
              </a:rPr>
              <a:t>Заполнение</a:t>
            </a:r>
            <a:r>
              <a:rPr lang="ru-RU" sz="4000" dirty="0" smtClean="0"/>
              <a:t> можно указать, если задано </a:t>
            </a:r>
            <a:r>
              <a:rPr lang="ru-RU" sz="4000" i="1" dirty="0" smtClean="0">
                <a:solidFill>
                  <a:srgbClr val="FF0000"/>
                </a:solidFill>
              </a:rPr>
              <a:t>равнение</a:t>
            </a:r>
            <a:r>
              <a:rPr lang="ru-RU" sz="4000" dirty="0" smtClean="0"/>
              <a:t>. Заполнением может быть любой символ. </a:t>
            </a:r>
          </a:p>
          <a:p>
            <a:pPr>
              <a:buNone/>
            </a:pPr>
            <a:r>
              <a:rPr lang="ru-RU" sz="4000" dirty="0" smtClean="0"/>
              <a:t>	По умолчанию – </a:t>
            </a:r>
            <a:r>
              <a:rPr lang="ru-RU" sz="4000" b="1" dirty="0" smtClean="0">
                <a:solidFill>
                  <a:srgbClr val="FF0000"/>
                </a:solidFill>
              </a:rPr>
              <a:t>' '</a:t>
            </a:r>
            <a:r>
              <a:rPr lang="ru-RU" sz="4000" dirty="0" smtClean="0"/>
              <a:t> (пробел).</a:t>
            </a:r>
          </a:p>
          <a:p>
            <a:pPr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Равнение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2592288"/>
          </a:xfrm>
        </p:spPr>
        <p:txBody>
          <a:bodyPr>
            <a:normAutofit lnSpcReduction="10000"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Равнение</a:t>
            </a:r>
            <a:r>
              <a:rPr lang="ru-RU" dirty="0" smtClean="0"/>
              <a:t> будет действовать только, если указан </a:t>
            </a:r>
            <a:r>
              <a:rPr lang="ru-RU" i="1" dirty="0" err="1" smtClean="0">
                <a:solidFill>
                  <a:srgbClr val="FF0000"/>
                </a:solidFill>
              </a:rPr>
              <a:t>минразмер</a:t>
            </a:r>
            <a:r>
              <a:rPr lang="ru-RU" dirty="0" smtClean="0"/>
              <a:t> и длина подставляемого значения меньше него.</a:t>
            </a:r>
            <a:endParaRPr lang="en-US" dirty="0" smtClean="0"/>
          </a:p>
          <a:p>
            <a:r>
              <a:rPr lang="ru-RU" b="1" i="1" dirty="0" err="1" smtClean="0">
                <a:solidFill>
                  <a:srgbClr val="FF0000"/>
                </a:solidFill>
              </a:rPr>
              <a:t>Минразмер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это целое, задающее минимальную</a:t>
            </a:r>
            <a:r>
              <a:rPr lang="en-US" dirty="0" smtClean="0"/>
              <a:t> </a:t>
            </a:r>
            <a:r>
              <a:rPr lang="ru-RU" dirty="0" smtClean="0"/>
              <a:t>длину значения. Если не указывается, то будет использована длина самого значения.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3140968"/>
          <a:ext cx="8784976" cy="3409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48"/>
                <a:gridCol w="8352928"/>
              </a:tblGrid>
              <a:tr h="221319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Равнение влево. Используется по умолчанию для большинства объектов.</a:t>
                      </a:r>
                    </a:p>
                  </a:txBody>
                  <a:tcPr marL="36000" marR="36000" marT="36000" marB="36000" anchor="ctr"/>
                </a:tc>
              </a:tr>
              <a:tr h="12813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&gt;</a:t>
                      </a:r>
                      <a:endParaRPr lang="ru-RU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Равнение вправо. Используется по умолчанию для чисел.</a:t>
                      </a:r>
                    </a:p>
                  </a:txBody>
                  <a:tcPr marL="36000" marR="36000" marT="36000" marB="36000" anchor="ctr"/>
                </a:tc>
              </a:tr>
              <a:tr h="31450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Для чисел. Добавляет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заполнение </a:t>
                      </a: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после знака (если есть), но перед числом. </a:t>
                      </a:r>
                      <a:r>
                        <a:rPr lang="ru-RU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Пример:</a:t>
                      </a: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+000000120</a:t>
                      </a:r>
                      <a:r>
                        <a:rPr lang="ru-RU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Становится вариантом по умолчанию, если 0 предшествует </a:t>
                      </a: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ширине поля.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  <a:tr h="12813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Центрирование</a:t>
                      </a:r>
                      <a:r>
                        <a:rPr lang="ru-RU" sz="2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по доступному пространству</a:t>
                      </a:r>
                      <a:endParaRPr lang="ru-RU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Примеры равнения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400" b="1" dirty="0" smtClean="0">
                <a:solidFill>
                  <a:srgbClr val="FF0000"/>
                </a:solidFill>
              </a:rPr>
              <a:t>"*" </a:t>
            </a:r>
            <a:r>
              <a:rPr lang="ru-RU" sz="3400" dirty="0" smtClean="0"/>
              <a:t>– используется в качестве заполнителя</a:t>
            </a:r>
          </a:p>
          <a:p>
            <a:pPr marL="0" indent="0">
              <a:buNone/>
            </a:pPr>
            <a:r>
              <a:rPr lang="ru-RU" sz="3400" dirty="0" smtClean="0"/>
              <a:t>Имеет смысл только при указанной длине строки </a:t>
            </a:r>
            <a:r>
              <a:rPr lang="ru-RU" sz="3400" b="1" dirty="0" smtClean="0">
                <a:solidFill>
                  <a:srgbClr val="FF0000"/>
                </a:solidFill>
              </a:rPr>
              <a:t>(8)</a:t>
            </a:r>
            <a:endParaRPr lang="en-US" sz="34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b="1" i="1" dirty="0" smtClean="0"/>
              <a:t>"{:*&lt;8}".format("text") 	</a:t>
            </a:r>
            <a:r>
              <a:rPr lang="en-US" sz="3400" b="1" i="1" dirty="0" smtClean="0">
                <a:solidFill>
                  <a:srgbClr val="00B050"/>
                </a:solidFill>
              </a:rPr>
              <a:t># "text****"</a:t>
            </a:r>
            <a:endParaRPr lang="ru-RU" sz="3400" b="1" i="1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i="1" dirty="0" smtClean="0"/>
              <a:t>"{:*&lt;}"</a:t>
            </a:r>
            <a:r>
              <a:rPr lang="en-US" sz="3600" i="1" dirty="0" smtClean="0"/>
              <a:t>.</a:t>
            </a:r>
            <a:r>
              <a:rPr lang="en-US" sz="3600" b="1" i="1" dirty="0" smtClean="0"/>
              <a:t>format</a:t>
            </a:r>
            <a:r>
              <a:rPr lang="en-US" sz="3600" i="1" dirty="0" smtClean="0"/>
              <a:t>(</a:t>
            </a:r>
            <a:r>
              <a:rPr lang="en-US" sz="3600" b="1" i="1" dirty="0" smtClean="0"/>
              <a:t>"text"</a:t>
            </a:r>
            <a:r>
              <a:rPr lang="en-US" sz="3600" i="1" dirty="0" smtClean="0"/>
              <a:t>)</a:t>
            </a:r>
            <a:r>
              <a:rPr lang="en-US" sz="3600" dirty="0" smtClean="0"/>
              <a:t> </a:t>
            </a:r>
            <a:r>
              <a:rPr lang="ru-RU" sz="3600" dirty="0" smtClean="0"/>
              <a:t>	</a:t>
            </a:r>
            <a:r>
              <a:rPr lang="en-US" sz="3400" b="1" i="1" dirty="0" smtClean="0">
                <a:solidFill>
                  <a:srgbClr val="00B050"/>
                </a:solidFill>
              </a:rPr>
              <a:t># "text</a:t>
            </a:r>
            <a:r>
              <a:rPr lang="ru-RU" sz="3400" b="1" i="1" dirty="0" smtClean="0">
                <a:solidFill>
                  <a:srgbClr val="00B050"/>
                </a:solidFill>
              </a:rPr>
              <a:t>"</a:t>
            </a:r>
            <a:r>
              <a:rPr lang="en-US" sz="3400" b="1" i="1" dirty="0" smtClean="0">
                <a:solidFill>
                  <a:srgbClr val="00B050"/>
                </a:solidFill>
              </a:rPr>
              <a:t> </a:t>
            </a:r>
            <a:r>
              <a:rPr lang="ru-RU" sz="3400" b="1" i="1" dirty="0" smtClean="0">
                <a:solidFill>
                  <a:srgbClr val="00B050"/>
                </a:solidFill>
              </a:rPr>
              <a:t>– не действует, т.к. нет длины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b="1" i="1" dirty="0" smtClean="0"/>
              <a:t>"{:*&gt;8}".format("text") 	</a:t>
            </a:r>
            <a:r>
              <a:rPr lang="en-US" sz="3400" b="1" i="1" dirty="0" smtClean="0">
                <a:solidFill>
                  <a:srgbClr val="00B050"/>
                </a:solidFill>
              </a:rPr>
              <a:t># "****text"</a:t>
            </a:r>
            <a:endParaRPr lang="ru-RU" sz="3400" b="1" i="1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400" b="1" i="1" dirty="0" smtClean="0"/>
              <a:t>"{:*^8}".format("text") 	</a:t>
            </a:r>
            <a:r>
              <a:rPr lang="en-US" sz="3400" b="1" i="1" dirty="0" smtClean="0">
                <a:solidFill>
                  <a:srgbClr val="00B050"/>
                </a:solidFill>
              </a:rPr>
              <a:t># "**text**"</a:t>
            </a:r>
            <a:endParaRPr lang="ru-RU" sz="3400" b="1" i="1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400" b="1" i="1" dirty="0" smtClean="0"/>
              <a:t>"{:*=8}".format(-5) 	</a:t>
            </a:r>
            <a:r>
              <a:rPr lang="en-US" sz="3400" b="1" i="1" dirty="0" smtClean="0">
                <a:solidFill>
                  <a:srgbClr val="00B050"/>
                </a:solidFill>
              </a:rPr>
              <a:t># "-******5"</a:t>
            </a:r>
            <a:endParaRPr lang="ru-RU" sz="34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&gt;&gt;&gt; import keyword</a:t>
            </a:r>
          </a:p>
          <a:p>
            <a:pPr>
              <a:buNone/>
            </a:pPr>
            <a:r>
              <a:rPr lang="en-US" b="1" i="1" dirty="0" smtClean="0"/>
              <a:t>&gt;&gt;&gt; </a:t>
            </a:r>
            <a:r>
              <a:rPr lang="en-US" b="1" i="1" dirty="0" err="1" smtClean="0"/>
              <a:t>keyword.kwlist</a:t>
            </a:r>
            <a:endParaRPr lang="en-US" b="1" i="1" dirty="0" smtClean="0"/>
          </a:p>
          <a:p>
            <a:pPr>
              <a:buNone/>
            </a:pPr>
            <a:r>
              <a:rPr lang="en-US" i="1" dirty="0" smtClean="0"/>
              <a:t>['False', 'None', 'True', 'and', 'as', 'assert', 'break', 'class', 'continue',</a:t>
            </a:r>
            <a:r>
              <a:rPr lang="ru-RU" i="1" dirty="0" smtClean="0"/>
              <a:t> </a:t>
            </a:r>
            <a:r>
              <a:rPr lang="en-US" i="1" dirty="0" smtClean="0"/>
              <a:t>'def', 'del', '</a:t>
            </a:r>
            <a:r>
              <a:rPr lang="en-US" i="1" dirty="0" err="1" smtClean="0"/>
              <a:t>elif</a:t>
            </a:r>
            <a:r>
              <a:rPr lang="en-US" i="1" dirty="0" smtClean="0"/>
              <a:t>', 'else', 'except', 'finally', 'for', 'from', 'global', 'if',</a:t>
            </a:r>
            <a:r>
              <a:rPr lang="ru-RU" i="1" dirty="0" smtClean="0"/>
              <a:t> </a:t>
            </a:r>
            <a:r>
              <a:rPr lang="en-US" i="1" dirty="0" smtClean="0"/>
              <a:t>'import', 'in', 'is', 'lambda', 'nonlocal', 'not', 'or', 'pass', 'raise', 'return',</a:t>
            </a:r>
            <a:r>
              <a:rPr lang="ru-RU" i="1" dirty="0" smtClean="0"/>
              <a:t> </a:t>
            </a:r>
            <a:r>
              <a:rPr lang="en-US" i="1" dirty="0" smtClean="0"/>
              <a:t>'try', 'while', 'with', 'yield']</a:t>
            </a:r>
            <a:endParaRPr lang="ru-RU" i="1" dirty="0" smtClean="0"/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Их нельзя использовать в качестве переменных</a:t>
            </a:r>
          </a:p>
          <a:p>
            <a:pPr>
              <a:buNone/>
            </a:pPr>
            <a:r>
              <a:rPr lang="ru-RU" dirty="0" smtClean="0"/>
              <a:t>Также следует избегать переопределения</a:t>
            </a:r>
            <a:r>
              <a:rPr lang="en-US" dirty="0" smtClean="0"/>
              <a:t> </a:t>
            </a:r>
            <a:r>
              <a:rPr lang="ru-RU" dirty="0" smtClean="0"/>
              <a:t>встроенных идентификаторов вида </a:t>
            </a:r>
            <a:r>
              <a:rPr lang="en-US" b="1" i="1" dirty="0" smtClean="0">
                <a:solidFill>
                  <a:srgbClr val="FF0000"/>
                </a:solidFill>
              </a:rPr>
              <a:t>help,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str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 подобных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Знак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1440160"/>
          </a:xfrm>
        </p:spPr>
        <p:txBody>
          <a:bodyPr>
            <a:normAutofit/>
          </a:bodyPr>
          <a:lstStyle/>
          <a:p>
            <a:r>
              <a:rPr lang="ru-RU" sz="4000" b="1" i="1" dirty="0" smtClean="0">
                <a:solidFill>
                  <a:srgbClr val="FF0000"/>
                </a:solidFill>
              </a:rPr>
              <a:t>Знак</a:t>
            </a:r>
            <a:r>
              <a:rPr lang="ru-RU" sz="4000" dirty="0" smtClean="0"/>
              <a:t> используется только для числовых типов: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1772816"/>
          <a:ext cx="8640960" cy="4663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2208"/>
                <a:gridCol w="676875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000" b="1" i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4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Использовать знак и для положительных и для отрицательных.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000" b="1" i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–</a:t>
                      </a:r>
                      <a:endParaRPr lang="ru-RU" sz="4000" b="1" i="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4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Использовать знак только для отрицательных. Используется по умолчанию.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4000" b="0" i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пробел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4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Добавить пробел перед положительным и минус перед отрицательным.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Примеры знака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b="1" i="1" dirty="0" smtClean="0"/>
              <a:t>"{:+}".format(3)  </a:t>
            </a:r>
            <a:r>
              <a:rPr lang="ru-RU" sz="4000" b="1" i="1" dirty="0" smtClean="0"/>
              <a:t>	</a:t>
            </a:r>
            <a:r>
              <a:rPr lang="en-US" sz="4000" b="1" i="1" dirty="0" smtClean="0">
                <a:solidFill>
                  <a:srgbClr val="00B050"/>
                </a:solidFill>
              </a:rPr>
              <a:t># "+3"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i="1" dirty="0" smtClean="0"/>
              <a:t>"{:+}".format(-3)  </a:t>
            </a:r>
            <a:r>
              <a:rPr lang="ru-RU" sz="4000" b="1" i="1" dirty="0" smtClean="0"/>
              <a:t>	</a:t>
            </a:r>
            <a:r>
              <a:rPr lang="en-US" sz="4000" b="1" i="1" dirty="0" smtClean="0">
                <a:solidFill>
                  <a:srgbClr val="00B050"/>
                </a:solidFill>
              </a:rPr>
              <a:t># "-3"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i="1" dirty="0" smtClean="0"/>
              <a:t>"{:-}".format(3)  </a:t>
            </a:r>
            <a:r>
              <a:rPr lang="ru-RU" sz="4000" b="1" i="1" dirty="0" smtClean="0"/>
              <a:t>	</a:t>
            </a:r>
            <a:r>
              <a:rPr lang="en-US" sz="4000" b="1" i="1" dirty="0" smtClean="0">
                <a:solidFill>
                  <a:srgbClr val="00B050"/>
                </a:solidFill>
              </a:rPr>
              <a:t># "3"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i="1" dirty="0" smtClean="0"/>
              <a:t>"{:-}".format(-3)  </a:t>
            </a:r>
            <a:r>
              <a:rPr lang="ru-RU" sz="4000" b="1" i="1" dirty="0" smtClean="0"/>
              <a:t>	</a:t>
            </a:r>
            <a:r>
              <a:rPr lang="en-US" sz="4000" b="1" i="1" dirty="0" smtClean="0">
                <a:solidFill>
                  <a:srgbClr val="00B050"/>
                </a:solidFill>
              </a:rPr>
              <a:t># "-3"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i="1" dirty="0" smtClean="0"/>
              <a:t>"{: }".format(3)  </a:t>
            </a:r>
            <a:r>
              <a:rPr lang="ru-RU" sz="4000" b="1" i="1" dirty="0" smtClean="0"/>
              <a:t>	</a:t>
            </a:r>
            <a:r>
              <a:rPr lang="en-US" sz="4000" b="1" i="1" dirty="0" smtClean="0">
                <a:solidFill>
                  <a:srgbClr val="00B050"/>
                </a:solidFill>
              </a:rPr>
              <a:t># " 3"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i="1" dirty="0" smtClean="0"/>
              <a:t>"{: }".format(-3)  </a:t>
            </a:r>
            <a:r>
              <a:rPr lang="ru-RU" sz="4000" b="1" i="1" dirty="0" smtClean="0"/>
              <a:t>	</a:t>
            </a:r>
            <a:r>
              <a:rPr lang="en-US" sz="4000" b="1" i="1" dirty="0" smtClean="0">
                <a:solidFill>
                  <a:srgbClr val="00B050"/>
                </a:solidFill>
              </a:rPr>
              <a:t># "-3"</a:t>
            </a:r>
            <a:endParaRPr lang="ru-RU" sz="40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Запятая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ru-RU" dirty="0" smtClean="0"/>
              <a:t>,</a:t>
            </a:r>
            <a:r>
              <a:rPr lang="en-US" dirty="0" smtClean="0"/>
              <a:t>]</a:t>
            </a:r>
            <a:r>
              <a:rPr lang="ru-RU" dirty="0" smtClean="0"/>
              <a:t> – использовать запятую в качестве тысячного разделителя. Чтобы использовать разделитель, заданный </a:t>
            </a:r>
            <a:r>
              <a:rPr lang="ru-RU" dirty="0" err="1" smtClean="0"/>
              <a:t>локалью</a:t>
            </a:r>
            <a:r>
              <a:rPr lang="ru-RU" dirty="0" smtClean="0"/>
              <a:t>, используйте тип преобразования целых </a:t>
            </a:r>
            <a:r>
              <a:rPr lang="ru-RU" b="1" dirty="0" err="1" smtClean="0">
                <a:solidFill>
                  <a:srgbClr val="FF0000"/>
                </a:solidFill>
              </a:rPr>
              <a:t>n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"{:}".format(1000000)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"1000000"</a:t>
            </a:r>
            <a:endParaRPr lang="ru-RU" b="1" i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"{:,}".format(1000000)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"</a:t>
            </a:r>
            <a:r>
              <a:rPr lang="en-US" b="1" i="1" smtClean="0">
                <a:solidFill>
                  <a:srgbClr val="00B050"/>
                </a:solidFill>
              </a:rPr>
              <a:t>1,000,000"</a:t>
            </a:r>
          </a:p>
          <a:p>
            <a:pPr marL="514350" indent="-514350">
              <a:buNone/>
            </a:pPr>
            <a:r>
              <a:rPr lang="ru-RU" smtClean="0"/>
              <a:t>Для двоичных чисел запятая не сработает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"{:</a:t>
            </a:r>
            <a:r>
              <a:rPr lang="ru-RU" b="1" i="1" smtClean="0"/>
              <a:t>,</a:t>
            </a:r>
            <a:r>
              <a:rPr lang="en-US" b="1" i="1" smtClean="0"/>
              <a:t>b}".format(0b101110001000)</a:t>
            </a:r>
            <a:r>
              <a:rPr lang="ru-RU" b="1" i="1" smtClean="0"/>
              <a:t>" </a:t>
            </a:r>
            <a:r>
              <a:rPr lang="en-US" b="1" i="1" smtClean="0">
                <a:solidFill>
                  <a:srgbClr val="FF0000"/>
                </a:solidFill>
              </a:rPr>
              <a:t># </a:t>
            </a:r>
            <a:r>
              <a:rPr lang="ru-RU" b="1" i="1" smtClean="0">
                <a:solidFill>
                  <a:srgbClr val="FF0000"/>
                </a:solidFill>
              </a:rPr>
              <a:t>ОШИБКА</a:t>
            </a:r>
            <a:endParaRPr lang="en-US" b="1" i="1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"{:_b}".format(0b101110001000)</a:t>
            </a:r>
            <a:r>
              <a:rPr lang="ru-RU" b="1" i="1" smtClean="0"/>
              <a:t>"</a:t>
            </a:r>
            <a:r>
              <a:rPr lang="en-US" b="1" i="1" smtClean="0"/>
              <a:t> </a:t>
            </a:r>
            <a:br>
              <a:rPr lang="en-US" b="1" i="1" smtClean="0"/>
            </a:b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"</a:t>
            </a:r>
            <a:r>
              <a:rPr lang="en-US" b="1" i="1" smtClean="0">
                <a:solidFill>
                  <a:srgbClr val="00B050"/>
                </a:solidFill>
              </a:rPr>
              <a:t>1011_1000_1000</a:t>
            </a:r>
            <a:r>
              <a:rPr lang="ru-RU" b="1" i="1" smtClean="0">
                <a:solidFill>
                  <a:srgbClr val="00B050"/>
                </a:solidFill>
              </a:rPr>
              <a:t>"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15008" y="1124744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80000"/>
              </a:lnSpc>
            </a:pPr>
            <a:r>
              <a:rPr lang="ru-RU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Если не задано 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равнение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то ноль перед </a:t>
            </a:r>
            <a:r>
              <a:rPr lang="ru-RU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минразмер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включает добавление перед числом нулей, зависящее от его знака. </a:t>
            </a:r>
          </a:p>
          <a:p>
            <a:pPr lvl="0">
              <a:lnSpc>
                <a:spcPct val="80000"/>
              </a:lnSpc>
            </a:pP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"{:04}".format(1) 	</a:t>
            </a: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"{:04}".format(-1) 	</a:t>
            </a: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-001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То же самое с использованием равнения: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"{:0=4}".format(1) 	</a:t>
            </a: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"{:0=4}".format(-1) 	</a:t>
            </a: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ru-RU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-001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endParaRPr kumimoji="0" lang="ru-RU" sz="32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4400" dirty="0" smtClean="0"/>
              <a:t>Ноль</a:t>
            </a:r>
            <a:endParaRPr lang="ru-RU" sz="4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Форматы целых чисел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692696"/>
          <a:ext cx="8856984" cy="51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/>
                <a:gridCol w="7560840"/>
              </a:tblGrid>
              <a:tr h="33879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4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 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 основанию </a:t>
                      </a:r>
                      <a:r>
                        <a:rPr lang="ru-RU" sz="3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36000" marR="36000" marT="18000" marB="18000" anchor="ctr"/>
                </a:tc>
              </a:tr>
              <a:tr h="483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4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Символ. Представляет целое в виде соответствующего Unicode-символа.</a:t>
                      </a:r>
                    </a:p>
                  </a:txBody>
                  <a:tcPr marL="36000" marR="36000" marT="18000" marB="18000" anchor="ctr"/>
                </a:tc>
              </a:tr>
              <a:tr h="33879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en-US" sz="4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 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 основанию </a:t>
                      </a:r>
                      <a:r>
                        <a:rPr lang="ru-RU" sz="3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36000" marR="36000" marT="18000" marB="18000" anchor="ctr"/>
                </a:tc>
              </a:tr>
              <a:tr h="33879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4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 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 </a:t>
                      </a: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основанию </a:t>
                      </a:r>
                      <a:r>
                        <a:rPr lang="ru-RU" sz="3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36000" marR="36000" marT="18000" marB="18000" anchor="ctr"/>
                </a:tc>
              </a:tr>
              <a:tr h="6291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 X</a:t>
                      </a:r>
                      <a:endParaRPr lang="en-US" sz="4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 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 основанию </a:t>
                      </a:r>
                      <a:r>
                        <a:rPr lang="ru-RU" sz="3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16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ru-RU" sz="3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Буквы 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 нижнем и в верхнем </a:t>
                      </a: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регистре, 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соответственно.</a:t>
                      </a:r>
                    </a:p>
                  </a:txBody>
                  <a:tcPr marL="36000" marR="36000" marT="18000" marB="18000" anchor="ctr"/>
                </a:tc>
              </a:tr>
              <a:tr h="6291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en-US" sz="4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Число. То же, что и </a:t>
                      </a:r>
                      <a:r>
                        <a:rPr lang="ru-RU" sz="30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только символы-разделители будут зависеть от настроек используемой </a:t>
                      </a:r>
                      <a:r>
                        <a:rPr lang="ru-RU" sz="3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локали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36000" marR="36000" marT="18000" marB="18000" anchor="ctr"/>
                </a:tc>
              </a:tr>
              <a:tr h="19359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40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None</a:t>
                      </a:r>
                      <a:endParaRPr lang="en-US" sz="40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же, что и </a:t>
                      </a:r>
                      <a:r>
                        <a:rPr lang="ru-RU" sz="30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36000" marR="36000" marT="18000" marB="18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4400" dirty="0" smtClean="0"/>
              <a:t>Форматы вещественных чисел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92696"/>
          <a:ext cx="9036496" cy="54829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/>
                <a:gridCol w="8388424"/>
              </a:tblGrid>
              <a:tr h="17853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e, E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Экспоненциальный формат. С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плавающей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точкой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</a:tr>
              <a:tr h="17853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f, F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 фиксированной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точкой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</a:tr>
              <a:tr h="808155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g, G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Общий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вид.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Для заданной точности </a:t>
                      </a:r>
                      <a:r>
                        <a:rPr lang="ru-RU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&gt;= 1, округляет число до </a:t>
                      </a:r>
                      <a:r>
                        <a:rPr lang="ru-RU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значащих цифр и представляет результат, используя либо число с фиксированной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точкой,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либо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экспоненциальный формат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в зависимости от величины этого числа. </a:t>
                      </a:r>
                      <a:endParaRPr lang="ru-RU" sz="2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Точность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трактуется эквивалентно точности 1. </a:t>
                      </a:r>
                      <a:endParaRPr lang="ru-RU" sz="2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Точность по умолчанию: 6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</a:tr>
              <a:tr h="493343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Число. То же, что и </a:t>
                      </a: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только символы-разделители будут зависеть от настроек используемой </a:t>
                      </a:r>
                      <a:r>
                        <a:rPr lang="ru-RU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локали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(т.е.</a:t>
                      </a:r>
                      <a:r>
                        <a:rPr lang="ru-RU" sz="2400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регионального стандарта).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/>
                </a:tc>
              </a:tr>
              <a:tr h="33593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Процент. Умножает число на 100 и 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использует </a:t>
                      </a: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формат</a:t>
                      </a:r>
                      <a:r>
                        <a:rPr lang="ru-RU" sz="24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r>
                        <a:rPr lang="ru-RU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для вывода. В конце ставится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знак </a:t>
                      </a:r>
                      <a:r>
                        <a:rPr lang="ru-RU" sz="24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%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</a:tr>
              <a:tr h="96556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None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Похоже на </a:t>
                      </a:r>
                      <a:r>
                        <a:rPr lang="ru-RU" sz="24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кроме случая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когда используется вид с фиксированной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точкой и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 этом за разделителем следует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 менее одной цифры.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Точность по умолчанию в этом случае устанавливается достаточной для представления заданного значения</a:t>
                      </a:r>
                      <a:r>
                        <a:rPr lang="ru-RU" sz="2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Альтернативные форматы чисел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8928992" cy="57606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#</a:t>
            </a:r>
            <a:r>
              <a:rPr lang="ru-RU" dirty="0" smtClean="0"/>
              <a:t> – использовать альтернативную форму представления. </a:t>
            </a:r>
          </a:p>
          <a:p>
            <a:pPr>
              <a:buNone/>
            </a:pPr>
            <a:r>
              <a:rPr lang="ru-RU" dirty="0" smtClean="0"/>
              <a:t>Разные типы предлагают разные альтернативные формы. Опция доступна для целых чисел, чисел с плавающей запятой, комплексных и десятичных чисел.</a:t>
            </a:r>
          </a:p>
          <a:p>
            <a:r>
              <a:rPr lang="ru-RU" dirty="0" smtClean="0"/>
              <a:t>Для целых, когда используются двоичная восьмеричная и шестнадцатеричная формы, опция добавляет префиксы </a:t>
            </a:r>
            <a:r>
              <a:rPr lang="ru-RU" b="1" i="1" dirty="0" smtClean="0">
                <a:solidFill>
                  <a:srgbClr val="FF0000"/>
                </a:solidFill>
              </a:rPr>
              <a:t>0b</a:t>
            </a:r>
            <a:r>
              <a:rPr lang="ru-RU" dirty="0" smtClean="0"/>
              <a:t>, </a:t>
            </a:r>
            <a:r>
              <a:rPr lang="ru-RU" b="1" i="1" dirty="0" smtClean="0">
                <a:solidFill>
                  <a:srgbClr val="FF0000"/>
                </a:solidFill>
              </a:rPr>
              <a:t>0o</a:t>
            </a:r>
            <a:r>
              <a:rPr lang="ru-RU" dirty="0" smtClean="0"/>
              <a:t> и </a:t>
            </a:r>
            <a:r>
              <a:rPr lang="ru-RU" b="1" i="1" dirty="0" smtClean="0">
                <a:solidFill>
                  <a:srgbClr val="FF0000"/>
                </a:solidFill>
              </a:rPr>
              <a:t>0x</a:t>
            </a:r>
            <a:r>
              <a:rPr lang="ru-RU" dirty="0" smtClean="0"/>
              <a:t> соответственно. </a:t>
            </a:r>
          </a:p>
          <a:p>
            <a:r>
              <a:rPr lang="ru-RU" dirty="0" smtClean="0"/>
              <a:t>Для чисел с плавающей запятой, комплексных и десятичных альтернативная форма подразумевает наличие точки (разделителя), даже если за ней не следуют цифры. В обычной форме разделитель ставится, только если за ним следует цифра. </a:t>
            </a:r>
          </a:p>
          <a:p>
            <a:r>
              <a:rPr lang="ru-RU" dirty="0" smtClean="0"/>
              <a:t>Для преобразований типа </a:t>
            </a:r>
            <a:r>
              <a:rPr lang="ru-RU" b="1" i="1" dirty="0" err="1" smtClean="0">
                <a:solidFill>
                  <a:srgbClr val="FF0000"/>
                </a:solidFill>
              </a:rPr>
              <a:t>g</a:t>
            </a:r>
            <a:r>
              <a:rPr lang="ru-RU" dirty="0" smtClean="0"/>
              <a:t> и </a:t>
            </a:r>
            <a:r>
              <a:rPr lang="ru-RU" b="1" i="1" dirty="0" smtClean="0">
                <a:solidFill>
                  <a:srgbClr val="FF0000"/>
                </a:solidFill>
              </a:rPr>
              <a:t>G</a:t>
            </a:r>
            <a:r>
              <a:rPr lang="ru-RU" dirty="0" smtClean="0"/>
              <a:t> нули в конце числа не отсекаются.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Примеры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3600" b="1" i="1" dirty="0" smtClean="0"/>
              <a:t>"{:b}".format(70)      </a:t>
            </a:r>
            <a:r>
              <a:rPr lang="ru-RU" sz="3600" b="1" i="1" dirty="0" smtClean="0"/>
              <a:t>	</a:t>
            </a:r>
            <a:r>
              <a:rPr lang="en-US" sz="3600" b="1" i="1" dirty="0" smtClean="0"/>
              <a:t>	</a:t>
            </a:r>
            <a:r>
              <a:rPr lang="pl-PL" sz="3600" b="1" i="1" dirty="0" smtClean="0">
                <a:solidFill>
                  <a:srgbClr val="00B050"/>
                </a:solidFill>
              </a:rPr>
              <a:t># "1000110"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3600" b="1" i="1" dirty="0" smtClean="0"/>
              <a:t>"{:#b}".format(70)    </a:t>
            </a:r>
            <a:r>
              <a:rPr lang="ru-RU" sz="3600" b="1" i="1" dirty="0" smtClean="0"/>
              <a:t>	</a:t>
            </a:r>
            <a:r>
              <a:rPr lang="en-US" sz="3600" b="1" i="1" dirty="0" smtClean="0"/>
              <a:t>	</a:t>
            </a:r>
            <a:r>
              <a:rPr lang="pl-PL" sz="3600" b="1" i="1" dirty="0" smtClean="0">
                <a:solidFill>
                  <a:srgbClr val="00B050"/>
                </a:solidFill>
              </a:rPr>
              <a:t># "0b1000110"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3600" b="1" i="1" dirty="0" smtClean="0"/>
              <a:t>"{:x}".format(</a:t>
            </a:r>
            <a:r>
              <a:rPr lang="ru-RU" sz="3600" b="1" i="1" dirty="0" smtClean="0"/>
              <a:t>95</a:t>
            </a:r>
            <a:r>
              <a:rPr lang="pl-PL" sz="3600" b="1" i="1" dirty="0" smtClean="0"/>
              <a:t>)     </a:t>
            </a:r>
            <a:r>
              <a:rPr lang="ru-RU" sz="3600" b="1" i="1" dirty="0" smtClean="0"/>
              <a:t>	</a:t>
            </a:r>
            <a:r>
              <a:rPr lang="en-US" sz="3600" b="1" i="1" dirty="0" smtClean="0"/>
              <a:t>	</a:t>
            </a:r>
            <a:r>
              <a:rPr lang="pl-PL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5</a:t>
            </a:r>
            <a:r>
              <a:rPr lang="en-US" sz="3600" b="1" i="1" dirty="0" smtClean="0">
                <a:solidFill>
                  <a:srgbClr val="00B050"/>
                </a:solidFill>
              </a:rPr>
              <a:t>f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3600" b="1" i="1" dirty="0" smtClean="0"/>
              <a:t>"{:#</a:t>
            </a:r>
            <a:r>
              <a:rPr lang="en-US" sz="3600" b="1" i="1" dirty="0" smtClean="0"/>
              <a:t>X</a:t>
            </a:r>
            <a:r>
              <a:rPr lang="pl-PL" sz="3600" b="1" i="1" dirty="0" smtClean="0"/>
              <a:t>}".format(</a:t>
            </a:r>
            <a:r>
              <a:rPr lang="ru-RU" sz="3600" b="1" i="1" dirty="0" smtClean="0"/>
              <a:t>95</a:t>
            </a:r>
            <a:r>
              <a:rPr lang="pl-PL" sz="3600" b="1" i="1" dirty="0" smtClean="0"/>
              <a:t>)    </a:t>
            </a:r>
            <a:r>
              <a:rPr lang="ru-RU" sz="3600" b="1" i="1" dirty="0" smtClean="0"/>
              <a:t>	</a:t>
            </a:r>
            <a:r>
              <a:rPr lang="pl-PL" sz="3600" b="1" i="1" dirty="0" smtClean="0">
                <a:solidFill>
                  <a:srgbClr val="00B050"/>
                </a:solidFill>
              </a:rPr>
              <a:t># "0x</a:t>
            </a:r>
            <a:r>
              <a:rPr lang="en-US" sz="3600" b="1" i="1" dirty="0" smtClean="0">
                <a:solidFill>
                  <a:srgbClr val="00B050"/>
                </a:solidFill>
              </a:rPr>
              <a:t>5F</a:t>
            </a:r>
            <a:r>
              <a:rPr lang="pl-PL" sz="3600" b="1" i="1" dirty="0" smtClean="0">
                <a:solidFill>
                  <a:srgbClr val="00B050"/>
                </a:solidFill>
              </a:rPr>
              <a:t>"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3600" b="1" i="1" dirty="0" smtClean="0"/>
              <a:t>"{:o}".format(70)     </a:t>
            </a:r>
            <a:r>
              <a:rPr lang="ru-RU" sz="3600" b="1" i="1" dirty="0" smtClean="0"/>
              <a:t>	</a:t>
            </a:r>
            <a:r>
              <a:rPr lang="en-US" sz="3600" b="1" i="1" dirty="0" smtClean="0"/>
              <a:t>	</a:t>
            </a:r>
            <a:r>
              <a:rPr lang="pl-PL" sz="3600" b="1" i="1" dirty="0" smtClean="0">
                <a:solidFill>
                  <a:srgbClr val="00B050"/>
                </a:solidFill>
              </a:rPr>
              <a:t># "106"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3600" b="1" i="1" dirty="0" smtClean="0"/>
              <a:t>"{:#o}".format(70)    </a:t>
            </a:r>
            <a:r>
              <a:rPr lang="ru-RU" sz="3600" b="1" i="1" dirty="0" smtClean="0"/>
              <a:t>	</a:t>
            </a:r>
            <a:r>
              <a:rPr lang="en-US" sz="3600" b="1" i="1" dirty="0" smtClean="0"/>
              <a:t>	</a:t>
            </a:r>
            <a:r>
              <a:rPr lang="pl-PL" sz="3600" b="1" i="1" dirty="0" smtClean="0">
                <a:solidFill>
                  <a:srgbClr val="00B050"/>
                </a:solidFill>
              </a:rPr>
              <a:t># "0o106"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i="1" dirty="0" smtClean="0"/>
              <a:t>"{:f}".format(6)  </a:t>
            </a:r>
            <a:r>
              <a:rPr lang="ru-RU" sz="3600" b="1" i="1" dirty="0" smtClean="0"/>
              <a:t>		</a:t>
            </a:r>
            <a:r>
              <a:rPr lang="en-US" sz="3600" b="1" i="1" dirty="0" smtClean="0">
                <a:solidFill>
                  <a:srgbClr val="00B050"/>
                </a:solidFill>
              </a:rPr>
              <a:t># "6.000000"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i="1" dirty="0" smtClean="0"/>
              <a:t>"{:.2f}".format(6)  </a:t>
            </a:r>
            <a:r>
              <a:rPr lang="ru-RU" sz="3600" b="1" i="1" dirty="0" smtClean="0"/>
              <a:t>	</a:t>
            </a:r>
            <a:r>
              <a:rPr lang="en-US" sz="3600" b="1" i="1" dirty="0" smtClean="0"/>
              <a:t>	</a:t>
            </a:r>
            <a:r>
              <a:rPr lang="en-US" sz="3600" b="1" i="1" dirty="0" smtClean="0">
                <a:solidFill>
                  <a:srgbClr val="00B050"/>
                </a:solidFill>
              </a:rPr>
              <a:t># "</a:t>
            </a:r>
            <a:r>
              <a:rPr lang="en-US" sz="3600" b="1" i="1" smtClean="0">
                <a:solidFill>
                  <a:srgbClr val="00B050"/>
                </a:solidFill>
              </a:rPr>
              <a:t>6.00"</a:t>
            </a:r>
            <a:endParaRPr lang="ru-RU" sz="3600" b="1" i="1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i="1" smtClean="0"/>
              <a:t>"{:.2%}".format(6)	</a:t>
            </a:r>
            <a:r>
              <a:rPr lang="ru-RU" sz="3600" b="1" i="1" smtClean="0"/>
              <a:t>	</a:t>
            </a:r>
            <a:r>
              <a:rPr lang="en-US" sz="3600" b="1" i="1" smtClean="0">
                <a:solidFill>
                  <a:srgbClr val="00B050"/>
                </a:solidFill>
              </a:rPr>
              <a:t># "600.00%"</a:t>
            </a:r>
            <a:endParaRPr lang="ru-RU" sz="360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i="1" smtClean="0"/>
              <a:t>"{:.</a:t>
            </a:r>
            <a:r>
              <a:rPr lang="en-US" sz="3600" b="1" i="1" dirty="0" smtClean="0"/>
              <a:t>2s}".format("text") 	</a:t>
            </a:r>
            <a:r>
              <a:rPr lang="en-US" sz="3600" b="1" i="1" dirty="0" smtClean="0">
                <a:solidFill>
                  <a:srgbClr val="00B050"/>
                </a:solidFill>
              </a:rPr>
              <a:t># "</a:t>
            </a:r>
            <a:r>
              <a:rPr lang="en-US" sz="3600" b="1" i="1" dirty="0" err="1" smtClean="0">
                <a:solidFill>
                  <a:srgbClr val="00B050"/>
                </a:solidFill>
              </a:rPr>
              <a:t>te</a:t>
            </a:r>
            <a:r>
              <a:rPr lang="en-US" sz="3600" b="1" i="1" dirty="0" smtClean="0">
                <a:solidFill>
                  <a:srgbClr val="00B050"/>
                </a:solidFill>
              </a:rPr>
              <a:t>"</a:t>
            </a:r>
            <a:endParaRPr lang="ru-RU" sz="36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Более сложные конструкции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Задаём словарь </a:t>
            </a:r>
            <a:r>
              <a:rPr lang="en-US" b="1" i="1" dirty="0" smtClean="0"/>
              <a:t>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d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= </a:t>
            </a:r>
            <a:r>
              <a:rPr lang="en-US" b="1" i="1" dirty="0" smtClean="0">
                <a:solidFill>
                  <a:srgbClr val="FF0000"/>
                </a:solidFill>
              </a:rPr>
              <a:t>{"n": 42, "f": 7.03, "s": "</a:t>
            </a:r>
            <a:r>
              <a:rPr lang="ru-RU" b="1" i="1" dirty="0" smtClean="0">
                <a:solidFill>
                  <a:srgbClr val="FF0000"/>
                </a:solidFill>
              </a:rPr>
              <a:t>строка</a:t>
            </a:r>
            <a:r>
              <a:rPr lang="en-US" b="1" i="1" dirty="0" smtClean="0">
                <a:solidFill>
                  <a:srgbClr val="FF0000"/>
                </a:solidFill>
              </a:rPr>
              <a:t>"}</a:t>
            </a:r>
            <a:endParaRPr lang="ru-RU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smtClean="0"/>
              <a:t>"{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[n]} {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[f]} {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[s]} {</a:t>
            </a:r>
            <a:r>
              <a:rPr lang="en-US" b="1" i="1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/>
              <a:t>}".format(d, "</a:t>
            </a:r>
            <a:r>
              <a:rPr lang="ru-RU" b="1" i="1" dirty="0" smtClean="0"/>
              <a:t>конец</a:t>
            </a:r>
            <a:r>
              <a:rPr lang="en-US" b="1" i="1" dirty="0" smtClean="0"/>
              <a:t>")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"42 7.03 </a:t>
            </a:r>
            <a:r>
              <a:rPr lang="ru-RU" b="1" i="1" dirty="0" smtClean="0">
                <a:solidFill>
                  <a:srgbClr val="00B050"/>
                </a:solidFill>
              </a:rPr>
              <a:t>строка конец</a:t>
            </a:r>
            <a:r>
              <a:rPr lang="en-US" b="1" i="1" dirty="0" smtClean="0">
                <a:solidFill>
                  <a:srgbClr val="00B050"/>
                </a:solidFill>
              </a:rPr>
              <a:t>"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0</a:t>
            </a:r>
            <a:r>
              <a:rPr lang="ru-RU" b="1" i="1" dirty="0" smtClean="0">
                <a:solidFill>
                  <a:srgbClr val="00B050"/>
                </a:solidFill>
              </a:rPr>
              <a:t> – относится к </a:t>
            </a:r>
            <a:r>
              <a:rPr lang="en-US" b="1" i="1" dirty="0" smtClean="0">
                <a:solidFill>
                  <a:srgbClr val="00B050"/>
                </a:solidFill>
              </a:rPr>
              <a:t>d</a:t>
            </a:r>
            <a:r>
              <a:rPr lang="ru-RU" b="1" i="1" dirty="0" smtClean="0">
                <a:solidFill>
                  <a:srgbClr val="00B050"/>
                </a:solidFill>
              </a:rPr>
              <a:t>, </a:t>
            </a:r>
            <a:r>
              <a:rPr lang="ru-RU" b="1" i="1" dirty="0" smtClean="0">
                <a:solidFill>
                  <a:srgbClr val="FF0000"/>
                </a:solidFill>
              </a:rPr>
              <a:t>1</a:t>
            </a:r>
            <a:r>
              <a:rPr lang="ru-RU" b="1" i="1" dirty="0" smtClean="0">
                <a:solidFill>
                  <a:srgbClr val="00B050"/>
                </a:solidFill>
              </a:rPr>
              <a:t> – к строке "конец"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FF0000"/>
                </a:solidFill>
              </a:rPr>
              <a:t>n, f, s </a:t>
            </a:r>
            <a:r>
              <a:rPr lang="en-US" b="1" i="1" dirty="0" smtClean="0">
                <a:solidFill>
                  <a:srgbClr val="00B050"/>
                </a:solidFill>
              </a:rPr>
              <a:t>– </a:t>
            </a:r>
            <a:r>
              <a:rPr lang="ru-RU" b="1" i="1" dirty="0" smtClean="0">
                <a:solidFill>
                  <a:srgbClr val="00B050"/>
                </a:solidFill>
              </a:rPr>
              <a:t>ключи словаря</a:t>
            </a: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dirty="0" smtClean="0"/>
              <a:t>С именованными параметрами не из словаря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b="1" i="1" dirty="0" smtClean="0"/>
              <a:t>"</a:t>
            </a:r>
            <a:r>
              <a:rPr lang="en-US" b="1" i="1" dirty="0" smtClean="0"/>
              <a:t>{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i="1" dirty="0" smtClean="0"/>
              <a:t>:d} {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b="1" i="1" dirty="0" smtClean="0"/>
              <a:t>:f} {</a:t>
            </a:r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b="1" i="1" dirty="0" smtClean="0"/>
              <a:t>:s}</a:t>
            </a:r>
            <a:r>
              <a:rPr lang="ru-RU" b="1" i="1" dirty="0" smtClean="0"/>
              <a:t>"</a:t>
            </a:r>
            <a:r>
              <a:rPr lang="en-US" b="1" i="1" dirty="0" smtClean="0"/>
              <a:t>.format(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i="1" dirty="0" smtClean="0"/>
              <a:t>=42, 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en-US" b="1" i="1" dirty="0" smtClean="0"/>
              <a:t>=7.03, </a:t>
            </a:r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b="1" i="1" dirty="0" smtClean="0"/>
              <a:t>=</a:t>
            </a:r>
            <a:r>
              <a:rPr lang="ru-RU" b="1" i="1" dirty="0" smtClean="0"/>
              <a:t>"строка"</a:t>
            </a:r>
            <a:r>
              <a:rPr lang="en-US" b="1" i="1" dirty="0" smtClean="0"/>
              <a:t>)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"</a:t>
            </a:r>
            <a:r>
              <a:rPr lang="ru-RU" b="1" i="1" dirty="0" smtClean="0">
                <a:solidFill>
                  <a:srgbClr val="00B050"/>
                </a:solidFill>
              </a:rPr>
              <a:t>42 7.030000 строка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для </a:t>
            </a:r>
            <a:r>
              <a:rPr lang="en-US" b="1" i="1" dirty="0" smtClean="0">
                <a:solidFill>
                  <a:srgbClr val="FF0000"/>
                </a:solidFill>
              </a:rPr>
              <a:t>f</a:t>
            </a:r>
            <a:r>
              <a:rPr lang="ru-RU" b="1" i="1" dirty="0" smtClean="0">
                <a:solidFill>
                  <a:srgbClr val="00B050"/>
                </a:solidFill>
              </a:rPr>
              <a:t> точность по умолчанию – </a:t>
            </a:r>
            <a:r>
              <a:rPr lang="ru-RU" b="1" i="1" dirty="0" smtClean="0">
                <a:solidFill>
                  <a:srgbClr val="FF0000"/>
                </a:solidFill>
              </a:rPr>
              <a:t>6</a:t>
            </a:r>
            <a:r>
              <a:rPr lang="ru-RU" b="1" i="1" dirty="0" smtClean="0">
                <a:solidFill>
                  <a:srgbClr val="00B050"/>
                </a:solidFill>
              </a:rPr>
              <a:t> знаков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dirty="0" smtClean="0"/>
              <a:t>Минимальная длина поля </a:t>
            </a:r>
            <a:r>
              <a:rPr lang="en-US" dirty="0" smtClean="0"/>
              <a:t>–</a:t>
            </a:r>
            <a:r>
              <a:rPr lang="ru-RU" dirty="0" smtClean="0"/>
              <a:t> 10, выравнивание по левому краю</a:t>
            </a:r>
            <a:r>
              <a:rPr lang="en-US" dirty="0" smtClean="0"/>
              <a:t>: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print("{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:&lt;10d} {</a:t>
            </a:r>
            <a:r>
              <a:rPr lang="en-US" b="1" i="1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/>
              <a:t>:&lt;10f} {</a:t>
            </a:r>
            <a:r>
              <a:rPr lang="en-US" b="1" i="1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/>
              <a:t>:&lt;10s}".format(42, 7.05, "txt")) 	</a:t>
            </a:r>
            <a:r>
              <a:rPr lang="en-US" b="1" i="1" dirty="0" smtClean="0">
                <a:solidFill>
                  <a:srgbClr val="00B050"/>
                </a:solidFill>
              </a:rPr>
              <a:t># 42       7.050000   txt 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…продолжение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mtClean="0"/>
              <a:t>1 </a:t>
            </a:r>
            <a:r>
              <a:rPr lang="ru-RU" smtClean="0"/>
              <a:t>аргумент</a:t>
            </a:r>
            <a:r>
              <a:rPr lang="en-US" smtClean="0"/>
              <a:t> {0}: </a:t>
            </a:r>
            <a:r>
              <a:rPr lang="ru-RU" dirty="0" smtClean="0"/>
              <a:t>центральное выравнивание </a:t>
            </a:r>
            <a:r>
              <a:rPr lang="en-US" dirty="0" smtClean="0"/>
              <a:t>– 10 </a:t>
            </a:r>
            <a:r>
              <a:rPr lang="ru-RU" dirty="0" smtClean="0"/>
              <a:t>знаков целого числа</a:t>
            </a:r>
          </a:p>
          <a:p>
            <a:pPr>
              <a:buNone/>
            </a:pPr>
            <a:r>
              <a:rPr lang="ru-RU" smtClean="0"/>
              <a:t>2 </a:t>
            </a:r>
            <a:r>
              <a:rPr lang="ru-RU" smtClean="0"/>
              <a:t>аргумент</a:t>
            </a:r>
            <a:r>
              <a:rPr lang="en-US" smtClean="0"/>
              <a:t> {1}</a:t>
            </a:r>
            <a:r>
              <a:rPr lang="ru-RU" smtClean="0"/>
              <a:t>: </a:t>
            </a:r>
            <a:r>
              <a:rPr lang="ru-RU" dirty="0" smtClean="0"/>
              <a:t>правое выравнивание, 10 знаков и точность 4 </a:t>
            </a:r>
            <a:r>
              <a:rPr lang="ru-RU" smtClean="0"/>
              <a:t>знака </a:t>
            </a:r>
            <a:r>
              <a:rPr lang="ru-RU" smtClean="0"/>
              <a:t>для вещественного числа</a:t>
            </a:r>
            <a:endParaRPr lang="ru-RU" dirty="0" smtClean="0"/>
          </a:p>
          <a:p>
            <a:pPr>
              <a:buNone/>
            </a:pPr>
            <a:r>
              <a:rPr lang="ru-RU" smtClean="0"/>
              <a:t>3 </a:t>
            </a:r>
            <a:r>
              <a:rPr lang="ru-RU" smtClean="0"/>
              <a:t>аргумент</a:t>
            </a:r>
            <a:r>
              <a:rPr lang="en-US" smtClean="0"/>
              <a:t> {2}</a:t>
            </a:r>
            <a:r>
              <a:rPr lang="ru-RU" smtClean="0"/>
              <a:t> </a:t>
            </a:r>
            <a:r>
              <a:rPr lang="ru-RU" dirty="0" smtClean="0"/>
              <a:t>– ширина </a:t>
            </a:r>
            <a:r>
              <a:rPr lang="ru-RU" smtClean="0"/>
              <a:t>10 </a:t>
            </a:r>
            <a:r>
              <a:rPr lang="ru-RU" smtClean="0"/>
              <a:t>знаков для строки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"{</a:t>
            </a:r>
            <a:r>
              <a:rPr lang="en-US" b="1" i="1" dirty="0" smtClean="0">
                <a:solidFill>
                  <a:srgbClr val="FF0000"/>
                </a:solidFill>
              </a:rPr>
              <a:t>0</a:t>
            </a:r>
            <a:r>
              <a:rPr lang="en-US" b="1" i="1" dirty="0" smtClean="0"/>
              <a:t>:^10d} {</a:t>
            </a:r>
            <a:r>
              <a:rPr lang="en-US" b="1" i="1" dirty="0" smtClean="0">
                <a:solidFill>
                  <a:srgbClr val="FF0000"/>
                </a:solidFill>
              </a:rPr>
              <a:t>1</a:t>
            </a:r>
            <a:r>
              <a:rPr lang="en-US" b="1" i="1" dirty="0" smtClean="0"/>
              <a:t>:&gt;10.4f} {</a:t>
            </a:r>
            <a:r>
              <a:rPr lang="en-US" b="1" i="1" dirty="0" smtClean="0">
                <a:solidFill>
                  <a:srgbClr val="FF0000"/>
                </a:solidFill>
              </a:rPr>
              <a:t>2</a:t>
            </a:r>
            <a:r>
              <a:rPr lang="en-US" b="1" i="1" dirty="0" smtClean="0"/>
              <a:t>:10.4s}".format(42, 7.05, "txt")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	  42         7.0500 txt 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встроенных идентификаторов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/>
              <a:t>import </a:t>
            </a:r>
            <a:r>
              <a:rPr lang="en-US" dirty="0" err="1" smtClean="0"/>
              <a:t>builtins</a:t>
            </a:r>
            <a:endParaRPr lang="ru-RU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dir(</a:t>
            </a:r>
            <a:r>
              <a:rPr lang="en-US" dirty="0" err="1" smtClean="0"/>
              <a:t>builtins</a:t>
            </a:r>
            <a:r>
              <a:rPr lang="en-US" dirty="0" smtClean="0"/>
              <a:t>)</a:t>
            </a:r>
            <a:endParaRPr lang="ru-RU" i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/>
              <a:t>['</a:t>
            </a:r>
            <a:r>
              <a:rPr lang="en-US" i="1" dirty="0" err="1" smtClean="0"/>
              <a:t>ArithmeticError</a:t>
            </a:r>
            <a:r>
              <a:rPr lang="en-US" i="1" dirty="0" smtClean="0"/>
              <a:t>', '</a:t>
            </a:r>
            <a:r>
              <a:rPr lang="en-US" i="1" dirty="0" err="1" smtClean="0"/>
              <a:t>AssertionError</a:t>
            </a:r>
            <a:r>
              <a:rPr lang="en-US" i="1" dirty="0" smtClean="0"/>
              <a:t>', '</a:t>
            </a:r>
            <a:r>
              <a:rPr lang="en-US" i="1" dirty="0" err="1" smtClean="0"/>
              <a:t>AttributeError</a:t>
            </a:r>
            <a:r>
              <a:rPr lang="en-US" i="1" dirty="0" smtClean="0"/>
              <a:t>', '</a:t>
            </a:r>
            <a:r>
              <a:rPr lang="en-US" i="1" dirty="0" err="1" smtClean="0"/>
              <a:t>BaseException</a:t>
            </a:r>
            <a:r>
              <a:rPr lang="en-US" i="1" dirty="0" smtClean="0"/>
              <a:t>', '</a:t>
            </a:r>
            <a:r>
              <a:rPr lang="en-US" i="1" dirty="0" err="1" smtClean="0"/>
              <a:t>BlockingIOError</a:t>
            </a:r>
            <a:r>
              <a:rPr lang="en-US" i="1" dirty="0" smtClean="0"/>
              <a:t>', '</a:t>
            </a:r>
            <a:r>
              <a:rPr lang="en-US" i="1" dirty="0" err="1" smtClean="0"/>
              <a:t>BrokenPipeError</a:t>
            </a:r>
            <a:r>
              <a:rPr lang="en-US" i="1" dirty="0" smtClean="0"/>
              <a:t>', '</a:t>
            </a:r>
            <a:r>
              <a:rPr lang="en-US" i="1" dirty="0" err="1" smtClean="0"/>
              <a:t>BufferError</a:t>
            </a:r>
            <a:r>
              <a:rPr lang="en-US" i="1" dirty="0" smtClean="0"/>
              <a:t>', '</a:t>
            </a:r>
            <a:r>
              <a:rPr lang="en-US" i="1" dirty="0" err="1" smtClean="0"/>
              <a:t>BytesWarning</a:t>
            </a:r>
            <a:r>
              <a:rPr lang="en-US" i="1" dirty="0" smtClean="0"/>
              <a:t>', '</a:t>
            </a:r>
            <a:r>
              <a:rPr lang="en-US" i="1" dirty="0" err="1" smtClean="0"/>
              <a:t>ChildProcessError</a:t>
            </a:r>
            <a:r>
              <a:rPr lang="en-US" i="1" dirty="0" smtClean="0"/>
              <a:t>', '</a:t>
            </a:r>
            <a:r>
              <a:rPr lang="en-US" i="1" dirty="0" err="1" smtClean="0"/>
              <a:t>ConnectionAbortedError</a:t>
            </a:r>
            <a:r>
              <a:rPr lang="en-US" i="1" dirty="0" smtClean="0"/>
              <a:t>', '</a:t>
            </a:r>
            <a:r>
              <a:rPr lang="en-US" i="1" dirty="0" err="1" smtClean="0"/>
              <a:t>ConnectionError</a:t>
            </a:r>
            <a:r>
              <a:rPr lang="en-US" i="1" dirty="0" smtClean="0"/>
              <a:t>', '</a:t>
            </a:r>
            <a:r>
              <a:rPr lang="en-US" i="1" dirty="0" err="1" smtClean="0"/>
              <a:t>ConnectionRefusedError</a:t>
            </a:r>
            <a:r>
              <a:rPr lang="en-US" i="1" dirty="0" smtClean="0"/>
              <a:t>', '</a:t>
            </a:r>
            <a:r>
              <a:rPr lang="en-US" i="1" dirty="0" err="1" smtClean="0"/>
              <a:t>ConnectionResetError</a:t>
            </a:r>
            <a:r>
              <a:rPr lang="en-US" i="1" dirty="0" smtClean="0"/>
              <a:t>', '</a:t>
            </a:r>
            <a:r>
              <a:rPr lang="en-US" i="1" dirty="0" err="1" smtClean="0"/>
              <a:t>DeprecationWarning</a:t>
            </a:r>
            <a:r>
              <a:rPr lang="en-US" i="1" dirty="0" smtClean="0"/>
              <a:t>', '</a:t>
            </a:r>
            <a:r>
              <a:rPr lang="en-US" i="1" dirty="0" err="1" smtClean="0"/>
              <a:t>EOFError</a:t>
            </a:r>
            <a:r>
              <a:rPr lang="en-US" i="1" dirty="0" smtClean="0"/>
              <a:t>', 'Ellipsis', '</a:t>
            </a:r>
            <a:r>
              <a:rPr lang="en-US" i="1" dirty="0" err="1" smtClean="0"/>
              <a:t>EnvironmentError</a:t>
            </a:r>
            <a:r>
              <a:rPr lang="en-US" i="1" dirty="0" smtClean="0"/>
              <a:t>', 'Exception', 'False', '</a:t>
            </a:r>
            <a:r>
              <a:rPr lang="en-US" i="1" dirty="0" err="1" smtClean="0"/>
              <a:t>FileExistsError</a:t>
            </a:r>
            <a:r>
              <a:rPr lang="en-US" i="1" dirty="0" smtClean="0"/>
              <a:t>', '</a:t>
            </a:r>
            <a:r>
              <a:rPr lang="en-US" i="1" dirty="0" err="1" smtClean="0"/>
              <a:t>FileNotFoundError</a:t>
            </a:r>
            <a:r>
              <a:rPr lang="en-US" i="1" dirty="0" smtClean="0"/>
              <a:t>', '</a:t>
            </a:r>
            <a:r>
              <a:rPr lang="en-US" i="1" dirty="0" err="1" smtClean="0"/>
              <a:t>FloatingPointError</a:t>
            </a:r>
            <a:r>
              <a:rPr lang="en-US" i="1" dirty="0" smtClean="0"/>
              <a:t>', '</a:t>
            </a:r>
            <a:r>
              <a:rPr lang="en-US" i="1" dirty="0" err="1" smtClean="0"/>
              <a:t>FutureWarning</a:t>
            </a:r>
            <a:r>
              <a:rPr lang="en-US" i="1" dirty="0" smtClean="0"/>
              <a:t>', '</a:t>
            </a:r>
            <a:r>
              <a:rPr lang="en-US" i="1" dirty="0" err="1" smtClean="0"/>
              <a:t>GeneratorExit</a:t>
            </a:r>
            <a:r>
              <a:rPr lang="en-US" i="1" dirty="0" smtClean="0"/>
              <a:t>', '</a:t>
            </a:r>
            <a:r>
              <a:rPr lang="en-US" i="1" dirty="0" err="1" smtClean="0"/>
              <a:t>IOError</a:t>
            </a:r>
            <a:r>
              <a:rPr lang="en-US" i="1" dirty="0" smtClean="0"/>
              <a:t>', '</a:t>
            </a:r>
            <a:r>
              <a:rPr lang="en-US" i="1" dirty="0" err="1" smtClean="0"/>
              <a:t>ImportError</a:t>
            </a:r>
            <a:r>
              <a:rPr lang="en-US" i="1" dirty="0" smtClean="0"/>
              <a:t>', '</a:t>
            </a:r>
            <a:r>
              <a:rPr lang="en-US" i="1" dirty="0" err="1" smtClean="0"/>
              <a:t>ImportWarning</a:t>
            </a:r>
            <a:r>
              <a:rPr lang="en-US" i="1" dirty="0" smtClean="0"/>
              <a:t>', '</a:t>
            </a:r>
            <a:r>
              <a:rPr lang="en-US" i="1" dirty="0" err="1" smtClean="0"/>
              <a:t>IndentationError</a:t>
            </a:r>
            <a:r>
              <a:rPr lang="en-US" i="1" dirty="0" smtClean="0"/>
              <a:t>', '</a:t>
            </a:r>
            <a:r>
              <a:rPr lang="en-US" i="1" dirty="0" err="1" smtClean="0"/>
              <a:t>IndexError</a:t>
            </a:r>
            <a:r>
              <a:rPr lang="en-US" i="1" dirty="0" smtClean="0"/>
              <a:t>', '</a:t>
            </a:r>
            <a:r>
              <a:rPr lang="en-US" i="1" dirty="0" err="1" smtClean="0"/>
              <a:t>InterruptedError</a:t>
            </a:r>
            <a:r>
              <a:rPr lang="en-US" i="1" dirty="0" smtClean="0"/>
              <a:t>', '</a:t>
            </a:r>
            <a:r>
              <a:rPr lang="en-US" i="1" dirty="0" err="1" smtClean="0"/>
              <a:t>IsADirectoryError</a:t>
            </a:r>
            <a:r>
              <a:rPr lang="en-US" i="1" dirty="0" smtClean="0"/>
              <a:t>', '</a:t>
            </a:r>
            <a:r>
              <a:rPr lang="en-US" i="1" dirty="0" err="1" smtClean="0"/>
              <a:t>KeyError</a:t>
            </a:r>
            <a:r>
              <a:rPr lang="en-US" i="1" dirty="0" smtClean="0"/>
              <a:t>', '</a:t>
            </a:r>
            <a:r>
              <a:rPr lang="en-US" i="1" dirty="0" err="1" smtClean="0"/>
              <a:t>KeyboardInterrupt</a:t>
            </a:r>
            <a:r>
              <a:rPr lang="en-US" i="1" dirty="0" smtClean="0"/>
              <a:t>', '</a:t>
            </a:r>
            <a:r>
              <a:rPr lang="en-US" i="1" dirty="0" err="1" smtClean="0"/>
              <a:t>LookupError</a:t>
            </a:r>
            <a:r>
              <a:rPr lang="en-US" i="1" dirty="0" smtClean="0"/>
              <a:t>', '</a:t>
            </a:r>
            <a:r>
              <a:rPr lang="en-US" i="1" dirty="0" err="1" smtClean="0"/>
              <a:t>MemoryError</a:t>
            </a:r>
            <a:r>
              <a:rPr lang="en-US" i="1" dirty="0" smtClean="0"/>
              <a:t>', '</a:t>
            </a:r>
            <a:r>
              <a:rPr lang="en-US" i="1" dirty="0" err="1" smtClean="0"/>
              <a:t>ModuleNotFoundError</a:t>
            </a:r>
            <a:r>
              <a:rPr lang="en-US" i="1" dirty="0" smtClean="0"/>
              <a:t>', '</a:t>
            </a:r>
            <a:r>
              <a:rPr lang="en-US" i="1" dirty="0" err="1" smtClean="0"/>
              <a:t>NameError</a:t>
            </a:r>
            <a:r>
              <a:rPr lang="en-US" i="1" dirty="0" smtClean="0"/>
              <a:t>', 'None', '</a:t>
            </a:r>
            <a:r>
              <a:rPr lang="en-US" i="1" dirty="0" err="1" smtClean="0"/>
              <a:t>NotADirectoryError</a:t>
            </a:r>
            <a:r>
              <a:rPr lang="en-US" i="1" dirty="0" smtClean="0"/>
              <a:t>', '</a:t>
            </a:r>
            <a:r>
              <a:rPr lang="en-US" i="1" dirty="0" err="1" smtClean="0"/>
              <a:t>NotImplemented</a:t>
            </a:r>
            <a:r>
              <a:rPr lang="en-US" i="1" dirty="0" smtClean="0"/>
              <a:t>', '</a:t>
            </a:r>
            <a:r>
              <a:rPr lang="en-US" i="1" dirty="0" err="1" smtClean="0"/>
              <a:t>NotImplementedError</a:t>
            </a:r>
            <a:r>
              <a:rPr lang="en-US" i="1" dirty="0" smtClean="0"/>
              <a:t>', '</a:t>
            </a:r>
            <a:r>
              <a:rPr lang="en-US" i="1" dirty="0" err="1" smtClean="0"/>
              <a:t>OSError</a:t>
            </a:r>
            <a:r>
              <a:rPr lang="en-US" i="1" dirty="0" smtClean="0"/>
              <a:t>', '</a:t>
            </a:r>
            <a:r>
              <a:rPr lang="en-US" i="1" dirty="0" err="1" smtClean="0"/>
              <a:t>OverflowError</a:t>
            </a:r>
            <a:r>
              <a:rPr lang="en-US" i="1" dirty="0" smtClean="0"/>
              <a:t>', '</a:t>
            </a:r>
            <a:r>
              <a:rPr lang="en-US" i="1" dirty="0" err="1" smtClean="0"/>
              <a:t>PendingDeprecationWarning</a:t>
            </a:r>
            <a:r>
              <a:rPr lang="en-US" i="1" dirty="0" smtClean="0"/>
              <a:t>', '</a:t>
            </a:r>
            <a:r>
              <a:rPr lang="en-US" i="1" dirty="0" err="1" smtClean="0"/>
              <a:t>PermissionError</a:t>
            </a:r>
            <a:r>
              <a:rPr lang="en-US" i="1" dirty="0" smtClean="0"/>
              <a:t>', '</a:t>
            </a:r>
            <a:r>
              <a:rPr lang="en-US" i="1" dirty="0" err="1" smtClean="0"/>
              <a:t>ProcessLookupError</a:t>
            </a:r>
            <a:r>
              <a:rPr lang="en-US" i="1" dirty="0" smtClean="0"/>
              <a:t>', '</a:t>
            </a:r>
            <a:r>
              <a:rPr lang="en-US" i="1" dirty="0" err="1" smtClean="0"/>
              <a:t>RecursionError</a:t>
            </a:r>
            <a:r>
              <a:rPr lang="en-US" i="1" dirty="0" smtClean="0"/>
              <a:t>', '</a:t>
            </a:r>
            <a:r>
              <a:rPr lang="en-US" i="1" dirty="0" err="1" smtClean="0"/>
              <a:t>ReferenceError</a:t>
            </a:r>
            <a:r>
              <a:rPr lang="en-US" i="1" dirty="0" smtClean="0"/>
              <a:t>', '</a:t>
            </a:r>
            <a:r>
              <a:rPr lang="en-US" i="1" dirty="0" err="1" smtClean="0"/>
              <a:t>ResourceWarning</a:t>
            </a:r>
            <a:r>
              <a:rPr lang="en-US" i="1" dirty="0" smtClean="0"/>
              <a:t>', '</a:t>
            </a:r>
            <a:r>
              <a:rPr lang="en-US" i="1" dirty="0" err="1" smtClean="0"/>
              <a:t>RuntimeError</a:t>
            </a:r>
            <a:r>
              <a:rPr lang="en-US" i="1" dirty="0" smtClean="0"/>
              <a:t>', '</a:t>
            </a:r>
            <a:r>
              <a:rPr lang="en-US" i="1" dirty="0" err="1" smtClean="0"/>
              <a:t>RuntimeWarning</a:t>
            </a:r>
            <a:r>
              <a:rPr lang="en-US" i="1" dirty="0" smtClean="0"/>
              <a:t>', '</a:t>
            </a:r>
            <a:r>
              <a:rPr lang="en-US" i="1" dirty="0" err="1" smtClean="0"/>
              <a:t>StopAsyncIteration</a:t>
            </a:r>
            <a:r>
              <a:rPr lang="en-US" i="1" dirty="0" smtClean="0"/>
              <a:t>', '</a:t>
            </a:r>
            <a:r>
              <a:rPr lang="en-US" i="1" dirty="0" err="1" smtClean="0"/>
              <a:t>StopIteration</a:t>
            </a:r>
            <a:r>
              <a:rPr lang="en-US" i="1" dirty="0" smtClean="0"/>
              <a:t>', '</a:t>
            </a:r>
            <a:r>
              <a:rPr lang="en-US" i="1" dirty="0" err="1" smtClean="0"/>
              <a:t>SyntaxError</a:t>
            </a:r>
            <a:r>
              <a:rPr lang="en-US" i="1" dirty="0" smtClean="0"/>
              <a:t>', '</a:t>
            </a:r>
            <a:r>
              <a:rPr lang="en-US" i="1" dirty="0" err="1" smtClean="0"/>
              <a:t>SyntaxWarning</a:t>
            </a:r>
            <a:r>
              <a:rPr lang="en-US" i="1" dirty="0" smtClean="0"/>
              <a:t>', '</a:t>
            </a:r>
            <a:r>
              <a:rPr lang="en-US" i="1" dirty="0" err="1" smtClean="0"/>
              <a:t>SystemError</a:t>
            </a:r>
            <a:r>
              <a:rPr lang="en-US" i="1" dirty="0" smtClean="0"/>
              <a:t>', '</a:t>
            </a:r>
            <a:r>
              <a:rPr lang="en-US" i="1" dirty="0" err="1" smtClean="0"/>
              <a:t>SystemExit</a:t>
            </a:r>
            <a:r>
              <a:rPr lang="en-US" i="1" dirty="0" smtClean="0"/>
              <a:t>', '</a:t>
            </a:r>
            <a:r>
              <a:rPr lang="en-US" i="1" dirty="0" err="1" smtClean="0"/>
              <a:t>TabError</a:t>
            </a:r>
            <a:r>
              <a:rPr lang="en-US" i="1" dirty="0" smtClean="0"/>
              <a:t>', '</a:t>
            </a:r>
            <a:r>
              <a:rPr lang="en-US" i="1" dirty="0" err="1" smtClean="0"/>
              <a:t>TimeoutError</a:t>
            </a:r>
            <a:r>
              <a:rPr lang="en-US" i="1" dirty="0" smtClean="0"/>
              <a:t>', 'True', '</a:t>
            </a:r>
            <a:r>
              <a:rPr lang="en-US" i="1" dirty="0" err="1" smtClean="0"/>
              <a:t>TypeError</a:t>
            </a:r>
            <a:r>
              <a:rPr lang="en-US" i="1" dirty="0" smtClean="0"/>
              <a:t>', '</a:t>
            </a:r>
            <a:r>
              <a:rPr lang="en-US" i="1" dirty="0" err="1" smtClean="0"/>
              <a:t>UnboundLocalError</a:t>
            </a:r>
            <a:r>
              <a:rPr lang="en-US" i="1" dirty="0" smtClean="0"/>
              <a:t>', '</a:t>
            </a:r>
            <a:r>
              <a:rPr lang="en-US" i="1" dirty="0" err="1" smtClean="0"/>
              <a:t>UnicodeDecodeError</a:t>
            </a:r>
            <a:r>
              <a:rPr lang="en-US" i="1" dirty="0" smtClean="0"/>
              <a:t>', '</a:t>
            </a:r>
            <a:r>
              <a:rPr lang="en-US" i="1" dirty="0" err="1" smtClean="0"/>
              <a:t>UnicodeEncodeError</a:t>
            </a:r>
            <a:r>
              <a:rPr lang="en-US" i="1" dirty="0" smtClean="0"/>
              <a:t>', '</a:t>
            </a:r>
            <a:r>
              <a:rPr lang="en-US" i="1" dirty="0" err="1" smtClean="0"/>
              <a:t>UnicodeError</a:t>
            </a:r>
            <a:r>
              <a:rPr lang="en-US" i="1" dirty="0" smtClean="0"/>
              <a:t>', '</a:t>
            </a:r>
            <a:r>
              <a:rPr lang="en-US" i="1" dirty="0" err="1" smtClean="0"/>
              <a:t>UnicodeTranslateError</a:t>
            </a:r>
            <a:r>
              <a:rPr lang="en-US" i="1" dirty="0" smtClean="0"/>
              <a:t>', '</a:t>
            </a:r>
            <a:r>
              <a:rPr lang="en-US" i="1" dirty="0" err="1" smtClean="0"/>
              <a:t>UnicodeWarning</a:t>
            </a:r>
            <a:r>
              <a:rPr lang="en-US" i="1" dirty="0" smtClean="0"/>
              <a:t>', '</a:t>
            </a:r>
            <a:r>
              <a:rPr lang="en-US" i="1" dirty="0" err="1" smtClean="0"/>
              <a:t>UserWarning</a:t>
            </a:r>
            <a:r>
              <a:rPr lang="en-US" i="1" dirty="0" smtClean="0"/>
              <a:t>', '</a:t>
            </a:r>
            <a:r>
              <a:rPr lang="en-US" i="1" dirty="0" err="1" smtClean="0"/>
              <a:t>ValueError</a:t>
            </a:r>
            <a:r>
              <a:rPr lang="en-US" i="1" dirty="0" smtClean="0"/>
              <a:t>', 'Warning', '</a:t>
            </a:r>
            <a:r>
              <a:rPr lang="en-US" i="1" dirty="0" err="1" smtClean="0"/>
              <a:t>WindowsError</a:t>
            </a:r>
            <a:r>
              <a:rPr lang="en-US" i="1" dirty="0" smtClean="0"/>
              <a:t>', '</a:t>
            </a:r>
            <a:r>
              <a:rPr lang="en-US" i="1" dirty="0" err="1" smtClean="0"/>
              <a:t>ZeroDivisionError</a:t>
            </a:r>
            <a:r>
              <a:rPr lang="en-US" i="1" dirty="0" smtClean="0"/>
              <a:t>', '__</a:t>
            </a:r>
            <a:r>
              <a:rPr lang="en-US" i="1" dirty="0" err="1" smtClean="0"/>
              <a:t>build_class</a:t>
            </a:r>
            <a:r>
              <a:rPr lang="en-US" i="1" dirty="0" smtClean="0"/>
              <a:t>__', '__debug__', '__doc__', '__import__', '__loader__', '__name__', '__package__', '__spec__', 'abs', 'all', 'any', '</a:t>
            </a:r>
            <a:r>
              <a:rPr lang="en-US" i="1" dirty="0" err="1" smtClean="0"/>
              <a:t>ascii</a:t>
            </a:r>
            <a:r>
              <a:rPr lang="en-US" i="1" dirty="0" smtClean="0"/>
              <a:t>', 'bin', '</a:t>
            </a:r>
            <a:r>
              <a:rPr lang="en-US" i="1" dirty="0" err="1" smtClean="0"/>
              <a:t>bool</a:t>
            </a:r>
            <a:r>
              <a:rPr lang="en-US" i="1" dirty="0" smtClean="0"/>
              <a:t>', '</a:t>
            </a:r>
            <a:r>
              <a:rPr lang="en-US" i="1" dirty="0" err="1" smtClean="0"/>
              <a:t>bytearray</a:t>
            </a:r>
            <a:r>
              <a:rPr lang="en-US" i="1" dirty="0" smtClean="0"/>
              <a:t>', 'bytes', 'callable', '</a:t>
            </a:r>
            <a:r>
              <a:rPr lang="en-US" i="1" dirty="0" err="1" smtClean="0"/>
              <a:t>chr</a:t>
            </a:r>
            <a:r>
              <a:rPr lang="en-US" i="1" dirty="0" smtClean="0"/>
              <a:t>', '</a:t>
            </a:r>
            <a:r>
              <a:rPr lang="en-US" i="1" dirty="0" err="1" smtClean="0"/>
              <a:t>classmethod</a:t>
            </a:r>
            <a:r>
              <a:rPr lang="en-US" i="1" dirty="0" smtClean="0"/>
              <a:t>', 'compile', 'complex', 'copyright', 'credits', '</a:t>
            </a:r>
            <a:r>
              <a:rPr lang="en-US" i="1" dirty="0" err="1" smtClean="0"/>
              <a:t>delattr</a:t>
            </a:r>
            <a:r>
              <a:rPr lang="en-US" i="1" dirty="0" smtClean="0"/>
              <a:t>', '</a:t>
            </a:r>
            <a:r>
              <a:rPr lang="en-US" i="1" dirty="0" err="1" smtClean="0"/>
              <a:t>dict</a:t>
            </a:r>
            <a:r>
              <a:rPr lang="en-US" i="1" dirty="0" smtClean="0"/>
              <a:t>', 'dir', '</a:t>
            </a:r>
            <a:r>
              <a:rPr lang="en-US" i="1" dirty="0" err="1" smtClean="0"/>
              <a:t>divmod</a:t>
            </a:r>
            <a:r>
              <a:rPr lang="en-US" i="1" dirty="0" smtClean="0"/>
              <a:t>', 'enumerate', '</a:t>
            </a:r>
            <a:r>
              <a:rPr lang="en-US" i="1" dirty="0" err="1" smtClean="0"/>
              <a:t>eval</a:t>
            </a:r>
            <a:r>
              <a:rPr lang="en-US" i="1" dirty="0" smtClean="0"/>
              <a:t>', 'exec', 'exit', 'filter', 'float', 'format', '</a:t>
            </a:r>
            <a:r>
              <a:rPr lang="en-US" i="1" dirty="0" err="1" smtClean="0"/>
              <a:t>frozenset</a:t>
            </a:r>
            <a:r>
              <a:rPr lang="en-US" i="1" dirty="0" smtClean="0"/>
              <a:t>', '</a:t>
            </a:r>
            <a:r>
              <a:rPr lang="en-US" i="1" dirty="0" err="1" smtClean="0"/>
              <a:t>getattr</a:t>
            </a:r>
            <a:r>
              <a:rPr lang="en-US" i="1" dirty="0" smtClean="0"/>
              <a:t>', '</a:t>
            </a:r>
            <a:r>
              <a:rPr lang="en-US" i="1" dirty="0" err="1" smtClean="0"/>
              <a:t>globals</a:t>
            </a:r>
            <a:r>
              <a:rPr lang="en-US" i="1" dirty="0" smtClean="0"/>
              <a:t>', '</a:t>
            </a:r>
            <a:r>
              <a:rPr lang="en-US" i="1" dirty="0" err="1" smtClean="0"/>
              <a:t>hasattr</a:t>
            </a:r>
            <a:r>
              <a:rPr lang="en-US" i="1" dirty="0" smtClean="0"/>
              <a:t>', 'hash', 'help', 'hex', 'id', 'input', '</a:t>
            </a:r>
            <a:r>
              <a:rPr lang="en-US" i="1" dirty="0" err="1" smtClean="0"/>
              <a:t>int</a:t>
            </a:r>
            <a:r>
              <a:rPr lang="en-US" i="1" dirty="0" smtClean="0"/>
              <a:t>', '</a:t>
            </a:r>
            <a:r>
              <a:rPr lang="en-US" i="1" dirty="0" err="1" smtClean="0"/>
              <a:t>isinstance</a:t>
            </a:r>
            <a:r>
              <a:rPr lang="en-US" i="1" dirty="0" smtClean="0"/>
              <a:t>', '</a:t>
            </a:r>
            <a:r>
              <a:rPr lang="en-US" i="1" dirty="0" err="1" smtClean="0"/>
              <a:t>issubclass</a:t>
            </a:r>
            <a:r>
              <a:rPr lang="en-US" i="1" dirty="0" smtClean="0"/>
              <a:t>', '</a:t>
            </a:r>
            <a:r>
              <a:rPr lang="en-US" i="1" dirty="0" err="1" smtClean="0"/>
              <a:t>iter</a:t>
            </a:r>
            <a:r>
              <a:rPr lang="en-US" i="1" dirty="0" smtClean="0"/>
              <a:t>', '</a:t>
            </a:r>
            <a:r>
              <a:rPr lang="en-US" i="1" dirty="0" err="1" smtClean="0"/>
              <a:t>len</a:t>
            </a:r>
            <a:r>
              <a:rPr lang="en-US" i="1" dirty="0" smtClean="0"/>
              <a:t>', 'license', 'list', 'locals', 'map', 'max', '</a:t>
            </a:r>
            <a:r>
              <a:rPr lang="en-US" i="1" dirty="0" err="1" smtClean="0"/>
              <a:t>memoryview</a:t>
            </a:r>
            <a:r>
              <a:rPr lang="en-US" i="1" dirty="0" smtClean="0"/>
              <a:t>', 'min', 'next', 'object', '</a:t>
            </a:r>
            <a:r>
              <a:rPr lang="en-US" i="1" dirty="0" err="1" smtClean="0"/>
              <a:t>oct</a:t>
            </a:r>
            <a:r>
              <a:rPr lang="en-US" i="1" dirty="0" smtClean="0"/>
              <a:t>', 'open', '</a:t>
            </a:r>
            <a:r>
              <a:rPr lang="en-US" i="1" dirty="0" err="1" smtClean="0"/>
              <a:t>ord</a:t>
            </a:r>
            <a:r>
              <a:rPr lang="en-US" i="1" dirty="0" smtClean="0"/>
              <a:t>', '</a:t>
            </a:r>
            <a:r>
              <a:rPr lang="en-US" i="1" dirty="0" err="1" smtClean="0"/>
              <a:t>pow</a:t>
            </a:r>
            <a:r>
              <a:rPr lang="en-US" i="1" dirty="0" smtClean="0"/>
              <a:t>', 'print', 'property', 'quit', 'range', '</a:t>
            </a:r>
            <a:r>
              <a:rPr lang="en-US" i="1" dirty="0" err="1" smtClean="0"/>
              <a:t>repr</a:t>
            </a:r>
            <a:r>
              <a:rPr lang="en-US" i="1" dirty="0" smtClean="0"/>
              <a:t>', 'reversed', 'round', 'set', '</a:t>
            </a:r>
            <a:r>
              <a:rPr lang="en-US" i="1" dirty="0" err="1" smtClean="0"/>
              <a:t>setattr</a:t>
            </a:r>
            <a:r>
              <a:rPr lang="en-US" i="1" dirty="0" smtClean="0"/>
              <a:t>', 'slice', 'sorted', '</a:t>
            </a:r>
            <a:r>
              <a:rPr lang="en-US" i="1" dirty="0" err="1" smtClean="0"/>
              <a:t>staticmethod</a:t>
            </a:r>
            <a:r>
              <a:rPr lang="en-US" i="1" dirty="0" smtClean="0"/>
              <a:t>', '</a:t>
            </a:r>
            <a:r>
              <a:rPr lang="en-US" i="1" dirty="0" err="1" smtClean="0"/>
              <a:t>str</a:t>
            </a:r>
            <a:r>
              <a:rPr lang="en-US" i="1" dirty="0" smtClean="0"/>
              <a:t>', 'sum', 'super', '</a:t>
            </a:r>
            <a:r>
              <a:rPr lang="en-US" i="1" dirty="0" err="1" smtClean="0"/>
              <a:t>tuple</a:t>
            </a:r>
            <a:r>
              <a:rPr lang="en-US" i="1" dirty="0" smtClean="0"/>
              <a:t>', 'type', '</a:t>
            </a:r>
            <a:r>
              <a:rPr lang="en-US" i="1" dirty="0" err="1" smtClean="0"/>
              <a:t>vars'</a:t>
            </a:r>
            <a:r>
              <a:rPr lang="en-US" i="1" dirty="0" smtClean="0"/>
              <a:t>, 'zip']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ru-RU" sz="3600" smtClean="0"/>
              <a:t>Форматирование</a:t>
            </a:r>
            <a:r>
              <a:rPr lang="en-US" sz="3600" smtClean="0"/>
              <a:t> </a:t>
            </a:r>
            <a:r>
              <a:rPr lang="ru-RU" sz="3600" smtClean="0"/>
              <a:t>полей переменной длины</a:t>
            </a:r>
            <a:endParaRPr lang="ru-RU" sz="360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8928992" cy="5040560"/>
          </a:xfrm>
        </p:spPr>
        <p:txBody>
          <a:bodyPr/>
          <a:lstStyle/>
          <a:p>
            <a:r>
              <a:rPr lang="ru-RU" smtClean="0"/>
              <a:t>Можно вносить переменную во вложенные скобки. Например, чтобы получить переменную длину поля.</a:t>
            </a:r>
          </a:p>
          <a:p>
            <a:pPr>
              <a:buNone/>
            </a:pPr>
            <a:r>
              <a:rPr lang="ru-RU" smtClean="0"/>
              <a:t>Формат чисел 15 в разной системе счисления с шириной поля, </a:t>
            </a:r>
            <a:r>
              <a:rPr lang="ru-RU" smtClean="0">
                <a:solidFill>
                  <a:srgbClr val="FF0000"/>
                </a:solidFill>
              </a:rPr>
              <a:t>4 </a:t>
            </a:r>
            <a:r>
              <a:rPr lang="ru-RU" smtClean="0"/>
              <a:t>(она может задаваться и переменной):</a:t>
            </a:r>
          </a:p>
          <a:p>
            <a:pPr>
              <a:buNone/>
            </a:pPr>
            <a:endParaRPr lang="ru-RU" smtClean="0"/>
          </a:p>
          <a:p>
            <a:pPr>
              <a:buNone/>
            </a:pPr>
            <a:r>
              <a:rPr lang="en-US" b="1" i="1" smtClean="0"/>
              <a:t>print("{</a:t>
            </a:r>
            <a:r>
              <a:rPr lang="ru-RU" b="1" i="1" smtClean="0"/>
              <a:t>1</a:t>
            </a:r>
            <a:r>
              <a:rPr lang="en-US" b="1" i="1" smtClean="0"/>
              <a:t>:{</a:t>
            </a:r>
            <a:r>
              <a:rPr lang="ru-RU" b="1" i="1" smtClean="0">
                <a:solidFill>
                  <a:srgbClr val="FF0000"/>
                </a:solidFill>
              </a:rPr>
              <a:t>0</a:t>
            </a:r>
            <a:r>
              <a:rPr lang="en-US" b="1" i="1" smtClean="0"/>
              <a:t>}d} {</a:t>
            </a:r>
            <a:r>
              <a:rPr lang="ru-RU" b="1" i="1" smtClean="0"/>
              <a:t>2</a:t>
            </a:r>
            <a:r>
              <a:rPr lang="en-US" b="1" i="1" smtClean="0"/>
              <a:t>:{</a:t>
            </a:r>
            <a:r>
              <a:rPr lang="ru-RU" b="1" i="1" smtClean="0">
                <a:solidFill>
                  <a:srgbClr val="FF0000"/>
                </a:solidFill>
              </a:rPr>
              <a:t>0</a:t>
            </a:r>
            <a:r>
              <a:rPr lang="en-US" b="1" i="1" smtClean="0"/>
              <a:t>}o} {</a:t>
            </a:r>
            <a:r>
              <a:rPr lang="ru-RU" b="1" i="1" smtClean="0"/>
              <a:t>3</a:t>
            </a:r>
            <a:r>
              <a:rPr lang="en-US" b="1" i="1" smtClean="0"/>
              <a:t>:{</a:t>
            </a:r>
            <a:r>
              <a:rPr lang="ru-RU" b="1" i="1" smtClean="0">
                <a:solidFill>
                  <a:srgbClr val="FF0000"/>
                </a:solidFill>
              </a:rPr>
              <a:t>0</a:t>
            </a:r>
            <a:r>
              <a:rPr lang="en-US" b="1" i="1" smtClean="0"/>
              <a:t>}X} {</a:t>
            </a:r>
            <a:r>
              <a:rPr lang="ru-RU" b="1" i="1" smtClean="0"/>
              <a:t>4</a:t>
            </a:r>
            <a:r>
              <a:rPr lang="en-US" b="1" i="1" smtClean="0"/>
              <a:t>:{</a:t>
            </a:r>
            <a:r>
              <a:rPr lang="ru-RU" b="1" i="1" smtClean="0"/>
              <a:t>0</a:t>
            </a:r>
            <a:r>
              <a:rPr lang="en-US" b="1" i="1" smtClean="0"/>
              <a:t>}b}".format(</a:t>
            </a:r>
            <a:r>
              <a:rPr lang="en-US" b="1" i="1" smtClean="0">
                <a:solidFill>
                  <a:srgbClr val="FF0000"/>
                </a:solidFill>
              </a:rPr>
              <a:t>4</a:t>
            </a:r>
            <a:r>
              <a:rPr lang="ru-RU" b="1" i="1" smtClean="0"/>
              <a:t>,</a:t>
            </a:r>
            <a:r>
              <a:rPr lang="en-US" b="1" i="1" smtClean="0"/>
              <a:t> </a:t>
            </a:r>
            <a:r>
              <a:rPr lang="ru-RU" b="1" i="1" smtClean="0"/>
              <a:t>1</a:t>
            </a:r>
            <a:r>
              <a:rPr lang="en-US" b="1" i="1" smtClean="0"/>
              <a:t>5, </a:t>
            </a:r>
            <a:r>
              <a:rPr lang="ru-RU" b="1" i="1" smtClean="0"/>
              <a:t>1</a:t>
            </a:r>
            <a:r>
              <a:rPr lang="en-US" b="1" i="1" smtClean="0"/>
              <a:t>5, </a:t>
            </a:r>
            <a:r>
              <a:rPr lang="ru-RU" b="1" i="1" smtClean="0"/>
              <a:t>1</a:t>
            </a:r>
            <a:r>
              <a:rPr lang="en-US" b="1" i="1" smtClean="0"/>
              <a:t>5, </a:t>
            </a:r>
            <a:r>
              <a:rPr lang="ru-RU" b="1" i="1" smtClean="0"/>
              <a:t>1</a:t>
            </a:r>
            <a:r>
              <a:rPr lang="en-US" b="1" i="1" smtClean="0"/>
              <a:t>5))</a:t>
            </a:r>
            <a:r>
              <a:rPr lang="ru-RU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  15   17    F 1111</a:t>
            </a:r>
            <a:endParaRPr lang="ru-RU" b="1" i="1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f-</a:t>
            </a:r>
            <a:r>
              <a:rPr lang="ru-RU" smtClean="0"/>
              <a:t>строки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i="1" smtClean="0"/>
              <a:t>f</a:t>
            </a:r>
            <a:r>
              <a:rPr lang="en-US" smtClean="0"/>
              <a:t>-</a:t>
            </a:r>
            <a:r>
              <a:rPr lang="ru-RU" smtClean="0"/>
              <a:t>строки</a:t>
            </a:r>
            <a:r>
              <a:rPr lang="en-US" smtClean="0"/>
              <a:t> </a:t>
            </a:r>
            <a:r>
              <a:rPr lang="ru-RU" smtClean="0"/>
              <a:t>являются самыми современным</a:t>
            </a:r>
            <a:r>
              <a:rPr lang="en-US" smtClean="0"/>
              <a:t> </a:t>
            </a:r>
            <a:r>
              <a:rPr lang="ru-RU" smtClean="0"/>
              <a:t>и быстрыми среди всех вариантов форматирования.</a:t>
            </a:r>
          </a:p>
          <a:p>
            <a:pPr>
              <a:lnSpc>
                <a:spcPct val="90000"/>
              </a:lnSpc>
              <a:buNone/>
            </a:pPr>
            <a:r>
              <a:rPr lang="ru-RU" b="1" smtClean="0"/>
              <a:t>Примеры</a:t>
            </a:r>
            <a:r>
              <a:rPr lang="en-US" b="1" smtClean="0"/>
              <a:t>:</a:t>
            </a:r>
          </a:p>
          <a:p>
            <a:pPr>
              <a:lnSpc>
                <a:spcPct val="90000"/>
              </a:lnSpc>
            </a:pPr>
            <a:r>
              <a:rPr lang="ru-RU" smtClean="0"/>
              <a:t>Обычное форматирование:</a:t>
            </a:r>
            <a:endParaRPr lang="en-US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'{0}, {1}, {2}'.format('a', 'b', 'c')	 	# a, b, c</a:t>
            </a:r>
            <a:endParaRPr lang="ru-RU" b="1" i="1" smtClean="0"/>
          </a:p>
          <a:p>
            <a:pPr>
              <a:lnSpc>
                <a:spcPct val="90000"/>
              </a:lnSpc>
            </a:pPr>
            <a:r>
              <a:rPr lang="en-US" i="1" smtClean="0"/>
              <a:t>f-</a:t>
            </a:r>
            <a:r>
              <a:rPr lang="ru-RU" i="1" smtClean="0"/>
              <a:t>строка:</a:t>
            </a:r>
            <a:endParaRPr lang="en-US" i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a="a"; b = "b"; c</a:t>
            </a:r>
            <a:r>
              <a:rPr lang="ru-RU" b="1" i="1" smtClean="0"/>
              <a:t> = "с"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f'{a}, {b}, {c}'</a:t>
            </a:r>
            <a:r>
              <a:rPr lang="ru-RU" b="1" i="1" smtClean="0"/>
              <a:t>		</a:t>
            </a:r>
            <a:r>
              <a:rPr lang="en-US" b="1" i="1" smtClean="0"/>
              <a:t>			# a, b, c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ru-RU" smtClean="0"/>
              <a:t>Обычное форматирование:</a:t>
            </a:r>
            <a:endParaRPr lang="en-US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"{:*^12}".format("text")			#****text****</a:t>
            </a:r>
          </a:p>
          <a:p>
            <a:pPr>
              <a:lnSpc>
                <a:spcPct val="90000"/>
              </a:lnSpc>
              <a:buNone/>
            </a:pPr>
            <a:r>
              <a:rPr lang="en-US" i="1" smtClean="0"/>
              <a:t>f-</a:t>
            </a:r>
            <a:r>
              <a:rPr lang="ru-RU" i="1" smtClean="0"/>
              <a:t>строка:</a:t>
            </a:r>
            <a:endParaRPr lang="en-US" i="1" smtClean="0"/>
          </a:p>
          <a:p>
            <a:pPr>
              <a:lnSpc>
                <a:spcPct val="90000"/>
              </a:lnSpc>
              <a:buNone/>
            </a:pPr>
            <a:r>
              <a:rPr lang="en-US" i="1" smtClean="0"/>
              <a:t>s = </a:t>
            </a:r>
            <a:r>
              <a:rPr lang="en-US" b="1" i="1" smtClean="0"/>
              <a:t>"text"						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f"</a:t>
            </a:r>
            <a:r>
              <a:rPr lang="en-US" i="1" smtClean="0"/>
              <a:t>{s:</a:t>
            </a:r>
            <a:r>
              <a:rPr lang="en-US" b="1" i="1" smtClean="0"/>
              <a:t>*^12</a:t>
            </a:r>
            <a:r>
              <a:rPr lang="en-US" i="1" smtClean="0"/>
              <a:t>}</a:t>
            </a:r>
            <a:r>
              <a:rPr lang="en-US" b="1" i="1" smtClean="0"/>
              <a:t>"					#****text****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ru-RU" smtClean="0"/>
              <a:t> Примеры </a:t>
            </a:r>
            <a:r>
              <a:rPr lang="en-US" b="1" i="1" smtClean="0"/>
              <a:t>f</a:t>
            </a:r>
            <a:r>
              <a:rPr lang="ru-RU" smtClean="0"/>
              <a:t>-строк см. </a:t>
            </a:r>
            <a:r>
              <a:rPr lang="ru-RU" u="sng" smtClean="0">
                <a:hlinkClick r:id="rId2"/>
              </a:rPr>
              <a:t>https://docs.python.org/3/reference/lexical_analysis.html</a:t>
            </a:r>
            <a:endParaRPr lang="ru-RU" smtClean="0"/>
          </a:p>
          <a:p>
            <a:pPr>
              <a:lnSpc>
                <a:spcPct val="90000"/>
              </a:lnSpc>
              <a:buNone/>
            </a:pPr>
            <a:endParaRPr lang="ru-RU" b="1" i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Прочие опции форматирования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данном курсе не рассматриваются "Шаблонные строки" (из стандартной библиотеки </a:t>
            </a:r>
            <a:r>
              <a:rPr lang="ru-RU" b="1" i="1" smtClean="0"/>
              <a:t>Template Strings</a:t>
            </a:r>
            <a:r>
              <a:rPr lang="ru-RU" smtClean="0"/>
              <a:t>), </a:t>
            </a:r>
            <a:br>
              <a:rPr lang="ru-RU" smtClean="0"/>
            </a:br>
            <a:r>
              <a:rPr lang="ru-RU" smtClean="0"/>
              <a:t>Подробнее см. </a:t>
            </a:r>
            <a:r>
              <a:rPr lang="ru-RU" u="sng" smtClean="0">
                <a:hlinkClick r:id="rId2"/>
              </a:rPr>
              <a:t>https://docs.python.org/3.7/library/string.html</a:t>
            </a:r>
            <a:r>
              <a:rPr lang="ru-RU" smtClean="0"/>
              <a:t>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72</a:t>
            </a:fld>
            <a:endParaRPr 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Регулярные выражения (РВ)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237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С помощью РВ можно задавать вопросы, вида «Соответствует ли эта строка шаблону?», или «Совпадает ли шаблон где-нибудь с этой строкой?».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Можно использовать регулярные выражения, для изменения строки или её разбиения на части различными способами.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РВ поставляются в стандартном модуле </a:t>
            </a:r>
            <a:r>
              <a:rPr lang="ru-RU" b="1" i="1" dirty="0" err="1" smtClean="0">
                <a:solidFill>
                  <a:srgbClr val="FF0000"/>
                </a:solidFill>
              </a:rPr>
              <a:t>re</a:t>
            </a:r>
            <a:r>
              <a:rPr lang="ru-RU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См. </a:t>
            </a:r>
            <a:r>
              <a:rPr lang="en-US" dirty="0" smtClean="0">
                <a:hlinkClick r:id="rId2"/>
              </a:rPr>
              <a:t>https://habrahabr.ru/post/115825/</a:t>
            </a:r>
            <a:r>
              <a:rPr lang="ru-RU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hlinkClick r:id="rId3"/>
              </a:rPr>
              <a:t>https://habrahabr.ru/post/115436/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hlinkClick r:id="rId4"/>
              </a:rPr>
              <a:t>https://docs.python.org/3/library/re.html#re.sub</a:t>
            </a:r>
            <a:r>
              <a:rPr lang="ru-RU" dirty="0" smtClean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73</a:t>
            </a:fld>
            <a:endParaRPr lang="ru-RU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Примеры РВ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237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Пример использования выглядит так</a:t>
            </a:r>
            <a:r>
              <a:rPr lang="ru-RU" i="1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result = </a:t>
            </a:r>
            <a:r>
              <a:rPr lang="en-US" b="1" i="1" dirty="0" err="1" smtClean="0"/>
              <a:t>re.match</a:t>
            </a:r>
            <a:r>
              <a:rPr lang="en-US" b="1" i="1" dirty="0" smtClean="0"/>
              <a:t>(</a:t>
            </a:r>
            <a:r>
              <a:rPr lang="ru-RU" b="1" i="1" dirty="0" smtClean="0"/>
              <a:t>"Вар"</a:t>
            </a:r>
            <a:r>
              <a:rPr lang="en-US" b="1" i="1" dirty="0" smtClean="0"/>
              <a:t>, </a:t>
            </a:r>
            <a:r>
              <a:rPr lang="ru-RU" b="1" i="1" dirty="0" smtClean="0"/>
              <a:t>"Вареник"</a:t>
            </a:r>
            <a:r>
              <a:rPr lang="en-US" b="1" i="1" dirty="0" smtClean="0"/>
              <a:t>)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ru-RU" b="1" i="1" dirty="0" smtClean="0"/>
              <a:t>"Вар" </a:t>
            </a:r>
            <a:r>
              <a:rPr lang="ru-RU" dirty="0" smtClean="0"/>
              <a:t>– шаблон</a:t>
            </a:r>
          </a:p>
          <a:p>
            <a:pPr>
              <a:lnSpc>
                <a:spcPct val="90000"/>
              </a:lnSpc>
              <a:buNone/>
            </a:pPr>
            <a:r>
              <a:rPr lang="ru-RU" b="1" i="1" dirty="0" smtClean="0"/>
              <a:t>"Вареник" </a:t>
            </a:r>
            <a:r>
              <a:rPr lang="ru-RU" dirty="0" smtClean="0"/>
              <a:t>– источник</a:t>
            </a:r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Для более сложных проверок выполняется компиляция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yourpattern </a:t>
            </a:r>
            <a:r>
              <a:rPr lang="en-US" b="1" i="1" dirty="0" smtClean="0"/>
              <a:t>= </a:t>
            </a:r>
            <a:r>
              <a:rPr lang="en-US" b="1" i="1" dirty="0" err="1" smtClean="0"/>
              <a:t>re.compile</a:t>
            </a:r>
            <a:r>
              <a:rPr lang="en-US" b="1" i="1" dirty="0" smtClean="0"/>
              <a:t>(</a:t>
            </a:r>
            <a:r>
              <a:rPr lang="ru-RU" b="1" i="1" dirty="0" smtClean="0"/>
              <a:t>"Вар"</a:t>
            </a:r>
            <a:r>
              <a:rPr lang="en-US" b="1" i="1" dirty="0" smtClean="0"/>
              <a:t>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компиляция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result </a:t>
            </a:r>
            <a:r>
              <a:rPr lang="en-US" b="1" i="1" smtClean="0"/>
              <a:t>= yourpattern.match</a:t>
            </a:r>
            <a:r>
              <a:rPr lang="en-US" b="1" i="1" dirty="0" smtClean="0"/>
              <a:t>(</a:t>
            </a:r>
            <a:r>
              <a:rPr lang="ru-RU" b="1" i="1" dirty="0" smtClean="0"/>
              <a:t>"Вареник") 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проверка</a:t>
            </a:r>
            <a:endParaRPr lang="en-US" b="1" i="1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print(result.group(0))		</a:t>
            </a:r>
            <a:r>
              <a:rPr lang="en-US" b="1" i="1" smtClean="0">
                <a:solidFill>
                  <a:srgbClr val="00B050"/>
                </a:solidFill>
              </a:rPr>
              <a:t>	# </a:t>
            </a:r>
            <a:r>
              <a:rPr lang="ru-RU" b="1" i="1" smtClean="0">
                <a:solidFill>
                  <a:srgbClr val="00B050"/>
                </a:solidFill>
              </a:rPr>
              <a:t>Вар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74</a:t>
            </a:fld>
            <a:endParaRPr lang="ru-R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Методы модуля </a:t>
            </a:r>
            <a:r>
              <a:rPr lang="en-US" sz="4400" dirty="0" smtClean="0"/>
              <a:t>re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dir(re)</a:t>
            </a:r>
          </a:p>
          <a:p>
            <a:pPr>
              <a:buNone/>
            </a:pPr>
            <a:r>
              <a:rPr lang="en-US" i="1" dirty="0" smtClean="0"/>
              <a:t>['A', 'ASCII', 'DEBUG', 'DOTALL', 'I', 'IGNORECASE', 'L', 'LOCALE', 'M', 'MULTILINE', '</a:t>
            </a:r>
            <a:r>
              <a:rPr lang="en-US" i="1" dirty="0" err="1" smtClean="0"/>
              <a:t>RegexFlag</a:t>
            </a:r>
            <a:r>
              <a:rPr lang="en-US" i="1" dirty="0" smtClean="0"/>
              <a:t>', 'S', 'Scanner', 'T', 'TEMPLATE', 'U', 'UNICODE', 'VERBOSE', 'X', '_MAXCACHE', …, 'compile', '</a:t>
            </a:r>
            <a:r>
              <a:rPr lang="en-US" i="1" dirty="0" err="1" smtClean="0"/>
              <a:t>copyreg</a:t>
            </a:r>
            <a:r>
              <a:rPr lang="en-US" i="1" dirty="0" smtClean="0"/>
              <a:t>', '</a:t>
            </a:r>
            <a:r>
              <a:rPr lang="en-US" i="1" dirty="0" err="1" smtClean="0"/>
              <a:t>enum</a:t>
            </a:r>
            <a:r>
              <a:rPr lang="en-US" i="1" dirty="0" smtClean="0"/>
              <a:t>', 'error', 'escape', '</a:t>
            </a:r>
            <a:r>
              <a:rPr lang="en-US" i="1" dirty="0" err="1" smtClean="0"/>
              <a:t>findall</a:t>
            </a:r>
            <a:r>
              <a:rPr lang="en-US" i="1" dirty="0" smtClean="0"/>
              <a:t>', '</a:t>
            </a:r>
            <a:r>
              <a:rPr lang="en-US" i="1" dirty="0" err="1" smtClean="0"/>
              <a:t>finditer</a:t>
            </a:r>
            <a:r>
              <a:rPr lang="en-US" i="1" dirty="0" smtClean="0"/>
              <a:t>', '</a:t>
            </a:r>
            <a:r>
              <a:rPr lang="en-US" i="1" dirty="0" err="1" smtClean="0"/>
              <a:t>fullmatch</a:t>
            </a:r>
            <a:r>
              <a:rPr lang="en-US" i="1" dirty="0" smtClean="0"/>
              <a:t>', '</a:t>
            </a:r>
            <a:r>
              <a:rPr lang="en-US" i="1" dirty="0" err="1" smtClean="0"/>
              <a:t>functools</a:t>
            </a:r>
            <a:r>
              <a:rPr lang="en-US" i="1" dirty="0" smtClean="0"/>
              <a:t>', 'match', 'purge', 'search', 'split', '</a:t>
            </a:r>
            <a:r>
              <a:rPr lang="en-US" i="1" dirty="0" err="1" smtClean="0"/>
              <a:t>sre_compile</a:t>
            </a:r>
            <a:r>
              <a:rPr lang="en-US" i="1" dirty="0" smtClean="0"/>
              <a:t>', '</a:t>
            </a:r>
            <a:r>
              <a:rPr lang="en-US" i="1" dirty="0" err="1" smtClean="0"/>
              <a:t>sre_parse</a:t>
            </a:r>
            <a:r>
              <a:rPr lang="en-US" i="1" dirty="0" smtClean="0"/>
              <a:t>', 'sub', '</a:t>
            </a:r>
            <a:r>
              <a:rPr lang="en-US" i="1" dirty="0" err="1" smtClean="0"/>
              <a:t>subn</a:t>
            </a:r>
            <a:r>
              <a:rPr lang="en-US" i="1" dirty="0" smtClean="0"/>
              <a:t>', 'template']</a:t>
            </a:r>
          </a:p>
          <a:p>
            <a:r>
              <a:rPr lang="ru-RU" dirty="0" smtClean="0"/>
              <a:t>Подробнее можно найти в оригинальной документации: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https://docs.python.org/3/library/re.html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75</a:t>
            </a:fld>
            <a:endParaRPr 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Функции сравнения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re.match</a:t>
            </a:r>
            <a:r>
              <a:rPr lang="en-US" b="1" i="1" dirty="0" smtClean="0">
                <a:solidFill>
                  <a:srgbClr val="FF0000"/>
                </a:solidFill>
              </a:rPr>
              <a:t>(pattern, string)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/>
              <a:t>–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ищет по заданному шаблону </a:t>
            </a:r>
            <a:r>
              <a:rPr lang="en-US" b="1" i="1" dirty="0" smtClean="0">
                <a:solidFill>
                  <a:srgbClr val="FF0000"/>
                </a:solidFill>
              </a:rPr>
              <a:t>pattern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в начале строки </a:t>
            </a:r>
            <a:r>
              <a:rPr lang="en-US" b="1" i="1" dirty="0" smtClean="0">
                <a:solidFill>
                  <a:srgbClr val="FF0000"/>
                </a:solidFill>
              </a:rPr>
              <a:t>string</a:t>
            </a:r>
          </a:p>
          <a:p>
            <a:pPr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re.start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r>
              <a:rPr lang="en-US" b="1" i="1" dirty="0" smtClean="0"/>
              <a:t>,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re.end</a:t>
            </a:r>
            <a:r>
              <a:rPr lang="en-US" b="1" i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– </a:t>
            </a:r>
            <a:r>
              <a:rPr lang="ru-RU" dirty="0" smtClean="0"/>
              <a:t>возвращают начальную и конечную позиции найденной подстроки</a:t>
            </a:r>
            <a:endParaRPr lang="en-US" dirty="0" smtClean="0"/>
          </a:p>
          <a:p>
            <a:pPr>
              <a:buNone/>
            </a:pPr>
            <a:r>
              <a:rPr lang="ru-RU" b="1" i="1" dirty="0" err="1" smtClean="0">
                <a:solidFill>
                  <a:srgbClr val="FF0000"/>
                </a:solidFill>
              </a:rPr>
              <a:t>search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pattern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string</a:t>
            </a:r>
            <a:r>
              <a:rPr lang="ru-RU" b="1" i="1" dirty="0" smtClean="0">
                <a:solidFill>
                  <a:srgbClr val="FF0000"/>
                </a:solidFill>
              </a:rPr>
              <a:t>) </a:t>
            </a:r>
            <a:r>
              <a:rPr lang="ru-RU" b="1" i="1" dirty="0" smtClean="0"/>
              <a:t>– </a:t>
            </a:r>
            <a:r>
              <a:rPr lang="ru-RU" dirty="0" smtClean="0"/>
              <a:t>возвращает первое совпадение, если таковое имеется во всей строке, а не только в начале, как </a:t>
            </a:r>
            <a:r>
              <a:rPr lang="en-US" b="1" i="1" dirty="0" smtClean="0"/>
              <a:t>match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i="1" dirty="0" err="1" smtClean="0">
                <a:solidFill>
                  <a:srgbClr val="FF0000"/>
                </a:solidFill>
              </a:rPr>
              <a:t>findall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pattern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string</a:t>
            </a:r>
            <a:r>
              <a:rPr lang="ru-RU" b="1" i="1" dirty="0" smtClean="0">
                <a:solidFill>
                  <a:srgbClr val="FF0000"/>
                </a:solidFill>
              </a:rPr>
              <a:t>) </a:t>
            </a:r>
            <a:r>
              <a:rPr lang="ru-RU" b="1" i="1" dirty="0" smtClean="0"/>
              <a:t>– </a:t>
            </a:r>
            <a:r>
              <a:rPr lang="ru-RU" dirty="0" smtClean="0"/>
              <a:t>возвращает список всех непересекающихся совпадений, если имеются.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</a:t>
            </a:r>
            <a:r>
              <a:rPr lang="ru-RU" b="1" i="1" dirty="0" err="1" smtClean="0">
                <a:solidFill>
                  <a:srgbClr val="FF0000"/>
                </a:solidFill>
              </a:rPr>
              <a:t>split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pattern, string, [</a:t>
            </a:r>
            <a:r>
              <a:rPr lang="en-US" b="1" i="1" dirty="0" err="1" smtClean="0">
                <a:solidFill>
                  <a:srgbClr val="FF0000"/>
                </a:solidFill>
              </a:rPr>
              <a:t>maxsplit</a:t>
            </a:r>
            <a:r>
              <a:rPr lang="en-US" b="1" i="1" dirty="0" smtClean="0">
                <a:solidFill>
                  <a:srgbClr val="FF0000"/>
                </a:solidFill>
              </a:rPr>
              <a:t>=0]</a:t>
            </a:r>
            <a:r>
              <a:rPr lang="ru-RU" b="1" i="1" dirty="0" smtClean="0">
                <a:solidFill>
                  <a:srgbClr val="FF0000"/>
                </a:solidFill>
              </a:rPr>
              <a:t>) </a:t>
            </a:r>
            <a:r>
              <a:rPr lang="ru-RU" b="1" i="1" dirty="0" smtClean="0"/>
              <a:t>– </a:t>
            </a:r>
            <a:r>
              <a:rPr lang="ru-RU" dirty="0" smtClean="0"/>
              <a:t>разбивает источник на совпадения с шаблоном и возвращает список всех фрагментов строки.</a:t>
            </a:r>
          </a:p>
          <a:p>
            <a:pPr>
              <a:buNone/>
            </a:pPr>
            <a:r>
              <a:rPr lang="ru-RU" i="1" dirty="0" smtClean="0">
                <a:solidFill>
                  <a:srgbClr val="FF0000"/>
                </a:solidFill>
              </a:rPr>
              <a:t></a:t>
            </a:r>
            <a:r>
              <a:rPr lang="ru-RU" b="1" i="1" dirty="0" err="1" smtClean="0">
                <a:solidFill>
                  <a:srgbClr val="FF0000"/>
                </a:solidFill>
              </a:rPr>
              <a:t>sub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pattern, </a:t>
            </a:r>
            <a:r>
              <a:rPr lang="en-US" b="1" i="1" dirty="0" err="1" smtClean="0">
                <a:solidFill>
                  <a:srgbClr val="FF0000"/>
                </a:solidFill>
              </a:rPr>
              <a:t>repl</a:t>
            </a:r>
            <a:r>
              <a:rPr lang="en-US" b="1" i="1" dirty="0" smtClean="0">
                <a:solidFill>
                  <a:srgbClr val="FF0000"/>
                </a:solidFill>
              </a:rPr>
              <a:t>, string, count, flags</a:t>
            </a:r>
            <a:r>
              <a:rPr lang="ru-RU" b="1" i="1" dirty="0" smtClean="0">
                <a:solidFill>
                  <a:srgbClr val="FF0000"/>
                </a:solidFill>
              </a:rPr>
              <a:t>) </a:t>
            </a:r>
            <a:r>
              <a:rPr lang="ru-RU" b="1" i="1" dirty="0" smtClean="0"/>
              <a:t>– </a:t>
            </a:r>
            <a:r>
              <a:rPr lang="ru-RU" dirty="0" smtClean="0"/>
              <a:t>принимает аргумент </a:t>
            </a:r>
            <a:r>
              <a:rPr lang="en-US" b="1" i="1" dirty="0" err="1" smtClean="0">
                <a:solidFill>
                  <a:srgbClr val="FF0000"/>
                </a:solidFill>
              </a:rPr>
              <a:t>repl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для замены и заменяет все части источника, </a:t>
            </a:r>
            <a:r>
              <a:rPr lang="en-US" b="1" i="1" dirty="0" smtClean="0">
                <a:solidFill>
                  <a:srgbClr val="FF0000"/>
                </a:solidFill>
              </a:rPr>
              <a:t>string  </a:t>
            </a:r>
            <a:r>
              <a:rPr lang="ru-RU" dirty="0" smtClean="0"/>
              <a:t>совпавшие с шаблоном, на его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76</a:t>
            </a:fld>
            <a:endParaRPr lang="ru-R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result = </a:t>
            </a:r>
            <a:r>
              <a:rPr lang="en-US" b="1" i="1" dirty="0" err="1" smtClean="0"/>
              <a:t>re.match</a:t>
            </a:r>
            <a:r>
              <a:rPr lang="en-US" b="1" i="1" dirty="0" smtClean="0"/>
              <a:t>(</a:t>
            </a:r>
            <a:r>
              <a:rPr lang="ru-RU" b="1" i="1" dirty="0" smtClean="0"/>
              <a:t>"Вар"</a:t>
            </a:r>
            <a:r>
              <a:rPr lang="en-US" b="1" i="1" dirty="0" smtClean="0"/>
              <a:t>, </a:t>
            </a:r>
            <a:r>
              <a:rPr lang="ru-RU" b="1" i="1" dirty="0" smtClean="0"/>
              <a:t>"Вареник"</a:t>
            </a:r>
            <a:r>
              <a:rPr lang="en-US" b="1" i="1" dirty="0" smtClean="0"/>
              <a:t>)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print</a:t>
            </a:r>
            <a:r>
              <a:rPr lang="ru-RU" b="1" i="1" dirty="0" smtClean="0"/>
              <a:t>(</a:t>
            </a:r>
            <a:r>
              <a:rPr lang="en-US" b="1" i="1" dirty="0" err="1" smtClean="0"/>
              <a:t>result.group</a:t>
            </a:r>
            <a:r>
              <a:rPr lang="en-US" b="1" i="1" dirty="0" smtClean="0"/>
              <a:t>(0)</a:t>
            </a:r>
            <a:r>
              <a:rPr lang="ru-RU" b="1" i="1" dirty="0" smtClean="0"/>
              <a:t>)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Результат ("Вар")</a:t>
            </a:r>
          </a:p>
          <a:p>
            <a:pPr>
              <a:buNone/>
            </a:pPr>
            <a:r>
              <a:rPr lang="en-US" b="1" i="1" dirty="0" smtClean="0"/>
              <a:t>print</a:t>
            </a:r>
            <a:r>
              <a:rPr lang="ru-RU" b="1" i="1" dirty="0" smtClean="0"/>
              <a:t>(</a:t>
            </a:r>
            <a:r>
              <a:rPr lang="en-US" b="1" i="1" dirty="0" err="1" smtClean="0"/>
              <a:t>result.start</a:t>
            </a:r>
            <a:r>
              <a:rPr lang="en-US" b="1" i="1" dirty="0" smtClean="0"/>
              <a:t>()</a:t>
            </a:r>
            <a:r>
              <a:rPr lang="ru-RU" b="1" i="1" dirty="0" smtClean="0"/>
              <a:t>)	</a:t>
            </a:r>
            <a:r>
              <a:rPr lang="en-US" b="1" i="1" dirty="0" smtClean="0"/>
              <a:t>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Начало (0)</a:t>
            </a:r>
          </a:p>
          <a:p>
            <a:pPr>
              <a:buNone/>
            </a:pPr>
            <a:r>
              <a:rPr lang="en-US" b="1" i="1" dirty="0" smtClean="0"/>
              <a:t>print</a:t>
            </a:r>
            <a:r>
              <a:rPr lang="ru-RU" b="1" i="1" dirty="0" smtClean="0"/>
              <a:t>(</a:t>
            </a:r>
            <a:r>
              <a:rPr lang="en-US" b="1" i="1" dirty="0" err="1" smtClean="0"/>
              <a:t>result.end</a:t>
            </a:r>
            <a:r>
              <a:rPr lang="en-US" b="1" i="1" dirty="0" smtClean="0"/>
              <a:t>()</a:t>
            </a:r>
            <a:r>
              <a:rPr lang="ru-RU" b="1" i="1" dirty="0" smtClean="0"/>
              <a:t>)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Конец (3)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i="1" dirty="0" smtClean="0"/>
              <a:t>result = </a:t>
            </a:r>
            <a:r>
              <a:rPr lang="en-US" b="1" i="1" dirty="0" err="1" smtClean="0"/>
              <a:t>re.findall</a:t>
            </a:r>
            <a:r>
              <a:rPr lang="en-US" b="1" i="1" dirty="0" smtClean="0"/>
              <a:t>("</a:t>
            </a:r>
            <a:r>
              <a:rPr lang="ru-RU" b="1" i="1" dirty="0" smtClean="0"/>
              <a:t>Вар", "</a:t>
            </a:r>
            <a:r>
              <a:rPr lang="ru-RU" b="1" i="1" dirty="0" err="1" smtClean="0"/>
              <a:t>ВарВар</a:t>
            </a:r>
            <a:r>
              <a:rPr lang="ru-RU" b="1" i="1" dirty="0" smtClean="0"/>
              <a:t>")</a:t>
            </a:r>
            <a:br>
              <a:rPr lang="ru-RU" b="1" i="1" dirty="0" smtClean="0"/>
            </a:br>
            <a:r>
              <a:rPr lang="en-US" b="1" i="1" dirty="0" smtClean="0"/>
              <a:t>print(result)  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['Вар', 'Вар']</a:t>
            </a:r>
          </a:p>
          <a:p>
            <a:pPr marL="0" indent="0">
              <a:buNone/>
            </a:pPr>
            <a:r>
              <a:rPr lang="en-US" b="1" i="1" dirty="0" smtClean="0"/>
              <a:t>result = </a:t>
            </a:r>
            <a:r>
              <a:rPr lang="en-US" b="1" i="1" dirty="0" err="1" smtClean="0"/>
              <a:t>re.split</a:t>
            </a:r>
            <a:r>
              <a:rPr lang="en-US" b="1" i="1" dirty="0" smtClean="0"/>
              <a:t>(",","my, long, </a:t>
            </a:r>
            <a:r>
              <a:rPr lang="en-US" b="1" i="1" dirty="0" err="1" smtClean="0"/>
              <a:t>tx</a:t>
            </a:r>
            <a:r>
              <a:rPr lang="en-US" b="1" i="1" dirty="0" smtClean="0"/>
              <a:t>")</a:t>
            </a:r>
            <a:endParaRPr lang="ru-RU" b="1" i="1" dirty="0" smtClean="0"/>
          </a:p>
          <a:p>
            <a:pPr marL="0" indent="0">
              <a:buNone/>
            </a:pPr>
            <a:r>
              <a:rPr lang="en-US" b="1" i="1" dirty="0" smtClean="0"/>
              <a:t>print(result)</a:t>
            </a:r>
            <a:r>
              <a:rPr lang="ru-RU" b="1" i="1" dirty="0" smtClean="0"/>
              <a:t> 	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['my', ' long', ' </a:t>
            </a:r>
            <a:r>
              <a:rPr lang="en-US" b="1" i="1" dirty="0" err="1" smtClean="0">
                <a:solidFill>
                  <a:srgbClr val="00B050"/>
                </a:solidFill>
              </a:rPr>
              <a:t>tx</a:t>
            </a:r>
            <a:r>
              <a:rPr lang="en-US" b="1" i="1" dirty="0" smtClean="0">
                <a:solidFill>
                  <a:srgbClr val="00B050"/>
                </a:solidFill>
              </a:rPr>
              <a:t>']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Замена</a:t>
            </a:r>
            <a:r>
              <a:rPr lang="en-US" b="1" i="1" dirty="0" smtClean="0">
                <a:solidFill>
                  <a:srgbClr val="00B050"/>
                </a:solidFill>
              </a:rPr>
              <a:t> " and "</a:t>
            </a:r>
            <a:r>
              <a:rPr lang="ru-RU" b="1" i="1" dirty="0" smtClean="0">
                <a:solidFill>
                  <a:srgbClr val="00B050"/>
                </a:solidFill>
              </a:rPr>
              <a:t>на </a:t>
            </a:r>
            <a:r>
              <a:rPr lang="en-US" b="1" i="1" dirty="0" smtClean="0">
                <a:solidFill>
                  <a:srgbClr val="00B050"/>
                </a:solidFill>
              </a:rPr>
              <a:t>" &amp; "  ("\s" =</a:t>
            </a:r>
            <a:r>
              <a:rPr lang="ru-RU" b="1" i="1" dirty="0" smtClean="0">
                <a:solidFill>
                  <a:srgbClr val="00B050"/>
                </a:solidFill>
              </a:rPr>
              <a:t> пробел</a:t>
            </a:r>
            <a:r>
              <a:rPr lang="en-US" b="1" i="1" dirty="0" smtClean="0">
                <a:solidFill>
                  <a:srgbClr val="00B050"/>
                </a:solidFill>
              </a:rPr>
              <a:t>)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result = re.sub(r'\</a:t>
            </a:r>
            <a:r>
              <a:rPr lang="en-US" b="1" i="1" dirty="0" err="1" smtClean="0"/>
              <a:t>sAND</a:t>
            </a:r>
            <a:r>
              <a:rPr lang="en-US" b="1" i="1" dirty="0" smtClean="0"/>
              <a:t>\s', ' &amp; ', 'Baked Beans And Spam', flags=</a:t>
            </a:r>
            <a:r>
              <a:rPr lang="en-US" b="1" i="1" dirty="0" err="1" smtClean="0"/>
              <a:t>re.IGNORECASE</a:t>
            </a:r>
            <a:r>
              <a:rPr lang="en-US" b="1" i="1" dirty="0" smtClean="0"/>
              <a:t>)</a:t>
            </a:r>
          </a:p>
          <a:p>
            <a:pPr marL="0" indent="0">
              <a:buNone/>
            </a:pPr>
            <a:r>
              <a:rPr lang="en-US" b="1" i="1" dirty="0" smtClean="0"/>
              <a:t>print(result)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Baked Beans &amp; Spam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77</a:t>
            </a:fld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Шаблоны: специальные символы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78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95536" y="692696"/>
          <a:ext cx="8568952" cy="5504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184"/>
                <a:gridCol w="6912768"/>
              </a:tblGrid>
              <a:tr h="245199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Шаблон</a:t>
                      </a:r>
                      <a:endParaRPr lang="ru-RU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Совпадения</a:t>
                      </a:r>
                      <a:endParaRPr lang="ru-RU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5199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ru-RU" sz="3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</a:t>
                      </a:r>
                      <a:endParaRPr lang="ru-RU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Цифровой символ =[0-9]</a:t>
                      </a:r>
                    </a:p>
                  </a:txBody>
                  <a:tcPr marL="45720" marR="45720"/>
                </a:tc>
              </a:tr>
              <a:tr h="245199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\D</a:t>
                      </a:r>
                      <a:endParaRPr lang="ru-RU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Нецифровой символ =[^0-9]</a:t>
                      </a:r>
                    </a:p>
                  </a:txBody>
                  <a:tcPr marL="45720" marR="45720"/>
                </a:tc>
              </a:tr>
              <a:tr h="490399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ru-RU" sz="3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</a:t>
                      </a:r>
                      <a:endParaRPr lang="ru-RU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Буквенный или цифровой символ или знак подчеркивания 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[a-zA-Z0-9_]</a:t>
                      </a:r>
                      <a:endParaRPr lang="ru-RU" sz="32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</a:tr>
              <a:tr h="817542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\W</a:t>
                      </a:r>
                      <a:endParaRPr lang="ru-RU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Любой символ, кроме буквенного или цифрового символа или знака подчеркивания </a:t>
                      </a: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[^a-zA-Z0-9_]</a:t>
                      </a:r>
                      <a:endParaRPr lang="ru-RU" sz="32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</a:tr>
              <a:tr h="245199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ru-RU" sz="3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ru-RU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Пробельный символ</a:t>
                      </a:r>
                    </a:p>
                  </a:txBody>
                  <a:tcPr marL="45720" marR="45720"/>
                </a:tc>
              </a:tr>
              <a:tr h="245199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\S</a:t>
                      </a:r>
                      <a:endParaRPr lang="ru-RU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Непробельный</a:t>
                      </a:r>
                      <a:r>
                        <a:rPr lang="ru-RU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символ</a:t>
                      </a:r>
                      <a:endParaRPr lang="ru-RU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</a:tr>
              <a:tr h="245199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</a:t>
                      </a:r>
                      <a:r>
                        <a:rPr lang="ru-RU" sz="3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ru-RU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Граница слова</a:t>
                      </a:r>
                      <a:endParaRPr lang="ru-RU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</a:tr>
              <a:tr h="245199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\B</a:t>
                      </a:r>
                      <a:endParaRPr lang="ru-RU" sz="3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 граница слова</a:t>
                      </a:r>
                      <a:endParaRPr lang="ru-RU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Myriad Pro"/>
                        <a:ea typeface="Calibri"/>
                        <a:cs typeface="Times New Roman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Специальные символы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20688"/>
          <a:ext cx="8964488" cy="6234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026"/>
                <a:gridCol w="7274462"/>
              </a:tblGrid>
              <a:tr h="23105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Оператор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223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ru-RU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любой символ кроме \</a:t>
                      </a:r>
                      <a:r>
                        <a:rPr lang="ru-RU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Если включён флаг 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DOTALL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то включает и \</a:t>
                      </a:r>
                      <a:r>
                        <a:rPr lang="ru-RU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</a:tr>
              <a:tr h="40223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  <a:endParaRPr lang="ru-RU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Начало строки. При включённом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MULTILINE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– начало каждой строки</a:t>
                      </a:r>
                    </a:p>
                  </a:txBody>
                  <a:tcPr marL="36000" marR="36000" marT="18000" marB="18000"/>
                </a:tc>
              </a:tr>
              <a:tr h="23512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endParaRPr lang="ru-RU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Конец строки. При включённом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MULTILINE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– перед началом новой строки.</a:t>
                      </a:r>
                    </a:p>
                  </a:txBody>
                  <a:tcPr marL="36000" marR="36000" marT="18000" marB="18000"/>
                </a:tc>
              </a:tr>
              <a:tr h="23105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ru-RU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 и более вхождений шаблона слева</a:t>
                      </a:r>
                    </a:p>
                  </a:txBody>
                  <a:tcPr marL="36000" marR="36000" marT="18000" marB="18000"/>
                </a:tc>
              </a:tr>
              <a:tr h="231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endParaRPr lang="ru-RU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 и более вхождений шаблона слева</a:t>
                      </a:r>
                    </a:p>
                  </a:txBody>
                  <a:tcPr marL="36000" marR="36000" marT="18000" marB="18000"/>
                </a:tc>
              </a:tr>
              <a:tr h="231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ru-RU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0 или 1 вхождение шаблона слева</a:t>
                      </a:r>
                    </a:p>
                  </a:txBody>
                  <a:tcPr marL="36000" marR="36000" marT="18000" marB="18000"/>
                </a:tc>
              </a:tr>
              <a:tr h="231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Один из символов в скобках</a:t>
                      </a:r>
                    </a:p>
                  </a:txBody>
                  <a:tcPr marL="36000" marR="36000" marT="18000" marB="18000"/>
                </a:tc>
              </a:tr>
              <a:tr h="2351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[^..]</a:t>
                      </a:r>
                      <a:endParaRPr lang="ru-RU" sz="2800" b="1" kern="12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Любой символ, кроме тех, что в скобках</a:t>
                      </a:r>
                    </a:p>
                  </a:txBody>
                  <a:tcPr marL="36000" marR="36000" marT="18000" marB="18000"/>
                </a:tc>
              </a:tr>
              <a:tr h="231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Экранирование специальных символов</a:t>
                      </a:r>
                    </a:p>
                  </a:txBody>
                  <a:tcPr marL="36000" marR="36000" marT="18000" marB="18000"/>
                </a:tc>
              </a:tr>
              <a:tr h="231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800" b="1" kern="120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n,m</a:t>
                      </a:r>
                      <a:r>
                        <a:rPr lang="en-US" sz="28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800" b="1" kern="12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От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до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вхождений (</a:t>
                      </a:r>
                      <a:r>
                        <a:rPr lang="ru-RU" sz="24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{,</a:t>
                      </a:r>
                      <a:r>
                        <a:rPr lang="ru-RU" sz="2400" b="1" kern="120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24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– от 0 до </a:t>
                      </a:r>
                      <a:r>
                        <a:rPr lang="ru-RU" sz="240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18000" marB="18000"/>
                </a:tc>
              </a:tr>
              <a:tr h="231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endParaRPr lang="ru-RU" sz="2800" b="1" kern="12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2400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ru-RU" sz="24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</a:tr>
              <a:tr h="402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  <a:endParaRPr lang="ru-RU" sz="2800" b="1" kern="12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Группирует выражение и возвращает найденный текст</a:t>
                      </a:r>
                    </a:p>
                  </a:txBody>
                  <a:tcPr marL="36000" marR="36000" marT="18000" marB="18000"/>
                </a:tc>
              </a:tr>
              <a:tr h="402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\t, \n, \r</a:t>
                      </a:r>
                      <a:endParaRPr lang="ru-RU" sz="2800" b="1" kern="120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Символ табуляции, новой строки и возврата каретки соответственно</a:t>
                      </a:r>
                    </a:p>
                  </a:txBody>
                  <a:tcPr marL="36000" marR="36000" marT="18000" marB="180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solidFill>
                  <a:srgbClr val="FF0000"/>
                </a:solidFill>
              </a:rPr>
              <a:t>Список основных типов данных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6512" y="764704"/>
            <a:ext cx="6624736" cy="609329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Числа (</a:t>
            </a:r>
            <a:r>
              <a:rPr lang="en-US" sz="2400" b="1" dirty="0" smtClean="0"/>
              <a:t>Numbers)</a:t>
            </a:r>
          </a:p>
          <a:p>
            <a:pPr lvl="1"/>
            <a:r>
              <a:rPr lang="ru-RU" sz="2400" b="1" dirty="0" smtClean="0"/>
              <a:t>целые</a:t>
            </a:r>
            <a:endParaRPr lang="en-US" sz="2400" b="1" dirty="0" smtClean="0"/>
          </a:p>
          <a:p>
            <a:pPr lvl="2"/>
            <a:r>
              <a:rPr lang="en-US" dirty="0" err="1" smtClean="0"/>
              <a:t>int</a:t>
            </a:r>
            <a:r>
              <a:rPr lang="ru-RU" dirty="0" smtClean="0"/>
              <a:t> – целочисленные</a:t>
            </a:r>
            <a:endParaRPr lang="en-US" dirty="0" smtClean="0"/>
          </a:p>
          <a:p>
            <a:pPr lvl="2"/>
            <a:r>
              <a:rPr lang="en-US" dirty="0" err="1" smtClean="0"/>
              <a:t>bool</a:t>
            </a:r>
            <a:r>
              <a:rPr lang="ru-RU" dirty="0" smtClean="0"/>
              <a:t> – логические</a:t>
            </a:r>
          </a:p>
          <a:p>
            <a:pPr lvl="1"/>
            <a:r>
              <a:rPr lang="en-US" sz="2400" dirty="0" smtClean="0"/>
              <a:t>float</a:t>
            </a:r>
            <a:r>
              <a:rPr lang="ru-RU" sz="2400" dirty="0" smtClean="0"/>
              <a:t> – вещественные</a:t>
            </a:r>
            <a:endParaRPr lang="en-US" sz="2400" dirty="0" smtClean="0"/>
          </a:p>
          <a:p>
            <a:pPr lvl="1"/>
            <a:r>
              <a:rPr lang="en-US" sz="2400" dirty="0" smtClean="0"/>
              <a:t>complex</a:t>
            </a:r>
            <a:r>
              <a:rPr lang="ru-RU" sz="2400" dirty="0" smtClean="0"/>
              <a:t> – комплексные</a:t>
            </a:r>
            <a:endParaRPr lang="en-US" sz="2400" dirty="0" smtClean="0"/>
          </a:p>
          <a:p>
            <a:r>
              <a:rPr lang="ru-RU" sz="2400" b="1" dirty="0" smtClean="0"/>
              <a:t>Последовательности (</a:t>
            </a:r>
            <a:r>
              <a:rPr lang="en-US" sz="2400" b="1" dirty="0" smtClean="0"/>
              <a:t>Sequences</a:t>
            </a:r>
            <a:r>
              <a:rPr lang="ru-RU" sz="2400" b="1" dirty="0" smtClean="0"/>
              <a:t>)</a:t>
            </a:r>
          </a:p>
          <a:p>
            <a:pPr lvl="1"/>
            <a:r>
              <a:rPr lang="ru-RU" sz="2400" b="1" dirty="0" smtClean="0"/>
              <a:t>Постоянные</a:t>
            </a:r>
          </a:p>
          <a:p>
            <a:pPr lvl="2"/>
            <a:r>
              <a:rPr lang="ru-RU" dirty="0" smtClean="0"/>
              <a:t>Строки (</a:t>
            </a:r>
            <a:r>
              <a:rPr lang="en-US" dirty="0" smtClean="0"/>
              <a:t>Strings)</a:t>
            </a:r>
            <a:endParaRPr lang="ru-RU" dirty="0" smtClean="0"/>
          </a:p>
          <a:p>
            <a:pPr lvl="2"/>
            <a:r>
              <a:rPr lang="ru-RU" dirty="0" smtClean="0"/>
              <a:t>Кортежи (</a:t>
            </a:r>
            <a:r>
              <a:rPr lang="en-US" dirty="0" err="1" smtClean="0"/>
              <a:t>Tuples</a:t>
            </a:r>
            <a:r>
              <a:rPr lang="en-US" dirty="0" smtClean="0"/>
              <a:t>)</a:t>
            </a:r>
          </a:p>
          <a:p>
            <a:pPr lvl="2"/>
            <a:r>
              <a:rPr lang="ru-RU" dirty="0" smtClean="0"/>
              <a:t>Байты (</a:t>
            </a:r>
            <a:r>
              <a:rPr lang="en-US" dirty="0" smtClean="0"/>
              <a:t>Bytes)</a:t>
            </a:r>
          </a:p>
          <a:p>
            <a:pPr lvl="1"/>
            <a:r>
              <a:rPr lang="ru-RU" sz="2400" b="1" dirty="0" smtClean="0"/>
              <a:t>Изменяемые</a:t>
            </a:r>
          </a:p>
          <a:p>
            <a:pPr lvl="2"/>
            <a:r>
              <a:rPr lang="ru-RU" dirty="0" smtClean="0"/>
              <a:t>Списки (</a:t>
            </a:r>
            <a:r>
              <a:rPr lang="en-US" dirty="0" smtClean="0"/>
              <a:t>Lists)</a:t>
            </a:r>
            <a:endParaRPr lang="ru-RU" dirty="0" smtClean="0"/>
          </a:p>
          <a:p>
            <a:pPr lvl="2"/>
            <a:r>
              <a:rPr lang="ru-RU" dirty="0" smtClean="0"/>
              <a:t>Массивы байтов (</a:t>
            </a:r>
            <a:r>
              <a:rPr lang="en-US" dirty="0" smtClean="0"/>
              <a:t>Byte Arrays)</a:t>
            </a:r>
          </a:p>
          <a:p>
            <a:r>
              <a:rPr lang="ru-RU" sz="2400" b="1" dirty="0" smtClean="0"/>
              <a:t>Наборы (</a:t>
            </a:r>
            <a:r>
              <a:rPr lang="en-US" sz="2400" b="1" dirty="0" smtClean="0"/>
              <a:t>Sets)</a:t>
            </a:r>
          </a:p>
          <a:p>
            <a:pPr lvl="1"/>
            <a:r>
              <a:rPr lang="ru-RU" sz="2400" dirty="0" smtClean="0"/>
              <a:t>Множества (</a:t>
            </a:r>
            <a:r>
              <a:rPr lang="en-US" sz="2400" dirty="0" smtClean="0"/>
              <a:t>Sets)</a:t>
            </a:r>
          </a:p>
          <a:p>
            <a:pPr lvl="1"/>
            <a:r>
              <a:rPr lang="ru-RU" sz="2400" dirty="0" smtClean="0"/>
              <a:t>Фиксированные множества (</a:t>
            </a:r>
            <a:r>
              <a:rPr lang="en-US" sz="2400" dirty="0" smtClean="0"/>
              <a:t>Frozen sets)</a:t>
            </a:r>
            <a:endParaRPr lang="ru-RU" sz="2400" dirty="0" smtClean="0"/>
          </a:p>
          <a:p>
            <a:r>
              <a:rPr lang="ru-RU" sz="2400" b="1" smtClean="0"/>
              <a:t>Отображения(</a:t>
            </a:r>
            <a:r>
              <a:rPr lang="en-US" sz="2400" b="1" smtClean="0"/>
              <a:t>Mappings</a:t>
            </a:r>
            <a:r>
              <a:rPr lang="ru-RU" sz="2400" b="1" smtClean="0"/>
              <a:t>)</a:t>
            </a:r>
            <a:endParaRPr lang="ru-RU" sz="2400" b="1" dirty="0" smtClean="0"/>
          </a:p>
          <a:p>
            <a:pPr lvl="1"/>
            <a:r>
              <a:rPr lang="ru-RU" sz="2400" dirty="0" smtClean="0"/>
              <a:t>Словари (</a:t>
            </a:r>
            <a:r>
              <a:rPr lang="en-US" sz="2400" dirty="0" smtClean="0"/>
              <a:t>Dictionaries)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764704"/>
            <a:ext cx="3888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Прочие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NotImplemented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Ellipsis (…)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Файлы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См. документацию</a:t>
            </a:r>
            <a:endParaRPr lang="ru-RU" sz="2400" dirty="0" smtClean="0"/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https://docs.python.org/3.7/reference/datamodel.html#objects-values-and-types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928992" cy="620688"/>
          </a:xfrm>
        </p:spPr>
        <p:txBody>
          <a:bodyPr/>
          <a:lstStyle/>
          <a:p>
            <a:r>
              <a:rPr lang="ru-RU" sz="3400" dirty="0" smtClean="0"/>
              <a:t>Шаблоны регулярных выражений</a:t>
            </a:r>
            <a:endParaRPr lang="ru-RU" sz="3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80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404664"/>
          <a:ext cx="9036496" cy="64167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8232"/>
                <a:gridCol w="6948264"/>
              </a:tblGrid>
              <a:tr h="221785"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Шаблон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Совпадения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abc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Буквосочетание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abc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expr1 | expr2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expr1 или expr2</a:t>
                      </a:r>
                      <a:endParaRPr lang="ru-RU" sz="21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7201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/>
                          <a:ea typeface="Calibri"/>
                          <a:cs typeface="Times New Roman"/>
                        </a:rPr>
                        <a:t>.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Любой символ, кроме \</a:t>
                      </a:r>
                      <a:r>
                        <a:rPr lang="ru-RU" sz="21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Начало строки источника</a:t>
                      </a:r>
                      <a:endParaRPr lang="ru-RU" sz="21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endParaRPr lang="ru-RU" sz="21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Конец строки источника</a:t>
                      </a:r>
                      <a:endParaRPr lang="ru-RU" sz="21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 ?</a:t>
                      </a:r>
                      <a:endParaRPr lang="ru-RU" sz="21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Ноль или одно включение prev</a:t>
                      </a:r>
                      <a:endParaRPr lang="ru-RU" sz="21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443569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*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Ноль или больше включений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максимальное количество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*?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Ноль или больше включений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минимальное количество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443569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+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Одно или больше включений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максимальное количество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 +?</a:t>
                      </a:r>
                      <a:endParaRPr lang="ru-RU" sz="21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Одно или больше включений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минимальное количество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{ 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}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последовательных включений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443569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{ 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}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до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последовательных включений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максимальное количество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443569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 { m, n }?</a:t>
                      </a:r>
                      <a:endParaRPr lang="ru-RU" sz="21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до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последовательных включений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минимальное количество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abc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или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или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(аналогично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a|b|c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^abc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 (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или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или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 (?= next)</a:t>
                      </a:r>
                      <a:endParaRPr lang="ru-RU" sz="21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за ним следует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next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(? ! 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next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за ним не следует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next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(?&lt;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=prev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) 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next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next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перед ним находится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  <a:tr h="22178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(?&lt;! 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r>
                        <a:rPr lang="ru-RU" sz="2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r>
                        <a:rPr lang="ru-RU" sz="21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next</a:t>
                      </a:r>
                      <a:endParaRPr lang="ru-RU" sz="2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next</a:t>
                      </a:r>
                      <a:r>
                        <a:rPr lang="ru-RU" sz="21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перед ним не находится </a:t>
                      </a:r>
                      <a:r>
                        <a:rPr lang="ru-RU" sz="2100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</a:t>
                      </a:r>
                      <a:endParaRPr lang="ru-RU" sz="21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36000" marR="3600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Примеры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60486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ca*t  </a:t>
            </a:r>
            <a:r>
              <a:rPr lang="ru-RU" dirty="0" smtClean="0"/>
              <a:t>сработает для </a:t>
            </a:r>
            <a:r>
              <a:rPr lang="ru-RU" b="1" dirty="0" smtClean="0">
                <a:solidFill>
                  <a:srgbClr val="FF0000"/>
                </a:solidFill>
              </a:rPr>
              <a:t>с</a:t>
            </a:r>
            <a:r>
              <a:rPr lang="en-US" b="1" dirty="0" smtClean="0">
                <a:solidFill>
                  <a:srgbClr val="FF0000"/>
                </a:solidFill>
              </a:rPr>
              <a:t>t, cat, </a:t>
            </a:r>
            <a:r>
              <a:rPr lang="en-US" b="1" dirty="0" err="1" smtClean="0">
                <a:solidFill>
                  <a:srgbClr val="FF0000"/>
                </a:solidFill>
              </a:rPr>
              <a:t>caat</a:t>
            </a:r>
            <a:r>
              <a:rPr lang="en-US" b="1" dirty="0" smtClean="0">
                <a:solidFill>
                  <a:srgbClr val="FF0000"/>
                </a:solidFill>
              </a:rPr>
              <a:t>, ca…at</a:t>
            </a:r>
          </a:p>
          <a:p>
            <a:pPr>
              <a:buNone/>
            </a:pPr>
            <a:r>
              <a:rPr lang="en-US" dirty="0" smtClean="0"/>
              <a:t>a[</a:t>
            </a:r>
            <a:r>
              <a:rPr lang="en-US" dirty="0" err="1" smtClean="0"/>
              <a:t>bcd</a:t>
            </a:r>
            <a:r>
              <a:rPr lang="en-US" dirty="0" smtClean="0"/>
              <a:t>]*e = "a" + X + "e"</a:t>
            </a:r>
          </a:p>
          <a:p>
            <a:pPr>
              <a:buNone/>
            </a:pPr>
            <a:r>
              <a:rPr lang="en-US" dirty="0" smtClean="0"/>
              <a:t>X – </a:t>
            </a:r>
            <a:r>
              <a:rPr lang="ru-RU" dirty="0" smtClean="0"/>
              <a:t>один из символов </a:t>
            </a:r>
            <a:r>
              <a:rPr lang="en-US" b="1" dirty="0" smtClean="0"/>
              <a:t>b, c, d</a:t>
            </a:r>
            <a:r>
              <a:rPr lang="ru-RU" dirty="0" smtClean="0"/>
              <a:t> или его отсутствие</a:t>
            </a:r>
          </a:p>
          <a:p>
            <a:pPr>
              <a:buNone/>
            </a:pPr>
            <a:r>
              <a:rPr lang="ru-RU" dirty="0" smtClean="0"/>
              <a:t>Сработает для </a:t>
            </a:r>
            <a:r>
              <a:rPr lang="en-US" b="1" i="1" dirty="0" err="1" smtClean="0"/>
              <a:t>ae</a:t>
            </a:r>
            <a:r>
              <a:rPr lang="en-US" b="1" i="1" dirty="0" smtClean="0"/>
              <a:t>, </a:t>
            </a:r>
            <a:r>
              <a:rPr lang="en-US" b="1" i="1" dirty="0" err="1" smtClean="0"/>
              <a:t>abe</a:t>
            </a:r>
            <a:r>
              <a:rPr lang="en-US" b="1" i="1" dirty="0" smtClean="0"/>
              <a:t>, </a:t>
            </a:r>
            <a:r>
              <a:rPr lang="en-US" b="1" i="1" dirty="0" err="1" smtClean="0"/>
              <a:t>abbbbe</a:t>
            </a:r>
            <a:r>
              <a:rPr lang="en-US" b="1" i="1" dirty="0" smtClean="0"/>
              <a:t>, </a:t>
            </a:r>
            <a:r>
              <a:rPr lang="en-US" b="1" i="1" dirty="0" err="1" smtClean="0"/>
              <a:t>adde</a:t>
            </a:r>
            <a:r>
              <a:rPr lang="en-US" b="1" i="1" dirty="0" smtClean="0"/>
              <a:t>, </a:t>
            </a:r>
            <a:r>
              <a:rPr lang="en-US" b="1" i="1" dirty="0" err="1" smtClean="0"/>
              <a:t>accce</a:t>
            </a:r>
            <a:endParaRPr lang="ru-RU" b="1" i="1" dirty="0" smtClean="0"/>
          </a:p>
          <a:p>
            <a:pPr>
              <a:buNone/>
            </a:pPr>
            <a:r>
              <a:rPr lang="ru-RU" dirty="0" smtClean="0"/>
              <a:t>Не сработает для </a:t>
            </a:r>
            <a:r>
              <a:rPr lang="en-US" b="1" i="1" dirty="0" smtClean="0"/>
              <a:t>axe</a:t>
            </a:r>
          </a:p>
          <a:p>
            <a:pPr>
              <a:buNone/>
            </a:pPr>
            <a:r>
              <a:rPr lang="ru-RU" dirty="0" smtClean="0"/>
              <a:t>Если строка не соответствует шаблону, то </a:t>
            </a:r>
            <a:r>
              <a:rPr lang="en-US" b="1" i="1" dirty="0" smtClean="0"/>
              <a:t>match</a:t>
            </a:r>
            <a:r>
              <a:rPr lang="ru-RU" dirty="0" smtClean="0"/>
              <a:t> и </a:t>
            </a:r>
            <a:r>
              <a:rPr lang="en-US" b="1" i="1" dirty="0" smtClean="0"/>
              <a:t>search</a:t>
            </a:r>
            <a:r>
              <a:rPr lang="en-US" dirty="0" smtClean="0"/>
              <a:t> </a:t>
            </a:r>
            <a:r>
              <a:rPr lang="ru-RU" dirty="0" smtClean="0"/>
              <a:t>вернут </a:t>
            </a:r>
            <a:r>
              <a:rPr lang="en-US" b="1" i="1" dirty="0" smtClean="0">
                <a:solidFill>
                  <a:srgbClr val="FF0000"/>
                </a:solidFill>
              </a:rPr>
              <a:t>None</a:t>
            </a:r>
          </a:p>
          <a:p>
            <a:pPr>
              <a:buNone/>
            </a:pPr>
            <a:r>
              <a:rPr lang="ru-RU" b="1" dirty="0" smtClean="0"/>
              <a:t>Форма проверки</a:t>
            </a:r>
            <a:r>
              <a:rPr lang="en-US" b="1" dirty="0" smtClean="0"/>
              <a:t> </a:t>
            </a:r>
            <a:r>
              <a:rPr lang="ru-RU" b="1" dirty="0" smtClean="0"/>
              <a:t>соответствия выражения шаблону</a:t>
            </a:r>
            <a:r>
              <a:rPr lang="en-US" b="1" dirty="0" smtClean="0"/>
              <a:t>:</a:t>
            </a:r>
            <a:endParaRPr lang="ru-RU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i="1" dirty="0" smtClean="0"/>
              <a:t>p = </a:t>
            </a:r>
            <a:r>
              <a:rPr lang="en-US" b="1" i="1" dirty="0" err="1" smtClean="0"/>
              <a:t>re.compile</a:t>
            </a:r>
            <a:r>
              <a:rPr lang="en-US" b="1" i="1" dirty="0" smtClean="0"/>
              <a:t>("a[</a:t>
            </a:r>
            <a:r>
              <a:rPr lang="en-US" b="1" i="1" dirty="0" err="1" smtClean="0"/>
              <a:t>bcd</a:t>
            </a:r>
            <a:r>
              <a:rPr lang="en-US" b="1" i="1" dirty="0" smtClean="0"/>
              <a:t>]*e")</a:t>
            </a:r>
            <a:br>
              <a:rPr lang="en-US" b="1" i="1" dirty="0" smtClean="0"/>
            </a:br>
            <a:r>
              <a:rPr lang="en-US" b="1" i="1" dirty="0" smtClean="0"/>
              <a:t>m = </a:t>
            </a:r>
            <a:r>
              <a:rPr lang="en-US" b="1" i="1" dirty="0" err="1" smtClean="0"/>
              <a:t>p.match</a:t>
            </a:r>
            <a:r>
              <a:rPr lang="en-US" b="1" i="1" dirty="0" smtClean="0"/>
              <a:t>( "</a:t>
            </a:r>
            <a:r>
              <a:rPr lang="en-US" b="1" i="1" dirty="0" err="1" smtClean="0"/>
              <a:t>abbe</a:t>
            </a:r>
            <a:r>
              <a:rPr lang="en-US" b="1" i="1" dirty="0" smtClean="0"/>
              <a:t>" )</a:t>
            </a:r>
            <a:br>
              <a:rPr lang="en-US" b="1" i="1" dirty="0" smtClean="0"/>
            </a:br>
            <a:r>
              <a:rPr lang="en-US" b="1" i="1" dirty="0" smtClean="0"/>
              <a:t>if m:</a:t>
            </a:r>
            <a:br>
              <a:rPr lang="en-US" b="1" i="1" dirty="0" smtClean="0"/>
            </a:br>
            <a:r>
              <a:rPr lang="en-US" b="1" i="1" dirty="0" smtClean="0"/>
              <a:t>    print("</a:t>
            </a:r>
            <a:r>
              <a:rPr lang="ru-RU" b="1" i="1" dirty="0" smtClean="0"/>
              <a:t>Соответствие: ", </a:t>
            </a:r>
            <a:r>
              <a:rPr lang="en-US" b="1" i="1" dirty="0" err="1" smtClean="0"/>
              <a:t>m.group</a:t>
            </a:r>
            <a:r>
              <a:rPr lang="en-US" b="1" i="1" dirty="0" smtClean="0"/>
              <a:t>())</a:t>
            </a:r>
            <a:br>
              <a:rPr lang="en-US" b="1" i="1" dirty="0" smtClean="0"/>
            </a:br>
            <a:r>
              <a:rPr lang="en-US" b="1" i="1" dirty="0" smtClean="0"/>
              <a:t>else:</a:t>
            </a:r>
            <a:br>
              <a:rPr lang="en-US" b="1" i="1" dirty="0" smtClean="0"/>
            </a:br>
            <a:r>
              <a:rPr lang="en-US" b="1" i="1" dirty="0" smtClean="0"/>
              <a:t>    print("</a:t>
            </a:r>
            <a:r>
              <a:rPr lang="ru-RU" b="1" i="1" dirty="0" smtClean="0"/>
              <a:t>Нет соответствия")</a:t>
            </a:r>
            <a:endParaRPr lang="ru-RU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81</a:t>
            </a:fld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Пример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^\d{6}$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проверка правильности почтового индекса</a:t>
            </a:r>
          </a:p>
          <a:p>
            <a:pPr>
              <a:buNone/>
            </a:pPr>
            <a:r>
              <a:rPr lang="ru-RU" dirty="0" smtClean="0"/>
              <a:t>^ – начало строки</a:t>
            </a:r>
          </a:p>
          <a:p>
            <a:pPr>
              <a:buNone/>
            </a:pPr>
            <a:r>
              <a:rPr lang="en-US" dirty="0" smtClean="0"/>
              <a:t>\d</a:t>
            </a:r>
            <a:r>
              <a:rPr lang="ru-RU" dirty="0" smtClean="0"/>
              <a:t> – цифра (6 штук)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ru-RU" dirty="0" smtClean="0"/>
              <a:t> – конец строки</a:t>
            </a:r>
          </a:p>
          <a:p>
            <a:pPr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i="1" dirty="0" smtClean="0"/>
              <a:t>p = </a:t>
            </a:r>
            <a:r>
              <a:rPr lang="en-US" b="1" i="1" dirty="0" err="1" smtClean="0"/>
              <a:t>re.compile</a:t>
            </a:r>
            <a:r>
              <a:rPr lang="en-US" b="1" i="1" dirty="0" smtClean="0"/>
              <a:t>("^\d{6}$")</a:t>
            </a:r>
            <a:br>
              <a:rPr lang="en-US" b="1" i="1" dirty="0" smtClean="0"/>
            </a:br>
            <a:r>
              <a:rPr lang="en-US" b="1" i="1" dirty="0" smtClean="0"/>
              <a:t>m = </a:t>
            </a:r>
            <a:r>
              <a:rPr lang="en-US" b="1" i="1" dirty="0" err="1" smtClean="0"/>
              <a:t>p.match</a:t>
            </a:r>
            <a:r>
              <a:rPr lang="en-US" b="1" i="1" dirty="0" smtClean="0"/>
              <a:t>("123456")</a:t>
            </a:r>
            <a:br>
              <a:rPr lang="en-US" b="1" i="1" dirty="0" smtClean="0"/>
            </a:br>
            <a:r>
              <a:rPr lang="en-US" b="1" i="1" dirty="0" smtClean="0"/>
              <a:t>if m:</a:t>
            </a:r>
            <a:br>
              <a:rPr lang="en-US" b="1" i="1" dirty="0" smtClean="0"/>
            </a:br>
            <a:r>
              <a:rPr lang="en-US" b="1" i="1" dirty="0" smtClean="0"/>
              <a:t>    print("</a:t>
            </a:r>
            <a:r>
              <a:rPr lang="en-US" b="1" i="1" dirty="0" err="1" smtClean="0"/>
              <a:t>Соответствие</a:t>
            </a:r>
            <a:r>
              <a:rPr lang="en-US" b="1" i="1" dirty="0" smtClean="0"/>
              <a:t>: ", </a:t>
            </a:r>
            <a:r>
              <a:rPr lang="en-US" b="1" i="1" dirty="0" err="1" smtClean="0"/>
              <a:t>m.group</a:t>
            </a:r>
            <a:r>
              <a:rPr lang="en-US" b="1" i="1" dirty="0" smtClean="0"/>
              <a:t>())</a:t>
            </a:r>
            <a:br>
              <a:rPr lang="en-US" b="1" i="1" dirty="0" smtClean="0"/>
            </a:br>
            <a:r>
              <a:rPr lang="en-US" b="1" i="1" dirty="0" smtClean="0"/>
              <a:t>else:</a:t>
            </a:r>
            <a:br>
              <a:rPr lang="en-US" b="1" i="1" dirty="0" smtClean="0"/>
            </a:br>
            <a:r>
              <a:rPr lang="en-US" b="1" i="1" dirty="0" smtClean="0"/>
              <a:t>    print("</a:t>
            </a:r>
            <a:r>
              <a:rPr lang="en-US" b="1" i="1" dirty="0" err="1" smtClean="0"/>
              <a:t>Нет</a:t>
            </a:r>
            <a:r>
              <a:rPr lang="en-US" b="1" i="1" dirty="0" smtClean="0"/>
              <a:t> </a:t>
            </a:r>
            <a:r>
              <a:rPr lang="en-US" b="1" i="1" dirty="0" err="1" smtClean="0"/>
              <a:t>соответствия</a:t>
            </a:r>
            <a:r>
              <a:rPr lang="en-US" b="1" i="1" dirty="0" smtClean="0"/>
              <a:t>")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&gt;&gt;&gt; </a:t>
            </a:r>
            <a:r>
              <a:rPr lang="ru-RU" dirty="0" smtClean="0"/>
              <a:t>Соответствие:  </a:t>
            </a:r>
            <a:r>
              <a:rPr lang="ru-RU" dirty="0" smtClean="0">
                <a:solidFill>
                  <a:srgbClr val="FF0000"/>
                </a:solidFill>
              </a:rPr>
              <a:t>123456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Проверить регулярные выражения можно </a:t>
            </a:r>
            <a:r>
              <a:rPr lang="ru-RU" dirty="0" err="1" smtClean="0">
                <a:solidFill>
                  <a:srgbClr val="FF0000"/>
                </a:solidFill>
              </a:rPr>
              <a:t>онлайн</a:t>
            </a:r>
            <a:r>
              <a:rPr lang="ru-RU" dirty="0" smtClean="0">
                <a:solidFill>
                  <a:srgbClr val="FF0000"/>
                </a:solidFill>
              </a:rPr>
              <a:t> на сайте 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https://regex101.com/</a:t>
            </a:r>
            <a:r>
              <a:rPr lang="ru-RU" smtClean="0">
                <a:solidFill>
                  <a:srgbClr val="FF0000"/>
                </a:solidFill>
              </a:rPr>
              <a:t> 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82</a:t>
            </a:fld>
            <a:endParaRPr 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Флаг </a:t>
            </a:r>
            <a:r>
              <a:rPr lang="en-US" sz="4400" dirty="0" smtClean="0"/>
              <a:t>VERBOSE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r>
              <a:rPr lang="ru-RU" dirty="0" smtClean="0"/>
              <a:t>позволяет форматировать регулярное выражение более ясным образом.</a:t>
            </a:r>
            <a:endParaRPr lang="en-US" dirty="0" smtClean="0"/>
          </a:p>
          <a:p>
            <a:r>
              <a:rPr lang="ru-RU" dirty="0" smtClean="0"/>
              <a:t>Пробелы в РВ, которые не находятся внутри класса символов игнорируются. </a:t>
            </a:r>
          </a:p>
          <a:p>
            <a:r>
              <a:rPr lang="ru-RU" dirty="0" smtClean="0"/>
              <a:t>Можно помещать внутрь РВ комментарии, длящиеся с символа # до следующей строки.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pat = </a:t>
            </a:r>
            <a:r>
              <a:rPr lang="en-US" b="1" i="1" dirty="0" err="1" smtClean="0"/>
              <a:t>re.compile</a:t>
            </a:r>
            <a:r>
              <a:rPr lang="en-US" b="1" i="1" dirty="0" smtClean="0"/>
              <a:t>(r"""</a:t>
            </a:r>
            <a:br>
              <a:rPr lang="en-US" b="1" i="1" dirty="0" smtClean="0"/>
            </a:br>
            <a:r>
              <a:rPr lang="en-US" b="1" i="1" dirty="0" smtClean="0"/>
              <a:t> \s*                 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Пропуск начального пробела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 (?P&lt;header&gt;[^:]+)   </a:t>
            </a:r>
            <a:r>
              <a:rPr lang="en-US" b="1" i="1" dirty="0" smtClean="0">
                <a:solidFill>
                  <a:srgbClr val="00B050"/>
                </a:solidFill>
              </a:rPr>
              <a:t># </a:t>
            </a:r>
            <a:r>
              <a:rPr lang="ru-RU" b="1" i="1" dirty="0" smtClean="0">
                <a:solidFill>
                  <a:srgbClr val="00B050"/>
                </a:solidFill>
              </a:rPr>
              <a:t>Имя заголовка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 \s* :              </a:t>
            </a:r>
            <a:r>
              <a:rPr lang="en-US" b="1" i="1" dirty="0" smtClean="0">
                <a:solidFill>
                  <a:srgbClr val="00B050"/>
                </a:solidFill>
              </a:rPr>
              <a:t> # </a:t>
            </a:r>
            <a:r>
              <a:rPr lang="ru-RU" b="1" i="1" dirty="0" smtClean="0">
                <a:solidFill>
                  <a:srgbClr val="00B050"/>
                </a:solidFill>
              </a:rPr>
              <a:t>Пробел и двоеточие</a:t>
            </a:r>
          </a:p>
          <a:p>
            <a:pPr marL="0" indent="0">
              <a:buNone/>
            </a:pPr>
            <a:r>
              <a:rPr lang="ru-RU" b="1" i="1" dirty="0" smtClean="0"/>
              <a:t>…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""", </a:t>
            </a:r>
            <a:r>
              <a:rPr lang="en-US" b="1" i="1" dirty="0" err="1" smtClean="0"/>
              <a:t>re.VERBOSE</a:t>
            </a:r>
            <a:r>
              <a:rPr lang="en-US" b="1" i="1" dirty="0" smtClean="0"/>
              <a:t>)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83</a:t>
            </a:fld>
            <a:endParaRPr lang="ru-RU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92696"/>
            <a:ext cx="9163919" cy="26515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  <a:scene3d>
              <a:camera prst="isometricRightUp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</a:t>
            </a:r>
            <a:endParaRPr lang="ru-RU" sz="5400" b="1" cap="all" spc="0" dirty="0">
              <a:ln w="0"/>
              <a:gradFill flip="non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2. </a:t>
            </a:r>
            <a:r>
              <a:rPr lang="ru-RU" sz="4000" dirty="0" smtClean="0">
                <a:solidFill>
                  <a:srgbClr val="FF0000"/>
                </a:solidFill>
              </a:rPr>
              <a:t>Базовые типы данных в </a:t>
            </a:r>
            <a:r>
              <a:rPr lang="en-US" sz="4000" dirty="0" smtClean="0">
                <a:solidFill>
                  <a:srgbClr val="FF0000"/>
                </a:solidFill>
              </a:rPr>
              <a:t>Python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Определить, на какой тип данных ссылается переменная, позволяет функция </a:t>
            </a:r>
          </a:p>
          <a:p>
            <a:pPr>
              <a:buNone/>
            </a:pPr>
            <a:r>
              <a:rPr lang="ru-RU" sz="3600" b="1" i="1" err="1" smtClean="0">
                <a:solidFill>
                  <a:srgbClr val="FF0000"/>
                </a:solidFill>
              </a:rPr>
              <a:t>tуре</a:t>
            </a:r>
            <a:r>
              <a:rPr lang="ru-RU" sz="3600" b="1" i="1" smtClean="0">
                <a:solidFill>
                  <a:srgbClr val="FF0000"/>
                </a:solidFill>
              </a:rPr>
              <a:t> (&lt;</a:t>
            </a:r>
            <a:r>
              <a:rPr lang="ru-RU" sz="3600" b="1" i="1" dirty="0" smtClean="0">
                <a:solidFill>
                  <a:srgbClr val="FF0000"/>
                </a:solidFill>
              </a:rPr>
              <a:t>Имя </a:t>
            </a:r>
            <a:r>
              <a:rPr lang="ru-RU" sz="3600" b="1" i="1" smtClean="0">
                <a:solidFill>
                  <a:srgbClr val="FF0000"/>
                </a:solidFill>
              </a:rPr>
              <a:t>переменной&gt;</a:t>
            </a:r>
            <a:r>
              <a:rPr lang="en-US" sz="3600" b="1" i="1" smtClean="0">
                <a:solidFill>
                  <a:srgbClr val="FF0000"/>
                </a:solidFill>
              </a:rPr>
              <a:t>)</a:t>
            </a:r>
            <a:endParaRPr lang="ru-RU" sz="36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3600" dirty="0" smtClean="0"/>
              <a:t>Сравнение значения, возвращаемого функцией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tуре</a:t>
            </a:r>
            <a:r>
              <a:rPr lang="ru-RU" sz="3600" b="1" i="1" dirty="0" smtClean="0">
                <a:solidFill>
                  <a:srgbClr val="FF0000"/>
                </a:solidFill>
              </a:rPr>
              <a:t>()</a:t>
            </a:r>
            <a:r>
              <a:rPr lang="ru-RU" sz="3600" dirty="0" smtClean="0"/>
              <a:t>,</a:t>
            </a:r>
            <a:r>
              <a:rPr lang="ru-RU" sz="3600" b="1" dirty="0" smtClean="0"/>
              <a:t> </a:t>
            </a:r>
            <a:r>
              <a:rPr lang="ru-RU" sz="3600" dirty="0" smtClean="0"/>
              <a:t>с названием типа данных</a:t>
            </a:r>
            <a:r>
              <a:rPr lang="en-US" sz="3600" dirty="0" smtClean="0"/>
              <a:t>:</a:t>
            </a:r>
          </a:p>
          <a:p>
            <a:pPr>
              <a:buNone/>
            </a:pPr>
            <a:r>
              <a:rPr lang="ru-RU" sz="3600" b="1" i="1" dirty="0" err="1" smtClean="0">
                <a:solidFill>
                  <a:schemeClr val="tx2"/>
                </a:solidFill>
              </a:rPr>
              <a:t>х</a:t>
            </a:r>
            <a:r>
              <a:rPr lang="ru-RU" sz="3600" b="1" i="1" dirty="0" smtClean="0">
                <a:solidFill>
                  <a:schemeClr val="tx2"/>
                </a:solidFill>
              </a:rPr>
              <a:t> = 10</a:t>
            </a:r>
            <a:endParaRPr lang="en-US" sz="3600" b="1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600" b="1" i="1" dirty="0" smtClean="0">
                <a:solidFill>
                  <a:schemeClr val="tx2"/>
                </a:solidFill>
              </a:rPr>
              <a:t>if type(x) == </a:t>
            </a:r>
            <a:r>
              <a:rPr lang="en-US" sz="3600" b="1" i="1" dirty="0" err="1" smtClean="0">
                <a:solidFill>
                  <a:schemeClr val="tx2"/>
                </a:solidFill>
              </a:rPr>
              <a:t>int</a:t>
            </a:r>
            <a:r>
              <a:rPr lang="en-US" sz="3600" b="1" i="1" dirty="0" smtClean="0">
                <a:solidFill>
                  <a:schemeClr val="tx2"/>
                </a:solidFill>
              </a:rPr>
              <a:t>:</a:t>
            </a:r>
          </a:p>
          <a:p>
            <a:pPr>
              <a:buNone/>
            </a:pPr>
            <a:r>
              <a:rPr lang="en-US" sz="3600" b="1" i="1" dirty="0" smtClean="0">
                <a:solidFill>
                  <a:schemeClr val="tx2"/>
                </a:solidFill>
              </a:rPr>
              <a:t>	print("</a:t>
            </a:r>
            <a:r>
              <a:rPr lang="ru-RU" sz="3600" b="1" i="1" dirty="0" err="1" smtClean="0">
                <a:solidFill>
                  <a:schemeClr val="tx2"/>
                </a:solidFill>
              </a:rPr>
              <a:t>Эт</a:t>
            </a:r>
            <a:r>
              <a:rPr lang="en-US" sz="3600" b="1" i="1" dirty="0" smtClean="0">
                <a:solidFill>
                  <a:schemeClr val="tx2"/>
                </a:solidFill>
              </a:rPr>
              <a:t>o </a:t>
            </a:r>
            <a:r>
              <a:rPr lang="en-US" sz="3600" b="1" i="1" dirty="0" err="1" smtClean="0">
                <a:solidFill>
                  <a:schemeClr val="tx2"/>
                </a:solidFill>
              </a:rPr>
              <a:t>int</a:t>
            </a:r>
            <a:r>
              <a:rPr lang="en-US" sz="3600" b="1" i="1" dirty="0" smtClean="0">
                <a:solidFill>
                  <a:schemeClr val="tx2"/>
                </a:solidFill>
              </a:rPr>
              <a:t>")</a:t>
            </a:r>
          </a:p>
          <a:p>
            <a:pPr>
              <a:buNone/>
            </a:pPr>
            <a:r>
              <a:rPr lang="ru-RU" sz="3600" dirty="0" smtClean="0"/>
              <a:t>Или с использованием функции </a:t>
            </a:r>
            <a:r>
              <a:rPr lang="en-US" sz="3600" b="1" i="1" dirty="0" err="1" smtClean="0">
                <a:solidFill>
                  <a:srgbClr val="FF0000"/>
                </a:solidFill>
              </a:rPr>
              <a:t>isinstance</a:t>
            </a:r>
            <a:r>
              <a:rPr lang="en-US" sz="3600" b="1" i="1" dirty="0" smtClean="0">
                <a:solidFill>
                  <a:srgbClr val="FF0000"/>
                </a:solidFill>
              </a:rPr>
              <a:t>()</a:t>
            </a:r>
            <a:endParaRPr lang="ru-RU" sz="36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600" b="1" i="1" dirty="0" smtClean="0">
                <a:solidFill>
                  <a:schemeClr val="tx2"/>
                </a:solidFill>
              </a:rPr>
              <a:t>s = "</a:t>
            </a:r>
            <a:r>
              <a:rPr lang="ru-RU" sz="3600" b="1" i="1" dirty="0" smtClean="0">
                <a:solidFill>
                  <a:schemeClr val="tx2"/>
                </a:solidFill>
              </a:rPr>
              <a:t>текст"</a:t>
            </a:r>
          </a:p>
          <a:p>
            <a:pPr>
              <a:buNone/>
            </a:pPr>
            <a:r>
              <a:rPr lang="en-US" sz="3600" b="1" i="1" dirty="0" smtClean="0">
                <a:solidFill>
                  <a:schemeClr val="tx2"/>
                </a:solidFill>
              </a:rPr>
              <a:t>if </a:t>
            </a:r>
            <a:r>
              <a:rPr lang="en-US" sz="3600" b="1" i="1" dirty="0" err="1" smtClean="0">
                <a:solidFill>
                  <a:schemeClr val="tx2"/>
                </a:solidFill>
              </a:rPr>
              <a:t>isinstance</a:t>
            </a:r>
            <a:r>
              <a:rPr lang="en-US" sz="3600" b="1" i="1" dirty="0" smtClean="0">
                <a:solidFill>
                  <a:schemeClr val="tx2"/>
                </a:solidFill>
              </a:rPr>
              <a:t>(s, </a:t>
            </a:r>
            <a:r>
              <a:rPr lang="en-US" sz="3600" b="1" i="1" dirty="0" err="1" smtClean="0">
                <a:solidFill>
                  <a:schemeClr val="tx2"/>
                </a:solidFill>
              </a:rPr>
              <a:t>str</a:t>
            </a:r>
            <a:r>
              <a:rPr lang="en-US" sz="3600" b="1" i="1" dirty="0" smtClean="0">
                <a:solidFill>
                  <a:schemeClr val="tx2"/>
                </a:solidFill>
              </a:rPr>
              <a:t>):</a:t>
            </a:r>
          </a:p>
          <a:p>
            <a:pPr>
              <a:buNone/>
            </a:pPr>
            <a:r>
              <a:rPr lang="ru-RU" sz="3600" b="1" i="1" dirty="0" smtClean="0">
                <a:solidFill>
                  <a:schemeClr val="tx2"/>
                </a:solidFill>
              </a:rPr>
              <a:t>	</a:t>
            </a:r>
            <a:r>
              <a:rPr lang="en-US" sz="3600" b="1" i="1" dirty="0" smtClean="0">
                <a:solidFill>
                  <a:schemeClr val="tx2"/>
                </a:solidFill>
              </a:rPr>
              <a:t>print("</a:t>
            </a:r>
            <a:r>
              <a:rPr lang="ru-RU" sz="3600" b="1" i="1" dirty="0" smtClean="0">
                <a:solidFill>
                  <a:schemeClr val="tx2"/>
                </a:solidFill>
              </a:rPr>
              <a:t>Это тип </a:t>
            </a:r>
            <a:r>
              <a:rPr lang="en-US" sz="3600" b="1" i="1" dirty="0" err="1" smtClean="0">
                <a:solidFill>
                  <a:schemeClr val="tx2"/>
                </a:solidFill>
              </a:rPr>
              <a:t>str</a:t>
            </a:r>
            <a:r>
              <a:rPr lang="en-US" sz="3600" b="1" i="1" dirty="0" smtClean="0">
                <a:solidFill>
                  <a:schemeClr val="tx2"/>
                </a:solidFill>
              </a:rPr>
              <a:t>")</a:t>
            </a:r>
            <a:endParaRPr lang="ru-RU" sz="3600" b="1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12080</TotalTime>
  <Words>5112</Words>
  <Application>Microsoft Office PowerPoint</Application>
  <PresentationFormat>Экран (4:3)</PresentationFormat>
  <Paragraphs>917</Paragraphs>
  <Slides>84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85" baseType="lpstr">
      <vt:lpstr>Тема Office</vt:lpstr>
      <vt:lpstr>Слайд 1</vt:lpstr>
      <vt:lpstr>Слайд 2</vt:lpstr>
      <vt:lpstr>1. Переменные</vt:lpstr>
      <vt:lpstr>Именование переменных</vt:lpstr>
      <vt:lpstr>Константы</vt:lpstr>
      <vt:lpstr>Ключевые слова</vt:lpstr>
      <vt:lpstr>Список встроенных идентификаторов</vt:lpstr>
      <vt:lpstr>Список основных типов данных</vt:lpstr>
      <vt:lpstr>2. Базовые типы данных в Python</vt:lpstr>
      <vt:lpstr>bооl – логический тип</vt:lpstr>
      <vt:lpstr>Представление чисел</vt:lpstr>
      <vt:lpstr>Числовые литералы</vt:lpstr>
      <vt:lpstr>Тип int</vt:lpstr>
      <vt:lpstr>Конверсия систем счисления</vt:lpstr>
      <vt:lpstr>Примеры</vt:lpstr>
      <vt:lpstr>Тип float</vt:lpstr>
      <vt:lpstr>Преобразования типов</vt:lpstr>
      <vt:lpstr>Присваивание переменных</vt:lpstr>
      <vt:lpstr>Присваивание переменных</vt:lpstr>
      <vt:lpstr>Позиционное присваивание</vt:lpstr>
      <vt:lpstr>Оператор is</vt:lpstr>
      <vt:lpstr>Тип complex</vt:lpstr>
      <vt:lpstr>Unicode-cтpoки (str)</vt:lpstr>
      <vt:lpstr>UTF-кодировка</vt:lpstr>
      <vt:lpstr>Окончание строк</vt:lpstr>
      <vt:lpstr>Создание строк типа str</vt:lpstr>
      <vt:lpstr>Способы создания строк</vt:lpstr>
      <vt:lpstr>Операции со строками</vt:lpstr>
      <vt:lpstr>Экранированные последовательности – служебные символы</vt:lpstr>
      <vt:lpstr>Экранированные символы</vt:lpstr>
      <vt:lpstr>Подавление экранирования</vt:lpstr>
      <vt:lpstr>Операции над строками</vt:lpstr>
      <vt:lpstr>Срезы</vt:lpstr>
      <vt:lpstr>Стандартные срезы</vt:lpstr>
      <vt:lpstr>Примеры строк и их срезов</vt:lpstr>
      <vt:lpstr>Методы для строк</vt:lpstr>
      <vt:lpstr>Описание основных методов строк Поиск и замена</vt:lpstr>
      <vt:lpstr>Проверки</vt:lpstr>
      <vt:lpstr>Модификации регистра</vt:lpstr>
      <vt:lpstr>Модификации строк</vt:lpstr>
      <vt:lpstr>Модификации длины строки</vt:lpstr>
      <vt:lpstr>Разбиение строк</vt:lpstr>
      <vt:lpstr>Прочие преобразования</vt:lpstr>
      <vt:lpstr>Примеры</vt:lpstr>
      <vt:lpstr>Строковые константы</vt:lpstr>
      <vt:lpstr>Кодирование. encode</vt:lpstr>
      <vt:lpstr>Примеры кодирования</vt:lpstr>
      <vt:lpstr>Декодирование decode</vt:lpstr>
      <vt:lpstr>Примеры кодирования/декодирования</vt:lpstr>
      <vt:lpstr>Старый стиль форматирования строк "%"</vt:lpstr>
      <vt:lpstr>Примеры форматирования "%"</vt:lpstr>
      <vt:lpstr>Форматирование строк format</vt:lpstr>
      <vt:lpstr>Маркеры</vt:lpstr>
      <vt:lpstr>Примеры форматирования</vt:lpstr>
      <vt:lpstr>Мини-язык форматирования</vt:lpstr>
      <vt:lpstr>Общий вид инструкций формата</vt:lpstr>
      <vt:lpstr>Общий вид инструкций формата</vt:lpstr>
      <vt:lpstr>Равнение</vt:lpstr>
      <vt:lpstr>Примеры равнения</vt:lpstr>
      <vt:lpstr>Знак</vt:lpstr>
      <vt:lpstr>Примеры знака</vt:lpstr>
      <vt:lpstr>Запятая</vt:lpstr>
      <vt:lpstr>Ноль</vt:lpstr>
      <vt:lpstr>Форматы целых чисел</vt:lpstr>
      <vt:lpstr>Форматы вещественных чисел</vt:lpstr>
      <vt:lpstr>Альтернативные форматы чисел</vt:lpstr>
      <vt:lpstr>Примеры</vt:lpstr>
      <vt:lpstr>Более сложные конструкции</vt:lpstr>
      <vt:lpstr>…продолжение</vt:lpstr>
      <vt:lpstr>Форматирование полей переменной длины</vt:lpstr>
      <vt:lpstr>f-строки</vt:lpstr>
      <vt:lpstr>Прочие опции форматирования</vt:lpstr>
      <vt:lpstr>Регулярные выражения (РВ)</vt:lpstr>
      <vt:lpstr>Примеры РВ</vt:lpstr>
      <vt:lpstr>Методы модуля re</vt:lpstr>
      <vt:lpstr>Функции сравнения</vt:lpstr>
      <vt:lpstr>Примеры</vt:lpstr>
      <vt:lpstr>Шаблоны: специальные символы</vt:lpstr>
      <vt:lpstr>Специальные символы</vt:lpstr>
      <vt:lpstr>Шаблоны регулярных выражений</vt:lpstr>
      <vt:lpstr>Примеры</vt:lpstr>
      <vt:lpstr>Пример</vt:lpstr>
      <vt:lpstr>Флаг VERBOSE</vt:lpstr>
      <vt:lpstr>Слайд 84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AMVAS</cp:lastModifiedBy>
  <cp:revision>1841</cp:revision>
  <dcterms:created xsi:type="dcterms:W3CDTF">2017-12-16T12:39:37Z</dcterms:created>
  <dcterms:modified xsi:type="dcterms:W3CDTF">2022-09-13T18:24:07Z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