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7" r:id="rId2"/>
    <p:sldId id="278" r:id="rId3"/>
    <p:sldId id="341" r:id="rId4"/>
    <p:sldId id="342" r:id="rId5"/>
    <p:sldId id="307" r:id="rId6"/>
    <p:sldId id="308" r:id="rId7"/>
    <p:sldId id="309" r:id="rId8"/>
    <p:sldId id="280" r:id="rId9"/>
    <p:sldId id="281" r:id="rId10"/>
    <p:sldId id="282" r:id="rId11"/>
    <p:sldId id="283" r:id="rId12"/>
    <p:sldId id="284" r:id="rId13"/>
    <p:sldId id="338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8" r:id="rId25"/>
    <p:sldId id="299" r:id="rId26"/>
    <p:sldId id="296" r:id="rId27"/>
    <p:sldId id="297" r:id="rId28"/>
    <p:sldId id="295" r:id="rId29"/>
    <p:sldId id="302" r:id="rId30"/>
    <p:sldId id="303" r:id="rId31"/>
    <p:sldId id="304" r:id="rId32"/>
    <p:sldId id="311" r:id="rId33"/>
    <p:sldId id="312" r:id="rId34"/>
    <p:sldId id="300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35" r:id="rId43"/>
    <p:sldId id="336" r:id="rId44"/>
    <p:sldId id="320" r:id="rId45"/>
    <p:sldId id="329" r:id="rId46"/>
    <p:sldId id="322" r:id="rId47"/>
    <p:sldId id="339" r:id="rId48"/>
    <p:sldId id="331" r:id="rId49"/>
    <p:sldId id="332" r:id="rId50"/>
    <p:sldId id="323" r:id="rId51"/>
    <p:sldId id="327" r:id="rId52"/>
    <p:sldId id="324" r:id="rId53"/>
    <p:sldId id="325" r:id="rId54"/>
    <p:sldId id="326" r:id="rId55"/>
    <p:sldId id="328" r:id="rId56"/>
    <p:sldId id="333" r:id="rId57"/>
    <p:sldId id="334" r:id="rId58"/>
    <p:sldId id="337" r:id="rId59"/>
    <p:sldId id="330" r:id="rId60"/>
    <p:sldId id="277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9" autoAdjust="0"/>
  </p:normalViewPr>
  <p:slideViewPr>
    <p:cSldViewPr>
      <p:cViewPr varScale="1">
        <p:scale>
          <a:sx n="75" d="100"/>
          <a:sy n="75" d="100"/>
        </p:scale>
        <p:origin x="-370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Слово else, примененное в цикле for или while, проверяет, был ли произведен выход из цикла инструкцией break, или же "естественным" образом. Блок инструкций внутри else выполнится только в том случае, если выход из цикла произошел без помощи break.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https://habrahabr.ru/post/132554/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https://tproger.ru/translations/python-developer-interview-guide/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http://code.i-harness.com/ru/q/d725a0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>
              <a:buFont typeface="Wingdings" pitchFamily="2" charset="2"/>
              <a:buChar char="Ø"/>
              <a:defRPr/>
            </a:lvl1pPr>
            <a:lvl2pPr>
              <a:buFont typeface="Wingdings" pitchFamily="2" charset="2"/>
              <a:buChar char="ü"/>
              <a:defRPr/>
            </a:lvl2pPr>
            <a:lvl3pPr>
              <a:buFont typeface="Arial" pitchFamily="34" charset="0"/>
              <a:buChar char="•"/>
              <a:defRPr/>
            </a:lvl3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qaru.site/questions/10714/replacements-for-switch-statement-in-pyth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er.name/" TargetMode="External"/><Relationship Id="rId3" Type="http://schemas.openxmlformats.org/officeDocument/2006/relationships/hyperlink" Target="http://pythonicway.com/" TargetMode="External"/><Relationship Id="rId7" Type="http://schemas.openxmlformats.org/officeDocument/2006/relationships/hyperlink" Target="http://pythontutor.ru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" TargetMode="External"/><Relationship Id="rId5" Type="http://schemas.openxmlformats.org/officeDocument/2006/relationships/hyperlink" Target="https://tproger.ru/tag/python/" TargetMode="External"/><Relationship Id="rId10" Type="http://schemas.openxmlformats.org/officeDocument/2006/relationships/hyperlink" Target="https://itvdn.com/ru/skills/practicums/python-starter" TargetMode="External"/><Relationship Id="rId4" Type="http://schemas.openxmlformats.org/officeDocument/2006/relationships/hyperlink" Target="http://pythonz.net/" TargetMode="External"/><Relationship Id="rId9" Type="http://schemas.openxmlformats.org/officeDocument/2006/relationships/hyperlink" Target="https://wiki.python.org/moin/PythonEditor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abc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itertoo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132554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вычислению корней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Корень кубический вычисляется исходя из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Picture 2" descr="http://cdn01.ru/files/users/images/f6/61/f661586580e3f281d55b0f94b1a47b9d.jpg"/>
          <p:cNvPicPr>
            <a:picLocks noChangeAspect="1" noChangeArrowheads="1"/>
          </p:cNvPicPr>
          <p:nvPr/>
        </p:nvPicPr>
        <p:blipFill>
          <a:blip r:embed="rId2" cstate="print"/>
          <a:srcRect l="17208" t="64553" r="21992"/>
          <a:stretch>
            <a:fillRect/>
          </a:stretch>
        </p:blipFill>
        <p:spPr bwMode="auto">
          <a:xfrm>
            <a:off x="179512" y="1340768"/>
            <a:ext cx="8803576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корня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-27 ** (1/3)</a:t>
            </a:r>
            <a:r>
              <a:rPr lang="ru-RU" b="1" i="1" dirty="0" smtClean="0"/>
              <a:t> 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-3.0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(-27) ** (1/3) 	</a:t>
            </a:r>
            <a:r>
              <a:rPr lang="en-US" b="1" i="1" dirty="0" smtClean="0">
                <a:solidFill>
                  <a:srgbClr val="00B050"/>
                </a:solidFill>
              </a:rPr>
              <a:t># (1.5+2.598076211353316j)</a:t>
            </a:r>
          </a:p>
          <a:p>
            <a:pPr>
              <a:buNone/>
            </a:pPr>
            <a:r>
              <a:rPr lang="ru-RU" b="1" dirty="0" smtClean="0"/>
              <a:t>Проверка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(1.5 + 2.598076211353316j)**3 	</a:t>
            </a:r>
            <a:r>
              <a:rPr lang="en-US" b="1" i="1" dirty="0" smtClean="0">
                <a:solidFill>
                  <a:srgbClr val="00B050"/>
                </a:solidFill>
              </a:rPr>
              <a:t># (-27+0j)</a:t>
            </a:r>
          </a:p>
          <a:p>
            <a:pPr>
              <a:buNone/>
            </a:pPr>
            <a:r>
              <a:rPr lang="ru-RU" b="1" dirty="0" smtClean="0"/>
              <a:t>Сопряжённый корень проверка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(1.5 – 2.598076211353316j)**3 	</a:t>
            </a:r>
            <a:r>
              <a:rPr lang="en-US" b="1" i="1" dirty="0" smtClean="0">
                <a:solidFill>
                  <a:srgbClr val="00B050"/>
                </a:solidFill>
              </a:rPr>
              <a:t># (-27+0j)</a:t>
            </a:r>
          </a:p>
          <a:p>
            <a:pPr>
              <a:buNone/>
            </a:pPr>
            <a:r>
              <a:rPr lang="ru-RU" dirty="0" smtClean="0"/>
              <a:t>Аналогично</a:t>
            </a:r>
          </a:p>
          <a:p>
            <a:pPr>
              <a:buNone/>
            </a:pPr>
            <a:r>
              <a:rPr lang="en-US" dirty="0" smtClean="0"/>
              <a:t>a = -27</a:t>
            </a:r>
          </a:p>
          <a:p>
            <a:pPr>
              <a:buNone/>
            </a:pPr>
            <a:r>
              <a:rPr lang="en-US" b="1" i="1" dirty="0" smtClean="0"/>
              <a:t>a ** (1/3) 		</a:t>
            </a:r>
            <a:r>
              <a:rPr lang="en-US" b="1" i="1" dirty="0" smtClean="0">
                <a:solidFill>
                  <a:srgbClr val="00B050"/>
                </a:solidFill>
              </a:rPr>
              <a:t># (1.5+2.598076211353316j)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6" y="720223"/>
          <a:ext cx="8928991" cy="61651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933"/>
                <a:gridCol w="4863760"/>
                <a:gridCol w="3339298"/>
              </a:tblGrid>
              <a:tr h="7774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==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равны ли оба операнда. Если да, то условие становится истинным.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==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hello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== "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hello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ru-RU" sz="2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2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31" marR="22831" marT="11416" marB="11416" anchor="ctr"/>
                </a:tc>
              </a:tr>
              <a:tr h="7774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!=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равны ли оба операнда. Если нет, то условие становится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истинным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 !=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!= 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!= "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ru-RU" sz="2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2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31" marR="22831" marT="11416" marB="11416" anchor="ctr"/>
                </a:tc>
              </a:tr>
              <a:tr h="7774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&gt;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больше ли значение левого операнда, чем значение правого. Если да, то условие становится истинным.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&gt;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&gt; 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"A" &gt; "B"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22831" marR="22831" marT="11416" marB="11416" anchor="ctr"/>
                </a:tc>
              </a:tr>
              <a:tr h="7774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&lt;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меньше ли значение левого операнда, чем значение правого. Если да, то условие становится истинным.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 &lt;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&lt; 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"A" &lt; "B"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22831" marR="22831" marT="11416" marB="11416" anchor="ctr"/>
                </a:tc>
              </a:tr>
              <a:tr h="10295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&gt;=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больше или равно значение левого операнда, чем значение правого. Если да, то условие становится истинным.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&gt;= 1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 &gt;= 3.2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"C" &gt;= "D"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22831" marR="22831" marT="11416" marB="11416" anchor="ctr"/>
                </a:tc>
              </a:tr>
              <a:tr h="10295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&lt;=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Проверяет меньше или равно значение левого операнда, чем значение правого. Если да, то условие становится истинным.</a:t>
                      </a:r>
                    </a:p>
                  </a:txBody>
                  <a:tcPr marL="22831" marR="22831" marT="11416" marB="11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&lt;=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0.0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-0.001 &lt;= -36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даёт </a:t>
                      </a:r>
                      <a:r>
                        <a:rPr lang="ru-RU" sz="22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22831" marR="22831" marT="11416" marB="11416" anchor="ctr"/>
                </a:tc>
              </a:tr>
              <a:tr h="663689">
                <a:tc gridSpan="3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–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</a:t>
                      </a:r>
                      <a:r>
                        <a:rPr lang="ru-RU" sz="2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неравенства </a:t>
                      </a:r>
                      <a:r>
                        <a:rPr lang="ru-RU" sz="22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en-US" sz="22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&lt;&gt;</a:t>
                      </a:r>
                      <a:r>
                        <a:rPr lang="ru-RU" sz="22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ru-RU" sz="2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больше не применяется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2831" marR="22831" marT="11416" marB="11416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2831" marR="22831" marT="11416" marB="11416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2831" marR="22831" marT="11416" marB="1141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операторы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x = </a:t>
            </a:r>
            <a:r>
              <a:rPr lang="en-US" sz="3600" b="1" i="1" dirty="0" smtClean="0">
                <a:solidFill>
                  <a:srgbClr val="FF0000"/>
                </a:solidFill>
              </a:rPr>
              <a:t>5</a:t>
            </a:r>
            <a:endParaRPr lang="ru-RU" sz="36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2 &lt; x &lt; 10 			</a:t>
            </a:r>
            <a:r>
              <a:rPr lang="en-US" sz="3600" b="1" i="1" dirty="0" smtClean="0">
                <a:solidFill>
                  <a:srgbClr val="00B050"/>
                </a:solidFill>
              </a:rPr>
              <a:t># True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da-DK" sz="3600" b="1" i="1" dirty="0" smtClean="0"/>
              <a:t>10 &lt; x &lt; 20 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da-DK" sz="3600" b="1" i="1" dirty="0" smtClean="0">
                <a:solidFill>
                  <a:srgbClr val="00B050"/>
                </a:solidFill>
              </a:rPr>
              <a:t>False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da-DK" sz="3600" b="1" i="1" dirty="0" smtClean="0"/>
              <a:t>x &lt; 10 &lt; x*10 &lt; 100 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da-DK" sz="3600" b="1" i="1" dirty="0" smtClean="0">
                <a:solidFill>
                  <a:srgbClr val="00B050"/>
                </a:solidFill>
              </a:rPr>
              <a:t>True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da-DK" sz="3600" b="1" i="1" dirty="0" smtClean="0"/>
              <a:t>10 &gt; x &lt;= 9 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da-DK" sz="3600" b="1" i="1" dirty="0" smtClean="0">
                <a:solidFill>
                  <a:srgbClr val="00B050"/>
                </a:solidFill>
              </a:rPr>
              <a:t>True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da-DK" sz="3600" b="1" i="1" dirty="0" smtClean="0"/>
              <a:t>5 == x &gt; 4 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da-DK" sz="3600" b="1" i="1" dirty="0" smtClean="0">
                <a:solidFill>
                  <a:srgbClr val="00B050"/>
                </a:solidFill>
              </a:rPr>
              <a:t>True</a:t>
            </a:r>
            <a:endParaRPr lang="ru-RU" sz="3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60040"/>
            <a:ext cx="8928992" cy="620688"/>
          </a:xfrm>
        </p:spPr>
        <p:txBody>
          <a:bodyPr/>
          <a:lstStyle/>
          <a:p>
            <a:r>
              <a:rPr lang="ru-RU" dirty="0" smtClean="0"/>
              <a:t>Операторы присваивания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19" y="620688"/>
          <a:ext cx="8496945" cy="5876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9"/>
                <a:gridCol w="4176464"/>
                <a:gridCol w="3528392"/>
              </a:tblGrid>
              <a:tr h="397938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=</a:t>
                      </a:r>
                      <a:endParaRPr lang="ru-RU" sz="44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Присваивает значение правого операнда левому.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Прибавит значение правого операнда к левому и присвоит эту сумму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5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+=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+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r>
                        <a:rPr lang="en-US" sz="260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875466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–=</a:t>
                      </a:r>
                      <a:endParaRPr lang="ru-RU" sz="44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Отнимает значение правого операнда от левого и присваивает результат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5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–=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с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 а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с=3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Умножает правый операнд с левым и присваивает результат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5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*=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*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c=10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/=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Делит левый операнд на правый и присваивает результат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10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/=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c=5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60040"/>
            <a:ext cx="8928992" cy="620688"/>
          </a:xfrm>
        </p:spPr>
        <p:txBody>
          <a:bodyPr/>
          <a:lstStyle/>
          <a:p>
            <a:r>
              <a:rPr lang="ru-RU" dirty="0" smtClean="0"/>
              <a:t>Операторы присваивания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19" y="692696"/>
          <a:ext cx="8712969" cy="3884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105"/>
                <a:gridCol w="4248472"/>
                <a:gridCol w="3528392"/>
              </a:tblGrid>
              <a:tr h="7560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%=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Делит по модулю операнды и присваивает результат левому.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5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%=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%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c=1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7560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**=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Возводит в левый операнд в степень правого и присваивает результат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3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**=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**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c=9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  <a:tr h="99484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//=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26737" marR="26737" marT="13368" marB="1336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11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= 2 </a:t>
                      </a:r>
                      <a:b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//= а </a:t>
                      </a:r>
                      <a:endParaRPr lang="ru-RU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же: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=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//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</a:t>
                      </a:r>
                      <a:r>
                        <a:rPr lang="en-US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  <a:r>
                        <a:rPr lang="en-US" sz="26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c=5</a:t>
                      </a:r>
                      <a:endParaRPr lang="ru-RU" sz="26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737" marR="26737" marT="13368" marB="1336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Побитовые операторы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0011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24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0b0000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 </a:t>
            </a:r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(13</a:t>
            </a:r>
            <a:r>
              <a:rPr lang="pt-BR" sz="24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1484784"/>
          <a:ext cx="8568951" cy="41742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064"/>
                <a:gridCol w="4464496"/>
                <a:gridCol w="3528391"/>
              </a:tblGrid>
              <a:tr h="129576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&amp;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Бинарное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"И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".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Копирует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бит в результат только если бит присутствует в обоих операндах.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 </a:t>
                      </a: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0000 1100 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(12</a:t>
                      </a:r>
                      <a:r>
                        <a:rPr lang="ru-RU" sz="24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8899" marR="58899" marT="29449" marB="29449" anchor="ctr"/>
                </a:tc>
              </a:tr>
              <a:tr h="111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|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Бинарный "ИЛИ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Копирует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бит, если тот присутствует в хотя бы в одном операнде.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| </a:t>
                      </a: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0011 </a:t>
                      </a:r>
                      <a:r>
                        <a:rPr lang="ru-RU" sz="24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1101 </a:t>
                      </a:r>
                      <a:r>
                        <a:rPr lang="ru-RU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(61</a:t>
                      </a:r>
                      <a:r>
                        <a:rPr lang="ru-RU" sz="2400" b="1" i="0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4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8899" marR="58899" marT="29449" marB="29449" anchor="ctr"/>
                </a:tc>
              </a:tr>
              <a:tr h="164915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^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Бинарный "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Исключающий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ИЛИ" оператор копирует бит только если бит присутствует в одном из операндов, но не в обоих сразу.</a:t>
                      </a:r>
                    </a:p>
                  </a:txBody>
                  <a:tcPr marL="58899" marR="58899" marT="29449" marB="294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 </a:t>
                      </a: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0011 </a:t>
                      </a: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0001</a:t>
                      </a:r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r>
                        <a:rPr lang="ru-RU" sz="2400" b="1" i="0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4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4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8899" marR="58899" marT="29449" marB="2944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Побитовые операторы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628801"/>
          <a:ext cx="8280921" cy="4266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96"/>
                <a:gridCol w="4248472"/>
                <a:gridCol w="3168353"/>
              </a:tblGrid>
              <a:tr h="9361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4400" b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~</a:t>
                      </a:r>
                      <a:endParaRPr lang="ru-RU" sz="4400" b="0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Бинарный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комплиментарный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оператор. Является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унарным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Меняет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биты на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обратные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~a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1100 0011 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(-61</a:t>
                      </a:r>
                      <a:r>
                        <a:rPr lang="ru-RU" sz="26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381" marR="48381" marT="24190" marB="24190" anchor="ctr"/>
                </a:tc>
              </a:tr>
              <a:tr h="13955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44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&lt;&lt;</a:t>
                      </a: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Побитовый сдвиг влево. Значение левого операнда "сдвигается" влево на количество бит указанных в правом операнде.</a:t>
                      </a: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&lt;&lt; 2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даст</a:t>
                      </a:r>
                      <a:endParaRPr lang="en-US" sz="2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1111 0000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(240</a:t>
                      </a:r>
                      <a:r>
                        <a:rPr lang="en-US" sz="26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en-US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6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&lt;&lt; 5</a:t>
                      </a:r>
                      <a:r>
                        <a:rPr lang="ru-RU" sz="26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даст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1000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0000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(1920</a:t>
                      </a:r>
                      <a:r>
                        <a:rPr lang="en-US" sz="26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381" marR="48381" marT="24190" marB="24190" anchor="ctr"/>
                </a:tc>
              </a:tr>
              <a:tr h="13955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44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Побитовый сдвиг вправо. Значение левого операнда "сдвигается" вправо на количество бит указанных в правом операнде.</a:t>
                      </a:r>
                    </a:p>
                  </a:txBody>
                  <a:tcPr marL="48381" marR="48381" marT="24190" marB="24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&gt;&gt; 2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даст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0000 1111 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(15</a:t>
                      </a:r>
                      <a:r>
                        <a:rPr lang="ru-RU" sz="26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&gt;&gt; 4 </a:t>
                      </a:r>
                      <a:endParaRPr lang="ru-RU" sz="26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0000 0011</a:t>
                      </a:r>
                      <a:r>
                        <a:rPr lang="ru-RU" sz="26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(3</a:t>
                      </a:r>
                      <a:r>
                        <a:rPr lang="ru-RU" sz="2600" b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26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8381" marR="48381" marT="24190" marB="2419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5536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0011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24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0b0000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 </a:t>
            </a:r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(13</a:t>
            </a:r>
            <a:r>
              <a:rPr lang="pt-BR" sz="24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560" y="836712"/>
          <a:ext cx="7920880" cy="45584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20"/>
                <a:gridCol w="6840760"/>
              </a:tblGrid>
              <a:tr h="133069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and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Логический оператор "И". Условие будет </a:t>
                      </a:r>
                      <a:r>
                        <a:rPr lang="ru-RU" sz="3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истинным</a:t>
                      </a:r>
                      <a:r>
                        <a:rPr lang="en-US" sz="3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,</a:t>
                      </a:r>
                      <a:r>
                        <a:rPr lang="ru-RU" sz="3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если оба операнда истина.</a:t>
                      </a:r>
                    </a:p>
                  </a:txBody>
                  <a:tcPr marL="56444" marR="56444" marT="28222" marB="28222" anchor="ctr"/>
                </a:tc>
              </a:tr>
              <a:tr h="77415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or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Логический оператор "ИЛИ". Если хотя бы один из операндов истинный, то и все выражение будет истинным.</a:t>
                      </a:r>
                    </a:p>
                  </a:txBody>
                  <a:tcPr marL="56444" marR="56444" marT="28222" marB="28222" anchor="ctr"/>
                </a:tc>
              </a:tr>
              <a:tr h="61511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not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Логический оператор "НЕ". Изменяет логическое значение операнда на противоположное.</a:t>
                      </a:r>
                    </a:p>
                  </a:txBody>
                  <a:tcPr marL="56444" marR="56444" marT="28222" marB="2822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членства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1226519"/>
          <a:ext cx="8784976" cy="45756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876"/>
                <a:gridCol w="2524588"/>
                <a:gridCol w="4608512"/>
              </a:tblGrid>
              <a:tr h="243675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</a:t>
                      </a:r>
                    </a:p>
                  </a:txBody>
                  <a:tcPr marL="68881" marR="68881" marT="34441" marB="344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истину, если элемент присутствует в последовательности, иначе возвращает ложь.</a:t>
                      </a:r>
                    </a:p>
                  </a:txBody>
                  <a:tcPr marL="68881" marR="68881" marT="34441" marB="344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"cad" in "</a:t>
                      </a:r>
                      <a:r>
                        <a:rPr lang="en-US" sz="28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cadillac</a:t>
                      </a: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in [2,3,1,6] 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"hi" in {"hi":2,"bye":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1}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8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2 in {"hi":2,"bye":1} 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ru-RU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en-US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 словарях проверяется наличие в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ключах).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881" marR="68881" marT="34441" marB="34441" anchor="ctr"/>
                </a:tc>
              </a:tr>
              <a:tr h="12058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4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not in</a:t>
                      </a:r>
                    </a:p>
                  </a:txBody>
                  <a:tcPr marL="68881" marR="68881" marT="34441" marB="344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истину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элемента нет в последовательности.</a:t>
                      </a:r>
                    </a:p>
                  </a:txBody>
                  <a:tcPr marL="68881" marR="68881" marT="34441" marB="344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Результаты противоположны результатам оператора </a:t>
                      </a:r>
                      <a:r>
                        <a:rPr lang="ru-RU" sz="28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68881" marR="68881" marT="34441" marB="3444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16632"/>
            <a:ext cx="82809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</a:t>
            </a: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Инструкции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операторы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2060848"/>
            <a:ext cx="8928992" cy="4608512"/>
          </a:xfrm>
        </p:spPr>
        <p:txBody>
          <a:bodyPr/>
          <a:lstStyle/>
          <a:p>
            <a:r>
              <a:rPr lang="ru-RU" b="1" dirty="0" smtClean="0"/>
              <a:t>Операторы языка </a:t>
            </a:r>
            <a:r>
              <a:rPr lang="en-US" b="1" dirty="0" smtClean="0"/>
              <a:t>Python</a:t>
            </a:r>
            <a:endParaRPr lang="ru-RU" b="1" dirty="0" smtClean="0"/>
          </a:p>
          <a:p>
            <a:r>
              <a:rPr lang="ru-RU" b="1" dirty="0" smtClean="0"/>
              <a:t>Условные операторы</a:t>
            </a:r>
          </a:p>
          <a:p>
            <a:r>
              <a:rPr lang="ru-RU" b="1" dirty="0" smtClean="0"/>
              <a:t>Циклы</a:t>
            </a:r>
            <a:endParaRPr lang="en-US" b="1" dirty="0" smtClean="0"/>
          </a:p>
          <a:p>
            <a:r>
              <a:rPr lang="ru-RU" b="1" dirty="0" smtClean="0"/>
              <a:t>Последовательности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тождественности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836712"/>
          <a:ext cx="8424936" cy="2718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/>
                <a:gridCol w="3600400"/>
                <a:gridCol w="3024336"/>
              </a:tblGrid>
              <a:tr h="8740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истину, если оба операнда указывают на один объект.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 is y вернет истину, если id(x) будет равно id(y).</a:t>
                      </a:r>
                    </a:p>
                  </a:txBody>
                  <a:tcPr anchor="ctr"/>
                </a:tc>
              </a:tr>
              <a:tr h="7101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is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ложь</a:t>
                      </a: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оба операнда указывают на один объект.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вернет истину если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не равно 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операторов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620688"/>
          <a:ext cx="8136906" cy="62143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240"/>
                <a:gridCol w="5976666"/>
              </a:tblGrid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**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Возведение в степень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~ </a:t>
                      </a:r>
                      <a:r>
                        <a:rPr lang="ru-RU" sz="2600" b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 </a:t>
                      </a:r>
                      <a:r>
                        <a:rPr lang="ru-RU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–</a:t>
                      </a:r>
                      <a:endParaRPr lang="ru-RU" sz="26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Комплиментарный оператор</a:t>
                      </a:r>
                    </a:p>
                  </a:txBody>
                  <a:tcPr marL="63500" marR="63500" marT="31750" marB="31750" anchor="ctr"/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 / % //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Умножение, деление, деление по модулю, целочисленное деление.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 </a:t>
                      </a:r>
                      <a:r>
                        <a:rPr lang="ru-RU" sz="2600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–</a:t>
                      </a:r>
                      <a:endParaRPr lang="ru-RU" sz="26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Сложение и вычитание.</a:t>
                      </a:r>
                    </a:p>
                  </a:txBody>
                  <a:tcPr marL="63500" marR="63500" marT="31750" marB="31750" anchor="ctr"/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&gt;&gt; &lt;&lt;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Побитовый сдвиг вправо и побитовый сдвиг влево.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&amp;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Бинарный "И".</a:t>
                      </a:r>
                    </a:p>
                  </a:txBody>
                  <a:tcPr marL="63500" marR="63500" marT="31750" marB="31750" anchor="ctr"/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^ |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Бинарный  "Исключительное ИЛИ" и бинарный "ИЛИ"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&lt;= &lt; &gt; &gt;=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Операторы сравнения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&lt;&gt; == !=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Операторы равенства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= %= /= //= -= += *= **=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Операторы присваивания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is</a:t>
                      </a:r>
                      <a:r>
                        <a:rPr lang="ru-RU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</a:t>
                      </a: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is</a:t>
                      </a:r>
                      <a:r>
                        <a:rPr lang="en-US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not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Тождественные операторы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</a:t>
                      </a:r>
                      <a:r>
                        <a:rPr lang="ru-RU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</a:t>
                      </a: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not in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Операторы членства</a:t>
                      </a:r>
                    </a:p>
                  </a:txBody>
                  <a:tcPr marL="63500" marR="63500" marT="31750" marB="31750" anchor="ctr"/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not</a:t>
                      </a:r>
                      <a:r>
                        <a:rPr lang="ru-RU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</a:t>
                      </a: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or</a:t>
                      </a:r>
                      <a:r>
                        <a:rPr lang="ru-RU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</a:t>
                      </a:r>
                      <a:r>
                        <a:rPr lang="en-US" sz="2600" b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and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Логические операторы</a:t>
                      </a: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инструкция </a:t>
            </a:r>
            <a:r>
              <a:rPr lang="ru-RU" b="1" i="1" dirty="0" err="1" smtClean="0"/>
              <a:t>if</a:t>
            </a:r>
            <a:r>
              <a:rPr lang="ru-RU" dirty="0" smtClean="0"/>
              <a:t> выбирает, какое действие следует выполнить. </a:t>
            </a:r>
          </a:p>
          <a:p>
            <a:r>
              <a:rPr lang="ru-RU" dirty="0" smtClean="0"/>
              <a:t>Это основной инструмент выбора в </a:t>
            </a:r>
            <a:r>
              <a:rPr lang="ru-RU" dirty="0" err="1" smtClean="0"/>
              <a:t>Python</a:t>
            </a:r>
            <a:r>
              <a:rPr lang="ru-RU" dirty="0" smtClean="0"/>
              <a:t>, который отражает большую часть логики программы.</a:t>
            </a:r>
            <a:endParaRPr lang="en-US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i="1" dirty="0" smtClean="0"/>
              <a:t>if &lt;</a:t>
            </a:r>
            <a:r>
              <a:rPr lang="ru-RU" b="1" i="1" dirty="0" smtClean="0"/>
              <a:t>логическое условие</a:t>
            </a:r>
            <a:r>
              <a:rPr lang="en-US" b="1" i="1" dirty="0" smtClean="0"/>
              <a:t>1&gt;: </a:t>
            </a:r>
          </a:p>
          <a:p>
            <a:pPr lvl="1">
              <a:buNone/>
            </a:pPr>
            <a:r>
              <a:rPr lang="en-US" b="1" i="1" dirty="0" smtClean="0"/>
              <a:t>	&lt;</a:t>
            </a:r>
            <a:r>
              <a:rPr lang="ru-RU" b="1" i="1" dirty="0" smtClean="0"/>
              <a:t> Инструкции</a:t>
            </a:r>
            <a:r>
              <a:rPr lang="en-US" b="1" i="1" dirty="0" smtClean="0"/>
              <a:t>-1&gt;</a:t>
            </a:r>
          </a:p>
          <a:p>
            <a:pPr lvl="1">
              <a:buNone/>
            </a:pPr>
            <a:r>
              <a:rPr lang="en-US" b="1" i="1" dirty="0" err="1" smtClean="0"/>
              <a:t>elif</a:t>
            </a:r>
            <a:r>
              <a:rPr lang="en-US" b="1" i="1" dirty="0" smtClean="0"/>
              <a:t> &lt;</a:t>
            </a:r>
            <a:r>
              <a:rPr lang="ru-RU" b="1" i="1" dirty="0" smtClean="0"/>
              <a:t>логическое условие</a:t>
            </a:r>
            <a:r>
              <a:rPr lang="en-US" b="1" i="1" dirty="0" smtClean="0"/>
              <a:t>2&gt;: </a:t>
            </a:r>
          </a:p>
          <a:p>
            <a:pPr lvl="1">
              <a:buNone/>
            </a:pPr>
            <a:r>
              <a:rPr lang="en-US" b="1" i="1" dirty="0" smtClean="0"/>
              <a:t>	 &lt;</a:t>
            </a:r>
            <a:r>
              <a:rPr lang="ru-RU" b="1" i="1" dirty="0" smtClean="0"/>
              <a:t> Инструкции</a:t>
            </a:r>
            <a:r>
              <a:rPr lang="en-US" b="1" i="1" dirty="0" smtClean="0"/>
              <a:t>-2&gt;</a:t>
            </a:r>
          </a:p>
          <a:p>
            <a:pPr lvl="1">
              <a:buNone/>
            </a:pPr>
            <a:r>
              <a:rPr lang="en-US" b="1" i="1" dirty="0" smtClean="0"/>
              <a:t>else: &lt;</a:t>
            </a:r>
            <a:r>
              <a:rPr lang="ru-RU" b="1" i="1" dirty="0" smtClean="0"/>
              <a:t> Инструкции</a:t>
            </a:r>
            <a:r>
              <a:rPr lang="en-US" b="1" i="1" dirty="0" smtClean="0"/>
              <a:t>-3&gt;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5904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a = </a:t>
            </a:r>
            <a:r>
              <a:rPr lang="en-US" sz="3500" b="1" i="1" dirty="0" err="1" smtClean="0"/>
              <a:t>int</a:t>
            </a:r>
            <a:r>
              <a:rPr lang="en-US" sz="3500" b="1" i="1" dirty="0" smtClean="0"/>
              <a:t>(input())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if a &lt; -</a:t>
            </a:r>
            <a:r>
              <a:rPr lang="ru-RU" sz="3500" b="1" i="1" dirty="0" smtClean="0"/>
              <a:t>3</a:t>
            </a:r>
            <a:r>
              <a:rPr lang="en-US" sz="3500" b="1" i="1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    print(</a:t>
            </a:r>
            <a:r>
              <a:rPr lang="ru-RU" sz="3500" b="1" i="1" dirty="0" smtClean="0"/>
              <a:t>"Мало"</a:t>
            </a:r>
            <a:r>
              <a:rPr lang="en-US" sz="3500" b="1" i="1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err="1" smtClean="0"/>
              <a:t>elif</a:t>
            </a:r>
            <a:r>
              <a:rPr lang="en-US" sz="3500" b="1" i="1" dirty="0" smtClean="0"/>
              <a:t> -</a:t>
            </a:r>
            <a:r>
              <a:rPr lang="ru-RU" sz="3500" b="1" i="1" dirty="0" smtClean="0"/>
              <a:t>3</a:t>
            </a:r>
            <a:r>
              <a:rPr lang="en-US" sz="3500" b="1" i="1" dirty="0" smtClean="0"/>
              <a:t> &lt;= a &lt;= </a:t>
            </a:r>
            <a:r>
              <a:rPr lang="ru-RU" sz="3500" b="1" i="1" dirty="0" smtClean="0"/>
              <a:t>3</a:t>
            </a:r>
            <a:r>
              <a:rPr lang="en-US" sz="3500" b="1" i="1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    print(</a:t>
            </a:r>
            <a:r>
              <a:rPr lang="ru-RU" sz="3500" b="1" i="1" dirty="0" smtClean="0"/>
              <a:t>"Средне"</a:t>
            </a:r>
            <a:r>
              <a:rPr lang="en-US" sz="3500" b="1" i="1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else:</a:t>
            </a:r>
          </a:p>
          <a:p>
            <a:pPr>
              <a:lnSpc>
                <a:spcPct val="80000"/>
              </a:lnSpc>
              <a:buNone/>
            </a:pPr>
            <a:r>
              <a:rPr lang="en-US" sz="3500" b="1" i="1" dirty="0" smtClean="0"/>
              <a:t>    print(</a:t>
            </a:r>
            <a:r>
              <a:rPr lang="ru-RU" sz="3500" b="1" i="1" dirty="0" smtClean="0"/>
              <a:t>"Много"</a:t>
            </a:r>
            <a:r>
              <a:rPr lang="en-US" sz="3500" b="1" i="1" dirty="0" smtClean="0"/>
              <a:t>)</a:t>
            </a:r>
          </a:p>
          <a:p>
            <a:pPr>
              <a:lnSpc>
                <a:spcPct val="80000"/>
              </a:lnSpc>
              <a:buNone/>
            </a:pPr>
            <a:endParaRPr lang="en-US" sz="3500" b="1" i="1" dirty="0" smtClean="0"/>
          </a:p>
          <a:p>
            <a:pPr>
              <a:lnSpc>
                <a:spcPct val="80000"/>
              </a:lnSpc>
            </a:pPr>
            <a:r>
              <a:rPr lang="ru-RU" sz="3500" dirty="0" smtClean="0"/>
              <a:t>Любое число, не равное 0, или непустой объект </a:t>
            </a:r>
            <a:r>
              <a:rPr lang="en-US" sz="3500" dirty="0" smtClean="0"/>
              <a:t>–</a:t>
            </a:r>
            <a:r>
              <a:rPr lang="ru-RU" sz="3500" dirty="0" smtClean="0"/>
              <a:t> истина.</a:t>
            </a:r>
            <a:endParaRPr lang="en-US" sz="3500" dirty="0" smtClean="0"/>
          </a:p>
          <a:p>
            <a:pPr>
              <a:lnSpc>
                <a:spcPct val="80000"/>
              </a:lnSpc>
            </a:pPr>
            <a:r>
              <a:rPr lang="ru-RU" sz="3500" dirty="0" smtClean="0"/>
              <a:t>Числа, равные 0, пустые объекты и значение </a:t>
            </a:r>
            <a:r>
              <a:rPr lang="ru-RU" sz="3500" b="1" i="1" dirty="0" err="1" smtClean="0"/>
              <a:t>None</a:t>
            </a:r>
            <a:r>
              <a:rPr lang="ru-RU" sz="3500" dirty="0" smtClean="0"/>
              <a:t> – ложь</a:t>
            </a:r>
            <a:endParaRPr lang="en-US" sz="3500" dirty="0" smtClean="0"/>
          </a:p>
          <a:p>
            <a:pPr>
              <a:lnSpc>
                <a:spcPct val="80000"/>
              </a:lnSpc>
            </a:pPr>
            <a:r>
              <a:rPr lang="ru-RU" sz="3500" dirty="0" smtClean="0"/>
              <a:t>Операции сравнения применяются к структурам данных рекурсивно</a:t>
            </a:r>
            <a:endParaRPr lang="ru-RU" sz="3500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использованию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92696"/>
            <a:ext cx="8928992" cy="61653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Пользуйтесь </a:t>
            </a:r>
            <a:r>
              <a:rPr lang="ru-RU" sz="3000" b="1" i="1" dirty="0" smtClean="0"/>
              <a:t>.</a:t>
            </a:r>
            <a:r>
              <a:rPr lang="ru-RU" sz="3000" b="1" i="1" dirty="0" err="1" smtClean="0"/>
              <a:t>startswith</a:t>
            </a:r>
            <a:r>
              <a:rPr lang="ru-RU" sz="3000" b="1" i="1" dirty="0" smtClean="0"/>
              <a:t>()</a:t>
            </a:r>
            <a:r>
              <a:rPr lang="ru-RU" sz="3000" dirty="0" smtClean="0"/>
              <a:t> и </a:t>
            </a:r>
            <a:r>
              <a:rPr lang="ru-RU" sz="3000" b="1" i="1" dirty="0" smtClean="0"/>
              <a:t>.</a:t>
            </a:r>
            <a:r>
              <a:rPr lang="ru-RU" sz="3000" b="1" i="1" dirty="0" err="1" smtClean="0"/>
              <a:t>endswith</a:t>
            </a:r>
            <a:r>
              <a:rPr lang="ru-RU" sz="3000" b="1" i="1" dirty="0" smtClean="0"/>
              <a:t>() </a:t>
            </a:r>
            <a:r>
              <a:rPr lang="ru-RU" sz="3000" dirty="0" smtClean="0"/>
              <a:t>вместо обработки срезов строк для проверки суффиксов или префиксов.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if </a:t>
            </a:r>
            <a:r>
              <a:rPr lang="en-US" sz="3000" b="1" i="1" dirty="0" err="1" smtClean="0"/>
              <a:t>s.startswith</a:t>
            </a:r>
            <a:r>
              <a:rPr lang="en-US" sz="3000" b="1" i="1" dirty="0" smtClean="0"/>
              <a:t>("</a:t>
            </a:r>
            <a:r>
              <a:rPr lang="en-US" sz="3000" b="1" i="1" dirty="0" err="1" smtClean="0"/>
              <a:t>pfx</a:t>
            </a:r>
            <a:r>
              <a:rPr lang="en-US" sz="3000" b="1" i="1" dirty="0" smtClean="0"/>
              <a:t>"):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правильно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if s[:3] == "</a:t>
            </a:r>
            <a:r>
              <a:rPr lang="en-US" sz="3000" b="1" i="1" dirty="0" err="1" smtClean="0"/>
              <a:t>pfx</a:t>
            </a:r>
            <a:r>
              <a:rPr lang="en-US" sz="3000" b="1" i="1" dirty="0" smtClean="0"/>
              <a:t>":</a:t>
            </a:r>
            <a:r>
              <a:rPr lang="ru-RU" sz="3000" b="1" i="1" dirty="0" smtClean="0"/>
              <a:t> </a:t>
            </a:r>
            <a:r>
              <a:rPr lang="en-US" sz="3000" b="1" i="1" dirty="0" smtClean="0"/>
              <a:t>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FF0000"/>
                </a:solidFill>
              </a:rPr>
              <a:t>неправильно</a:t>
            </a:r>
            <a:endParaRPr lang="en-US" sz="30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Сравнение типов объектов делайте с помощью </a:t>
            </a:r>
            <a:r>
              <a:rPr lang="ru-RU" sz="3000" b="1" i="1" dirty="0" err="1" smtClean="0"/>
              <a:t>isinstance</a:t>
            </a:r>
            <a:r>
              <a:rPr lang="ru-RU" sz="3000" b="1" i="1" dirty="0" smtClean="0"/>
              <a:t>()</a:t>
            </a:r>
            <a:r>
              <a:rPr lang="ru-RU" sz="3000" dirty="0" smtClean="0"/>
              <a:t>,</a:t>
            </a:r>
            <a:r>
              <a:rPr lang="ru-RU" sz="3000" b="1" i="1" dirty="0" smtClean="0"/>
              <a:t> </a:t>
            </a:r>
            <a:r>
              <a:rPr lang="ru-RU" sz="3000" dirty="0" smtClean="0"/>
              <a:t>а не прямым сравнением типов:</a:t>
            </a:r>
            <a:endParaRPr lang="en-US" sz="30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if </a:t>
            </a:r>
            <a:r>
              <a:rPr lang="en-US" sz="3000" b="1" i="1" dirty="0" err="1" smtClean="0"/>
              <a:t>isinstance</a:t>
            </a:r>
            <a:r>
              <a:rPr lang="en-US" sz="3000" b="1" i="1" dirty="0" smtClean="0"/>
              <a:t>(</a:t>
            </a:r>
            <a:r>
              <a:rPr lang="en-US" sz="3000" b="1" i="1" dirty="0" err="1" smtClean="0"/>
              <a:t>obj</a:t>
            </a:r>
            <a:r>
              <a:rPr lang="en-US" sz="3000" b="1" i="1" dirty="0" smtClean="0"/>
              <a:t>, </a:t>
            </a:r>
            <a:r>
              <a:rPr lang="en-US" sz="3000" b="1" i="1" dirty="0" err="1" smtClean="0"/>
              <a:t>int</a:t>
            </a:r>
            <a:r>
              <a:rPr lang="en-US" sz="3000" b="1" i="1" dirty="0" smtClean="0"/>
              <a:t>): 		</a:t>
            </a:r>
            <a:r>
              <a:rPr lang="en-US" sz="3000" b="1" i="1" dirty="0" smtClean="0">
                <a:solidFill>
                  <a:srgbClr val="00B050"/>
                </a:solidFill>
              </a:rPr>
              <a:t>#</a:t>
            </a:r>
            <a:r>
              <a:rPr lang="en-US" sz="3000" b="1" i="1" dirty="0" smtClean="0">
                <a:solidFill>
                  <a:srgbClr val="FF0000"/>
                </a:solidFill>
              </a:rPr>
              <a:t> </a:t>
            </a:r>
            <a:r>
              <a:rPr lang="ru-RU" sz="3000" b="1" i="1" dirty="0" smtClean="0">
                <a:solidFill>
                  <a:srgbClr val="00B050"/>
                </a:solidFill>
              </a:rPr>
              <a:t>правильно</a:t>
            </a:r>
            <a:endParaRPr lang="en-US" sz="30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if type(</a:t>
            </a:r>
            <a:r>
              <a:rPr lang="en-US" sz="3000" b="1" i="1" dirty="0" err="1" smtClean="0"/>
              <a:t>obj</a:t>
            </a:r>
            <a:r>
              <a:rPr lang="en-US" sz="3000" b="1" i="1" dirty="0" smtClean="0"/>
              <a:t>) is type(1):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FF0000"/>
                </a:solidFill>
              </a:rPr>
              <a:t>неправильно</a:t>
            </a:r>
            <a:endParaRPr lang="en-US" sz="30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Переключатель </a:t>
            </a:r>
            <a:r>
              <a:rPr lang="en-US" sz="3000" b="1" i="1" dirty="0" smtClean="0"/>
              <a:t>True/False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x = y &gt; 0		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правильно</a:t>
            </a:r>
            <a:endParaRPr lang="en-US" sz="30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if y &gt; 0:</a:t>
            </a:r>
            <a:r>
              <a:rPr lang="en-US" sz="3000" b="1" i="1" dirty="0" smtClean="0">
                <a:solidFill>
                  <a:srgbClr val="FF0000"/>
                </a:solidFill>
              </a:rPr>
              <a:t>		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FF0000"/>
                </a:solidFill>
              </a:rPr>
              <a:t>неправильно</a:t>
            </a:r>
            <a:endParaRPr lang="en-US" sz="30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	</a:t>
            </a:r>
            <a:r>
              <a:rPr lang="en-US" sz="3000" b="1" i="1" dirty="0" smtClean="0"/>
              <a:t>x = True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else: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	x = False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3600" b="1" dirty="0" smtClean="0"/>
              <a:t>Не сравнивайте логические типы с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True</a:t>
            </a:r>
            <a:r>
              <a:rPr lang="ru-RU" sz="3600" b="1" dirty="0" smtClean="0"/>
              <a:t> и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False</a:t>
            </a:r>
            <a:r>
              <a:rPr lang="ru-RU" sz="3600" b="1" dirty="0" smtClean="0"/>
              <a:t> с помощью </a:t>
            </a:r>
            <a:r>
              <a:rPr lang="ru-RU" sz="3600" b="1" dirty="0" smtClean="0">
                <a:solidFill>
                  <a:srgbClr val="FF0000"/>
                </a:solidFill>
              </a:rPr>
              <a:t>==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</a:t>
            </a:r>
            <a:r>
              <a:rPr lang="en-US" sz="3600" b="1" i="1" dirty="0" err="1" smtClean="0"/>
              <a:t>condit</a:t>
            </a:r>
            <a:r>
              <a:rPr lang="en-US" sz="3600" b="1" i="1" dirty="0" smtClean="0"/>
              <a:t>:			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smtClean="0">
                <a:solidFill>
                  <a:srgbClr val="FF0000"/>
                </a:solidFill>
              </a:rPr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правильно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</a:t>
            </a:r>
            <a:r>
              <a:rPr lang="en-US" sz="3600" b="1" i="1" dirty="0" err="1" smtClean="0"/>
              <a:t>condit</a:t>
            </a:r>
            <a:r>
              <a:rPr lang="en-US" sz="3600" b="1" i="1" dirty="0" smtClean="0"/>
              <a:t> == True:	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ru-RU" sz="3600" b="1" i="1" dirty="0" smtClean="0">
                <a:solidFill>
                  <a:srgbClr val="00B050"/>
                </a:solidFill>
              </a:rPr>
              <a:t>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неправильно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</a:t>
            </a:r>
            <a:r>
              <a:rPr lang="en-US" sz="3600" b="1" i="1" dirty="0" err="1" smtClean="0"/>
              <a:t>condit</a:t>
            </a:r>
            <a:r>
              <a:rPr lang="en-US" sz="3600" b="1" i="1" dirty="0" smtClean="0"/>
              <a:t> is True:	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ru-RU" sz="3600" b="1" i="1" dirty="0" smtClean="0">
                <a:solidFill>
                  <a:srgbClr val="00B050"/>
                </a:solidFill>
              </a:rPr>
              <a:t>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неправильно</a:t>
            </a:r>
            <a:endParaRPr lang="en-US" sz="3600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3600" dirty="0" smtClean="0"/>
              <a:t>Для последовательностей (строк, списков, кортежей) используйте то, что пустая последовательность есть </a:t>
            </a:r>
            <a:r>
              <a:rPr lang="ru-RU" sz="3600" b="1" i="1" dirty="0" err="1" smtClean="0"/>
              <a:t>false</a:t>
            </a:r>
            <a:endParaRPr lang="ru-RU" sz="3600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not </a:t>
            </a:r>
            <a:r>
              <a:rPr lang="en-US" sz="3600" b="1" i="1" dirty="0" err="1" smtClean="0"/>
              <a:t>seq</a:t>
            </a:r>
            <a:r>
              <a:rPr lang="en-US" sz="3600" b="1" i="1" dirty="0" smtClean="0"/>
              <a:t>: </a:t>
            </a:r>
            <a:r>
              <a:rPr lang="ru-RU" sz="3600" b="1" i="1" dirty="0" smtClean="0"/>
              <a:t>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правильно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</a:t>
            </a:r>
            <a:r>
              <a:rPr lang="en-US" sz="3600" b="1" i="1" dirty="0" err="1" smtClean="0"/>
              <a:t>seq</a:t>
            </a:r>
            <a:r>
              <a:rPr lang="en-US" sz="3600" b="1" i="1" dirty="0" smtClean="0"/>
              <a:t>: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smtClean="0">
                <a:solidFill>
                  <a:srgbClr val="FF0000"/>
                </a:solidFill>
              </a:rPr>
              <a:t>	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правильно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</a:t>
            </a:r>
            <a:r>
              <a:rPr lang="en-US" sz="3600" b="1" i="1" dirty="0" err="1" smtClean="0"/>
              <a:t>len</a:t>
            </a:r>
            <a:r>
              <a:rPr lang="en-US" sz="3600" b="1" i="1" dirty="0" smtClean="0"/>
              <a:t>(</a:t>
            </a:r>
            <a:r>
              <a:rPr lang="en-US" sz="3600" b="1" i="1" dirty="0" err="1" smtClean="0"/>
              <a:t>seq</a:t>
            </a:r>
            <a:r>
              <a:rPr lang="en-US" sz="3600" b="1" i="1" dirty="0" smtClean="0"/>
              <a:t>) </a:t>
            </a:r>
            <a:r>
              <a:rPr lang="ru-RU" sz="3600" b="1" i="1" dirty="0" smtClean="0"/>
              <a:t>		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неправильно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if not </a:t>
            </a:r>
            <a:r>
              <a:rPr lang="en-US" sz="3600" b="1" i="1" dirty="0" err="1" smtClean="0"/>
              <a:t>len</a:t>
            </a:r>
            <a:r>
              <a:rPr lang="en-US" sz="3600" b="1" i="1" dirty="0" smtClean="0"/>
              <a:t>(</a:t>
            </a:r>
            <a:r>
              <a:rPr lang="en-US" sz="3600" b="1" i="1" dirty="0" err="1" smtClean="0"/>
              <a:t>seq</a:t>
            </a:r>
            <a:r>
              <a:rPr lang="en-US" sz="3600" b="1" i="1" dirty="0" smtClean="0"/>
              <a:t>)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ru-RU" sz="3600" b="1" i="1" dirty="0" smtClean="0">
                <a:solidFill>
                  <a:srgbClr val="00B050"/>
                </a:solidFill>
              </a:rPr>
              <a:t>		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неправильно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Трехместное выражение </a:t>
            </a:r>
            <a:r>
              <a:rPr lang="en-US" dirty="0" smtClean="0"/>
              <a:t>if/else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None/>
            </a:pPr>
            <a:r>
              <a:rPr lang="ru-RU" sz="3600" dirty="0" smtClean="0"/>
              <a:t>Пример инструкции вида</a:t>
            </a:r>
          </a:p>
          <a:p>
            <a:pPr>
              <a:lnSpc>
                <a:spcPct val="80000"/>
              </a:lnSpc>
              <a:buNone/>
            </a:pPr>
            <a:r>
              <a:rPr lang="en-US" sz="3600" b="1" i="1" dirty="0" smtClean="0"/>
              <a:t>if x &gt; 5: </a:t>
            </a:r>
            <a:endParaRPr lang="ru-RU" sz="3600" b="1" i="1" dirty="0" smtClean="0"/>
          </a:p>
          <a:p>
            <a:pPr>
              <a:lnSpc>
                <a:spcPct val="80000"/>
              </a:lnSpc>
              <a:buNone/>
            </a:pPr>
            <a:r>
              <a:rPr lang="ru-RU" sz="3600" b="1" i="1" dirty="0" smtClean="0"/>
              <a:t>	</a:t>
            </a:r>
            <a:r>
              <a:rPr lang="en-US" sz="3600" b="1" i="1" dirty="0" smtClean="0"/>
              <a:t>x = y</a:t>
            </a:r>
            <a:endParaRPr lang="ru-RU" sz="3600" b="1" i="1" dirty="0" smtClean="0"/>
          </a:p>
          <a:p>
            <a:pPr>
              <a:lnSpc>
                <a:spcPct val="80000"/>
              </a:lnSpc>
              <a:buNone/>
            </a:pPr>
            <a:r>
              <a:rPr lang="en-US" sz="3600" b="1" i="1" dirty="0" smtClean="0"/>
              <a:t>else: </a:t>
            </a:r>
            <a:endParaRPr lang="ru-RU" sz="3600" b="1" i="1" dirty="0" smtClean="0"/>
          </a:p>
          <a:p>
            <a:pPr>
              <a:lnSpc>
                <a:spcPct val="80000"/>
              </a:lnSpc>
              <a:buNone/>
            </a:pPr>
            <a:r>
              <a:rPr lang="ru-RU" sz="3600" b="1" i="1" dirty="0" smtClean="0"/>
              <a:t>	</a:t>
            </a:r>
            <a:r>
              <a:rPr lang="en-US" sz="3600" b="1" i="1" dirty="0" smtClean="0"/>
              <a:t>x = z</a:t>
            </a:r>
            <a:endParaRPr lang="ru-RU" sz="3600" b="1" i="1" dirty="0" smtClean="0"/>
          </a:p>
          <a:p>
            <a:pPr>
              <a:lnSpc>
                <a:spcPct val="80000"/>
              </a:lnSpc>
              <a:buNone/>
            </a:pPr>
            <a:r>
              <a:rPr lang="ru-RU" sz="3600" dirty="0" smtClean="0"/>
              <a:t>Можно заменить на более короткий вариант</a:t>
            </a:r>
            <a:endParaRPr lang="en-US" sz="3600" dirty="0" smtClean="0"/>
          </a:p>
          <a:p>
            <a:pPr>
              <a:lnSpc>
                <a:spcPct val="80000"/>
              </a:lnSpc>
              <a:buNone/>
            </a:pPr>
            <a:r>
              <a:rPr lang="en-US" sz="4400" b="1" i="1" dirty="0" smtClean="0"/>
              <a:t>x = </a:t>
            </a:r>
            <a:r>
              <a:rPr lang="en-US" sz="4400" b="1" i="1" dirty="0" err="1" smtClean="0"/>
              <a:t>truepart</a:t>
            </a:r>
            <a:r>
              <a:rPr lang="en-US" sz="4400" b="1" i="1" dirty="0" smtClean="0"/>
              <a:t> </a:t>
            </a:r>
            <a:r>
              <a:rPr lang="en-US" sz="4400" b="1" i="1" dirty="0" smtClean="0">
                <a:solidFill>
                  <a:srgbClr val="FF0000"/>
                </a:solidFill>
              </a:rPr>
              <a:t>if </a:t>
            </a:r>
            <a:r>
              <a:rPr lang="en-US" sz="4400" b="1" i="1" dirty="0" smtClean="0"/>
              <a:t>&lt;</a:t>
            </a:r>
            <a:r>
              <a:rPr lang="ru-RU" sz="4400" b="1" i="1" dirty="0" smtClean="0"/>
              <a:t>условие</a:t>
            </a:r>
            <a:r>
              <a:rPr lang="en-US" sz="4400" b="1" i="1" dirty="0" smtClean="0"/>
              <a:t>&gt; </a:t>
            </a:r>
            <a:r>
              <a:rPr lang="en-US" sz="4400" b="1" i="1" dirty="0" smtClean="0">
                <a:solidFill>
                  <a:srgbClr val="FF0000"/>
                </a:solidFill>
              </a:rPr>
              <a:t>else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falsepart</a:t>
            </a:r>
            <a:r>
              <a:rPr lang="en-US" sz="4400" b="1" i="1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ru-RU" sz="3600" dirty="0" smtClean="0"/>
              <a:t>Теперь пример можно переписать как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>
              <a:lnSpc>
                <a:spcPct val="80000"/>
              </a:lnSpc>
              <a:buNone/>
            </a:pPr>
            <a:r>
              <a:rPr lang="en-US" sz="3600" b="1" i="1" dirty="0" smtClean="0"/>
              <a:t>x = y if x &gt; 5 else z</a:t>
            </a:r>
          </a:p>
          <a:p>
            <a:pPr>
              <a:lnSpc>
                <a:spcPct val="80000"/>
              </a:lnSpc>
              <a:buNone/>
            </a:pPr>
            <a:r>
              <a:rPr lang="ru-RU" sz="3600" b="1" dirty="0" smtClean="0"/>
              <a:t>Примечание</a:t>
            </a:r>
            <a:r>
              <a:rPr lang="en-US" sz="3600" b="1" dirty="0" smtClean="0"/>
              <a:t>: </a:t>
            </a:r>
            <a:r>
              <a:rPr lang="ru-RU" sz="3600" dirty="0" smtClean="0"/>
              <a:t>аналог в языке</a:t>
            </a:r>
            <a:r>
              <a:rPr lang="en-US" sz="3600" dirty="0" smtClean="0"/>
              <a:t> </a:t>
            </a:r>
            <a:r>
              <a:rPr lang="ru-RU" sz="3600" dirty="0" smtClean="0"/>
              <a:t>С/С++</a:t>
            </a:r>
            <a:r>
              <a:rPr lang="en-US" sz="3600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3600" b="1" i="1" dirty="0" smtClean="0">
                <a:solidFill>
                  <a:srgbClr val="0070C0"/>
                </a:solidFill>
              </a:rPr>
              <a:t>&lt;</a:t>
            </a:r>
            <a:r>
              <a:rPr lang="ru-RU" sz="3600" b="1" i="1" dirty="0" smtClean="0">
                <a:solidFill>
                  <a:srgbClr val="0070C0"/>
                </a:solidFill>
              </a:rPr>
              <a:t>условие</a:t>
            </a:r>
            <a:r>
              <a:rPr lang="en-US" sz="3600" b="1" i="1" dirty="0" smtClean="0">
                <a:solidFill>
                  <a:srgbClr val="0070C0"/>
                </a:solidFill>
              </a:rPr>
              <a:t>&gt; ? &lt;</a:t>
            </a:r>
            <a:r>
              <a:rPr lang="en-US" sz="3600" b="1" i="1" dirty="0" err="1" smtClean="0">
                <a:solidFill>
                  <a:srgbClr val="0070C0"/>
                </a:solidFill>
              </a:rPr>
              <a:t>truepart</a:t>
            </a:r>
            <a:r>
              <a:rPr lang="en-US" sz="3600" b="1" i="1" dirty="0" smtClean="0">
                <a:solidFill>
                  <a:srgbClr val="0070C0"/>
                </a:solidFill>
              </a:rPr>
              <a:t>&gt; : &lt;</a:t>
            </a:r>
            <a:r>
              <a:rPr lang="en-US" sz="3600" b="1" i="1" dirty="0" err="1" smtClean="0">
                <a:solidFill>
                  <a:srgbClr val="0070C0"/>
                </a:solidFill>
              </a:rPr>
              <a:t>falsepart</a:t>
            </a:r>
            <a:r>
              <a:rPr lang="en-US" sz="3600" b="1" i="1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ru-RU" sz="3600" b="1" i="1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en-US" dirty="0" smtClean="0"/>
              <a:t>switch-case</a:t>
            </a:r>
            <a:r>
              <a:rPr lang="ru-RU" dirty="0" smtClean="0"/>
              <a:t> через 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496" y="548680"/>
            <a:ext cx="9108504" cy="60932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500" dirty="0" smtClean="0"/>
              <a:t>В </a:t>
            </a:r>
            <a:r>
              <a:rPr lang="en-US" sz="2500" dirty="0" smtClean="0"/>
              <a:t>Python </a:t>
            </a:r>
            <a:r>
              <a:rPr lang="ru-RU" sz="2500" dirty="0" smtClean="0"/>
              <a:t>нет конструкций множественного выбора типа </a:t>
            </a:r>
            <a:r>
              <a:rPr lang="en-US" sz="2500" b="1" i="1" dirty="0" smtClean="0">
                <a:solidFill>
                  <a:srgbClr val="FF0000"/>
                </a:solidFill>
              </a:rPr>
              <a:t>switch-case</a:t>
            </a:r>
            <a:r>
              <a:rPr lang="en-US" sz="2500" b="1" i="1" smtClean="0">
                <a:solidFill>
                  <a:srgbClr val="FF0000"/>
                </a:solidFill>
              </a:rPr>
              <a:t>. </a:t>
            </a:r>
            <a:r>
              <a:rPr lang="en-US" sz="2500" b="1" i="1" smtClean="0">
                <a:solidFill>
                  <a:srgbClr val="FF0000"/>
                </a:solidFill>
              </a:rPr>
              <a:t>(</a:t>
            </a:r>
            <a:r>
              <a:rPr lang="ru-RU" sz="2500" b="1" i="1" smtClean="0">
                <a:solidFill>
                  <a:srgbClr val="FF0000"/>
                </a:solidFill>
              </a:rPr>
              <a:t>с версии 3.10 уже есть)</a:t>
            </a:r>
            <a:endParaRPr lang="ru-RU" sz="25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500" dirty="0" smtClean="0"/>
              <a:t>Один из вариантов замены – использование </a:t>
            </a:r>
            <a:r>
              <a:rPr lang="en-US" sz="2500" b="1" i="1" dirty="0" err="1" smtClean="0"/>
              <a:t>elif</a:t>
            </a:r>
            <a:r>
              <a:rPr lang="en-US" sz="2500" b="1" i="1" dirty="0" smtClean="0"/>
              <a:t>: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# Производится последовательное сравнение переменной </a:t>
            </a:r>
            <a:r>
              <a:rPr lang="ru-RU" sz="2500" b="1" i="1" dirty="0" err="1" smtClean="0">
                <a:solidFill>
                  <a:srgbClr val="00B050"/>
                </a:solidFill>
              </a:rPr>
              <a:t>n</a:t>
            </a:r>
            <a:r>
              <a:rPr lang="ru-RU" sz="2500" b="1" i="1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# Если </a:t>
            </a:r>
            <a:r>
              <a:rPr lang="ru-RU" sz="2500" b="1" i="1" dirty="0" err="1" smtClean="0">
                <a:solidFill>
                  <a:srgbClr val="00B050"/>
                </a:solidFill>
              </a:rPr>
              <a:t>n</a:t>
            </a:r>
            <a:r>
              <a:rPr lang="en-US" sz="2500" b="1" i="1" dirty="0" smtClean="0">
                <a:solidFill>
                  <a:srgbClr val="00B050"/>
                </a:solidFill>
              </a:rPr>
              <a:t>&gt;70</a:t>
            </a:r>
            <a:r>
              <a:rPr lang="ru-RU" sz="2500" b="1" i="1" dirty="0" smtClean="0">
                <a:solidFill>
                  <a:srgbClr val="00B050"/>
                </a:solidFill>
              </a:rPr>
              <a:t> выполняется код </a:t>
            </a:r>
            <a:r>
              <a:rPr lang="en-US" sz="2500" b="1" i="1" dirty="0" smtClean="0">
                <a:solidFill>
                  <a:srgbClr val="FF0000"/>
                </a:solidFill>
              </a:rPr>
              <a:t>code70</a:t>
            </a:r>
            <a:r>
              <a:rPr lang="en-US" sz="2500" b="1" i="1" dirty="0" smtClean="0">
                <a:solidFill>
                  <a:srgbClr val="00B050"/>
                </a:solidFill>
              </a:rPr>
              <a:t> </a:t>
            </a:r>
            <a:r>
              <a:rPr lang="ru-RU" sz="2500" b="1" i="1" dirty="0" smtClean="0">
                <a:solidFill>
                  <a:srgbClr val="00B050"/>
                </a:solidFill>
              </a:rPr>
              <a:t>и выполнение переходит на строку </a:t>
            </a:r>
            <a:r>
              <a:rPr lang="en-US" sz="2500" b="1" i="1" dirty="0" smtClean="0">
                <a:solidFill>
                  <a:srgbClr val="FF0000"/>
                </a:solidFill>
              </a:rPr>
              <a:t>final</a:t>
            </a:r>
            <a:r>
              <a:rPr lang="ru-RU" sz="2500" b="1" i="1" dirty="0" smtClean="0">
                <a:solidFill>
                  <a:srgbClr val="00B050"/>
                </a:solidFill>
              </a:rPr>
              <a:t>, иначе выполняется дальнейшая проверка</a:t>
            </a:r>
            <a:r>
              <a:rPr lang="en-US" sz="2500" b="1" i="1" dirty="0" smtClean="0">
                <a:solidFill>
                  <a:srgbClr val="00B050"/>
                </a:solidFill>
              </a:rPr>
              <a:t>.</a:t>
            </a:r>
            <a:endParaRPr lang="ru-RU" sz="25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err="1" smtClean="0"/>
              <a:t>if</a:t>
            </a:r>
            <a:r>
              <a:rPr lang="ru-RU" sz="2500" b="1" i="1" dirty="0" smtClean="0"/>
              <a:t> </a:t>
            </a:r>
            <a:r>
              <a:rPr lang="ru-RU" sz="2500" b="1" i="1" dirty="0" err="1" smtClean="0"/>
              <a:t>n</a:t>
            </a:r>
            <a:r>
              <a:rPr lang="ru-RU" sz="2500" b="1" i="1" dirty="0" smtClean="0"/>
              <a:t> &gt; </a:t>
            </a:r>
            <a:r>
              <a:rPr lang="en-US" sz="2500" b="1" i="1" dirty="0" smtClean="0"/>
              <a:t>70</a:t>
            </a:r>
            <a:r>
              <a:rPr lang="ru-RU" sz="2500" b="1" i="1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/>
              <a:t>    </a:t>
            </a:r>
            <a:r>
              <a:rPr lang="ru-RU" sz="2500" b="1" i="1" dirty="0" err="1" smtClean="0"/>
              <a:t>print</a:t>
            </a:r>
            <a:r>
              <a:rPr lang="en-US" sz="2500" b="1" i="1" dirty="0" smtClean="0"/>
              <a:t>(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code70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)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# Если </a:t>
            </a:r>
            <a:r>
              <a:rPr lang="ru-RU" sz="2500" b="1" i="1" dirty="0" err="1" smtClean="0">
                <a:solidFill>
                  <a:srgbClr val="00B050"/>
                </a:solidFill>
              </a:rPr>
              <a:t>n</a:t>
            </a:r>
            <a:r>
              <a:rPr lang="en-US" sz="2500" b="1" i="1" dirty="0" smtClean="0">
                <a:solidFill>
                  <a:srgbClr val="00B050"/>
                </a:solidFill>
              </a:rPr>
              <a:t>&gt;50</a:t>
            </a:r>
            <a:r>
              <a:rPr lang="ru-RU" sz="2500" b="1" i="1" dirty="0" smtClean="0">
                <a:solidFill>
                  <a:srgbClr val="00B050"/>
                </a:solidFill>
              </a:rPr>
              <a:t> </a:t>
            </a:r>
            <a:r>
              <a:rPr lang="en-US" sz="2500" b="1" i="1" dirty="0" smtClean="0">
                <a:solidFill>
                  <a:srgbClr val="00B050"/>
                </a:solidFill>
              </a:rPr>
              <a:t>–</a:t>
            </a:r>
            <a:r>
              <a:rPr lang="ru-RU" sz="2500" b="1" i="1" dirty="0" smtClean="0">
                <a:solidFill>
                  <a:srgbClr val="00B050"/>
                </a:solidFill>
              </a:rPr>
              <a:t> выполняется код </a:t>
            </a:r>
            <a:r>
              <a:rPr lang="en-US" sz="2500" b="1" i="1" dirty="0" smtClean="0">
                <a:solidFill>
                  <a:srgbClr val="FF0000"/>
                </a:solidFill>
              </a:rPr>
              <a:t>code50</a:t>
            </a:r>
            <a:r>
              <a:rPr lang="en-US" sz="2500" b="1" i="1" dirty="0" smtClean="0"/>
              <a:t> </a:t>
            </a:r>
            <a:r>
              <a:rPr lang="ru-RU" sz="2500" b="1" i="1" dirty="0" smtClean="0">
                <a:solidFill>
                  <a:srgbClr val="00B050"/>
                </a:solidFill>
              </a:rPr>
              <a:t>и выполнение переходит на строку </a:t>
            </a:r>
            <a:r>
              <a:rPr lang="en-US" sz="2500" b="1" i="1" dirty="0" smtClean="0">
                <a:solidFill>
                  <a:srgbClr val="FF0000"/>
                </a:solidFill>
              </a:rPr>
              <a:t>final</a:t>
            </a:r>
            <a:r>
              <a:rPr lang="ru-RU" sz="2500" b="1" i="1" dirty="0" smtClean="0">
                <a:solidFill>
                  <a:srgbClr val="00B050"/>
                </a:solidFill>
              </a:rPr>
              <a:t>, иначе продолжаем</a:t>
            </a:r>
            <a:r>
              <a:rPr lang="en-US" sz="2500" b="1" i="1" dirty="0" smtClean="0">
                <a:solidFill>
                  <a:srgbClr val="00B050"/>
                </a:solidFill>
              </a:rPr>
              <a:t>…</a:t>
            </a:r>
            <a:endParaRPr lang="ru-RU" sz="25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err="1" smtClean="0"/>
              <a:t>elif</a:t>
            </a:r>
            <a:r>
              <a:rPr lang="ru-RU" sz="2500" b="1" i="1" dirty="0" smtClean="0"/>
              <a:t> </a:t>
            </a:r>
            <a:r>
              <a:rPr lang="ru-RU" sz="2500" b="1" i="1" dirty="0" err="1" smtClean="0"/>
              <a:t>n</a:t>
            </a:r>
            <a:r>
              <a:rPr lang="ru-RU" sz="2500" b="1" i="1" dirty="0" smtClean="0"/>
              <a:t> &gt; 50: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/>
              <a:t>    </a:t>
            </a:r>
            <a:r>
              <a:rPr lang="ru-RU" sz="2500" b="1" i="1" dirty="0" err="1" smtClean="0"/>
              <a:t>print</a:t>
            </a:r>
            <a:r>
              <a:rPr lang="en-US" sz="2500" b="1" i="1" dirty="0" smtClean="0"/>
              <a:t>(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code50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)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err="1" smtClean="0"/>
              <a:t>elif</a:t>
            </a:r>
            <a:r>
              <a:rPr lang="ru-RU" sz="2500" b="1" i="1" dirty="0" smtClean="0"/>
              <a:t> </a:t>
            </a:r>
            <a:r>
              <a:rPr lang="ru-RU" sz="2500" b="1" i="1" dirty="0" err="1" smtClean="0"/>
              <a:t>n</a:t>
            </a:r>
            <a:r>
              <a:rPr lang="ru-RU" sz="2500" b="1" i="1" dirty="0" smtClean="0"/>
              <a:t> &gt; 20: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/>
              <a:t>    </a:t>
            </a:r>
            <a:r>
              <a:rPr lang="ru-RU" sz="2500" b="1" i="1" dirty="0" err="1" smtClean="0"/>
              <a:t>print</a:t>
            </a:r>
            <a:r>
              <a:rPr lang="en-US" sz="2500" b="1" i="1" dirty="0" smtClean="0"/>
              <a:t>(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code20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)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# Если результат всех проверок оказался ложным</a:t>
            </a:r>
            <a:endParaRPr lang="en-US" sz="25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выполняется блок </a:t>
            </a:r>
            <a:r>
              <a:rPr lang="en-US" sz="2500" b="1" i="1" dirty="0" smtClean="0">
                <a:solidFill>
                  <a:srgbClr val="FF0000"/>
                </a:solidFill>
              </a:rPr>
              <a:t>code0</a:t>
            </a:r>
            <a:r>
              <a:rPr lang="ru-RU" sz="2500" b="1" i="1" dirty="0" smtClean="0">
                <a:solidFill>
                  <a:srgbClr val="00B050"/>
                </a:solidFill>
              </a:rPr>
              <a:t>,</a:t>
            </a:r>
            <a:r>
              <a:rPr lang="en-US" sz="2500" b="1" i="1" dirty="0" smtClean="0">
                <a:solidFill>
                  <a:srgbClr val="00B050"/>
                </a:solidFill>
              </a:rPr>
              <a:t> </a:t>
            </a:r>
            <a:r>
              <a:rPr lang="ru-RU" sz="2500" b="1" i="1" dirty="0" smtClean="0">
                <a:solidFill>
                  <a:srgbClr val="00B050"/>
                </a:solidFill>
              </a:rPr>
              <a:t>после чего переходим на строку </a:t>
            </a:r>
            <a:r>
              <a:rPr lang="en-US" sz="2500" b="1" i="1" dirty="0" smtClean="0">
                <a:solidFill>
                  <a:srgbClr val="FF0000"/>
                </a:solidFill>
              </a:rPr>
              <a:t>final</a:t>
            </a:r>
            <a:r>
              <a:rPr lang="ru-RU" sz="2500" b="1" i="1" dirty="0" smtClean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err="1" smtClean="0"/>
              <a:t>else</a:t>
            </a:r>
            <a:r>
              <a:rPr lang="ru-RU" sz="2500" b="1" i="1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smtClean="0"/>
              <a:t>    </a:t>
            </a:r>
            <a:r>
              <a:rPr lang="ru-RU" sz="2500" b="1" i="1" dirty="0" err="1" smtClean="0"/>
              <a:t>print</a:t>
            </a:r>
            <a:r>
              <a:rPr lang="en-US" sz="2500" b="1" i="1" dirty="0" smtClean="0"/>
              <a:t>(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code0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)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500" b="1" i="1" dirty="0" err="1" smtClean="0"/>
              <a:t>print</a:t>
            </a:r>
            <a:r>
              <a:rPr lang="en-US" sz="2500" b="1" i="1" dirty="0" smtClean="0"/>
              <a:t>(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final</a:t>
            </a:r>
            <a:r>
              <a:rPr lang="ru-RU" sz="2500" b="1" i="1" dirty="0" smtClean="0"/>
              <a:t>"</a:t>
            </a:r>
            <a:r>
              <a:rPr lang="en-US" sz="2500" b="1" i="1" dirty="0" smtClean="0"/>
              <a:t>)</a:t>
            </a:r>
            <a:endParaRPr lang="ru-RU" sz="25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25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замены </a:t>
            </a:r>
            <a:r>
              <a:rPr lang="en-US" dirty="0" smtClean="0"/>
              <a:t>switch-case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Существует множество рекомендаций по замене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 использованием словаря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choices = {"a": 1, "b": 2}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result = </a:t>
            </a:r>
            <a:r>
              <a:rPr lang="en-US" b="1" i="1" dirty="0" err="1" smtClean="0"/>
              <a:t>choices.get</a:t>
            </a:r>
            <a:r>
              <a:rPr lang="en-US" b="1" i="1" dirty="0" smtClean="0"/>
              <a:t>(key, "default")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dirty="0" smtClean="0"/>
              <a:t>Другие способы см.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http://qaru.site/questions/10714/replacements-for-switch-statement-in-python</a:t>
            </a:r>
            <a:r>
              <a:rPr lang="ru-RU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 </a:t>
            </a:r>
            <a:r>
              <a:rPr lang="ru-RU" sz="4000" b="1" dirty="0" err="1" smtClean="0"/>
              <a:t>Python</a:t>
            </a:r>
            <a:r>
              <a:rPr lang="ru-RU" sz="4000" dirty="0" smtClean="0"/>
              <a:t> существуют следующие два типа цикличных выражений:</a:t>
            </a:r>
          </a:p>
          <a:p>
            <a:pPr lvl="1"/>
            <a:r>
              <a:rPr lang="ru-RU" sz="3600" b="1" dirty="0" smtClean="0"/>
              <a:t>Цикл </a:t>
            </a:r>
            <a:r>
              <a:rPr lang="en-US" sz="3600" b="1" i="1" dirty="0" smtClean="0">
                <a:solidFill>
                  <a:srgbClr val="FF0000"/>
                </a:solidFill>
              </a:rPr>
              <a:t>while</a:t>
            </a:r>
            <a:r>
              <a:rPr lang="ru-RU" sz="3600" b="1" dirty="0" smtClean="0"/>
              <a:t> (цикл типа "пока")</a:t>
            </a:r>
            <a:endParaRPr lang="en-US" sz="3600" b="1" dirty="0" smtClean="0"/>
          </a:p>
          <a:p>
            <a:pPr lvl="1"/>
            <a:r>
              <a:rPr lang="ru-RU" sz="3600" b="1" dirty="0" smtClean="0"/>
              <a:t>Цикл </a:t>
            </a:r>
            <a:r>
              <a:rPr lang="en-US" sz="3600" b="1" i="1" dirty="0" smtClean="0">
                <a:solidFill>
                  <a:srgbClr val="FF0000"/>
                </a:solidFill>
              </a:rPr>
              <a:t>for</a:t>
            </a:r>
            <a:r>
              <a:rPr lang="ru-RU" sz="3600" b="1" dirty="0" smtClean="0"/>
              <a:t> (цикл типа "для")</a:t>
            </a:r>
            <a:r>
              <a:rPr lang="ru-RU" sz="3600" dirty="0" smtClean="0"/>
              <a:t> </a:t>
            </a:r>
          </a:p>
          <a:p>
            <a:pPr lvl="1"/>
            <a:endParaRPr lang="ru-RU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источников. Книги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 fontScale="92500"/>
          </a:bodyPr>
          <a:lstStyle/>
          <a:p>
            <a:pPr marL="457200" lvl="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>
                <a:solidFill>
                  <a:srgbClr val="FF0000"/>
                </a:solidFill>
              </a:rPr>
              <a:t>Васецкий А. М., Красильников И.В., Информационные технологии. Введение в язык программирования </a:t>
            </a:r>
            <a:r>
              <a:rPr lang="en-US" sz="2400" smtClean="0">
                <a:solidFill>
                  <a:srgbClr val="FF0000"/>
                </a:solidFill>
              </a:rPr>
              <a:t>Python</a:t>
            </a:r>
            <a:r>
              <a:rPr lang="ru-RU" sz="2400" smtClean="0">
                <a:solidFill>
                  <a:srgbClr val="FF0000"/>
                </a:solidFill>
              </a:rPr>
              <a:t> : учеб. пособие. – М. : РХТУ им. Д. И. Менделеева, 2019. – 140 с.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Изучаем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Программирование игр, визуализация данных, </a:t>
            </a:r>
            <a:r>
              <a:rPr lang="ru-RU" sz="2400" dirty="0" err="1" smtClean="0"/>
              <a:t>веб-приложения</a:t>
            </a:r>
            <a:r>
              <a:rPr lang="ru-RU" sz="2400" dirty="0" smtClean="0"/>
              <a:t>. — СПб.: Питер, 2017. — 496 с.: ил. — (Серия «Библиотека программиста»).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Рейтц</a:t>
            </a:r>
            <a:r>
              <a:rPr lang="ru-RU" sz="2400" dirty="0" smtClean="0"/>
              <a:t> К., </a:t>
            </a:r>
            <a:r>
              <a:rPr lang="ru-RU" sz="2400" dirty="0" err="1" smtClean="0"/>
              <a:t>Шлюссер</a:t>
            </a:r>
            <a:r>
              <a:rPr lang="ru-RU" sz="2400" dirty="0" smtClean="0"/>
              <a:t> Т. Автостопом по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— СПб.: Питер, 2017. — 336 с.: ил. — (Серия «Бестселлеры </a:t>
            </a:r>
            <a:r>
              <a:rPr lang="ru-RU" sz="2400" dirty="0" err="1" smtClean="0"/>
              <a:t>O’Reilly</a:t>
            </a:r>
            <a:r>
              <a:rPr lang="ru-RU" sz="2400" dirty="0" smtClean="0"/>
              <a:t>»).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Лутц</a:t>
            </a:r>
            <a:r>
              <a:rPr lang="ru-RU" sz="2400" dirty="0" smtClean="0"/>
              <a:t> М. Изучаем </a:t>
            </a:r>
            <a:r>
              <a:rPr lang="ru-RU" sz="2400" dirty="0" err="1" smtClean="0"/>
              <a:t>Python</a:t>
            </a:r>
            <a:r>
              <a:rPr lang="ru-RU" sz="2400" dirty="0" smtClean="0"/>
              <a:t>, 4-е издание. – Пер. с англ. – СПб.: Символ-Плюс, 2011. – 1280 с., ил.</a:t>
            </a: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Прохоренок</a:t>
            </a:r>
            <a:r>
              <a:rPr lang="ru-RU" sz="2400" dirty="0" smtClean="0"/>
              <a:t> Н. А., Дронов</a:t>
            </a:r>
            <a:r>
              <a:rPr lang="en-US" sz="2400" dirty="0" smtClean="0"/>
              <a:t> </a:t>
            </a:r>
            <a:r>
              <a:rPr lang="ru-RU" sz="2400" dirty="0" smtClean="0"/>
              <a:t>В. А., «</a:t>
            </a:r>
            <a:r>
              <a:rPr lang="ru-RU" sz="2400" dirty="0" err="1" smtClean="0"/>
              <a:t>Python</a:t>
            </a:r>
            <a:r>
              <a:rPr lang="ru-RU" sz="2400" dirty="0" smtClean="0"/>
              <a:t> 3. Самое необходимое» — СПб.: </a:t>
            </a:r>
            <a:r>
              <a:rPr lang="ru-RU" sz="2400" dirty="0" err="1" smtClean="0"/>
              <a:t>БХВ-Петербург</a:t>
            </a:r>
            <a:r>
              <a:rPr lang="ru-RU" sz="2400" dirty="0" smtClean="0"/>
              <a:t>. – 2016, 464 с</a:t>
            </a: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Прохоренок</a:t>
            </a:r>
            <a:r>
              <a:rPr lang="ru-RU" sz="2400" dirty="0" smtClean="0"/>
              <a:t> Н.А.</a:t>
            </a:r>
            <a:r>
              <a:rPr lang="en-US" sz="2400" dirty="0" smtClean="0"/>
              <a:t> </a:t>
            </a:r>
            <a:r>
              <a:rPr lang="ru-RU" sz="2400" dirty="0" smtClean="0"/>
              <a:t>Дронов В. А., «</a:t>
            </a:r>
            <a:r>
              <a:rPr lang="ru-RU" sz="2400" dirty="0" err="1" smtClean="0"/>
              <a:t>Python</a:t>
            </a:r>
            <a:r>
              <a:rPr lang="ru-RU" sz="2400" dirty="0" smtClean="0"/>
              <a:t> 3 и </a:t>
            </a:r>
            <a:r>
              <a:rPr lang="ru-RU" sz="2400" dirty="0" err="1" smtClean="0"/>
              <a:t>PyQt</a:t>
            </a:r>
            <a:r>
              <a:rPr lang="ru-RU" sz="2400" dirty="0" smtClean="0"/>
              <a:t>. Разработка приложений» — СПб.: </a:t>
            </a:r>
            <a:r>
              <a:rPr lang="ru-RU" sz="2400" dirty="0" err="1" smtClean="0"/>
              <a:t>БХВ-Петербург</a:t>
            </a:r>
            <a:r>
              <a:rPr lang="ru-RU" sz="2400" dirty="0" smtClean="0"/>
              <a:t>. – 2016, 832 с.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Любанович</a:t>
            </a:r>
            <a:r>
              <a:rPr lang="ru-RU" sz="2400" dirty="0" smtClean="0"/>
              <a:t> Б: Простой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Современный стиль программирования. – СПб.: Питер, – 2016, </a:t>
            </a:r>
            <a:r>
              <a:rPr lang="ru-RU" sz="2400" smtClean="0"/>
              <a:t>480 с.</a:t>
            </a: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Васецкий </a:t>
            </a:r>
            <a:r>
              <a:rPr lang="ru-RU" sz="2400" dirty="0" err="1" smtClean="0"/>
              <a:t>А.М., Библиотеки в программировании на языке Python: учеб. пособие. – М. : РХТУ им. Д. И. Менделеева, 2020. – </a:t>
            </a:r>
            <a:r>
              <a:rPr lang="ru-RU" sz="2400" err="1" smtClean="0"/>
              <a:t>104 </a:t>
            </a:r>
            <a:r>
              <a:rPr lang="ru-RU" sz="2400" smtClean="0"/>
              <a:t>с.</a:t>
            </a: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Васецкий </a:t>
            </a:r>
            <a:r>
              <a:rPr lang="ru-RU" sz="2400" dirty="0" err="1" smtClean="0"/>
              <a:t>А.М., Практикум по программированию на языке Python: учеб. пособие. – М. : РХТУ им. Д. И. Менделеева, 2020. – 1</a:t>
            </a:r>
            <a:r>
              <a:rPr lang="en-US" sz="2400" dirty="0" err="1" smtClean="0"/>
              <a:t>5</a:t>
            </a:r>
            <a:r>
              <a:rPr lang="ru-RU" sz="2400" dirty="0" err="1" smtClean="0"/>
              <a:t>2 с.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типа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3000" b="1" i="1" dirty="0" smtClean="0">
                <a:solidFill>
                  <a:srgbClr val="FF0000"/>
                </a:solidFill>
              </a:rPr>
              <a:t>w</a:t>
            </a:r>
            <a:r>
              <a:rPr lang="ru-RU" sz="3000" b="1" i="1" dirty="0" err="1" smtClean="0">
                <a:solidFill>
                  <a:srgbClr val="FF0000"/>
                </a:solidFill>
              </a:rPr>
              <a:t>hile</a:t>
            </a:r>
            <a:r>
              <a:rPr lang="ru-RU" sz="3000" b="1" i="1" dirty="0" smtClean="0"/>
              <a:t> </a:t>
            </a:r>
            <a:r>
              <a:rPr lang="ru-RU" sz="3000" dirty="0" smtClean="0"/>
              <a:t>– один из самых универсальных циклов в </a:t>
            </a:r>
            <a:r>
              <a:rPr lang="ru-RU" sz="3000" dirty="0" err="1" smtClean="0"/>
              <a:t>Python</a:t>
            </a:r>
            <a:r>
              <a:rPr lang="ru-RU" sz="3000" dirty="0" smtClean="0"/>
              <a:t>, поэтому довольно медленный</a:t>
            </a:r>
            <a:endParaRPr lang="ru-RU" sz="3000" b="1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Инструкция </a:t>
            </a:r>
            <a:r>
              <a:rPr lang="ru-RU" sz="3000" b="1" i="1" dirty="0" err="1" smtClean="0"/>
              <a:t>while</a:t>
            </a:r>
            <a:r>
              <a:rPr lang="ru-RU" sz="3000" dirty="0" smtClean="0"/>
              <a:t> повторяет указанный блок кода до тех пор, пока указанное в цикле условие </a:t>
            </a:r>
            <a:r>
              <a:rPr lang="ru-RU" sz="3000" b="1" dirty="0" smtClean="0">
                <a:solidFill>
                  <a:srgbClr val="FF0000"/>
                </a:solidFill>
              </a:rPr>
              <a:t>истинно</a:t>
            </a:r>
            <a:r>
              <a:rPr lang="ru-RU" sz="30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Синтаксис</a:t>
            </a:r>
            <a:r>
              <a:rPr lang="en-US" sz="3000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while &lt;</a:t>
            </a:r>
            <a:r>
              <a:rPr lang="ru-RU" sz="3000" b="1" i="1" dirty="0" smtClean="0"/>
              <a:t>условие</a:t>
            </a:r>
            <a:r>
              <a:rPr lang="en-US" sz="3000" b="1" i="1" dirty="0" smtClean="0"/>
              <a:t>&gt;</a:t>
            </a:r>
            <a:r>
              <a:rPr lang="ru-RU" sz="3000" b="1" i="1" dirty="0" smtClean="0"/>
              <a:t>: 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Условное выражение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b="1" i="1" dirty="0" smtClean="0"/>
              <a:t>    </a:t>
            </a:r>
            <a:r>
              <a:rPr lang="en-US" sz="3000" b="1" i="1" dirty="0" smtClean="0"/>
              <a:t>&lt;</a:t>
            </a:r>
            <a:r>
              <a:rPr lang="ru-RU" sz="3000" b="1" i="1" dirty="0" smtClean="0"/>
              <a:t>инструкции</a:t>
            </a:r>
            <a:r>
              <a:rPr lang="en-US" sz="3000" b="1" i="1" dirty="0" smtClean="0"/>
              <a:t>&gt;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тело цикла</a:t>
            </a:r>
            <a:endParaRPr lang="en-US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b="1" i="1" dirty="0" err="1" smtClean="0"/>
              <a:t>else</a:t>
            </a:r>
            <a:r>
              <a:rPr lang="ru-RU" sz="3000" b="1" i="1" dirty="0" smtClean="0"/>
              <a:t>: </a:t>
            </a:r>
            <a:r>
              <a:rPr lang="en-US" sz="3000" b="1" i="1" dirty="0" smtClean="0"/>
              <a:t>		</a:t>
            </a:r>
            <a:r>
              <a:rPr lang="ru-RU" sz="3000" b="1" i="1" dirty="0" smtClean="0"/>
              <a:t>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необязательная часть</a:t>
            </a:r>
            <a:endParaRPr lang="en-US" sz="30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	&lt;</a:t>
            </a:r>
            <a:r>
              <a:rPr lang="ru-RU" sz="3000" b="1" i="1" dirty="0" smtClean="0"/>
              <a:t>инструкции</a:t>
            </a:r>
            <a:r>
              <a:rPr lang="en-US" sz="3000" b="1" i="1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dirty="0" smtClean="0"/>
              <a:t>необязательная часть </a:t>
            </a:r>
            <a:r>
              <a:rPr lang="en-US" sz="3000" b="1" i="1" dirty="0" smtClean="0"/>
              <a:t>else</a:t>
            </a:r>
            <a:r>
              <a:rPr lang="en-US" sz="3000" dirty="0" smtClean="0"/>
              <a:t> </a:t>
            </a:r>
            <a:r>
              <a:rPr lang="ru-RU" sz="3000" dirty="0" smtClean="0"/>
              <a:t>выполняется, если выход из цикла был произведён не инструкцией </a:t>
            </a:r>
            <a:r>
              <a:rPr lang="ru-RU" sz="3000" b="1" i="1" dirty="0" err="1" smtClean="0"/>
              <a:t>break</a:t>
            </a:r>
            <a:endParaRPr lang="ru-RU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 цикла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b="1" i="1" dirty="0" err="1" smtClean="0"/>
              <a:t>break</a:t>
            </a:r>
            <a:r>
              <a:rPr lang="en-US" sz="2800" dirty="0" smtClean="0"/>
              <a:t> –</a:t>
            </a:r>
            <a:r>
              <a:rPr lang="ru-RU" sz="2800" dirty="0" smtClean="0"/>
              <a:t> производит выход из цикла.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b="1" i="1" dirty="0" err="1" smtClean="0"/>
              <a:t>continue</a:t>
            </a:r>
            <a:r>
              <a:rPr lang="en-US" sz="2800" dirty="0" smtClean="0"/>
              <a:t> – </a:t>
            </a:r>
            <a:r>
              <a:rPr lang="ru-RU" sz="2800" dirty="0" smtClean="0"/>
              <a:t>производит переход к началу цикла.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b="1" i="1" dirty="0" err="1" smtClean="0"/>
              <a:t>pass</a:t>
            </a:r>
            <a:r>
              <a:rPr lang="en-US" sz="2800" dirty="0" smtClean="0"/>
              <a:t> – </a:t>
            </a:r>
            <a:r>
              <a:rPr lang="ru-RU" sz="2800" dirty="0" smtClean="0"/>
              <a:t> пустая инструкция-заполнитель.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 smtClean="0"/>
              <a:t>Общий вид цикла </a:t>
            </a:r>
            <a:r>
              <a:rPr lang="en-US" sz="2800" b="1" i="1" dirty="0" smtClean="0">
                <a:solidFill>
                  <a:srgbClr val="FF0000"/>
                </a:solidFill>
              </a:rPr>
              <a:t>while</a:t>
            </a:r>
            <a:r>
              <a:rPr lang="ru-RU" sz="2800" dirty="0" smtClean="0"/>
              <a:t> можно тогда записать как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while &lt;</a:t>
            </a:r>
            <a:r>
              <a:rPr lang="ru-RU" sz="2800" b="1" i="1" dirty="0" smtClean="0"/>
              <a:t>условие1</a:t>
            </a:r>
            <a:r>
              <a:rPr lang="en-US" sz="2800" b="1" i="1" dirty="0" smtClean="0"/>
              <a:t>&gt;: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 	&lt;</a:t>
            </a:r>
            <a:r>
              <a:rPr lang="ru-RU" sz="2800" b="1" i="1" dirty="0" smtClean="0"/>
              <a:t>инструкции</a:t>
            </a:r>
            <a:r>
              <a:rPr lang="en-US" sz="2800" b="1" i="1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 </a:t>
            </a:r>
            <a:r>
              <a:rPr lang="ru-RU" sz="2800" b="1" i="1" dirty="0" smtClean="0"/>
              <a:t>	</a:t>
            </a:r>
            <a:r>
              <a:rPr lang="en-US" sz="2800" b="1" i="1" dirty="0" smtClean="0"/>
              <a:t>if &lt;</a:t>
            </a:r>
            <a:r>
              <a:rPr lang="ru-RU" sz="2800" b="1" i="1" dirty="0" smtClean="0"/>
              <a:t>условие</a:t>
            </a:r>
            <a:r>
              <a:rPr lang="en-US" sz="2800" b="1" i="1" dirty="0" smtClean="0"/>
              <a:t>2&gt;: break</a:t>
            </a:r>
            <a:r>
              <a:rPr lang="ru-RU" sz="2800" b="1" i="1" dirty="0" smtClean="0"/>
              <a:t>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Выйти из цикла, пропустив </a:t>
            </a:r>
            <a:r>
              <a:rPr lang="en-US" sz="2600" b="1" i="1" dirty="0" smtClean="0">
                <a:solidFill>
                  <a:srgbClr val="00B050"/>
                </a:solidFill>
              </a:rPr>
              <a:t>else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b="1" i="1" dirty="0" smtClean="0"/>
              <a:t>	</a:t>
            </a:r>
            <a:r>
              <a:rPr lang="en-US" sz="2800" b="1" i="1" dirty="0" smtClean="0"/>
              <a:t>if &lt;</a:t>
            </a:r>
            <a:r>
              <a:rPr lang="ru-RU" sz="2800" b="1" i="1" dirty="0" smtClean="0"/>
              <a:t> условие</a:t>
            </a:r>
            <a:r>
              <a:rPr lang="en-US" sz="2800" b="1" i="1" dirty="0" smtClean="0"/>
              <a:t>3&gt;: continue</a:t>
            </a:r>
            <a:r>
              <a:rPr lang="ru-RU" sz="2800" b="1" i="1" dirty="0" smtClean="0"/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Перейти в начало цикла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else: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	&lt;</a:t>
            </a:r>
            <a:r>
              <a:rPr lang="ru-RU" sz="2800" b="1" i="1" dirty="0" smtClean="0"/>
              <a:t>инструкции</a:t>
            </a:r>
            <a:r>
              <a:rPr lang="en-US" sz="2800" b="1" i="1" dirty="0" smtClean="0"/>
              <a:t>&gt;</a:t>
            </a:r>
            <a:r>
              <a:rPr lang="ru-RU" sz="2800" b="1" i="1" dirty="0" smtClean="0"/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Выполняется, если не была использована </a:t>
            </a:r>
            <a:r>
              <a:rPr lang="ru-RU" sz="2800" b="1" i="1" smtClean="0">
                <a:solidFill>
                  <a:srgbClr val="00B050"/>
                </a:solidFill>
              </a:rPr>
              <a:t>инструкция "</a:t>
            </a:r>
            <a:r>
              <a:rPr lang="en-US" sz="2800" b="1" i="1" dirty="0" smtClean="0">
                <a:solidFill>
                  <a:srgbClr val="00B050"/>
                </a:solidFill>
              </a:rPr>
              <a:t>break</a:t>
            </a:r>
            <a:r>
              <a:rPr lang="ru-RU" sz="2800" b="1" i="1" dirty="0" smtClean="0">
                <a:solidFill>
                  <a:srgbClr val="00B050"/>
                </a:solidFill>
              </a:rPr>
              <a:t>"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 smtClean="0"/>
              <a:t>Пара</a:t>
            </a:r>
            <a:r>
              <a:rPr lang="ru-RU" sz="2800" b="1" i="1" dirty="0" smtClean="0">
                <a:solidFill>
                  <a:srgbClr val="00B050"/>
                </a:solidFill>
              </a:rPr>
              <a:t> </a:t>
            </a:r>
            <a:r>
              <a:rPr lang="ru-RU" sz="2800" b="1" i="1" dirty="0" err="1" smtClean="0"/>
              <a:t>else</a:t>
            </a:r>
            <a:r>
              <a:rPr lang="ru-RU" sz="2800" dirty="0" smtClean="0"/>
              <a:t>/</a:t>
            </a:r>
            <a:r>
              <a:rPr lang="ru-RU" sz="2800" b="1" i="1" dirty="0" err="1" smtClean="0"/>
              <a:t>break</a:t>
            </a:r>
            <a:r>
              <a:rPr lang="ru-RU" sz="2800" dirty="0" smtClean="0"/>
              <a:t> часто позволяет избавиться от необходимости сохранять флаг штатного выхода из цикла по </a:t>
            </a:r>
            <a:r>
              <a:rPr lang="ru-RU" sz="2800" b="1" i="1" dirty="0" smtClean="0"/>
              <a:t>условию1</a:t>
            </a:r>
            <a:r>
              <a:rPr lang="ru-RU" sz="2800" dirty="0" smtClean="0"/>
              <a:t>. (см. примеры ниже)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 smtClean="0"/>
              <a:t>Блок </a:t>
            </a:r>
            <a:r>
              <a:rPr lang="ru-RU" sz="2800" b="1" i="1" dirty="0" err="1" smtClean="0"/>
              <a:t>else</a:t>
            </a:r>
            <a:r>
              <a:rPr lang="ru-RU" sz="2800" dirty="0" smtClean="0"/>
              <a:t> выполняется ещё и в том случае, когда тело цикла ни разу не выполнялось.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цикла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ru-RU" dirty="0" smtClean="0"/>
              <a:t> с флагом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Поиск некоторого значения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found = False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флаг найденного значения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while x and not found: </a:t>
            </a:r>
            <a:endParaRPr lang="ru-RU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Пока </a:t>
            </a:r>
            <a:r>
              <a:rPr lang="ru-RU" b="1" i="1" dirty="0" err="1" smtClean="0">
                <a:solidFill>
                  <a:srgbClr val="00B050"/>
                </a:solidFill>
              </a:rPr>
              <a:t>х</a:t>
            </a:r>
            <a:r>
              <a:rPr lang="ru-RU" b="1" i="1" dirty="0" smtClean="0">
                <a:solidFill>
                  <a:srgbClr val="00B050"/>
                </a:solidFill>
              </a:rPr>
              <a:t> не пустой и не найдено значение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ru-RU" b="1" i="1" dirty="0" err="1" smtClean="0"/>
              <a:t>if</a:t>
            </a:r>
            <a:r>
              <a:rPr lang="ru-RU" b="1" i="1" dirty="0" smtClean="0"/>
              <a:t> </a:t>
            </a:r>
            <a:r>
              <a:rPr lang="ru-RU" b="1" i="1" dirty="0" err="1" smtClean="0"/>
              <a:t>match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[0]): </a:t>
            </a:r>
            <a:r>
              <a:rPr lang="ru-RU" b="1" i="1" dirty="0" smtClean="0">
                <a:solidFill>
                  <a:srgbClr val="00B050"/>
                </a:solidFill>
              </a:rPr>
              <a:t># Искомое значение является первым?  (</a:t>
            </a:r>
            <a:r>
              <a:rPr lang="en-US" b="1" i="1" dirty="0" smtClean="0">
                <a:solidFill>
                  <a:srgbClr val="FF0000"/>
                </a:solidFill>
              </a:rPr>
              <a:t>match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–</a:t>
            </a:r>
            <a:r>
              <a:rPr lang="ru-RU" b="1" i="1" dirty="0" smtClean="0">
                <a:solidFill>
                  <a:srgbClr val="00B050"/>
                </a:solidFill>
              </a:rPr>
              <a:t> некоторая функция, устанавливающее соответствие</a:t>
            </a:r>
            <a:r>
              <a:rPr lang="en-US" b="1" i="1" dirty="0" smtClean="0">
                <a:solidFill>
                  <a:srgbClr val="00B050"/>
                </a:solidFill>
              </a:rPr>
              <a:t> x</a:t>
            </a:r>
            <a:r>
              <a:rPr lang="ru-RU" b="1" i="1" dirty="0" smtClean="0">
                <a:solidFill>
                  <a:srgbClr val="00B050"/>
                </a:solidFill>
              </a:rPr>
              <a:t> критериям поиска)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	</a:t>
            </a:r>
            <a:r>
              <a:rPr lang="en-US" b="1" i="1" dirty="0" smtClean="0"/>
              <a:t>print(</a:t>
            </a:r>
            <a:r>
              <a:rPr lang="ru-RU" b="1" i="1" dirty="0" smtClean="0"/>
              <a:t>"Нашли"</a:t>
            </a:r>
            <a:r>
              <a:rPr lang="en-US" b="1" i="1" dirty="0" smtClean="0"/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	</a:t>
            </a:r>
            <a:r>
              <a:rPr lang="en-US" b="1" i="1" dirty="0" smtClean="0"/>
              <a:t>found = True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	else: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	</a:t>
            </a:r>
            <a:r>
              <a:rPr lang="ru-RU" b="1" i="1" dirty="0" err="1" smtClean="0"/>
              <a:t>x</a:t>
            </a:r>
            <a:r>
              <a:rPr lang="ru-RU" b="1" i="1" dirty="0" smtClean="0"/>
              <a:t> = </a:t>
            </a:r>
            <a:r>
              <a:rPr lang="ru-RU" b="1" i="1" dirty="0" err="1" smtClean="0"/>
              <a:t>x</a:t>
            </a:r>
            <a:r>
              <a:rPr lang="ru-RU" b="1" i="1" dirty="0" smtClean="0"/>
              <a:t>[1:] </a:t>
            </a:r>
            <a:r>
              <a:rPr lang="ru-RU" b="1" i="1" dirty="0" smtClean="0">
                <a:solidFill>
                  <a:srgbClr val="00B050"/>
                </a:solidFill>
              </a:rPr>
              <a:t># Вырезать первое значение и повторить (это медленный способ)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	if not found: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	print(</a:t>
            </a:r>
            <a:r>
              <a:rPr lang="ru-RU" b="1" i="1" dirty="0" smtClean="0"/>
              <a:t>"Не нашли"</a:t>
            </a:r>
            <a:r>
              <a:rPr lang="en-US" b="1" i="1" dirty="0" smtClean="0"/>
              <a:t>)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ru-RU" dirty="0" smtClean="0"/>
              <a:t> без флага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while</a:t>
            </a:r>
            <a:r>
              <a:rPr lang="ru-RU" b="1" i="1" dirty="0" smtClean="0"/>
              <a:t> x: </a:t>
            </a:r>
            <a:r>
              <a:rPr lang="ru-RU" b="1" i="1" dirty="0" smtClean="0">
                <a:solidFill>
                  <a:srgbClr val="00B050"/>
                </a:solidFill>
              </a:rPr>
              <a:t># Выйти, когда </a:t>
            </a:r>
            <a:r>
              <a:rPr lang="ru-RU" b="1" i="1" dirty="0" err="1" smtClean="0">
                <a:solidFill>
                  <a:srgbClr val="00B050"/>
                </a:solidFill>
              </a:rPr>
              <a:t>x</a:t>
            </a:r>
            <a:r>
              <a:rPr lang="ru-RU" b="1" i="1" dirty="0" smtClean="0">
                <a:solidFill>
                  <a:srgbClr val="00B050"/>
                </a:solidFill>
              </a:rPr>
              <a:t> опустеет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if match(x[0]):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 (</a:t>
            </a:r>
            <a:r>
              <a:rPr lang="en-US" b="1" i="1" dirty="0" smtClean="0">
                <a:solidFill>
                  <a:srgbClr val="FF0000"/>
                </a:solidFill>
              </a:rPr>
              <a:t>match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>
                <a:solidFill>
                  <a:srgbClr val="00B050"/>
                </a:solidFill>
              </a:rPr>
              <a:t> –</a:t>
            </a:r>
            <a:r>
              <a:rPr lang="ru-RU" b="1" i="1" dirty="0" smtClean="0">
                <a:solidFill>
                  <a:srgbClr val="00B050"/>
                </a:solidFill>
              </a:rPr>
              <a:t> некоторая функция, устанавливающее соответствие</a:t>
            </a:r>
            <a:r>
              <a:rPr lang="en-US" b="1" i="1" dirty="0" smtClean="0">
                <a:solidFill>
                  <a:srgbClr val="00B050"/>
                </a:solidFill>
              </a:rPr>
              <a:t> x</a:t>
            </a:r>
            <a:r>
              <a:rPr lang="ru-RU" b="1" i="1" dirty="0" smtClean="0">
                <a:solidFill>
                  <a:srgbClr val="00B050"/>
                </a:solidFill>
              </a:rPr>
              <a:t> критериям поиска)</a:t>
            </a:r>
            <a:endParaRPr lang="en-US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	</a:t>
            </a:r>
            <a:r>
              <a:rPr lang="en-US" b="1" i="1" dirty="0" smtClean="0"/>
              <a:t>print("</a:t>
            </a:r>
            <a:r>
              <a:rPr lang="ru-RU" b="1" i="1" dirty="0" smtClean="0"/>
              <a:t>Нашли"</a:t>
            </a:r>
            <a:r>
              <a:rPr lang="en-US" b="1" i="1" dirty="0" smtClean="0"/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	</a:t>
            </a:r>
            <a:r>
              <a:rPr lang="en-US" b="1" i="1" dirty="0" smtClean="0"/>
              <a:t>break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Выход, в обход блока </a:t>
            </a:r>
            <a:r>
              <a:rPr lang="en-US" b="1" i="1" dirty="0" smtClean="0">
                <a:solidFill>
                  <a:srgbClr val="00B050"/>
                </a:solidFill>
              </a:rPr>
              <a:t>else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	x = x[1:]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else: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	</a:t>
            </a:r>
            <a:r>
              <a:rPr lang="ru-RU" b="1" i="1" dirty="0" err="1" smtClean="0"/>
              <a:t>print</a:t>
            </a:r>
            <a:r>
              <a:rPr lang="ru-RU" b="1" i="1" dirty="0" smtClean="0"/>
              <a:t>("Не нашли") </a:t>
            </a:r>
            <a:r>
              <a:rPr lang="ru-RU" b="1" i="1" dirty="0" smtClean="0">
                <a:solidFill>
                  <a:srgbClr val="00B050"/>
                </a:solidFill>
              </a:rPr>
              <a:t># Этот блок отработает, только если строка </a:t>
            </a:r>
            <a:r>
              <a:rPr lang="ru-RU" b="1" i="1" dirty="0" err="1" smtClean="0">
                <a:solidFill>
                  <a:srgbClr val="00B050"/>
                </a:solidFill>
              </a:rPr>
              <a:t>x</a:t>
            </a:r>
            <a:r>
              <a:rPr lang="ru-RU" b="1" i="1" dirty="0" smtClean="0">
                <a:solidFill>
                  <a:srgbClr val="00B050"/>
                </a:solidFill>
              </a:rPr>
              <a:t> исчерпана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Эта версия более компактна по сравнению с предыдущей.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типа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Цикл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for</a:t>
            </a:r>
            <a:r>
              <a:rPr lang="ru-RU" sz="3400" dirty="0" smtClean="0"/>
              <a:t> – универсальный итератор последовательностей.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Он выполняет обход элементов в любых упорядоченных объектах.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b="1" i="1" dirty="0" err="1" smtClean="0">
                <a:solidFill>
                  <a:srgbClr val="FF0000"/>
                </a:solidFill>
              </a:rPr>
              <a:t>for</a:t>
            </a:r>
            <a:r>
              <a:rPr lang="ru-RU" sz="3400" dirty="0" smtClean="0"/>
              <a:t> может работать со </a:t>
            </a:r>
            <a:r>
              <a:rPr lang="ru-RU" sz="3400" b="1" dirty="0" smtClean="0"/>
              <a:t>списками</a:t>
            </a:r>
            <a:r>
              <a:rPr lang="ru-RU" sz="3400" dirty="0" smtClean="0"/>
              <a:t>, </a:t>
            </a:r>
            <a:r>
              <a:rPr lang="ru-RU" sz="3400" b="1" dirty="0" smtClean="0"/>
              <a:t>кортежами</a:t>
            </a:r>
            <a:r>
              <a:rPr lang="ru-RU" sz="3400" dirty="0" smtClean="0"/>
              <a:t>, </a:t>
            </a:r>
            <a:r>
              <a:rPr lang="ru-RU" sz="3400" b="1" dirty="0" smtClean="0"/>
              <a:t>строками</a:t>
            </a:r>
            <a:r>
              <a:rPr lang="ru-RU" sz="3400" dirty="0" smtClean="0"/>
              <a:t> и другими встроенными итерируемыми объектами, в т.ч. и с новыми объектами, созданными с помощью классов.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Циклы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for</a:t>
            </a:r>
            <a:r>
              <a:rPr lang="ru-RU" sz="3400" dirty="0" smtClean="0"/>
              <a:t> могут применяться даже к объектам, которые не являются последовательностями, таким как файлы и словари.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формат циклов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for</a:t>
            </a:r>
            <a:r>
              <a:rPr lang="ru-RU" b="1" i="1" dirty="0" smtClean="0"/>
              <a:t> &lt;цель&gt;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&lt;объект&gt;: </a:t>
            </a:r>
            <a:r>
              <a:rPr lang="ru-RU" b="1" i="1" dirty="0" smtClean="0">
                <a:solidFill>
                  <a:srgbClr val="00B050"/>
                </a:solidFill>
              </a:rPr>
              <a:t># Связывает элементы объекта с переменной цикла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&lt;инструкции&gt; </a:t>
            </a:r>
            <a:r>
              <a:rPr lang="ru-RU" b="1" i="1" dirty="0" smtClean="0">
                <a:solidFill>
                  <a:srgbClr val="00B050"/>
                </a:solidFill>
              </a:rPr>
              <a:t># тело цикла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else: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&lt; инструкции&gt; </a:t>
            </a:r>
            <a:r>
              <a:rPr lang="ru-RU" b="1" i="1" dirty="0" smtClean="0">
                <a:solidFill>
                  <a:srgbClr val="00B050"/>
                </a:solidFill>
              </a:rPr>
              <a:t># произведён штатный выход из цикла без </a:t>
            </a:r>
            <a:r>
              <a:rPr lang="en-US" b="1" i="1" dirty="0" smtClean="0">
                <a:solidFill>
                  <a:srgbClr val="00B050"/>
                </a:solidFill>
              </a:rPr>
              <a:t>"break"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u="sng" dirty="0" smtClean="0"/>
              <a:t>Полная форма</a:t>
            </a:r>
            <a:r>
              <a:rPr lang="en-US" b="1" u="sng" dirty="0" smtClean="0"/>
              <a:t>:</a:t>
            </a:r>
            <a:endParaRPr lang="ru-RU" b="1" u="sng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for</a:t>
            </a:r>
            <a:r>
              <a:rPr lang="ru-RU" b="1" i="1" dirty="0" smtClean="0"/>
              <a:t> &lt;цель&gt;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&lt;объект&gt;: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&lt;</a:t>
            </a:r>
            <a:r>
              <a:rPr lang="ru-RU" b="1" i="1" dirty="0" smtClean="0"/>
              <a:t>инструкции</a:t>
            </a:r>
            <a:r>
              <a:rPr lang="en-US" b="1" i="1" dirty="0" smtClean="0"/>
              <a:t>&gt; </a:t>
            </a:r>
            <a:r>
              <a:rPr lang="ru-RU" b="1" i="1" dirty="0" smtClean="0">
                <a:solidFill>
                  <a:srgbClr val="00B050"/>
                </a:solidFill>
              </a:rPr>
              <a:t># тело цикла</a:t>
            </a:r>
            <a:endParaRPr lang="en-US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ru-RU" b="1" i="1" dirty="0" err="1" smtClean="0"/>
              <a:t>if</a:t>
            </a:r>
            <a:r>
              <a:rPr lang="ru-RU" b="1" i="1" dirty="0" smtClean="0"/>
              <a:t> &lt;условие1&gt;: </a:t>
            </a:r>
            <a:r>
              <a:rPr lang="ru-RU" b="1" i="1" dirty="0" err="1" smtClean="0"/>
              <a:t>break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# Выход из цикла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ru-RU" b="1" i="1" dirty="0" err="1" smtClean="0"/>
              <a:t>if</a:t>
            </a:r>
            <a:r>
              <a:rPr lang="ru-RU" b="1" i="1" dirty="0" smtClean="0"/>
              <a:t> &lt; условие2&gt;: </a:t>
            </a:r>
            <a:r>
              <a:rPr lang="ru-RU" b="1" i="1" dirty="0" err="1" smtClean="0"/>
              <a:t>continue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# Переход в начало цикла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else: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&lt;инструкции&gt; </a:t>
            </a:r>
            <a:r>
              <a:rPr lang="ru-RU" b="1" i="1" dirty="0" smtClean="0">
                <a:solidFill>
                  <a:srgbClr val="00B050"/>
                </a:solidFill>
              </a:rPr>
              <a:t># произведён штатный выход из цикла без </a:t>
            </a:r>
            <a:r>
              <a:rPr lang="en-US" b="1" i="1" dirty="0" smtClean="0">
                <a:solidFill>
                  <a:srgbClr val="00B050"/>
                </a:solidFill>
              </a:rPr>
              <a:t>"break"</a:t>
            </a:r>
            <a:endParaRPr lang="ru-RU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Простейший перебор элементов списка: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i="1" dirty="0" smtClean="0"/>
              <a:t> in ["a", "b", "c"]:</a:t>
            </a:r>
            <a:br>
              <a:rPr lang="en-US" b="1" i="1" dirty="0" smtClean="0"/>
            </a:br>
            <a:r>
              <a:rPr lang="en-US" b="1" i="1" dirty="0" smtClean="0"/>
              <a:t> print(x, end=" ")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(в одну строчку) – </a:t>
            </a:r>
            <a:r>
              <a:rPr lang="en-US" b="1" i="1" dirty="0" smtClean="0">
                <a:solidFill>
                  <a:srgbClr val="00B050"/>
                </a:solidFill>
              </a:rPr>
              <a:t>a b c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Обход строки: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i="1" dirty="0" smtClean="0"/>
              <a:t> in "</a:t>
            </a:r>
            <a:r>
              <a:rPr lang="ru-RU" b="1" i="1" dirty="0" smtClean="0"/>
              <a:t>строка":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en-US" b="1" i="1" dirty="0" smtClean="0"/>
              <a:t>print(x, end=" 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 т </a:t>
            </a:r>
            <a:r>
              <a:rPr lang="ru-RU" b="1" i="1" dirty="0" err="1" smtClean="0">
                <a:solidFill>
                  <a:srgbClr val="00B050"/>
                </a:solidFill>
              </a:rPr>
              <a:t>р</a:t>
            </a:r>
            <a:r>
              <a:rPr lang="ru-RU" b="1" i="1" dirty="0" smtClean="0">
                <a:solidFill>
                  <a:srgbClr val="00B050"/>
                </a:solidFill>
              </a:rPr>
              <a:t> о к а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А вот</a:t>
            </a:r>
            <a:r>
              <a:rPr lang="en-US" dirty="0" smtClean="0"/>
              <a:t> </a:t>
            </a:r>
            <a:r>
              <a:rPr lang="ru-RU" dirty="0" smtClean="0"/>
              <a:t>так со списком не пройдёт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L = [1, 2, 3, 4, 5]</a:t>
            </a:r>
            <a:br>
              <a:rPr lang="en-US" b="1" i="1" dirty="0" smtClean="0"/>
            </a:br>
            <a:r>
              <a:rPr lang="en-US" b="1" i="1" dirty="0" smtClean="0"/>
              <a:t>for x in L:</a:t>
            </a:r>
            <a:br>
              <a:rPr lang="en-US" b="1" i="1" dirty="0" smtClean="0"/>
            </a:br>
            <a:r>
              <a:rPr lang="en-US" b="1" i="1" dirty="0" smtClean="0"/>
              <a:t>    x += 1	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Элемент списка это не изменит</a:t>
            </a:r>
            <a:r>
              <a:rPr lang="en-US" b="1" i="1" dirty="0" smtClean="0">
                <a:solidFill>
                  <a:srgbClr val="00B050"/>
                </a:solidFill>
              </a:rPr>
              <a:t>!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print(L)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[1, 2, 3, 4, 5]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кортежа: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for</a:t>
            </a: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ru-RU" b="1" i="1" dirty="0" err="1" smtClean="0">
                <a:solidFill>
                  <a:srgbClr val="FF0000"/>
                </a:solidFill>
              </a:rPr>
              <a:t>a</a:t>
            </a:r>
            <a:r>
              <a:rPr lang="ru-RU" b="1" i="1" dirty="0" smtClean="0">
                <a:solidFill>
                  <a:srgbClr val="FF0000"/>
                </a:solidFill>
              </a:rPr>
              <a:t>, </a:t>
            </a:r>
            <a:r>
              <a:rPr lang="ru-RU" b="1" i="1" dirty="0" err="1" smtClean="0">
                <a:solidFill>
                  <a:srgbClr val="FF0000"/>
                </a:solidFill>
              </a:rPr>
              <a:t>b</a:t>
            </a:r>
            <a:r>
              <a:rPr lang="ru-RU" b="1" i="1" dirty="0" smtClean="0">
                <a:solidFill>
                  <a:srgbClr val="FF0000"/>
                </a:solidFill>
              </a:rPr>
              <a:t>)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[(1, 2), (3, 4), (5, 6)]: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создаём кортеж 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a, b)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en-US" b="1" i="1" dirty="0" smtClean="0"/>
              <a:t>print(</a:t>
            </a:r>
            <a:r>
              <a:rPr lang="en-US" b="1" i="1" dirty="0" smtClean="0">
                <a:solidFill>
                  <a:srgbClr val="FF0000"/>
                </a:solidFill>
              </a:rPr>
              <a:t>(a, b)</a:t>
            </a:r>
            <a:r>
              <a:rPr lang="en-US" b="1" i="1" dirty="0" smtClean="0"/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"/", end=" ") </a:t>
            </a:r>
            <a:r>
              <a:rPr lang="en-US" b="1" i="1" dirty="0" smtClean="0">
                <a:solidFill>
                  <a:srgbClr val="00B050"/>
                </a:solidFill>
              </a:rPr>
              <a:t># (1, 2) / (3, 4) / (5, 6) /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В результате в каждой итерации автоматически выполняется операция присваивания кортежа.</a:t>
            </a:r>
            <a:endParaRPr lang="ru-RU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Аналогично сработает и: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for</a:t>
            </a:r>
            <a:r>
              <a:rPr lang="ru-RU" b="1" i="1" dirty="0" smtClean="0"/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x</a:t>
            </a:r>
            <a:r>
              <a:rPr lang="ru-RU" b="1" i="1" dirty="0" smtClean="0"/>
              <a:t>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[(1, 2), (3, 4), (5, 6)]:  </a:t>
            </a:r>
            <a:r>
              <a:rPr lang="ru-RU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x –</a:t>
            </a:r>
            <a:r>
              <a:rPr lang="ru-RU" b="1" i="1" dirty="0" smtClean="0">
                <a:solidFill>
                  <a:srgbClr val="00B050"/>
                </a:solidFill>
              </a:rPr>
              <a:t> кортеж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ru-RU" b="1" i="1" dirty="0" err="1" smtClean="0"/>
              <a:t>print</a:t>
            </a:r>
            <a:r>
              <a:rPr lang="ru-RU" b="1" i="1" dirty="0" smtClean="0"/>
              <a:t>(</a:t>
            </a:r>
            <a:r>
              <a:rPr lang="ru-RU" b="1" i="1" dirty="0" err="1" smtClean="0">
                <a:solidFill>
                  <a:srgbClr val="FF0000"/>
                </a:solidFill>
              </a:rPr>
              <a:t>x</a:t>
            </a:r>
            <a:r>
              <a:rPr lang="ru-RU" b="1" i="1" dirty="0" smtClean="0"/>
              <a:t>, "/", </a:t>
            </a:r>
            <a:r>
              <a:rPr lang="ru-RU" b="1" i="1" dirty="0" err="1" smtClean="0"/>
              <a:t>end=</a:t>
            </a:r>
            <a:r>
              <a:rPr lang="ru-RU" b="1" i="1" dirty="0" smtClean="0"/>
              <a:t>" ") </a:t>
            </a:r>
            <a:r>
              <a:rPr lang="en-US" b="1" i="1" dirty="0" smtClean="0">
                <a:solidFill>
                  <a:srgbClr val="00B050"/>
                </a:solidFill>
              </a:rPr>
              <a:t># (1, 2) / (3, 4) / (5, 6) /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Не обязательно использовать в качестве итератора кортеж. Можно, например, итерировать по новому списку</a:t>
            </a:r>
            <a:r>
              <a:rPr lang="en-US" dirty="0" smtClean="0"/>
              <a:t> </a:t>
            </a:r>
            <a:r>
              <a:rPr lang="en-US" b="1" i="1" dirty="0" smtClean="0"/>
              <a:t>[a, b]</a:t>
            </a:r>
            <a:endParaRPr lang="ru-RU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smtClean="0">
                <a:solidFill>
                  <a:srgbClr val="FF0000"/>
                </a:solidFill>
              </a:rPr>
              <a:t>[a, b] </a:t>
            </a:r>
            <a:r>
              <a:rPr lang="en-US" b="1" i="1" dirty="0" smtClean="0"/>
              <a:t>in [(1, 2), (3, 4), (5, 6)]: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список</a:t>
            </a:r>
            <a:r>
              <a:rPr lang="en-US" b="1" i="1" dirty="0" smtClean="0">
                <a:solidFill>
                  <a:srgbClr val="00B050"/>
                </a:solidFill>
              </a:rPr>
              <a:t> [a, b]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smtClean="0">
                <a:solidFill>
                  <a:srgbClr val="FF0000"/>
                </a:solidFill>
              </a:rPr>
              <a:t>[a, b]</a:t>
            </a:r>
            <a:r>
              <a:rPr lang="en-US" b="1" i="1" dirty="0" smtClean="0"/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"/", end=" ") </a:t>
            </a:r>
            <a:r>
              <a:rPr lang="en-US" b="1" i="1" dirty="0" smtClean="0">
                <a:solidFill>
                  <a:srgbClr val="00B050"/>
                </a:solidFill>
              </a:rPr>
              <a:t># [1, 2] / [3, 4] / [5, 6] /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словаря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i="1" dirty="0" smtClean="0"/>
              <a:t>D = {"</a:t>
            </a:r>
            <a:r>
              <a:rPr lang="ru-RU" sz="3600" b="1" i="1" dirty="0" err="1" smtClean="0"/>
              <a:t>a</a:t>
            </a:r>
            <a:r>
              <a:rPr lang="ru-RU" sz="3600" b="1" i="1" dirty="0" smtClean="0"/>
              <a:t>": 1, "</a:t>
            </a:r>
            <a:r>
              <a:rPr lang="ru-RU" sz="3600" b="1" i="1" dirty="0" err="1" smtClean="0"/>
              <a:t>b</a:t>
            </a:r>
            <a:r>
              <a:rPr lang="ru-RU" sz="3600" b="1" i="1" dirty="0" smtClean="0"/>
              <a:t>": 2, "</a:t>
            </a:r>
            <a:r>
              <a:rPr lang="ru-RU" sz="3600" b="1" i="1" dirty="0" err="1" smtClean="0"/>
              <a:t>c</a:t>
            </a:r>
            <a:r>
              <a:rPr lang="ru-RU" sz="3600" b="1" i="1" dirty="0" smtClean="0"/>
              <a:t>": 3}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i="1" dirty="0" err="1" smtClean="0"/>
              <a:t>for</a:t>
            </a:r>
            <a:r>
              <a:rPr lang="ru-RU" sz="3600" b="1" i="1" dirty="0" smtClean="0"/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key</a:t>
            </a:r>
            <a:r>
              <a:rPr lang="ru-RU" sz="3600" b="1" i="1" dirty="0" smtClean="0"/>
              <a:t> </a:t>
            </a:r>
            <a:r>
              <a:rPr lang="ru-RU" sz="3600" b="1" i="1" dirty="0" err="1" smtClean="0"/>
              <a:t>in</a:t>
            </a:r>
            <a:r>
              <a:rPr lang="ru-RU" sz="3600" b="1" i="1" dirty="0" smtClean="0"/>
              <a:t> D:	</a:t>
            </a:r>
            <a:r>
              <a:rPr lang="ru-RU" sz="3600" b="1" i="1" dirty="0" smtClean="0">
                <a:solidFill>
                  <a:srgbClr val="00B050"/>
                </a:solidFill>
              </a:rPr>
              <a:t># Используется итератор словаря и операция индексирования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i="1" dirty="0" smtClean="0"/>
              <a:t>	</a:t>
            </a:r>
            <a:r>
              <a:rPr lang="ru-RU" sz="3600" b="1" i="1" dirty="0" err="1" smtClean="0"/>
              <a:t>print</a:t>
            </a:r>
            <a:r>
              <a:rPr lang="ru-RU" sz="3600" b="1" i="1" dirty="0" smtClean="0"/>
              <a:t>(</a:t>
            </a:r>
            <a:r>
              <a:rPr lang="ru-RU" sz="3600" b="1" i="1" dirty="0" err="1" smtClean="0">
                <a:solidFill>
                  <a:srgbClr val="FF0000"/>
                </a:solidFill>
              </a:rPr>
              <a:t>key</a:t>
            </a:r>
            <a:r>
              <a:rPr lang="ru-RU" sz="3600" b="1" i="1" dirty="0" smtClean="0"/>
              <a:t>, ":", D[</a:t>
            </a:r>
            <a:r>
              <a:rPr lang="ru-RU" sz="3600" b="1" i="1" dirty="0" err="1" smtClean="0">
                <a:solidFill>
                  <a:srgbClr val="FF0000"/>
                </a:solidFill>
              </a:rPr>
              <a:t>key</a:t>
            </a:r>
            <a:r>
              <a:rPr lang="ru-RU" sz="3600" b="1" i="1" dirty="0" smtClean="0"/>
              <a:t>], ",", </a:t>
            </a:r>
            <a:r>
              <a:rPr lang="ru-RU" sz="3600" b="1" i="1" dirty="0" err="1" smtClean="0"/>
              <a:t>end=</a:t>
            </a:r>
            <a:r>
              <a:rPr lang="ru-RU" sz="3600" b="1" i="1" dirty="0" smtClean="0"/>
              <a:t>" ")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на выходе – </a:t>
            </a:r>
            <a:r>
              <a:rPr lang="pt-BR" sz="3600" b="1" i="1" dirty="0" smtClean="0">
                <a:solidFill>
                  <a:srgbClr val="00B050"/>
                </a:solidFill>
              </a:rPr>
              <a:t>a : 1 , b : 2 , c : 3 ,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6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D = {"a": 1, "b": 2, "c": 3}</a:t>
            </a:r>
            <a:endParaRPr lang="ru-RU" sz="36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for </a:t>
            </a:r>
            <a:r>
              <a:rPr lang="en-US" sz="3600" b="1" i="1" dirty="0" smtClean="0">
                <a:solidFill>
                  <a:srgbClr val="FF0000"/>
                </a:solidFill>
              </a:rPr>
              <a:t>(key, value) </a:t>
            </a:r>
            <a:r>
              <a:rPr lang="en-US" sz="3600" b="1" i="1" dirty="0" smtClean="0"/>
              <a:t>in </a:t>
            </a:r>
            <a:r>
              <a:rPr lang="en-US" sz="3600" b="1" i="1" dirty="0" err="1" smtClean="0"/>
              <a:t>D.items</a:t>
            </a:r>
            <a:r>
              <a:rPr lang="en-US" sz="3600" b="1" i="1" dirty="0" smtClean="0"/>
              <a:t>():</a:t>
            </a:r>
            <a:endParaRPr lang="ru-RU" sz="36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i="1" dirty="0" smtClean="0"/>
              <a:t>	</a:t>
            </a:r>
            <a:r>
              <a:rPr lang="en-US" sz="3600" b="1" i="1" dirty="0" smtClean="0"/>
              <a:t>print(</a:t>
            </a:r>
            <a:r>
              <a:rPr lang="en-US" sz="3600" b="1" i="1" dirty="0" smtClean="0">
                <a:solidFill>
                  <a:srgbClr val="FF0000"/>
                </a:solidFill>
              </a:rPr>
              <a:t>key</a:t>
            </a:r>
            <a:r>
              <a:rPr lang="en-US" sz="3600" b="1" i="1" dirty="0" smtClean="0"/>
              <a:t>, ":", </a:t>
            </a:r>
            <a:r>
              <a:rPr lang="en-US" sz="3600" b="1" i="1" dirty="0" smtClean="0">
                <a:solidFill>
                  <a:srgbClr val="FF0000"/>
                </a:solidFill>
              </a:rPr>
              <a:t>value</a:t>
            </a:r>
            <a:r>
              <a:rPr lang="en-US" sz="3600" b="1" i="1" dirty="0" smtClean="0"/>
              <a:t>, ",", end=" ") </a:t>
            </a:r>
            <a:endParaRPr lang="ru-RU" sz="36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en-US" sz="3600" b="1" i="1" dirty="0" err="1" smtClean="0">
                <a:solidFill>
                  <a:srgbClr val="00B050"/>
                </a:solidFill>
              </a:rPr>
              <a:t>Обход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en-US" sz="3600" b="1" i="1" dirty="0" err="1" smtClean="0">
                <a:solidFill>
                  <a:srgbClr val="00B050"/>
                </a:solidFill>
              </a:rPr>
              <a:t>ключей</a:t>
            </a:r>
            <a:r>
              <a:rPr lang="en-US" sz="3600" b="1" i="1" dirty="0" smtClean="0">
                <a:solidFill>
                  <a:srgbClr val="00B050"/>
                </a:solidFill>
              </a:rPr>
              <a:t> и </a:t>
            </a:r>
            <a:r>
              <a:rPr lang="en-US" sz="3600" b="1" i="1" dirty="0" err="1" smtClean="0">
                <a:solidFill>
                  <a:srgbClr val="00B050"/>
                </a:solidFill>
              </a:rPr>
              <a:t>значений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en-US" sz="3600" b="1" i="1" dirty="0" err="1" smtClean="0">
                <a:solidFill>
                  <a:srgbClr val="00B050"/>
                </a:solidFill>
              </a:rPr>
              <a:t>одновр</a:t>
            </a:r>
            <a:r>
              <a:rPr lang="ru-RU" sz="3600" b="1" i="1" dirty="0" err="1" smtClean="0">
                <a:solidFill>
                  <a:srgbClr val="00B050"/>
                </a:solidFill>
              </a:rPr>
              <a:t>еменно</a:t>
            </a:r>
            <a:endParaRPr lang="en-US" sz="36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pt-BR" sz="3600" b="1" i="1" dirty="0" smtClean="0">
                <a:solidFill>
                  <a:srgbClr val="00B050"/>
                </a:solidFill>
              </a:rPr>
              <a:t>a : 1 , b : 2 , c : 3</a:t>
            </a:r>
            <a:endParaRPr lang="ru-RU" sz="36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dirty="0" smtClean="0"/>
              <a:t>for ((a, b), c) in [([1, 2], 3), ["XY", 6]]:</a:t>
            </a:r>
          </a:p>
          <a:p>
            <a:pPr>
              <a:buNone/>
            </a:pPr>
            <a:r>
              <a:rPr lang="en-US" b="1" i="1" dirty="0" smtClean="0"/>
              <a:t>	x = ((a, b), c)</a:t>
            </a:r>
            <a:br>
              <a:rPr lang="en-US" b="1" i="1" dirty="0" smtClean="0"/>
            </a:br>
            <a:r>
              <a:rPr lang="en-US" b="1" i="1" dirty="0" smtClean="0"/>
              <a:t>print(x, type(x)) 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((1, 2), 3) &lt;class '</a:t>
            </a:r>
            <a:r>
              <a:rPr lang="en-US" b="1" i="1" dirty="0" err="1" smtClean="0">
                <a:solidFill>
                  <a:srgbClr val="00B050"/>
                </a:solidFill>
              </a:rPr>
              <a:t>tuple</a:t>
            </a:r>
            <a:r>
              <a:rPr lang="en-US" b="1" i="1" dirty="0" smtClean="0">
                <a:solidFill>
                  <a:srgbClr val="00B050"/>
                </a:solidFill>
              </a:rPr>
              <a:t>'&gt;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('X', 'Y')</a:t>
            </a:r>
            <a:r>
              <a:rPr lang="en-US" b="1" i="1" dirty="0" smtClean="0">
                <a:solidFill>
                  <a:srgbClr val="00B050"/>
                </a:solidFill>
              </a:rPr>
              <a:t>, 6) &lt;class '</a:t>
            </a:r>
            <a:r>
              <a:rPr lang="en-US" b="1" i="1" dirty="0" err="1" smtClean="0">
                <a:solidFill>
                  <a:srgbClr val="00B050"/>
                </a:solidFill>
              </a:rPr>
              <a:t>tuple</a:t>
            </a:r>
            <a:r>
              <a:rPr lang="en-US" b="1" i="1" dirty="0" smtClean="0">
                <a:solidFill>
                  <a:srgbClr val="00B050"/>
                </a:solidFill>
              </a:rPr>
              <a:t>'&gt; 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dirty="0" smtClean="0"/>
              <a:t>Каждый </a:t>
            </a: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en-US" b="1" dirty="0" smtClean="0"/>
              <a:t> </a:t>
            </a:r>
            <a:r>
              <a:rPr lang="ru-RU" b="1" dirty="0" smtClean="0"/>
              <a:t>– это кортеж, сборка которого происходит на каждом шаге цикла.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Можно данный цикл переписать так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b="1" i="1" dirty="0" smtClean="0"/>
              <a:t>for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i="1" dirty="0" smtClean="0"/>
              <a:t> in [([1, 2], 3), ["XY", 6]]:</a:t>
            </a:r>
            <a:br>
              <a:rPr lang="en-US" b="1" i="1" dirty="0" smtClean="0"/>
            </a:br>
            <a:r>
              <a:rPr lang="en-US" b="1" i="1" dirty="0" smtClean="0"/>
              <a:t> print(x, type(x))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([1, 2], 3) &lt;class '</a:t>
            </a:r>
            <a:r>
              <a:rPr lang="en-US" b="1" i="1" dirty="0" err="1" smtClean="0">
                <a:solidFill>
                  <a:srgbClr val="00B050"/>
                </a:solidFill>
              </a:rPr>
              <a:t>tuple</a:t>
            </a:r>
            <a:r>
              <a:rPr lang="en-US" b="1" i="1" dirty="0" smtClean="0">
                <a:solidFill>
                  <a:srgbClr val="00B050"/>
                </a:solidFill>
              </a:rPr>
              <a:t>'&gt;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[</a:t>
            </a:r>
            <a:r>
              <a:rPr lang="en-US" b="1" i="1" dirty="0" smtClean="0">
                <a:solidFill>
                  <a:srgbClr val="FF0000"/>
                </a:solidFill>
              </a:rPr>
              <a:t>'XY'</a:t>
            </a:r>
            <a:r>
              <a:rPr lang="en-US" b="1" i="1" dirty="0" smtClean="0">
                <a:solidFill>
                  <a:srgbClr val="00B050"/>
                </a:solidFill>
              </a:rPr>
              <a:t>, 6] &lt;class 'list'&gt;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ru-RU" b="1" dirty="0" smtClean="0"/>
              <a:t> – видоизменяется в зависимости от текущего члена списка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https://docs.python.org/3/</a:t>
            </a:r>
            <a:r>
              <a:rPr lang="ru-RU" dirty="0" smtClean="0"/>
              <a:t>  – Оригинальная документация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http://pythonicway.com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http://pythonz.net</a:t>
            </a:r>
            <a:r>
              <a:rPr lang="en-US" dirty="0" smtClean="0"/>
              <a:t> </a:t>
            </a:r>
            <a:endParaRPr lang="ru-RU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https://tproger.ru/tag/python/</a:t>
            </a:r>
            <a:r>
              <a:rPr lang="ru-RU" dirty="0" smtClean="0"/>
              <a:t>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https://pythonworld.ru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7"/>
              </a:rPr>
              <a:t>http://pythontutor.ru</a:t>
            </a:r>
            <a:r>
              <a:rPr lang="en-US" dirty="0" smtClean="0"/>
              <a:t> </a:t>
            </a:r>
            <a:endParaRPr lang="ru-RU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8"/>
              </a:rPr>
              <a:t>https://pythoner.name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smtClean="0"/>
              <a:t>перевод документации</a:t>
            </a:r>
            <a:endParaRPr lang="en-US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hlinkClick r:id="rId9"/>
              </a:rPr>
              <a:t>https://wiki.python.org/moin/PythonEditors</a:t>
            </a:r>
            <a:r>
              <a:rPr lang="en-US" smtClean="0"/>
              <a:t> - </a:t>
            </a:r>
            <a:r>
              <a:rPr lang="ru-RU" smtClean="0"/>
              <a:t>список редакторов </a:t>
            </a:r>
            <a:r>
              <a:rPr lang="en-US" smtClean="0"/>
              <a:t>Python</a:t>
            </a:r>
            <a:endParaRPr lang="ru-RU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hlinkClick r:id="rId10"/>
              </a:rPr>
              <a:t>https://itvdn.com/ru/skills/practicums/python-starter</a:t>
            </a:r>
            <a:r>
              <a:rPr lang="ru-RU" smtClean="0"/>
              <a:t> Практикум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Поиск пересечений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items = ["</a:t>
            </a:r>
            <a:r>
              <a:rPr lang="en-US" sz="2800" b="1" i="1" dirty="0" err="1" smtClean="0"/>
              <a:t>aaa</a:t>
            </a:r>
            <a:r>
              <a:rPr lang="en-US" sz="2800" b="1" i="1" dirty="0" smtClean="0"/>
              <a:t>", 111, (4, 5), 2.01]  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Объекты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en-US" sz="2800" b="1" i="1" dirty="0" smtClean="0"/>
              <a:t>tests = [(4, 5), "</a:t>
            </a:r>
            <a:r>
              <a:rPr lang="en-US" sz="2800" b="1" i="1" dirty="0" err="1" smtClean="0"/>
              <a:t>aaa</a:t>
            </a:r>
            <a:r>
              <a:rPr lang="en-US" sz="2800" b="1" i="1" dirty="0" smtClean="0"/>
              <a:t>"]        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Ищем ключи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en-US" sz="2800" b="1" i="1" dirty="0" smtClean="0"/>
              <a:t>for key in tests:          </a:t>
            </a:r>
            <a:r>
              <a:rPr lang="ru-RU" sz="2800" b="1" i="1" dirty="0" smtClean="0"/>
              <a:t>	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Для всех ключей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    </a:t>
            </a:r>
            <a:r>
              <a:rPr lang="en-US" sz="2800" b="1" i="1" dirty="0" smtClean="0"/>
              <a:t>for item in items:     </a:t>
            </a:r>
            <a:r>
              <a:rPr lang="ru-RU" sz="2800" b="1" i="1" dirty="0" smtClean="0"/>
              <a:t>	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Для всех элементов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        </a:t>
            </a:r>
            <a:r>
              <a:rPr lang="en-US" sz="2800" b="1" i="1" dirty="0" smtClean="0"/>
              <a:t>if item == key:    </a:t>
            </a:r>
            <a:r>
              <a:rPr lang="ru-RU" sz="2800" b="1" i="1" dirty="0" smtClean="0"/>
              <a:t>	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Проверить совпадение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            </a:t>
            </a:r>
            <a:r>
              <a:rPr lang="en-US" sz="2800" b="1" i="1" dirty="0" smtClean="0"/>
              <a:t>print(item, key, "</a:t>
            </a:r>
            <a:r>
              <a:rPr lang="ru-RU" sz="2800" b="1" i="1" dirty="0" smtClean="0"/>
              <a:t>нашли")</a:t>
            </a:r>
            <a:br>
              <a:rPr lang="ru-RU" sz="2800" b="1" i="1" dirty="0" smtClean="0"/>
            </a:br>
            <a:r>
              <a:rPr lang="ru-RU" sz="2800" b="1" i="1" dirty="0" smtClean="0"/>
              <a:t>            </a:t>
            </a:r>
            <a:r>
              <a:rPr lang="en-US" sz="2800" b="1" i="1" dirty="0" smtClean="0"/>
              <a:t>break</a:t>
            </a:r>
            <a:br>
              <a:rPr lang="en-US" sz="2800" b="1" i="1" dirty="0" smtClean="0"/>
            </a:br>
            <a:r>
              <a:rPr lang="en-US" sz="2800" b="1" i="1" dirty="0" smtClean="0"/>
              <a:t>        else:</a:t>
            </a:r>
            <a:br>
              <a:rPr lang="en-US" sz="2800" b="1" i="1" dirty="0" smtClean="0"/>
            </a:br>
            <a:r>
              <a:rPr lang="en-US" sz="2800" b="1" i="1" dirty="0" smtClean="0"/>
              <a:t>            print(item, key, "</a:t>
            </a:r>
            <a:r>
              <a:rPr lang="ru-RU" sz="2800" b="1" i="1" dirty="0" smtClean="0"/>
              <a:t>не нашли!")</a:t>
            </a:r>
            <a:r>
              <a:rPr lang="en-US" sz="2800" dirty="0" smtClean="0"/>
              <a:t>	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/>
              <a:t>Можно и упростить так: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for </a:t>
            </a:r>
            <a:r>
              <a:rPr lang="en-US" sz="2800" b="1" i="1" dirty="0" smtClean="0">
                <a:solidFill>
                  <a:srgbClr val="FF0000"/>
                </a:solidFill>
              </a:rPr>
              <a:t>key</a:t>
            </a:r>
            <a:r>
              <a:rPr lang="en-US" sz="2800" b="1" i="1" dirty="0" smtClean="0"/>
              <a:t> in tests: </a:t>
            </a:r>
            <a:r>
              <a:rPr lang="ru-RU" sz="2800" b="1" i="1" dirty="0" smtClean="0"/>
              <a:t>		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Для всех ключей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	</a:t>
            </a:r>
            <a:r>
              <a:rPr lang="en-US" sz="2800" b="1" i="1" dirty="0" smtClean="0"/>
              <a:t>s = "</a:t>
            </a:r>
            <a:r>
              <a:rPr lang="en-US" sz="2800" b="1" i="1" dirty="0" err="1" smtClean="0"/>
              <a:t>нашли</a:t>
            </a:r>
            <a:r>
              <a:rPr lang="en-US" sz="2800" b="1" i="1" dirty="0" smtClean="0"/>
              <a:t>" if </a:t>
            </a:r>
            <a:r>
              <a:rPr lang="en-US" sz="2800" b="1" i="1" dirty="0" smtClean="0">
                <a:solidFill>
                  <a:srgbClr val="FF0000"/>
                </a:solidFill>
              </a:rPr>
              <a:t>key</a:t>
            </a:r>
            <a:r>
              <a:rPr lang="en-US" sz="2800" b="1" i="1" dirty="0" smtClean="0"/>
              <a:t> in items else "</a:t>
            </a:r>
            <a:r>
              <a:rPr lang="en-US" sz="2800" b="1" i="1" dirty="0" err="1" smtClean="0"/>
              <a:t>не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нашли</a:t>
            </a:r>
            <a:r>
              <a:rPr lang="en-US" sz="2800" b="1" i="1" dirty="0" smtClean="0"/>
              <a:t>"</a:t>
            </a:r>
            <a:endParaRPr lang="ru-RU" sz="2800" b="1" i="1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	print</a:t>
            </a:r>
            <a:r>
              <a:rPr lang="ru-RU" sz="2800" b="1" i="1" dirty="0" smtClean="0"/>
              <a:t>(</a:t>
            </a:r>
            <a:r>
              <a:rPr lang="en-US" sz="2800" b="1" i="1" dirty="0" smtClean="0"/>
              <a:t>key, s</a:t>
            </a:r>
            <a:r>
              <a:rPr lang="ru-RU" sz="2800" b="1" i="1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2924944"/>
            <a:ext cx="3275856" cy="1372683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(4, 5) не нашли!</a:t>
            </a:r>
          </a:p>
          <a:p>
            <a:pPr>
              <a:lnSpc>
                <a:spcPct val="80000"/>
              </a:lnSpc>
            </a:pP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 (4, 5) не нашли!</a:t>
            </a:r>
          </a:p>
          <a:p>
            <a:pPr>
              <a:lnSpc>
                <a:spcPct val="80000"/>
              </a:lnSpc>
            </a:pP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(4, 5) (4, 5) нашли</a:t>
            </a:r>
          </a:p>
          <a:p>
            <a:pPr>
              <a:lnSpc>
                <a:spcPct val="80000"/>
              </a:lnSpc>
            </a:pPr>
            <a:r>
              <a:rPr lang="ru-RU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нашли</a:t>
            </a:r>
            <a:endParaRPr lang="ru-RU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циклы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5877272"/>
            <a:ext cx="2952328" cy="830997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(4, 5) нашли</a:t>
            </a:r>
          </a:p>
          <a:p>
            <a:pPr>
              <a:lnSpc>
                <a:spcPct val="80000"/>
              </a:lnSpc>
            </a:pPr>
            <a:r>
              <a:rPr lang="ru-RU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нашли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Часто возникают задачи программирования нестандартных обходов последовательностей или параллельного обхода нескольких последовательностей.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Совместно с циклами</a:t>
            </a:r>
            <a:r>
              <a:rPr lang="en-US" sz="3600" dirty="0" smtClean="0"/>
              <a:t> </a:t>
            </a:r>
            <a:r>
              <a:rPr lang="ru-RU" sz="3600" dirty="0" smtClean="0"/>
              <a:t>зачастую используются специальные </a:t>
            </a:r>
            <a:r>
              <a:rPr lang="ru-RU" sz="3600" b="1" i="1" dirty="0" smtClean="0">
                <a:solidFill>
                  <a:srgbClr val="FF0000"/>
                </a:solidFill>
              </a:rPr>
              <a:t>функции-генераторы</a:t>
            </a:r>
            <a:r>
              <a:rPr lang="ru-RU" sz="3600" dirty="0" smtClean="0"/>
              <a:t> последовательностей</a:t>
            </a:r>
            <a:r>
              <a:rPr lang="en-US" sz="3600" dirty="0" smtClean="0"/>
              <a:t>: </a:t>
            </a:r>
            <a:endParaRPr lang="ru-RU" sz="3600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4400" b="1" i="1" dirty="0" smtClean="0"/>
              <a:t>range, 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4400" b="1" i="1" dirty="0" smtClean="0"/>
              <a:t>zip, </a:t>
            </a:r>
            <a:endParaRPr lang="ru-RU" sz="4400" b="1" i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4400" b="1" i="1" dirty="0" smtClean="0"/>
              <a:t>map, </a:t>
            </a:r>
            <a:endParaRPr lang="ru-RU" sz="4400" b="1" i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4400" b="1" i="1" dirty="0" smtClean="0"/>
              <a:t>enumerate</a:t>
            </a:r>
            <a:endParaRPr lang="ru-RU" sz="4400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indent="-324000"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Когда создаётся список, можно считывать его элементы один за другим – это называется </a:t>
            </a:r>
            <a:r>
              <a:rPr lang="ru-RU" sz="3400" b="1" dirty="0" smtClean="0">
                <a:solidFill>
                  <a:srgbClr val="FF0000"/>
                </a:solidFill>
              </a:rPr>
              <a:t>итерацией</a:t>
            </a:r>
          </a:p>
          <a:p>
            <a:pPr marL="324000" indent="-324000"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Всё, то к чему можно применить конструкцию </a:t>
            </a:r>
            <a:r>
              <a:rPr lang="ru-RU" sz="3400" b="1" i="1" dirty="0" err="1" smtClean="0"/>
              <a:t>for</a:t>
            </a:r>
            <a:r>
              <a:rPr lang="ru-RU" sz="3400" b="1" i="1" dirty="0" smtClean="0"/>
              <a:t>… </a:t>
            </a:r>
            <a:r>
              <a:rPr lang="ru-RU" sz="3400" b="1" i="1" dirty="0" err="1" smtClean="0"/>
              <a:t>in</a:t>
            </a:r>
            <a:r>
              <a:rPr lang="ru-RU" sz="3400" b="1" i="1" dirty="0" smtClean="0"/>
              <a:t>...</a:t>
            </a:r>
            <a:r>
              <a:rPr lang="ru-RU" sz="3400" dirty="0" smtClean="0"/>
              <a:t>, является </a:t>
            </a:r>
            <a:r>
              <a:rPr lang="ru-RU" sz="3400" b="1" dirty="0" smtClean="0">
                <a:solidFill>
                  <a:srgbClr val="FF0000"/>
                </a:solidFill>
              </a:rPr>
              <a:t>итерируемым объектом</a:t>
            </a:r>
            <a:r>
              <a:rPr lang="ru-RU" sz="3400" dirty="0" smtClean="0"/>
              <a:t>:, строки, файлы, списки, и т.п.…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400" dirty="0" smtClean="0"/>
              <a:t>Итерации</a:t>
            </a:r>
            <a:r>
              <a:rPr lang="en-US" sz="3400" dirty="0" smtClean="0"/>
              <a:t>:</a:t>
            </a:r>
            <a:endParaRPr lang="ru-RU" sz="34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smtClean="0"/>
              <a:t>L = [1, 2, 3] </a:t>
            </a:r>
            <a:endParaRPr lang="ru-RU" sz="3400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smtClean="0"/>
              <a:t>for </a:t>
            </a:r>
            <a:r>
              <a:rPr lang="en-US" sz="3400" b="1" i="1" dirty="0" err="1" smtClean="0"/>
              <a:t>i</a:t>
            </a:r>
            <a:r>
              <a:rPr lang="en-US" sz="3400" b="1" i="1" dirty="0" smtClean="0"/>
              <a:t> in L: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smtClean="0"/>
              <a:t>    print(</a:t>
            </a:r>
            <a:r>
              <a:rPr lang="en-US" sz="3400" b="1" i="1" dirty="0" err="1" smtClean="0"/>
              <a:t>i</a:t>
            </a:r>
            <a:r>
              <a:rPr lang="en-US" sz="3400" b="1" i="1" dirty="0" smtClean="0"/>
              <a:t>)</a:t>
            </a:r>
            <a:endParaRPr lang="ru-RU" sz="3400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dirty="0" smtClean="0">
                <a:solidFill>
                  <a:srgbClr val="FF0000"/>
                </a:solidFill>
              </a:rPr>
              <a:t>Генераторы</a:t>
            </a:r>
            <a:r>
              <a:rPr lang="ru-RU" dirty="0" smtClean="0"/>
              <a:t> – это итерируемые объекты, но прочитать их можно лишь один раз, поскольку они не хранят значения в памяти, а генерируют их на лету.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Пример генератора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mygen</a:t>
            </a:r>
            <a:r>
              <a:rPr lang="en-US" b="1" i="1" dirty="0" smtClean="0"/>
              <a:t> = (x*x for x in range(3)) </a:t>
            </a:r>
            <a:endParaRPr lang="ru-RU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 in </a:t>
            </a:r>
            <a:r>
              <a:rPr lang="en-US" b="1" i="1" dirty="0" err="1" smtClean="0"/>
              <a:t>mygen</a:t>
            </a:r>
            <a:r>
              <a:rPr lang="en-US" b="1" i="1" dirty="0" smtClean="0"/>
              <a:t>: </a:t>
            </a:r>
            <a:endParaRPr lang="ru-RU" b="1" i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print(</a:t>
            </a:r>
            <a:r>
              <a:rPr lang="en-US" b="1" i="1" dirty="0" err="1" smtClean="0"/>
              <a:t>i</a:t>
            </a:r>
            <a:r>
              <a:rPr lang="en-US" dirty="0" smtClean="0"/>
              <a:t>, </a:t>
            </a:r>
            <a:r>
              <a:rPr lang="en-US" b="1" i="1" dirty="0" smtClean="0"/>
              <a:t>end=" ")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0 1 4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 marL="34200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Нельзя применить конструкцию </a:t>
            </a:r>
            <a:r>
              <a:rPr lang="ru-RU" b="1" i="1" dirty="0" err="1" smtClean="0"/>
              <a:t>for</a:t>
            </a:r>
            <a:r>
              <a:rPr lang="ru-RU" b="1" i="1" dirty="0" smtClean="0"/>
              <a:t> </a:t>
            </a:r>
            <a:r>
              <a:rPr lang="ru-RU" b="1" i="1" dirty="0" err="1" smtClean="0"/>
              <a:t>i</a:t>
            </a:r>
            <a:r>
              <a:rPr lang="ru-RU" b="1" i="1" dirty="0" smtClean="0"/>
              <a:t>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</a:t>
            </a:r>
            <a:r>
              <a:rPr lang="ru-RU" b="1" i="1" dirty="0" err="1" smtClean="0"/>
              <a:t>mygen</a:t>
            </a:r>
            <a:r>
              <a:rPr lang="ru-RU" b="1" i="1" dirty="0" smtClean="0"/>
              <a:t> </a:t>
            </a:r>
            <a:r>
              <a:rPr lang="ru-RU" dirty="0" smtClean="0"/>
              <a:t>второй раз, т.к. генератор может быть использован только единожды: </a:t>
            </a:r>
          </a:p>
          <a:p>
            <a:pPr marL="34200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он последовательно вычисляет 0, 1, 4 одно за другим, забывая предыдущие свои значения.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>
                <a:solidFill>
                  <a:srgbClr val="FF0000"/>
                </a:solidFill>
              </a:rPr>
              <a:t>range</a:t>
            </a:r>
            <a:r>
              <a:rPr lang="ru-RU" dirty="0" smtClean="0"/>
              <a:t> возвращает непрерывную последовательность увеличивающихся целых чисел, которые можно задействовать в качестве индексов внутри цикла </a:t>
            </a:r>
            <a:r>
              <a:rPr lang="ru-RU" i="1" dirty="0" err="1" smtClean="0"/>
              <a:t>for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dir(</a:t>
            </a:r>
            <a:r>
              <a:rPr lang="ru-RU" b="1" i="1" dirty="0" err="1" smtClean="0"/>
              <a:t>range</a:t>
            </a:r>
            <a:r>
              <a:rPr lang="ru-RU" b="1" i="1" dirty="0" smtClean="0"/>
              <a:t> 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#[…'count', 'index', 'start', 'step', 'stop']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Синтаксис</a:t>
            </a:r>
            <a:r>
              <a:rPr lang="en-US" dirty="0" smtClean="0"/>
              <a:t>: </a:t>
            </a:r>
            <a:r>
              <a:rPr lang="en-US" b="1" i="1" dirty="0" smtClean="0"/>
              <a:t>range(</a:t>
            </a:r>
            <a:r>
              <a:rPr lang="en-US" b="1" i="1" dirty="0" err="1" smtClean="0"/>
              <a:t>start_or_stop</a:t>
            </a:r>
            <a:r>
              <a:rPr lang="en-US" b="1" i="1" dirty="0" smtClean="0"/>
              <a:t>, stop[, step])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200" b="1" i="1" dirty="0" err="1" smtClean="0"/>
              <a:t>start_or_stop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– </a:t>
            </a:r>
            <a:r>
              <a:rPr lang="ru-RU" sz="3200" b="1" dirty="0" smtClean="0"/>
              <a:t>начальное значение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200" b="1" i="1" dirty="0" smtClean="0"/>
              <a:t>stop</a:t>
            </a:r>
            <a:r>
              <a:rPr lang="ru-RU" sz="3200" b="1" i="1" dirty="0" smtClean="0"/>
              <a:t> </a:t>
            </a:r>
            <a:r>
              <a:rPr lang="ru-RU" sz="3200" b="1" dirty="0" smtClean="0"/>
              <a:t>– конечное значение </a:t>
            </a:r>
            <a:r>
              <a:rPr lang="ru-RU" sz="3200" b="1" u="sng" dirty="0" smtClean="0">
                <a:solidFill>
                  <a:srgbClr val="FF0000"/>
                </a:solidFill>
              </a:rPr>
              <a:t>(не включая его!)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200" b="1" i="1" dirty="0" smtClean="0"/>
              <a:t>step </a:t>
            </a:r>
            <a:r>
              <a:rPr lang="en-US" sz="3200" b="1" dirty="0" smtClean="0"/>
              <a:t>– </a:t>
            </a:r>
            <a:r>
              <a:rPr lang="ru-RU" sz="3200" b="1" dirty="0" smtClean="0"/>
              <a:t>шаг последовательности. (по умолчанию 1)</a:t>
            </a:r>
          </a:p>
          <a:p>
            <a:pPr marL="0" indent="3429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Проверка диапазонов на равенство при помощи </a:t>
            </a:r>
            <a:r>
              <a:rPr lang="ru-RU" sz="3600" dirty="0" smtClean="0">
                <a:solidFill>
                  <a:srgbClr val="FF0000"/>
                </a:solidFill>
              </a:rPr>
              <a:t>==</a:t>
            </a:r>
            <a:r>
              <a:rPr lang="ru-RU" sz="3600" dirty="0" smtClean="0"/>
              <a:t> и </a:t>
            </a:r>
            <a:r>
              <a:rPr lang="ru-RU" sz="3600" b="1" dirty="0" smtClean="0">
                <a:solidFill>
                  <a:srgbClr val="FF0000"/>
                </a:solidFill>
              </a:rPr>
              <a:t>!=</a:t>
            </a:r>
            <a:r>
              <a:rPr lang="ru-RU" sz="3600" dirty="0" smtClean="0"/>
              <a:t> сравнивает их как последовательности. Т.е. два диапазона равны, если они представляют одинаковую последовательность значений. </a:t>
            </a:r>
          </a:p>
          <a:p>
            <a:pPr marL="0" indent="342900">
              <a:spcBef>
                <a:spcPts val="0"/>
              </a:spcBef>
              <a:buNone/>
            </a:pPr>
            <a:r>
              <a:rPr lang="ru-RU" sz="3600" b="1" u="sng" dirty="0" smtClean="0"/>
              <a:t>Примеры:</a:t>
            </a:r>
            <a:r>
              <a:rPr lang="ru-RU" sz="3600" b="1" dirty="0" smtClean="0"/>
              <a:t> </a:t>
            </a:r>
            <a:r>
              <a:rPr lang="ru-RU" sz="3600" b="1" i="1" dirty="0" err="1" smtClean="0"/>
              <a:t>range</a:t>
            </a:r>
            <a:r>
              <a:rPr lang="ru-RU" sz="3600" b="1" i="1" dirty="0" smtClean="0"/>
              <a:t>(0) == </a:t>
            </a:r>
            <a:r>
              <a:rPr lang="ru-RU" sz="3600" b="1" i="1" dirty="0" err="1" smtClean="0"/>
              <a:t>range</a:t>
            </a:r>
            <a:r>
              <a:rPr lang="ru-RU" sz="3600" b="1" i="1" dirty="0" smtClean="0"/>
              <a:t>(2, 1, 3) </a:t>
            </a:r>
            <a:r>
              <a:rPr lang="en-US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True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0" indent="342900">
              <a:spcBef>
                <a:spcPts val="0"/>
              </a:spcBef>
              <a:buNone/>
            </a:pPr>
            <a:r>
              <a:rPr lang="ru-RU" sz="3600" b="1" i="1" dirty="0" err="1" smtClean="0"/>
              <a:t>range</a:t>
            </a:r>
            <a:r>
              <a:rPr lang="ru-RU" sz="3600" b="1" i="1" dirty="0" smtClean="0"/>
              <a:t>(0, 3, 2) == </a:t>
            </a:r>
            <a:r>
              <a:rPr lang="ru-RU" sz="3600" b="1" i="1" dirty="0" err="1" smtClean="0"/>
              <a:t>range</a:t>
            </a:r>
            <a:r>
              <a:rPr lang="ru-RU" sz="3600" b="1" i="1" dirty="0" smtClean="0"/>
              <a:t>(0, 4, 2)</a:t>
            </a:r>
            <a:r>
              <a:rPr lang="en-US" sz="3600" b="1" i="1" dirty="0" smtClean="0"/>
              <a:t> 		</a:t>
            </a:r>
            <a:r>
              <a:rPr lang="en-US" sz="3600" b="1" i="1" dirty="0" smtClean="0">
                <a:solidFill>
                  <a:srgbClr val="00B050"/>
                </a:solidFill>
              </a:rPr>
              <a:t># True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 </a:t>
            </a:r>
            <a:r>
              <a:rPr lang="ru-RU" dirty="0" smtClean="0"/>
              <a:t>использует класс </a:t>
            </a:r>
            <a:r>
              <a:rPr lang="en-US" dirty="0" smtClean="0">
                <a:hlinkClick r:id="rId2"/>
              </a:rPr>
              <a:t>collections.abc.Sequence</a:t>
            </a:r>
            <a:r>
              <a:rPr lang="ru-RU" dirty="0" smtClean="0"/>
              <a:t> и поддерживает проверку на содержание, индексацию</a:t>
            </a:r>
            <a:r>
              <a:rPr lang="en-US" dirty="0" smtClean="0"/>
              <a:t> </a:t>
            </a:r>
            <a:r>
              <a:rPr lang="ru-RU" dirty="0" smtClean="0"/>
              <a:t>и срезы.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1" dirty="0" smtClean="0"/>
              <a:t>count</a:t>
            </a:r>
            <a:r>
              <a:rPr lang="ru-RU" b="1" dirty="0" smtClean="0"/>
              <a:t>(элемент)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количество вхождений элемента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1" dirty="0" smtClean="0"/>
              <a:t>index(</a:t>
            </a:r>
            <a:r>
              <a:rPr lang="ru-RU" b="1" dirty="0" smtClean="0"/>
              <a:t>элемент) </a:t>
            </a:r>
            <a:r>
              <a:rPr lang="ru-RU" dirty="0" smtClean="0"/>
              <a:t>– индекс элемента, или ошибку, </a:t>
            </a:r>
            <a:r>
              <a:rPr lang="en-US" b="1" dirty="0" err="1" smtClean="0"/>
              <a:t>ValueError</a:t>
            </a:r>
            <a:r>
              <a:rPr lang="ru-RU" dirty="0" smtClean="0"/>
              <a:t>, если такой не найден.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u="sng" dirty="0" smtClean="0"/>
              <a:t>Примеры</a:t>
            </a:r>
            <a:r>
              <a:rPr lang="en-US" b="1" u="sng" dirty="0" smtClean="0"/>
              <a:t>:</a:t>
            </a:r>
            <a:endParaRPr lang="ru-RU" b="1" u="sng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r = range(0, 20, 2)</a:t>
            </a:r>
            <a:r>
              <a:rPr lang="ru-RU" b="1" i="1" dirty="0" smtClean="0"/>
              <a:t> 	</a:t>
            </a:r>
            <a:r>
              <a:rPr lang="ru-RU" b="1" i="1" dirty="0" smtClean="0">
                <a:solidFill>
                  <a:srgbClr val="00B050"/>
                </a:solidFill>
              </a:rPr>
              <a:t># 0, 2, 4…18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11 in r </a:t>
            </a:r>
            <a:r>
              <a:rPr lang="ru-RU" b="1" i="1" dirty="0" smtClean="0"/>
              <a:t>			</a:t>
            </a:r>
            <a:r>
              <a:rPr lang="pt-BR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False</a:t>
            </a:r>
            <a:endParaRPr lang="pt-BR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10 in r </a:t>
            </a:r>
            <a:r>
              <a:rPr lang="ru-RU" b="1" i="1" dirty="0" smtClean="0"/>
              <a:t>		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endParaRPr lang="pt-BR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r.index(10)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pt-BR" b="1" i="1" dirty="0" smtClean="0">
                <a:solidFill>
                  <a:srgbClr val="00B050"/>
                </a:solidFill>
              </a:rPr>
              <a:t>5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r[5] </a:t>
            </a:r>
            <a:r>
              <a:rPr lang="ru-RU" b="1" i="1" dirty="0" smtClean="0"/>
              <a:t>				</a:t>
            </a:r>
            <a:r>
              <a:rPr lang="pt-BR" b="1" i="1" dirty="0" smtClean="0">
                <a:solidFill>
                  <a:srgbClr val="00B050"/>
                </a:solidFill>
              </a:rPr>
              <a:t># 10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r[:5] </a:t>
            </a:r>
            <a:r>
              <a:rPr lang="ru-RU" b="1" i="1" dirty="0" smtClean="0"/>
              <a:t>				</a:t>
            </a:r>
            <a:r>
              <a:rPr lang="pt-BR" b="1" i="1" dirty="0" smtClean="0">
                <a:solidFill>
                  <a:srgbClr val="00B050"/>
                </a:solidFill>
              </a:rPr>
              <a:t># range(0, 10, 2)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r[-1] </a:t>
            </a:r>
            <a:r>
              <a:rPr lang="ru-RU" b="1" i="1" dirty="0" smtClean="0"/>
              <a:t>				</a:t>
            </a:r>
            <a:r>
              <a:rPr lang="pt-BR" b="1" i="1" dirty="0" smtClean="0">
                <a:solidFill>
                  <a:srgbClr val="00B050"/>
                </a:solidFill>
              </a:rPr>
              <a:t># 18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r.count</a:t>
            </a:r>
            <a:r>
              <a:rPr lang="en-US" b="1" i="1" dirty="0" smtClean="0"/>
              <a:t>(</a:t>
            </a:r>
            <a:r>
              <a:rPr lang="ru-RU" b="1" i="1" dirty="0" smtClean="0"/>
              <a:t>4</a:t>
            </a:r>
            <a:r>
              <a:rPr lang="en-US" b="1" i="1" dirty="0" smtClean="0"/>
              <a:t>)</a:t>
            </a:r>
            <a:r>
              <a:rPr lang="en-US" b="1" i="1" dirty="0" smtClean="0">
                <a:solidFill>
                  <a:srgbClr val="00B050"/>
                </a:solidFill>
              </a:rPr>
              <a:t>	</a:t>
            </a:r>
            <a:r>
              <a:rPr lang="ru-RU" b="1" i="1" dirty="0" smtClean="0">
                <a:solidFill>
                  <a:srgbClr val="00B050"/>
                </a:solidFill>
              </a:rPr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1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последовательностей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list(range(</a:t>
            </a:r>
            <a:r>
              <a:rPr lang="ru-RU" b="1" i="1" dirty="0" smtClean="0"/>
              <a:t>6</a:t>
            </a:r>
            <a:r>
              <a:rPr lang="en-US" b="1" i="1" dirty="0" smtClean="0"/>
              <a:t>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[0, 1, 2, 3, 4</a:t>
            </a:r>
            <a:r>
              <a:rPr lang="ru-RU" b="1" i="1" dirty="0" smtClean="0">
                <a:solidFill>
                  <a:srgbClr val="00B050"/>
                </a:solidFill>
              </a:rPr>
              <a:t>, 5</a:t>
            </a:r>
            <a:r>
              <a:rPr lang="en-US" b="1" i="1" dirty="0" smtClean="0">
                <a:solidFill>
                  <a:srgbClr val="00B050"/>
                </a:solidFill>
              </a:rPr>
              <a:t>]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list(range(</a:t>
            </a:r>
            <a:r>
              <a:rPr lang="ru-RU" b="1" i="1" dirty="0" smtClean="0"/>
              <a:t>2</a:t>
            </a:r>
            <a:r>
              <a:rPr lang="en-US" b="1" i="1" dirty="0" smtClean="0"/>
              <a:t>, 5))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[2, 3, 4]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list(range(0, 10, 3))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[0, 3, 6, 9]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list(range(0, -5, -1))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[0, -1, -2, -3, -4]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list(range(0))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[]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list(range(1, 0))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dirty="0" smtClean="0"/>
              <a:t>Использование последовательности в цикле</a:t>
            </a:r>
            <a:r>
              <a:rPr lang="en-US" b="1" dirty="0" smtClean="0"/>
              <a:t> </a:t>
            </a:r>
            <a:r>
              <a:rPr lang="ru-RU" b="1" dirty="0" smtClean="0"/>
              <a:t>для доступа по индексу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X = ["a", "b", "c"]</a:t>
            </a:r>
            <a:br>
              <a:rPr lang="en-US" b="1" i="1" dirty="0" smtClean="0"/>
            </a:b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 in range(</a:t>
            </a:r>
            <a:r>
              <a:rPr lang="en-US" b="1" i="1" dirty="0" err="1" smtClean="0"/>
              <a:t>len</a:t>
            </a:r>
            <a:r>
              <a:rPr lang="en-US" b="1" i="1" dirty="0" smtClean="0"/>
              <a:t>(X)):</a:t>
            </a:r>
            <a:br>
              <a:rPr lang="en-US" b="1" i="1" dirty="0" smtClean="0"/>
            </a:br>
            <a:r>
              <a:rPr lang="en-US" b="1" i="1" dirty="0" smtClean="0"/>
              <a:t>    print(X[</a:t>
            </a:r>
            <a:r>
              <a:rPr lang="en-US" b="1" i="1" dirty="0" err="1" smtClean="0"/>
              <a:t>i</a:t>
            </a:r>
            <a:r>
              <a:rPr lang="en-US" b="1" i="1" dirty="0" smtClean="0"/>
              <a:t>], end=" ")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a b c 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Метод 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x</a:t>
            </a:r>
            <a:r>
              <a:rPr lang="ru-RU" b="1" i="1" dirty="0" smtClean="0"/>
              <a:t> = [[1,2,3,4]] * 3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[[1, 2, 3, 4], [1, 2, 3, 4], [1, 2, 3, 4]]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b="1" i="1" dirty="0" smtClean="0"/>
          </a:p>
          <a:p>
            <a:pPr marL="514350" indent="-51435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Метод 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y</a:t>
            </a:r>
            <a:r>
              <a:rPr lang="ru-RU" b="1" i="1" dirty="0" smtClean="0"/>
              <a:t> = [[1,2,3,4] </a:t>
            </a:r>
            <a:r>
              <a:rPr lang="ru-RU" b="1" i="1" dirty="0" err="1" smtClean="0"/>
              <a:t>for</a:t>
            </a:r>
            <a:r>
              <a:rPr lang="ru-RU" b="1" i="1" dirty="0" smtClean="0"/>
              <a:t> __ </a:t>
            </a:r>
            <a:r>
              <a:rPr lang="ru-RU" b="1" i="1" dirty="0" err="1" smtClean="0"/>
              <a:t>in</a:t>
            </a:r>
            <a:r>
              <a:rPr lang="ru-RU" b="1" i="1" dirty="0" smtClean="0"/>
              <a:t> </a:t>
            </a:r>
            <a:r>
              <a:rPr lang="ru-RU" b="1" i="1" dirty="0" err="1" smtClean="0"/>
              <a:t>range</a:t>
            </a:r>
            <a:r>
              <a:rPr lang="ru-RU" b="1" i="1" dirty="0" smtClean="0"/>
              <a:t>(3)]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/>
              <a:t>[[1, 2, 3, 4], [1, 2, 3, 4], [1, 2, 3, 4]]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Однако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s-ES" b="1" i="1" dirty="0" smtClean="0"/>
              <a:t>x[0][2] =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/>
              <a:t> </a:t>
            </a:r>
            <a:r>
              <a:rPr lang="es-ES" b="1" i="1" dirty="0" smtClean="0">
                <a:solidFill>
                  <a:srgbClr val="00B050"/>
                </a:solidFill>
              </a:rPr>
              <a:t># [[1, 2,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>
                <a:solidFill>
                  <a:srgbClr val="00B050"/>
                </a:solidFill>
              </a:rPr>
              <a:t>, 4], [1, 2,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>
                <a:solidFill>
                  <a:srgbClr val="00B050"/>
                </a:solidFill>
              </a:rPr>
              <a:t>, 4], [1, 2,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>
                <a:solidFill>
                  <a:srgbClr val="00B050"/>
                </a:solidFill>
              </a:rPr>
              <a:t>, 4]]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s-ES" b="1" i="1" dirty="0" smtClean="0"/>
              <a:t>y[0][2] =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/>
              <a:t> </a:t>
            </a:r>
            <a:r>
              <a:rPr lang="es-ES" b="1" i="1" dirty="0" smtClean="0">
                <a:solidFill>
                  <a:srgbClr val="00B050"/>
                </a:solidFill>
              </a:rPr>
              <a:t># [[1, 2, </a:t>
            </a:r>
            <a:r>
              <a:rPr lang="es-ES" b="1" i="1" dirty="0" smtClean="0">
                <a:solidFill>
                  <a:srgbClr val="FF0000"/>
                </a:solidFill>
              </a:rPr>
              <a:t>9</a:t>
            </a:r>
            <a:r>
              <a:rPr lang="es-ES" b="1" i="1" dirty="0" smtClean="0">
                <a:solidFill>
                  <a:srgbClr val="00B050"/>
                </a:solidFill>
              </a:rPr>
              <a:t>, 4], [1, 2, 3, 4], [1, 2, 3, 4]]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Конкатенация диапазонов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Операции для списков не работают с диапазонами.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Попробуем создать несвязанный диапазон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range(</a:t>
            </a:r>
            <a:r>
              <a:rPr lang="ru-RU" b="1" i="1" dirty="0" smtClean="0"/>
              <a:t>0, 2</a:t>
            </a:r>
            <a:r>
              <a:rPr lang="en-US" b="1" i="1" dirty="0" smtClean="0"/>
              <a:t>) + range(</a:t>
            </a:r>
            <a:r>
              <a:rPr lang="ru-RU" b="1" i="1" dirty="0" smtClean="0"/>
              <a:t>10</a:t>
            </a:r>
            <a:r>
              <a:rPr lang="en-US" b="1" i="1" dirty="0" smtClean="0"/>
              <a:t>, </a:t>
            </a:r>
            <a:r>
              <a:rPr lang="ru-RU" b="1" i="1" dirty="0" smtClean="0"/>
              <a:t>13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Использовав функцию </a:t>
            </a:r>
            <a:r>
              <a:rPr lang="en-US" b="1" i="1" dirty="0" smtClean="0"/>
              <a:t>chain</a:t>
            </a:r>
            <a:r>
              <a:rPr lang="ru-RU" dirty="0" smtClean="0"/>
              <a:t> из </a:t>
            </a:r>
            <a:r>
              <a:rPr lang="en-US" b="1" i="1" dirty="0" err="1" smtClean="0"/>
              <a:t>itertools</a:t>
            </a:r>
            <a:r>
              <a:rPr lang="ru-RU" b="1" i="1" dirty="0" smtClean="0"/>
              <a:t>: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from </a:t>
            </a:r>
            <a:r>
              <a:rPr lang="en-US" b="1" i="1" dirty="0" err="1" smtClean="0"/>
              <a:t>itertools</a:t>
            </a:r>
            <a:r>
              <a:rPr lang="en-US" b="1" i="1" dirty="0" smtClean="0"/>
              <a:t> import chain</a:t>
            </a:r>
            <a:endParaRPr lang="ru-RU" b="1" i="1" dirty="0" smtClean="0"/>
          </a:p>
          <a:p>
            <a:pPr>
              <a:spcBef>
                <a:spcPts val="0"/>
              </a:spcBef>
              <a:buNone/>
            </a:pPr>
            <a:r>
              <a:rPr lang="en-US" b="1" i="1" dirty="0" err="1" smtClean="0"/>
              <a:t>conc</a:t>
            </a:r>
            <a:r>
              <a:rPr lang="en-US" b="1" i="1" dirty="0" smtClean="0"/>
              <a:t> = chain(range(0, 2), range(10, 13))</a:t>
            </a:r>
            <a:endParaRPr lang="ru-RU" b="1" i="1" dirty="0" smtClean="0"/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 in </a:t>
            </a:r>
            <a:r>
              <a:rPr lang="en-US" b="1" i="1" dirty="0" err="1" smtClean="0"/>
              <a:t>conc</a:t>
            </a:r>
            <a:r>
              <a:rPr lang="en-US" b="1" i="1" dirty="0" smtClean="0"/>
              <a:t>:</a:t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i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spcBef>
                <a:spcPts val="0"/>
              </a:spcBef>
              <a:buNone/>
            </a:pPr>
            <a:endParaRPr lang="ru-RU" b="1" i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Реализация функции </a:t>
            </a:r>
            <a:r>
              <a:rPr lang="en-US" b="1" i="1" dirty="0" smtClean="0"/>
              <a:t>chain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def chain(*</a:t>
            </a:r>
            <a:r>
              <a:rPr lang="en-US" b="1" i="1" dirty="0" err="1" smtClean="0"/>
              <a:t>iterables</a:t>
            </a:r>
            <a:r>
              <a:rPr lang="en-US" b="1" i="1" dirty="0" smtClean="0"/>
              <a:t>): 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chain('ABC', 'DEF') --&gt; A B C D E F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    for it in </a:t>
            </a:r>
            <a:r>
              <a:rPr lang="en-US" b="1" i="1" dirty="0" err="1" smtClean="0"/>
              <a:t>iterables</a:t>
            </a:r>
            <a:r>
              <a:rPr lang="en-US" b="1" i="1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        for element in it: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 smtClean="0"/>
              <a:t>            yield element</a:t>
            </a:r>
          </a:p>
          <a:p>
            <a:pPr>
              <a:spcBef>
                <a:spcPts val="0"/>
              </a:spcBef>
              <a:buNone/>
            </a:pP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По </a:t>
            </a:r>
            <a:r>
              <a:rPr lang="en-US" b="1" i="1" dirty="0" err="1" smtClean="0"/>
              <a:t>itertools</a:t>
            </a:r>
            <a:r>
              <a:rPr lang="en-US" dirty="0" smtClean="0"/>
              <a:t> </a:t>
            </a:r>
            <a:r>
              <a:rPr lang="ru-RU" dirty="0" smtClean="0"/>
              <a:t>см. </a:t>
            </a:r>
            <a:r>
              <a:rPr lang="en-US" i="1" dirty="0" smtClean="0">
                <a:hlinkClick r:id="rId3"/>
              </a:rPr>
              <a:t>https://pythonworld.ru/moduli/modul-itertools.html</a:t>
            </a:r>
            <a:r>
              <a:rPr lang="ru-RU" i="1" dirty="0" smtClean="0"/>
              <a:t> 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12360" y="1988840"/>
            <a:ext cx="864096" cy="1938992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Включение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smtClean="0">
                <a:solidFill>
                  <a:srgbClr val="FF0000"/>
                </a:solidFill>
              </a:rPr>
              <a:t>comprehension</a:t>
            </a:r>
            <a:r>
              <a:rPr lang="ru-RU" sz="3600" b="1" dirty="0" smtClean="0">
                <a:solidFill>
                  <a:srgbClr val="FF0000"/>
                </a:solidFill>
              </a:rPr>
              <a:t>) </a:t>
            </a:r>
            <a:r>
              <a:rPr lang="ru-RU" sz="3600" dirty="0" smtClean="0"/>
              <a:t>– это компактный способ создать структуру данных из одного или более итераторов. </a:t>
            </a:r>
          </a:p>
          <a:p>
            <a:r>
              <a:rPr lang="ru-RU" sz="3600" dirty="0" smtClean="0"/>
              <a:t>Включения позволяют объединять циклы с условными проверками, не используя при этом громоздкий синтаксис. </a:t>
            </a:r>
          </a:p>
          <a:p>
            <a:r>
              <a:rPr lang="ru-RU" sz="3600" dirty="0" smtClean="0"/>
              <a:t>Это одна из характерных особенностей </a:t>
            </a:r>
            <a:r>
              <a:rPr lang="en-US" sz="3600" dirty="0" smtClean="0"/>
              <a:t>Python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856985" cy="5651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1894"/>
                <a:gridCol w="2566658"/>
                <a:gridCol w="3888433"/>
              </a:tblGrid>
              <a:tr h="257743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Инструкция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Роль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Пример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9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Присваивание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Создание ссылок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 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 </a:t>
                      </a:r>
                      <a:r>
                        <a:rPr lang="en-US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"раз"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"два"</a:t>
                      </a:r>
                      <a:endParaRPr lang="ru-RU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239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Вызовы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Запуск функций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log.write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("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текст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ввёл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\n</a:t>
                      </a:r>
                      <a:r>
                        <a:rPr lang="en-US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")</a:t>
                      </a:r>
                      <a:endParaRPr lang="ru-RU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239939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print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Вывод объектов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print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("Печать", </a:t>
                      </a:r>
                      <a:r>
                        <a:rPr lang="ru-RU" sz="2400" b="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joke</a:t>
                      </a: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53592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raise</a:t>
                      </a:r>
                      <a:endParaRPr lang="ru-RU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Возбуждение исключений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raise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endSearch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/>
                </a:tc>
              </a:tr>
              <a:tr h="880897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Обработка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исключений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except:</a:t>
                      </a: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"исключение"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  <a:tr h="453592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Отладочные проверки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assert x &lt; 0, "x </a:t>
                      </a:r>
                      <a:r>
                        <a:rPr lang="ru-RU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мал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	</a:t>
                      </a:r>
                    </a:p>
                  </a:txBody>
                  <a:tcPr marL="18000" marR="18000" marT="18000" marB="18000"/>
                </a:tc>
              </a:tr>
              <a:tr h="23993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ru-RU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Доступ к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модулям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lang="ru-RU" sz="2400" b="0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  <a:tr h="453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Доступ к атрибутам модуля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endParaRPr lang="ru-RU" sz="2400" b="0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b="0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  <a:tr h="78929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Создание </a:t>
                      </a:r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объектов</a:t>
                      </a:r>
                      <a:endParaRPr lang="ru-RU" sz="24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 Subclass(</a:t>
                      </a:r>
                      <a:r>
                        <a:rPr lang="en-US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Superclass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staticData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= [] 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def method(self): pass</a:t>
                      </a: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Включение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dirty="0" smtClean="0"/>
              <a:t>	Список может быть сгенерирован как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err="1" smtClean="0"/>
              <a:t>number_list</a:t>
            </a:r>
            <a:r>
              <a:rPr lang="en-US" sz="3600" b="1" i="1" dirty="0" smtClean="0"/>
              <a:t> = list(range(1, </a:t>
            </a:r>
            <a:r>
              <a:rPr lang="ru-RU" sz="3600" b="1" i="1" dirty="0" smtClean="0"/>
              <a:t>5</a:t>
            </a:r>
            <a:r>
              <a:rPr lang="en-US" sz="3600" b="1" i="1" dirty="0" smtClean="0"/>
              <a:t>))</a:t>
            </a:r>
            <a:r>
              <a:rPr lang="ru-RU" sz="3600" b="1" i="1" dirty="0" smtClean="0"/>
              <a:t> </a:t>
            </a:r>
            <a:r>
              <a:rPr lang="en-US" sz="3600" b="1" i="1" dirty="0" smtClean="0">
                <a:solidFill>
                  <a:srgbClr val="00B050"/>
                </a:solidFill>
              </a:rPr>
              <a:t>#</a:t>
            </a:r>
            <a:r>
              <a:rPr lang="ru-RU" sz="3600" b="1" i="1" dirty="0" smtClean="0">
                <a:solidFill>
                  <a:srgbClr val="00B050"/>
                </a:solidFill>
              </a:rPr>
              <a:t> [1, 2, 3, 4]</a:t>
            </a:r>
            <a:endParaRPr lang="ru-RU" sz="36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dirty="0" smtClean="0"/>
              <a:t>Формат включения списка является более характерным для </a:t>
            </a:r>
            <a:r>
              <a:rPr lang="en-US" sz="3600" dirty="0" smtClean="0"/>
              <a:t>Python:</a:t>
            </a:r>
            <a:endParaRPr lang="ru-RU" sz="36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dirty="0" smtClean="0"/>
              <a:t>[</a:t>
            </a:r>
            <a:r>
              <a:rPr lang="en-US" sz="3600" b="1" dirty="0" smtClean="0"/>
              <a:t>&lt;</a:t>
            </a:r>
            <a:r>
              <a:rPr lang="ru-RU" sz="3600" b="1" i="1" dirty="0" smtClean="0"/>
              <a:t>выражение</a:t>
            </a:r>
            <a:r>
              <a:rPr lang="en-US" sz="3600" b="1" i="1" dirty="0" smtClean="0"/>
              <a:t>&gt;</a:t>
            </a:r>
            <a:r>
              <a:rPr lang="ru-RU" sz="3600" b="1" i="1" dirty="0" smtClean="0"/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for</a:t>
            </a:r>
            <a:r>
              <a:rPr lang="ru-RU" sz="3600" b="1" i="1" dirty="0" smtClean="0"/>
              <a:t> </a:t>
            </a:r>
            <a:r>
              <a:rPr lang="en-US" sz="3600" b="1" i="1" dirty="0" smtClean="0"/>
              <a:t>&lt;</a:t>
            </a:r>
            <a:r>
              <a:rPr lang="ru-RU" sz="3600" b="1" i="1" dirty="0" smtClean="0"/>
              <a:t>элемент</a:t>
            </a:r>
            <a:r>
              <a:rPr lang="en-US" sz="3600" b="1" i="1" dirty="0" smtClean="0"/>
              <a:t>&gt;</a:t>
            </a:r>
            <a:r>
              <a:rPr lang="ru-RU" sz="3600" b="1" i="1" dirty="0" smtClean="0"/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in</a:t>
            </a:r>
            <a:r>
              <a:rPr lang="ru-RU" sz="3600" b="1" i="1" dirty="0" smtClean="0"/>
              <a:t> </a:t>
            </a:r>
            <a:r>
              <a:rPr lang="en-US" sz="3600" b="1" i="1" dirty="0" smtClean="0"/>
              <a:t>&lt;</a:t>
            </a:r>
            <a:r>
              <a:rPr lang="ru-RU" sz="3600" b="1" i="1" dirty="0" err="1" smtClean="0"/>
              <a:t>итерабельный</a:t>
            </a:r>
            <a:r>
              <a:rPr lang="ru-RU" sz="3600" b="1" i="1" dirty="0" smtClean="0"/>
              <a:t> объект</a:t>
            </a:r>
            <a:r>
              <a:rPr lang="en-US" sz="3600" b="1" i="1" dirty="0" smtClean="0"/>
              <a:t>&gt;</a:t>
            </a:r>
            <a:r>
              <a:rPr lang="ru-RU" sz="3600" b="1" i="1" dirty="0" smtClean="0"/>
              <a:t>]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dirty="0" smtClean="0"/>
              <a:t>	Предыдущий пример можно переписать так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err="1" smtClean="0"/>
              <a:t>number_list</a:t>
            </a:r>
            <a:r>
              <a:rPr lang="en-US" sz="3600" b="1" i="1" dirty="0" smtClean="0"/>
              <a:t> = [number </a:t>
            </a:r>
            <a:r>
              <a:rPr lang="en-US" sz="3600" b="1" i="1" dirty="0" smtClean="0">
                <a:solidFill>
                  <a:srgbClr val="FF0000"/>
                </a:solidFill>
              </a:rPr>
              <a:t>for</a:t>
            </a:r>
            <a:r>
              <a:rPr lang="en-US" sz="3600" b="1" i="1" dirty="0" smtClean="0"/>
              <a:t> number </a:t>
            </a:r>
            <a:r>
              <a:rPr lang="en-US" sz="3600" b="1" i="1" dirty="0" smtClean="0">
                <a:solidFill>
                  <a:srgbClr val="FF0000"/>
                </a:solidFill>
              </a:rPr>
              <a:t>in</a:t>
            </a:r>
            <a:r>
              <a:rPr lang="en-US" sz="3600" b="1" i="1" dirty="0" smtClean="0"/>
              <a:t> range(1, 5)]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сгенерирован список [1, 2, 3, 4]</a:t>
            </a:r>
            <a:endParaRPr lang="en-US" sz="36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u="sng" dirty="0" smtClean="0"/>
              <a:t>Читаем</a:t>
            </a:r>
            <a:r>
              <a:rPr lang="en-US" sz="3600" u="sng" dirty="0" smtClean="0"/>
              <a:t>: </a:t>
            </a:r>
            <a:r>
              <a:rPr lang="ru-RU" sz="3600" dirty="0" smtClean="0"/>
              <a:t>Собрать в список </a:t>
            </a:r>
            <a:r>
              <a:rPr lang="en-US" sz="3600" b="1" i="1" dirty="0" err="1" smtClean="0"/>
              <a:t>number_list</a:t>
            </a:r>
            <a:r>
              <a:rPr lang="en-US" sz="3600" b="1" i="1" dirty="0" smtClean="0"/>
              <a:t> </a:t>
            </a:r>
            <a:r>
              <a:rPr lang="ru-RU" sz="3600" dirty="0" smtClean="0"/>
              <a:t>числа </a:t>
            </a:r>
            <a:r>
              <a:rPr lang="en-US" sz="3600" b="1" i="1" dirty="0" smtClean="0"/>
              <a:t>number </a:t>
            </a:r>
            <a:r>
              <a:rPr lang="ru-RU" sz="3600" dirty="0" smtClean="0"/>
              <a:t>из диапазона 1…4 </a:t>
            </a:r>
            <a:r>
              <a:rPr lang="en-US" sz="3600" dirty="0" smtClean="0"/>
              <a:t>[</a:t>
            </a:r>
            <a:r>
              <a:rPr lang="ru-RU" sz="3600" dirty="0" smtClean="0"/>
              <a:t>с шагом 1</a:t>
            </a:r>
            <a:r>
              <a:rPr lang="en-US" sz="3600" dirty="0" smtClean="0"/>
              <a:t>]</a:t>
            </a:r>
            <a:r>
              <a:rPr lang="ru-RU" sz="3600" dirty="0" smtClean="0"/>
              <a:t>.</a:t>
            </a:r>
            <a:endParaRPr lang="ru-RU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включения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идет выражение, которое будет задавать элементы списка, потом – цикл</a:t>
            </a:r>
            <a:r>
              <a:rPr lang="en-US" dirty="0" smtClean="0"/>
              <a:t>,</a:t>
            </a:r>
            <a:r>
              <a:rPr lang="ru-RU" dirty="0" smtClean="0"/>
              <a:t> с помощью которого можно изменять выражение</a:t>
            </a:r>
          </a:p>
          <a:p>
            <a:r>
              <a:rPr lang="ru-RU" b="1" i="1" dirty="0" smtClean="0"/>
              <a:t>Подсчёт квадратов чётных чисел от 2 до 8 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res = [x**2 for x in range(</a:t>
            </a:r>
            <a:r>
              <a:rPr lang="ru-RU" b="1" i="1" dirty="0" smtClean="0"/>
              <a:t>2</a:t>
            </a:r>
            <a:r>
              <a:rPr lang="en-US" b="1" i="1" dirty="0" smtClean="0"/>
              <a:t>, </a:t>
            </a:r>
            <a:r>
              <a:rPr lang="ru-RU" b="1" i="1" dirty="0" smtClean="0"/>
              <a:t>8</a:t>
            </a:r>
            <a:r>
              <a:rPr lang="en-US" b="1" i="1" dirty="0" smtClean="0"/>
              <a:t>, </a:t>
            </a:r>
            <a:r>
              <a:rPr lang="ru-RU" b="1" i="1" dirty="0" smtClean="0"/>
              <a:t>2</a:t>
            </a:r>
            <a:r>
              <a:rPr lang="en-US" b="1" i="1" dirty="0" smtClean="0"/>
              <a:t>)]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#[4, 16, 36]</a:t>
            </a:r>
          </a:p>
          <a:p>
            <a:pPr>
              <a:buNone/>
            </a:pPr>
            <a:r>
              <a:rPr lang="ru-RU" u="sng" dirty="0" smtClean="0"/>
              <a:t>Читаем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в список </a:t>
            </a:r>
            <a:r>
              <a:rPr lang="en-US" b="1" i="1" dirty="0" smtClean="0">
                <a:solidFill>
                  <a:srgbClr val="FF0000"/>
                </a:solidFill>
              </a:rPr>
              <a:t>res</a:t>
            </a:r>
            <a:r>
              <a:rPr lang="ru-RU" dirty="0" smtClean="0"/>
              <a:t> собрать все </a:t>
            </a:r>
            <a:r>
              <a:rPr lang="en-US" i="1" dirty="0" smtClean="0">
                <a:solidFill>
                  <a:srgbClr val="FF0000"/>
                </a:solidFill>
              </a:rPr>
              <a:t>x**2 </a:t>
            </a:r>
            <a:r>
              <a:rPr lang="ru-RU" dirty="0" smtClean="0"/>
              <a:t>для </a:t>
            </a:r>
            <a:r>
              <a:rPr lang="ru-RU" i="1" dirty="0" err="1" smtClean="0">
                <a:solidFill>
                  <a:srgbClr val="FF0000"/>
                </a:solidFill>
              </a:rPr>
              <a:t>х</a:t>
            </a:r>
            <a:r>
              <a:rPr lang="en-US" dirty="0" smtClean="0"/>
              <a:t> </a:t>
            </a:r>
            <a:r>
              <a:rPr lang="ru-RU" dirty="0" smtClean="0"/>
              <a:t>из диапазона от 2 до </a:t>
            </a:r>
            <a:r>
              <a:rPr lang="en-US" dirty="0" smtClean="0"/>
              <a:t>7</a:t>
            </a:r>
            <a:r>
              <a:rPr lang="ru-RU" dirty="0" smtClean="0"/>
              <a:t> с шагом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Условное включение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Включение списка может содержать условное выражение:</a:t>
            </a:r>
            <a:endParaRPr lang="ru-RU" sz="3000" b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b="1" dirty="0" smtClean="0"/>
              <a:t>[</a:t>
            </a:r>
            <a:r>
              <a:rPr lang="en-US" sz="3000" b="1" dirty="0" smtClean="0"/>
              <a:t>&lt;</a:t>
            </a:r>
            <a:r>
              <a:rPr lang="ru-RU" sz="3000" b="1" i="1" dirty="0" smtClean="0"/>
              <a:t>выражение</a:t>
            </a:r>
            <a:r>
              <a:rPr lang="en-US" sz="3000" b="1" i="1" dirty="0" smtClean="0"/>
              <a:t>&gt;</a:t>
            </a:r>
            <a:r>
              <a:rPr lang="ru-RU" sz="3000" b="1" i="1" dirty="0" smtClean="0"/>
              <a:t> </a:t>
            </a:r>
            <a:r>
              <a:rPr lang="ru-RU" sz="3000" b="1" i="1" dirty="0" err="1" smtClean="0">
                <a:solidFill>
                  <a:srgbClr val="FF0000"/>
                </a:solidFill>
              </a:rPr>
              <a:t>for</a:t>
            </a:r>
            <a:r>
              <a:rPr lang="ru-RU" sz="3000" b="1" i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smtClean="0"/>
              <a:t>&lt;</a:t>
            </a:r>
            <a:r>
              <a:rPr lang="ru-RU" sz="3000" b="1" i="1" dirty="0" smtClean="0"/>
              <a:t>элемент</a:t>
            </a:r>
            <a:r>
              <a:rPr lang="en-US" sz="3000" b="1" i="1" dirty="0" smtClean="0"/>
              <a:t>&gt;</a:t>
            </a:r>
            <a:r>
              <a:rPr lang="ru-RU" sz="3000" b="1" i="1" dirty="0" smtClean="0"/>
              <a:t> </a:t>
            </a:r>
            <a:r>
              <a:rPr lang="ru-RU" sz="3000" b="1" i="1" dirty="0" err="1" smtClean="0">
                <a:solidFill>
                  <a:srgbClr val="FF0000"/>
                </a:solidFill>
              </a:rPr>
              <a:t>in</a:t>
            </a:r>
            <a:r>
              <a:rPr lang="ru-RU" sz="3000" b="1" i="1" dirty="0" smtClean="0"/>
              <a:t> </a:t>
            </a:r>
            <a:endParaRPr lang="en-US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&lt;</a:t>
            </a:r>
            <a:r>
              <a:rPr lang="ru-RU" sz="3000" b="1" i="1" dirty="0" err="1" smtClean="0"/>
              <a:t>итерабельный</a:t>
            </a:r>
            <a:r>
              <a:rPr lang="ru-RU" sz="3000" b="1" i="1" dirty="0" smtClean="0"/>
              <a:t> объект</a:t>
            </a:r>
            <a:r>
              <a:rPr lang="en-US" sz="3000" b="1" i="1" dirty="0" smtClean="0"/>
              <a:t>&gt;</a:t>
            </a:r>
            <a:r>
              <a:rPr lang="ru-RU" sz="3000" b="1" i="1" dirty="0" smtClean="0"/>
              <a:t> </a:t>
            </a:r>
            <a:r>
              <a:rPr lang="ru-RU" sz="3000" b="1" i="1" dirty="0" err="1" smtClean="0">
                <a:solidFill>
                  <a:srgbClr val="FF0000"/>
                </a:solidFill>
              </a:rPr>
              <a:t>if</a:t>
            </a:r>
            <a:r>
              <a:rPr lang="ru-RU" sz="3000" b="1" i="1" dirty="0" smtClean="0"/>
              <a:t> </a:t>
            </a:r>
            <a:r>
              <a:rPr lang="en-US" sz="3000" b="1" i="1" dirty="0" smtClean="0"/>
              <a:t>&lt;</a:t>
            </a:r>
            <a:r>
              <a:rPr lang="ru-RU" sz="3000" b="1" i="1" dirty="0" smtClean="0"/>
              <a:t>условие</a:t>
            </a:r>
            <a:r>
              <a:rPr lang="en-US" sz="3000" b="1" i="1" dirty="0" smtClean="0"/>
              <a:t>&gt;</a:t>
            </a:r>
            <a:r>
              <a:rPr lang="ru-RU" sz="3000" b="1" i="1" dirty="0" smtClean="0"/>
              <a:t>]</a:t>
            </a:r>
            <a:endParaRPr lang="en-US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dirty="0" smtClean="0"/>
              <a:t>Создадим </a:t>
            </a:r>
            <a:r>
              <a:rPr lang="ru-RU" sz="3000" smtClean="0"/>
              <a:t>список чётных </a:t>
            </a:r>
            <a:r>
              <a:rPr lang="ru-RU" sz="3000" dirty="0" smtClean="0"/>
              <a:t>чисел в диапазоне от </a:t>
            </a:r>
            <a:r>
              <a:rPr lang="en-US" sz="3000" dirty="0" smtClean="0"/>
              <a:t>1</a:t>
            </a:r>
            <a:r>
              <a:rPr lang="ru-RU" sz="3000" dirty="0" smtClean="0"/>
              <a:t> до 9</a:t>
            </a:r>
            <a:r>
              <a:rPr lang="en-US" sz="3000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dirty="0" smtClean="0"/>
              <a:t>Традиционно (если не использовать шаг)</a:t>
            </a:r>
            <a:r>
              <a:rPr lang="en-US" sz="3000" dirty="0" smtClean="0"/>
              <a:t>:</a:t>
            </a:r>
            <a:endParaRPr lang="ru-RU" sz="30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err="1" smtClean="0"/>
              <a:t>a_list</a:t>
            </a:r>
            <a:r>
              <a:rPr lang="en-US" sz="3000" b="1" i="1" dirty="0" smtClean="0"/>
              <a:t> = []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for </a:t>
            </a:r>
            <a:r>
              <a:rPr lang="en-US" sz="3000" b="1" i="1" dirty="0" smtClean="0">
                <a:solidFill>
                  <a:srgbClr val="FF0000"/>
                </a:solidFill>
              </a:rPr>
              <a:t>num</a:t>
            </a:r>
            <a:r>
              <a:rPr lang="en-US" sz="3000" b="1" i="1" dirty="0" smtClean="0"/>
              <a:t> in range(1,</a:t>
            </a:r>
            <a:r>
              <a:rPr lang="ru-RU" sz="3000" b="1" i="1" dirty="0" smtClean="0"/>
              <a:t> </a:t>
            </a:r>
            <a:r>
              <a:rPr lang="en-US" sz="3000" b="1" i="1" dirty="0" smtClean="0"/>
              <a:t>10):</a:t>
            </a:r>
            <a:br>
              <a:rPr lang="en-US" sz="3000" b="1" i="1" dirty="0" smtClean="0"/>
            </a:br>
            <a:r>
              <a:rPr lang="en-US" sz="3000" b="1" i="1" dirty="0" smtClean="0"/>
              <a:t>if num % </a:t>
            </a:r>
            <a:r>
              <a:rPr lang="en-US" sz="3000" b="1" i="1" smtClean="0"/>
              <a:t>2 </a:t>
            </a:r>
            <a:r>
              <a:rPr lang="ru-RU" sz="3000" b="1" i="1" smtClean="0"/>
              <a:t>=</a:t>
            </a:r>
            <a:r>
              <a:rPr lang="en-US" sz="3000" b="1" i="1" smtClean="0"/>
              <a:t>= </a:t>
            </a:r>
            <a:r>
              <a:rPr lang="ru-RU" sz="3000" b="1" i="1" smtClean="0"/>
              <a:t>0</a:t>
            </a:r>
            <a:r>
              <a:rPr lang="en-US" sz="3000" b="1" i="1" smtClean="0"/>
              <a:t>:</a:t>
            </a:r>
            <a:endParaRPr lang="en-US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		</a:t>
            </a:r>
            <a:r>
              <a:rPr lang="en-US" sz="3000" b="1" i="1" dirty="0" err="1" smtClean="0"/>
              <a:t>a_list.append</a:t>
            </a:r>
            <a:r>
              <a:rPr lang="en-US" sz="3000" b="1" i="1" dirty="0" smtClean="0"/>
              <a:t>(num)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print(</a:t>
            </a:r>
            <a:r>
              <a:rPr lang="en-US" sz="3000" b="1" i="1" dirty="0" err="1" smtClean="0"/>
              <a:t>a_list</a:t>
            </a:r>
            <a:r>
              <a:rPr lang="en-US" sz="3000" b="1" i="1" dirty="0" smtClean="0"/>
              <a:t>)			</a:t>
            </a:r>
            <a:r>
              <a:rPr lang="en-US" sz="3000" b="1" i="1" smtClean="0">
                <a:solidFill>
                  <a:srgbClr val="00B050"/>
                </a:solidFill>
              </a:rPr>
              <a:t># [</a:t>
            </a:r>
            <a:r>
              <a:rPr lang="ru-RU" sz="3000" b="1" i="1" smtClean="0">
                <a:solidFill>
                  <a:srgbClr val="00B050"/>
                </a:solidFill>
              </a:rPr>
              <a:t>2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smtClean="0">
                <a:solidFill>
                  <a:srgbClr val="00B050"/>
                </a:solidFill>
              </a:rPr>
              <a:t>4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smtClean="0">
                <a:solidFill>
                  <a:srgbClr val="00B050"/>
                </a:solidFill>
              </a:rPr>
              <a:t>6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smtClean="0">
                <a:solidFill>
                  <a:srgbClr val="00B050"/>
                </a:solidFill>
              </a:rPr>
              <a:t>8</a:t>
            </a:r>
            <a:r>
              <a:rPr lang="en-US" sz="3000" b="1" i="1" smtClean="0">
                <a:solidFill>
                  <a:srgbClr val="00B050"/>
                </a:solidFill>
              </a:rPr>
              <a:t>]</a:t>
            </a:r>
            <a:endParaRPr lang="en-US" sz="30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dirty="0" smtClean="0"/>
              <a:t>С условным включением</a:t>
            </a:r>
            <a:r>
              <a:rPr lang="en-US" sz="3000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err="1" smtClean="0"/>
              <a:t>a_list</a:t>
            </a:r>
            <a:r>
              <a:rPr lang="en-US" sz="3000" b="1" i="1" dirty="0" smtClean="0"/>
              <a:t> = [num </a:t>
            </a:r>
            <a:r>
              <a:rPr lang="en-US" sz="3000" b="1" i="1" dirty="0" smtClean="0">
                <a:solidFill>
                  <a:srgbClr val="FF0000"/>
                </a:solidFill>
              </a:rPr>
              <a:t>for</a:t>
            </a:r>
            <a:r>
              <a:rPr lang="en-US" sz="3000" b="1" i="1" dirty="0" smtClean="0"/>
              <a:t> num </a:t>
            </a:r>
            <a:r>
              <a:rPr lang="en-US" sz="3000" b="1" i="1" dirty="0" smtClean="0">
                <a:solidFill>
                  <a:srgbClr val="FF0000"/>
                </a:solidFill>
              </a:rPr>
              <a:t>in</a:t>
            </a:r>
            <a:r>
              <a:rPr lang="en-US" sz="3000" b="1" i="1" dirty="0" smtClean="0"/>
              <a:t> range(1, 10) </a:t>
            </a:r>
            <a:r>
              <a:rPr lang="en-US" sz="3000" b="1" i="1" dirty="0" smtClean="0">
                <a:solidFill>
                  <a:srgbClr val="FF0000"/>
                </a:solidFill>
              </a:rPr>
              <a:t>if</a:t>
            </a:r>
            <a:r>
              <a:rPr lang="en-US" sz="3000" b="1" i="1" dirty="0" smtClean="0"/>
              <a:t> num % </a:t>
            </a:r>
            <a:r>
              <a:rPr lang="en-US" sz="3000" b="1" i="1" smtClean="0"/>
              <a:t>2 </a:t>
            </a:r>
            <a:r>
              <a:rPr lang="ru-RU" sz="3000" b="1" i="1" smtClean="0"/>
              <a:t>=</a:t>
            </a:r>
            <a:r>
              <a:rPr lang="en-US" sz="3000" b="1" i="1" smtClean="0"/>
              <a:t>= </a:t>
            </a:r>
            <a:r>
              <a:rPr lang="ru-RU" sz="3000" b="1" i="1" smtClean="0"/>
              <a:t>0</a:t>
            </a:r>
            <a:r>
              <a:rPr lang="en-US" sz="3000" b="1" i="1" smtClean="0"/>
              <a:t>]</a:t>
            </a:r>
            <a:endParaRPr lang="en-US" sz="30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b="1" i="1" dirty="0" smtClean="0"/>
              <a:t>print(</a:t>
            </a:r>
            <a:r>
              <a:rPr lang="en-US" sz="3000" b="1" i="1" dirty="0" err="1" smtClean="0"/>
              <a:t>a_list</a:t>
            </a:r>
            <a:r>
              <a:rPr lang="en-US" sz="3000" b="1" i="1" dirty="0" smtClean="0"/>
              <a:t>)			</a:t>
            </a:r>
            <a:r>
              <a:rPr lang="en-US" sz="3000" b="1" i="1" smtClean="0">
                <a:solidFill>
                  <a:srgbClr val="00B050"/>
                </a:solidFill>
              </a:rPr>
              <a:t># [</a:t>
            </a:r>
            <a:r>
              <a:rPr lang="ru-RU" sz="3000" b="1" i="1" smtClean="0">
                <a:solidFill>
                  <a:srgbClr val="00B050"/>
                </a:solidFill>
              </a:rPr>
              <a:t>2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smtClean="0">
                <a:solidFill>
                  <a:srgbClr val="00B050"/>
                </a:solidFill>
              </a:rPr>
              <a:t>4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dirty="0" smtClean="0">
                <a:solidFill>
                  <a:srgbClr val="00B050"/>
                </a:solidFill>
              </a:rPr>
              <a:t>6</a:t>
            </a:r>
            <a:r>
              <a:rPr lang="en-US" sz="3000" b="1" i="1" smtClean="0">
                <a:solidFill>
                  <a:srgbClr val="00B050"/>
                </a:solidFill>
              </a:rPr>
              <a:t>, </a:t>
            </a:r>
            <a:r>
              <a:rPr lang="ru-RU" sz="3000" b="1" i="1" smtClean="0">
                <a:solidFill>
                  <a:srgbClr val="00B050"/>
                </a:solidFill>
              </a:rPr>
              <a:t>8</a:t>
            </a:r>
            <a:r>
              <a:rPr lang="en-US" sz="3000" b="1" i="1" smtClean="0">
                <a:solidFill>
                  <a:srgbClr val="00B050"/>
                </a:solidFill>
              </a:rPr>
              <a:t>]</a:t>
            </a:r>
            <a:endParaRPr lang="en-US" sz="30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000" b="1" u="sng" dirty="0" smtClean="0"/>
              <a:t>Читаем</a:t>
            </a:r>
            <a:r>
              <a:rPr lang="en-US" sz="3000" b="1" u="sng" dirty="0" smtClean="0"/>
              <a:t>:</a:t>
            </a:r>
            <a:r>
              <a:rPr lang="en-US" sz="3000" dirty="0" smtClean="0"/>
              <a:t> </a:t>
            </a:r>
            <a:r>
              <a:rPr lang="ru-RU" sz="3000" dirty="0" smtClean="0"/>
              <a:t>В список </a:t>
            </a:r>
            <a:r>
              <a:rPr lang="en-US" sz="3000" b="1" i="1" dirty="0" err="1" smtClean="0"/>
              <a:t>a_list</a:t>
            </a:r>
            <a:r>
              <a:rPr lang="ru-RU" sz="3000" dirty="0" smtClean="0"/>
              <a:t> включаем те элементы </a:t>
            </a:r>
            <a:r>
              <a:rPr lang="en-US" sz="3000" b="1" i="1" dirty="0" smtClean="0"/>
              <a:t>num</a:t>
            </a:r>
            <a:r>
              <a:rPr lang="ru-RU" sz="3000" dirty="0" smtClean="0"/>
              <a:t> из диапазона (</a:t>
            </a:r>
            <a:r>
              <a:rPr lang="en-US" sz="3000" b="1" i="1" dirty="0" smtClean="0"/>
              <a:t>1</a:t>
            </a:r>
            <a:r>
              <a:rPr lang="ru-RU" sz="3000" b="1" i="1" dirty="0" smtClean="0"/>
              <a:t>…9), </a:t>
            </a:r>
            <a:r>
              <a:rPr lang="ru-RU" sz="3000" dirty="0" smtClean="0"/>
              <a:t>если</a:t>
            </a:r>
            <a:r>
              <a:rPr lang="ru-RU" sz="3000" b="1" i="1" dirty="0" smtClean="0"/>
              <a:t> </a:t>
            </a:r>
            <a:r>
              <a:rPr lang="en-US" sz="3000" b="1" i="1" dirty="0" smtClean="0"/>
              <a:t>num % </a:t>
            </a:r>
            <a:r>
              <a:rPr lang="en-US" sz="3000" b="1" i="1" smtClean="0"/>
              <a:t>2 </a:t>
            </a:r>
            <a:r>
              <a:rPr lang="ru-RU" sz="3000" b="1" i="1" smtClean="0"/>
              <a:t>=</a:t>
            </a:r>
            <a:r>
              <a:rPr lang="en-US" sz="3000" b="1" i="1" smtClean="0"/>
              <a:t>= </a:t>
            </a:r>
            <a:r>
              <a:rPr lang="ru-RU" sz="3000" b="1" i="1" smtClean="0"/>
              <a:t>0</a:t>
            </a:r>
            <a:endParaRPr lang="ru-RU" sz="3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вложенного цикла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rows = range(1,</a:t>
            </a:r>
            <a:r>
              <a:rPr lang="ru-RU" b="1" i="1" dirty="0" smtClean="0"/>
              <a:t> </a:t>
            </a:r>
            <a:r>
              <a:rPr lang="en-US" b="1" i="1" dirty="0" smtClean="0"/>
              <a:t>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cols = range(1,</a:t>
            </a:r>
            <a:r>
              <a:rPr lang="ru-RU" b="1" i="1" dirty="0" smtClean="0"/>
              <a:t> </a:t>
            </a:r>
            <a:r>
              <a:rPr lang="en-US" b="1" i="1" dirty="0" smtClean="0"/>
              <a:t>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for </a:t>
            </a:r>
            <a:r>
              <a:rPr lang="en-US" b="1" i="1" dirty="0" smtClean="0">
                <a:solidFill>
                  <a:srgbClr val="FF0000"/>
                </a:solidFill>
              </a:rPr>
              <a:t>row </a:t>
            </a:r>
            <a:r>
              <a:rPr lang="en-US" b="1" i="1" dirty="0" smtClean="0"/>
              <a:t>in rows: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 smtClean="0"/>
              <a:t>    </a:t>
            </a:r>
            <a:r>
              <a:rPr lang="en-US" b="1" i="1" dirty="0" smtClean="0"/>
              <a:t>for </a:t>
            </a:r>
            <a:r>
              <a:rPr lang="en-US" b="1" i="1" dirty="0" err="1" smtClean="0">
                <a:solidFill>
                  <a:srgbClr val="FF0000"/>
                </a:solidFill>
              </a:rPr>
              <a:t>col</a:t>
            </a:r>
            <a:r>
              <a:rPr lang="en-US" b="1" i="1" dirty="0" smtClean="0"/>
              <a:t> in cols: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print(row, </a:t>
            </a:r>
            <a:r>
              <a:rPr lang="en-US" b="1" i="1" dirty="0" err="1" smtClean="0"/>
              <a:t>col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Заменяем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rows = range(1,</a:t>
            </a:r>
            <a:r>
              <a:rPr lang="ru-RU" b="1" i="1" dirty="0" smtClean="0"/>
              <a:t> </a:t>
            </a:r>
            <a:r>
              <a:rPr lang="en-US" b="1" i="1" dirty="0" smtClean="0"/>
              <a:t>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cols = range(1,</a:t>
            </a:r>
            <a:r>
              <a:rPr lang="ru-RU" b="1" i="1" dirty="0" smtClean="0"/>
              <a:t> </a:t>
            </a:r>
            <a:r>
              <a:rPr lang="en-US" b="1" i="1" dirty="0" smtClean="0"/>
              <a:t>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cells = [(row, </a:t>
            </a:r>
            <a:r>
              <a:rPr lang="en-US" b="1" i="1" dirty="0" err="1" smtClean="0"/>
              <a:t>col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FF0000"/>
                </a:solidFill>
              </a:rPr>
              <a:t>for</a:t>
            </a:r>
            <a:r>
              <a:rPr lang="en-US" b="1" i="1" dirty="0" smtClean="0"/>
              <a:t> row </a:t>
            </a:r>
            <a:r>
              <a:rPr lang="en-US" b="1" i="1" dirty="0" smtClean="0">
                <a:solidFill>
                  <a:srgbClr val="FF0000"/>
                </a:solidFill>
              </a:rPr>
              <a:t>in</a:t>
            </a:r>
            <a:r>
              <a:rPr lang="en-US" b="1" i="1" dirty="0" smtClean="0"/>
              <a:t> rows </a:t>
            </a:r>
            <a:r>
              <a:rPr lang="en-US" b="1" i="1" dirty="0" smtClean="0">
                <a:solidFill>
                  <a:srgbClr val="FF0000"/>
                </a:solidFill>
              </a:rPr>
              <a:t>for</a:t>
            </a:r>
            <a:r>
              <a:rPr lang="en-US" b="1" i="1" dirty="0" smtClean="0"/>
              <a:t> </a:t>
            </a:r>
            <a:r>
              <a:rPr lang="en-US" b="1" i="1" dirty="0" err="1" smtClean="0"/>
              <a:t>col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in</a:t>
            </a:r>
            <a:r>
              <a:rPr lang="en-US" b="1" i="1" dirty="0" smtClean="0"/>
              <a:t> cols]</a:t>
            </a:r>
            <a:br>
              <a:rPr lang="en-US" b="1" i="1" dirty="0" smtClean="0"/>
            </a:br>
            <a:r>
              <a:rPr lang="en-US" b="1" i="1" dirty="0" smtClean="0"/>
              <a:t>for row, </a:t>
            </a:r>
            <a:r>
              <a:rPr lang="en-US" b="1" i="1" dirty="0" err="1" smtClean="0"/>
              <a:t>col</a:t>
            </a:r>
            <a:r>
              <a:rPr lang="en-US" b="1" i="1" dirty="0" smtClean="0"/>
              <a:t> in cells:</a:t>
            </a:r>
            <a:br>
              <a:rPr lang="en-US" b="1" i="1" dirty="0" smtClean="0"/>
            </a:br>
            <a:r>
              <a:rPr lang="en-US" b="1" i="1" dirty="0" smtClean="0"/>
              <a:t>    print(row, </a:t>
            </a:r>
            <a:r>
              <a:rPr lang="en-US" b="1" i="1" dirty="0" err="1" smtClean="0"/>
              <a:t>col</a:t>
            </a:r>
            <a:r>
              <a:rPr lang="en-US" b="1" i="1" dirty="0" smtClean="0"/>
              <a:t>) </a:t>
            </a:r>
            <a:r>
              <a:rPr lang="ru-RU" b="1" i="1" dirty="0" smtClean="0"/>
              <a:t> 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см. справа =</a:t>
            </a:r>
            <a:r>
              <a:rPr lang="en-US" b="1" i="1" dirty="0" smtClean="0">
                <a:solidFill>
                  <a:srgbClr val="00B050"/>
                </a:solidFill>
              </a:rPr>
              <a:t>&gt;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 </a:t>
            </a:r>
            <a:r>
              <a:rPr lang="en-US" b="1" i="1" dirty="0" smtClean="0">
                <a:solidFill>
                  <a:srgbClr val="00B050"/>
                </a:solidFill>
              </a:rPr>
              <a:t>cells [(1, 1), (1, 2), (2, 1), (2, 2), (3, 1), (3, 2)]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u="sng" dirty="0" smtClean="0"/>
              <a:t>Читаем</a:t>
            </a:r>
            <a:r>
              <a:rPr lang="en-US" b="1" u="sng" dirty="0" smtClean="0"/>
              <a:t>:</a:t>
            </a:r>
            <a:r>
              <a:rPr lang="en-US" b="1" dirty="0" smtClean="0"/>
              <a:t> </a:t>
            </a:r>
            <a:r>
              <a:rPr lang="ru-RU" dirty="0" smtClean="0"/>
              <a:t>в список </a:t>
            </a:r>
            <a:r>
              <a:rPr lang="en-US" b="1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/>
              <a:t> </a:t>
            </a:r>
            <a:r>
              <a:rPr lang="ru-RU" dirty="0" smtClean="0"/>
              <a:t>собираем кортежи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 smtClean="0"/>
              <a:t>(</a:t>
            </a:r>
            <a:r>
              <a:rPr lang="en-US" b="1" i="1" dirty="0" smtClean="0"/>
              <a:t>row</a:t>
            </a:r>
            <a:r>
              <a:rPr lang="ru-RU" b="1" i="1" dirty="0" smtClean="0"/>
              <a:t>, </a:t>
            </a:r>
            <a:r>
              <a:rPr lang="en-US" b="1" i="1" dirty="0" err="1" smtClean="0"/>
              <a:t>col</a:t>
            </a:r>
            <a:r>
              <a:rPr lang="ru-RU" b="1" i="1" dirty="0" smtClean="0"/>
              <a:t>)</a:t>
            </a:r>
            <a:r>
              <a:rPr lang="ru-RU" dirty="0" smtClean="0"/>
              <a:t>, где</a:t>
            </a:r>
            <a:r>
              <a:rPr lang="ru-RU" b="1" i="1" dirty="0" smtClean="0"/>
              <a:t> </a:t>
            </a:r>
            <a:r>
              <a:rPr lang="ru-RU" dirty="0" smtClean="0"/>
              <a:t>первый элемент кортежа </a:t>
            </a:r>
            <a:r>
              <a:rPr lang="ru-RU" b="1" i="1" dirty="0" err="1" smtClean="0"/>
              <a:t>r</a:t>
            </a:r>
            <a:r>
              <a:rPr lang="en-US" b="1" i="1" dirty="0" err="1" smtClean="0"/>
              <a:t>ow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из диапазона </a:t>
            </a:r>
            <a:r>
              <a:rPr lang="en-US" b="1" i="1" dirty="0" smtClean="0"/>
              <a:t>rows</a:t>
            </a:r>
            <a:r>
              <a:rPr lang="ru-RU" dirty="0" smtClean="0"/>
              <a:t>, второй элемент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err="1" smtClean="0"/>
              <a:t>col</a:t>
            </a:r>
            <a:r>
              <a:rPr lang="en-US" dirty="0" smtClean="0"/>
              <a:t> </a:t>
            </a:r>
            <a:r>
              <a:rPr lang="ru-RU" dirty="0" smtClean="0"/>
              <a:t>– из диапазона </a:t>
            </a:r>
            <a:r>
              <a:rPr lang="en-US" b="1" i="1" dirty="0" smtClean="0"/>
              <a:t>cols</a:t>
            </a:r>
            <a:r>
              <a:rPr lang="ru-RU" dirty="0" smtClean="0"/>
              <a:t>.</a:t>
            </a:r>
            <a:endParaRPr lang="ru-RU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56376" y="692696"/>
            <a:ext cx="86409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3 2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4149080"/>
            <a:ext cx="86409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Включение для словаря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Синтаксис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dirty="0" smtClean="0"/>
              <a:t>{</a:t>
            </a:r>
            <a:r>
              <a:rPr lang="en-US" b="1" dirty="0" smtClean="0"/>
              <a:t>&lt;</a:t>
            </a:r>
            <a:r>
              <a:rPr lang="ru-RU" b="1" i="1" dirty="0" err="1" smtClean="0"/>
              <a:t>выражение_ключа</a:t>
            </a:r>
            <a:r>
              <a:rPr lang="en-US" b="1" i="1" dirty="0" smtClean="0"/>
              <a:t>&gt;</a:t>
            </a:r>
            <a:r>
              <a:rPr lang="ru-RU" b="1" i="1" dirty="0" smtClean="0"/>
              <a:t>: </a:t>
            </a:r>
            <a:r>
              <a:rPr lang="en-US" b="1" i="1" dirty="0" smtClean="0"/>
              <a:t>&lt;</a:t>
            </a:r>
            <a:r>
              <a:rPr lang="ru-RU" b="1" i="1" dirty="0" err="1" smtClean="0"/>
              <a:t>выражение_значения</a:t>
            </a:r>
            <a:r>
              <a:rPr lang="en-US" b="1" i="1" dirty="0" smtClean="0"/>
              <a:t>&gt;</a:t>
            </a:r>
            <a:r>
              <a:rPr lang="ru-RU" b="1" i="1" dirty="0" err="1" smtClean="0">
                <a:solidFill>
                  <a:srgbClr val="FF0000"/>
                </a:solidFill>
              </a:rPr>
              <a:t>for</a:t>
            </a:r>
            <a:r>
              <a:rPr lang="ru-RU" b="1" i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smtClean="0"/>
              <a:t>выражение</a:t>
            </a:r>
            <a:r>
              <a:rPr lang="en-US" b="1" i="1" dirty="0" smtClean="0"/>
              <a:t>&gt;</a:t>
            </a:r>
            <a:r>
              <a:rPr lang="ru-RU" b="1" i="1" dirty="0" smtClean="0"/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in</a:t>
            </a:r>
            <a:r>
              <a:rPr lang="ru-RU" b="1" i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err="1" smtClean="0"/>
              <a:t>итерабельный</a:t>
            </a:r>
            <a:r>
              <a:rPr lang="ru-RU" b="1" i="1" dirty="0" smtClean="0"/>
              <a:t> объект</a:t>
            </a:r>
            <a:r>
              <a:rPr lang="en-US" b="1" i="1" dirty="0" smtClean="0"/>
              <a:t>&gt;</a:t>
            </a:r>
            <a:r>
              <a:rPr lang="ru-RU" b="1" i="1" dirty="0" smtClean="0"/>
              <a:t>}</a:t>
            </a:r>
            <a:endParaRPr lang="en-US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Пример</a:t>
            </a:r>
            <a:r>
              <a:rPr lang="en-US" dirty="0" smtClean="0"/>
              <a:t>. </a:t>
            </a:r>
            <a:r>
              <a:rPr lang="ru-RU" dirty="0" smtClean="0"/>
              <a:t>Проходя по каждой из </a:t>
            </a:r>
            <a:r>
              <a:rPr lang="en-US" b="1" i="1" dirty="0" smtClean="0"/>
              <a:t>letter </a:t>
            </a:r>
            <a:r>
              <a:rPr lang="ru-RU" dirty="0" smtClean="0"/>
              <a:t>букв в строке </a:t>
            </a:r>
            <a:r>
              <a:rPr lang="en-US" b="1" i="1" dirty="0" smtClean="0"/>
              <a:t>wd</a:t>
            </a:r>
            <a:r>
              <a:rPr lang="ru-RU" dirty="0" smtClean="0"/>
              <a:t>, считаем сколько раз появляется эта буква.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wd = "</a:t>
            </a:r>
            <a:r>
              <a:rPr lang="en-US" b="1" i="1" dirty="0" err="1" smtClean="0"/>
              <a:t>текст</a:t>
            </a:r>
            <a:r>
              <a:rPr lang="en-US" b="1" i="1" dirty="0" smtClean="0"/>
              <a:t>"</a:t>
            </a:r>
            <a:br>
              <a:rPr lang="en-US" b="1" i="1" dirty="0" smtClean="0"/>
            </a:br>
            <a:r>
              <a:rPr lang="en-US" b="1" i="1" dirty="0" smtClean="0"/>
              <a:t>count = {letter: </a:t>
            </a:r>
            <a:r>
              <a:rPr lang="en-US" b="1" i="1" dirty="0" err="1" smtClean="0"/>
              <a:t>wd.count</a:t>
            </a:r>
            <a:r>
              <a:rPr lang="en-US" b="1" i="1" dirty="0" smtClean="0"/>
              <a:t>(letter) for letter in wd}</a:t>
            </a:r>
            <a:br>
              <a:rPr lang="en-US" b="1" i="1" dirty="0" smtClean="0"/>
            </a:br>
            <a:r>
              <a:rPr lang="en-US" b="1" i="1" dirty="0" smtClean="0"/>
              <a:t>print(count)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{'т': 2, 'е': 1, 'к': 1, 'с': 1}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u="sng" dirty="0" smtClean="0"/>
              <a:t>Читаем</a:t>
            </a:r>
            <a:r>
              <a:rPr lang="en-US" b="1" u="sng" dirty="0" smtClean="0"/>
              <a:t>:</a:t>
            </a:r>
            <a:r>
              <a:rPr lang="en-US" b="1" dirty="0" smtClean="0"/>
              <a:t> </a:t>
            </a:r>
            <a:r>
              <a:rPr lang="ru-RU" dirty="0" smtClean="0"/>
              <a:t>включить в словарь </a:t>
            </a:r>
            <a:r>
              <a:rPr lang="en-US" b="1" i="1" dirty="0" smtClean="0"/>
              <a:t>count</a:t>
            </a:r>
            <a:r>
              <a:rPr lang="en-US" dirty="0" smtClean="0"/>
              <a:t> c </a:t>
            </a:r>
            <a:r>
              <a:rPr lang="ru-RU" dirty="0" smtClean="0"/>
              <a:t>ключами </a:t>
            </a:r>
            <a:r>
              <a:rPr lang="en-US" b="1" i="1" dirty="0" smtClean="0"/>
              <a:t>letter</a:t>
            </a:r>
            <a:r>
              <a:rPr lang="ru-RU" dirty="0" smtClean="0"/>
              <a:t> количество вхождений буквы </a:t>
            </a:r>
            <a:r>
              <a:rPr lang="en-US" b="1" i="1" dirty="0" smtClean="0"/>
              <a:t>letter</a:t>
            </a:r>
            <a:r>
              <a:rPr lang="ru-RU" dirty="0" smtClean="0"/>
              <a:t> в строку </a:t>
            </a:r>
            <a:r>
              <a:rPr lang="en-US" b="1" i="1" dirty="0" smtClean="0"/>
              <a:t>wd</a:t>
            </a:r>
            <a:r>
              <a:rPr lang="ru-RU" b="1" i="1" dirty="0" smtClean="0"/>
              <a:t>.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 и включения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кортежей не существует включений.</a:t>
            </a:r>
          </a:p>
          <a:p>
            <a:r>
              <a:rPr lang="ru-RU" dirty="0" smtClean="0"/>
              <a:t>При необходимости</a:t>
            </a:r>
            <a:r>
              <a:rPr lang="en-US" dirty="0" smtClean="0"/>
              <a:t> </a:t>
            </a:r>
            <a:r>
              <a:rPr lang="ru-RU" dirty="0" smtClean="0"/>
              <a:t>можно конвертировать список в кортеж обычным способом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b="1" i="1" dirty="0" err="1" smtClean="0"/>
              <a:t>a_list</a:t>
            </a:r>
            <a:r>
              <a:rPr lang="en-US" b="1" i="1" dirty="0" smtClean="0"/>
              <a:t> = [num for num in range(1, 10) if num % 2 == 1]</a:t>
            </a:r>
            <a:br>
              <a:rPr lang="en-US" b="1" i="1" dirty="0" smtClean="0"/>
            </a:br>
            <a:r>
              <a:rPr lang="en-US" b="1" i="1" dirty="0" err="1" smtClean="0"/>
              <a:t>a_tup</a:t>
            </a:r>
            <a:r>
              <a:rPr lang="en-US" b="1" i="1" dirty="0" smtClean="0"/>
              <a:t> = 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(</a:t>
            </a:r>
            <a:r>
              <a:rPr lang="en-US" b="1" i="1" dirty="0" err="1" smtClean="0"/>
              <a:t>a_list</a:t>
            </a:r>
            <a:r>
              <a:rPr lang="en-US" b="1" i="1" dirty="0" smtClean="0"/>
              <a:t>)</a:t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a_tup</a:t>
            </a:r>
            <a:r>
              <a:rPr lang="en-US" b="1" i="1" dirty="0" smtClean="0"/>
              <a:t>)         </a:t>
            </a:r>
            <a:r>
              <a:rPr lang="en-US" b="1" i="1" dirty="0" smtClean="0">
                <a:solidFill>
                  <a:srgbClr val="00B050"/>
                </a:solidFill>
              </a:rPr>
              <a:t># (1, 3, 5, 7, 9)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8032"/>
            <a:ext cx="8928992" cy="620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/>
              <a:t>Генерирование индексов и элементов: </a:t>
            </a:r>
            <a:r>
              <a:rPr lang="ru-RU" dirty="0" err="1" smtClean="0"/>
              <a:t>enumerate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В некоторых программах требуется получить и элемент, и его индекс.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Обычное решение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</a:t>
            </a:r>
            <a:r>
              <a:rPr lang="ru-RU" b="1" i="1" dirty="0" smtClean="0"/>
              <a:t>"текст"</a:t>
            </a:r>
            <a:r>
              <a:rPr lang="en-US" b="1" i="1" dirty="0" smtClean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i</a:t>
            </a:r>
            <a:r>
              <a:rPr lang="en-US" b="1" i="1" dirty="0" smtClean="0"/>
              <a:t> = 0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for item in S: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b="1" i="1" dirty="0" smtClean="0"/>
              <a:t>	print(item, </a:t>
            </a:r>
            <a:r>
              <a:rPr lang="ru-RU" sz="3200" b="1" i="1" dirty="0" smtClean="0"/>
              <a:t>"индекс"</a:t>
            </a:r>
            <a:r>
              <a:rPr lang="en-US" sz="3200" b="1" i="1" dirty="0" smtClean="0"/>
              <a:t>, </a:t>
            </a:r>
            <a:r>
              <a:rPr lang="en-US" sz="3200" b="1" i="1" dirty="0" err="1" smtClean="0"/>
              <a:t>i</a:t>
            </a:r>
            <a:r>
              <a:rPr lang="en-US" sz="3200" b="1" i="1" dirty="0" smtClean="0"/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i</a:t>
            </a:r>
            <a:r>
              <a:rPr lang="en-US" b="1" i="1" dirty="0" smtClean="0"/>
              <a:t> += 1</a:t>
            </a:r>
            <a:endParaRPr lang="ru-RU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b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Но можно короче: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for (</a:t>
            </a:r>
            <a:r>
              <a:rPr lang="en-US" b="1" i="1" dirty="0" err="1" smtClean="0"/>
              <a:t>i</a:t>
            </a:r>
            <a:r>
              <a:rPr lang="en-US" b="1" i="1" dirty="0" smtClean="0"/>
              <a:t>, item) in enumerate(S):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    print(item, " </a:t>
            </a:r>
            <a:r>
              <a:rPr lang="en-US" b="1" i="1" dirty="0" err="1" smtClean="0"/>
              <a:t>индекс</a:t>
            </a:r>
            <a:r>
              <a:rPr lang="en-US" b="1" i="1" dirty="0" smtClean="0"/>
              <a:t>", </a:t>
            </a:r>
            <a:r>
              <a:rPr lang="en-US" b="1" i="1" dirty="0" err="1" smtClean="0"/>
              <a:t>i</a:t>
            </a:r>
            <a:r>
              <a:rPr lang="en-US" b="1" i="1" dirty="0" smtClean="0"/>
              <a:t>)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580112" y="2420888"/>
            <a:ext cx="2592288" cy="1938992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 индекс 0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индекс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индекс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индекс 3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 индекс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653136"/>
            <a:ext cx="2592288" cy="1938992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 индекс 0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индекс 1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индекс 2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индекс 3</a:t>
            </a:r>
          </a:p>
          <a:p>
            <a:pPr>
              <a:lnSpc>
                <a:spcPct val="80000"/>
              </a:lnSpc>
            </a:pP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 индекс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интаксис</a:t>
            </a:r>
            <a:r>
              <a:rPr lang="ru-RU" dirty="0" smtClean="0"/>
              <a:t> </a:t>
            </a:r>
            <a:r>
              <a:rPr lang="en-US" dirty="0" smtClean="0"/>
              <a:t>enumerate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1" i="1" dirty="0" smtClean="0"/>
              <a:t>enumerate(</a:t>
            </a:r>
            <a:r>
              <a:rPr lang="en-US" b="1" i="1" dirty="0" err="1" smtClean="0"/>
              <a:t>iterable</a:t>
            </a:r>
            <a:r>
              <a:rPr lang="en-US" b="1" i="1" dirty="0" smtClean="0"/>
              <a:t>[, start</a:t>
            </a:r>
            <a:r>
              <a:rPr lang="ru-RU" b="1" i="1" dirty="0" smtClean="0"/>
              <a:t>=0</a:t>
            </a:r>
            <a:r>
              <a:rPr lang="en-US" b="1" i="1" dirty="0" smtClean="0"/>
              <a:t>]) – </a:t>
            </a:r>
            <a:r>
              <a:rPr lang="ru-RU" dirty="0" smtClean="0"/>
              <a:t>возвращает кортеж </a:t>
            </a:r>
            <a:r>
              <a:rPr lang="ru-RU" b="1" dirty="0" smtClean="0"/>
              <a:t>(</a:t>
            </a:r>
            <a:r>
              <a:rPr lang="ru-RU" b="1" i="1" dirty="0" err="1" smtClean="0"/>
              <a:t>index</a:t>
            </a:r>
            <a:r>
              <a:rPr lang="ru-RU" b="1" i="1" dirty="0" smtClean="0"/>
              <a:t>, </a:t>
            </a:r>
            <a:r>
              <a:rPr lang="ru-RU" b="1" i="1" dirty="0" err="1" smtClean="0"/>
              <a:t>value</a:t>
            </a:r>
            <a:r>
              <a:rPr lang="ru-RU" b="1" i="1" dirty="0" smtClean="0"/>
              <a:t>) </a:t>
            </a:r>
            <a:r>
              <a:rPr lang="ru-RU" dirty="0" smtClean="0"/>
              <a:t>для каждого элемента списка.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b="1" dirty="0" smtClean="0"/>
              <a:t>Эквивалентная запись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def enumerate(sequence, start=0):</a:t>
            </a:r>
            <a:endParaRPr lang="ru-RU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n = start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for </a:t>
            </a:r>
            <a:r>
              <a:rPr lang="en-US" b="1" i="1" dirty="0" err="1" smtClean="0"/>
              <a:t>elem</a:t>
            </a:r>
            <a:r>
              <a:rPr lang="en-US" b="1" i="1" dirty="0" smtClean="0"/>
              <a:t> in sequence: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	</a:t>
            </a:r>
            <a:r>
              <a:rPr lang="en-US" b="1" i="1" dirty="0" smtClean="0"/>
              <a:t>yield n, </a:t>
            </a:r>
            <a:r>
              <a:rPr lang="en-US" b="1" i="1" dirty="0" err="1" smtClean="0"/>
              <a:t>elem</a:t>
            </a:r>
            <a:endParaRPr lang="en-US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		</a:t>
            </a:r>
            <a:r>
              <a:rPr lang="en-US" b="1" i="1" dirty="0" smtClean="0"/>
              <a:t>n += 1</a:t>
            </a:r>
            <a:endParaRPr lang="ru-RU" b="1" i="1" dirty="0" smtClean="0"/>
          </a:p>
          <a:p>
            <a:pPr marL="324000" indent="-324000">
              <a:lnSpc>
                <a:spcPct val="80000"/>
              </a:lnSpc>
              <a:spcBef>
                <a:spcPts val="0"/>
              </a:spcBef>
            </a:pPr>
            <a:r>
              <a:rPr lang="en-US" i="1" dirty="0" smtClean="0">
                <a:hlinkClick r:id="rId2"/>
              </a:rPr>
              <a:t>yield</a:t>
            </a:r>
            <a:r>
              <a:rPr lang="ru-RU" b="1" i="1" dirty="0" smtClean="0"/>
              <a:t> </a:t>
            </a:r>
            <a:r>
              <a:rPr lang="ru-RU" dirty="0" smtClean="0"/>
              <a:t>–это ключевое слово, которое используется примерно как </a:t>
            </a:r>
            <a:r>
              <a:rPr lang="ru-RU" b="1" i="1" dirty="0" err="1" smtClean="0"/>
              <a:t>return</a:t>
            </a:r>
            <a:r>
              <a:rPr lang="ru-RU" dirty="0" smtClean="0"/>
              <a:t> – отличие в том, что функция вернёт генератор.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b="1" i="1" dirty="0" smtClean="0"/>
              <a:t>S = "текст"</a:t>
            </a:r>
            <a:br>
              <a:rPr lang="pt-BR" b="1" i="1" dirty="0" smtClean="0"/>
            </a:br>
            <a:r>
              <a:rPr lang="pt-BR" b="1" i="1" dirty="0" smtClean="0"/>
              <a:t>E = enumerate(S)</a:t>
            </a:r>
            <a:br>
              <a:rPr lang="pt-BR" b="1" i="1" dirty="0" smtClean="0"/>
            </a:br>
            <a:r>
              <a:rPr lang="pt-BR" b="1" i="1" dirty="0" smtClean="0"/>
              <a:t>print(list(E))</a:t>
            </a:r>
            <a:r>
              <a:rPr lang="ru-RU" b="1" i="1" dirty="0" smtClean="0"/>
              <a:t> </a:t>
            </a:r>
            <a:endParaRPr lang="en-US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[(0, 'т'), (1, 'е'), (2, 'к'), (3, 'с'), (4, 'т')]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Генератор поддерживает метод </a:t>
            </a:r>
            <a:r>
              <a:rPr lang="en-US" b="1" i="1" dirty="0" smtClean="0"/>
              <a:t>next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"</a:t>
            </a:r>
            <a:r>
              <a:rPr lang="en-US" b="1" i="1" dirty="0" err="1" smtClean="0"/>
              <a:t>текст</a:t>
            </a:r>
            <a:r>
              <a:rPr lang="en-US" b="1" i="1" smtClean="0"/>
              <a:t>"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E = </a:t>
            </a:r>
            <a:r>
              <a:rPr lang="en-US" b="1" i="1" smtClean="0"/>
              <a:t>enumerate(S)</a:t>
            </a:r>
            <a:r>
              <a:rPr lang="ru-RU" b="1" i="1" smtClean="0"/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smtClean="0"/>
              <a:t>print(E)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&lt;enumerate object at 0x0000000002A5AAB0&gt;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print(next(E)) 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(0, 'т')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print(next(E))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1</a:t>
            </a:r>
            <a:r>
              <a:rPr lang="ru-RU" b="1" i="1" dirty="0" smtClean="0">
                <a:solidFill>
                  <a:srgbClr val="00B050"/>
                </a:solidFill>
              </a:rPr>
              <a:t>, 'е')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print(next(E))</a:t>
            </a:r>
            <a:r>
              <a:rPr lang="en-US" b="1" i="1" dirty="0" smtClean="0">
                <a:solidFill>
                  <a:srgbClr val="00B050"/>
                </a:solidFill>
              </a:rPr>
              <a:t> 	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2</a:t>
            </a:r>
            <a:r>
              <a:rPr lang="ru-RU" b="1" i="1" dirty="0" smtClean="0">
                <a:solidFill>
                  <a:srgbClr val="00B050"/>
                </a:solidFill>
              </a:rPr>
              <a:t>, 'к')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print(next(E))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3</a:t>
            </a:r>
            <a:r>
              <a:rPr lang="ru-RU" b="1" i="1" dirty="0" smtClean="0">
                <a:solidFill>
                  <a:srgbClr val="00B050"/>
                </a:solidFill>
              </a:rPr>
              <a:t>, 'с')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print(next(E))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4</a:t>
            </a:r>
            <a:r>
              <a:rPr lang="ru-RU" b="1" i="1" dirty="0" smtClean="0">
                <a:solidFill>
                  <a:srgbClr val="00B050"/>
                </a:solidFill>
              </a:rPr>
              <a:t>, 'т')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/>
              <a:t>Другие итераторы встроенных типов</a:t>
            </a:r>
            <a:endParaRPr lang="ru-RU" sz="4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Помимо файлов и фактических последовательностей, таких как списки, удобные итераторы также имеют и другие типы.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Классический обход словаря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d = {"a":1, "b":2, "c":3}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for key in </a:t>
            </a:r>
            <a:r>
              <a:rPr lang="en-US" b="1" i="1" dirty="0" err="1" smtClean="0"/>
              <a:t>d.keys</a:t>
            </a:r>
            <a:r>
              <a:rPr lang="en-US" b="1" i="1" dirty="0" smtClean="0"/>
              <a:t>():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	print(key, d[key])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smtClean="0"/>
              <a:t>И с помощью итератора </a:t>
            </a:r>
            <a:r>
              <a:rPr lang="en-US" b="1" i="1" dirty="0" err="1" smtClean="0">
                <a:solidFill>
                  <a:srgbClr val="FF0000"/>
                </a:solidFill>
              </a:rPr>
              <a:t>iter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it = </a:t>
            </a:r>
            <a:r>
              <a:rPr lang="en-US" b="1" i="1" dirty="0" err="1" smtClean="0"/>
              <a:t>iter</a:t>
            </a:r>
            <a:r>
              <a:rPr lang="en-US" b="1" i="1" dirty="0" smtClean="0"/>
              <a:t>(d)</a:t>
            </a:r>
            <a:br>
              <a:rPr lang="en-US" b="1" i="1" dirty="0" smtClean="0"/>
            </a:br>
            <a:r>
              <a:rPr lang="en-US" b="1" i="1" dirty="0" smtClean="0"/>
              <a:t>print(next(it))</a:t>
            </a:r>
            <a:br>
              <a:rPr lang="en-US" b="1" i="1" dirty="0" smtClean="0"/>
            </a:br>
            <a:r>
              <a:rPr lang="en-US" b="1" i="1" dirty="0" smtClean="0"/>
              <a:t>print(next(it))</a:t>
            </a:r>
            <a:br>
              <a:rPr lang="en-US" b="1" i="1" dirty="0" smtClean="0"/>
            </a:br>
            <a:r>
              <a:rPr lang="en-US" b="1" i="1" dirty="0" smtClean="0"/>
              <a:t>print(next(it))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76056" y="2420888"/>
            <a:ext cx="864096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1</a:t>
            </a:r>
          </a:p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2</a:t>
            </a:r>
          </a:p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3</a:t>
            </a:r>
            <a:endParaRPr lang="ru-RU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581128"/>
            <a:ext cx="864096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</a:p>
          <a:p>
            <a:pPr>
              <a:lnSpc>
                <a:spcPct val="80000"/>
              </a:lnSpc>
            </a:pP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ru-RU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620688"/>
          <a:ext cx="8640960" cy="5943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8192"/>
                <a:gridCol w="3096344"/>
                <a:gridCol w="3816424"/>
              </a:tblGrid>
              <a:tr h="239475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Инструкция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Роль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Пример</a:t>
                      </a:r>
                      <a:endParaRPr lang="ru-RU" sz="2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144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elif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else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Операция выбора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</a:t>
                      </a:r>
                      <a:r>
                        <a:rPr lang="ru-RU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"</a:t>
                      </a:r>
                      <a:r>
                        <a:rPr lang="ru-RU" sz="24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ru-RU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ru-RU" sz="24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</a:t>
                      </a:r>
                      <a:r>
                        <a:rPr lang="ru-RU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</a:t>
                      </a:r>
                      <a:r>
                        <a:rPr lang="ru-RU" sz="24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endParaRPr lang="ru-RU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ru-RU" sz="2400" b="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print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400" b="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</a:t>
                      </a:r>
                      <a:r>
                        <a:rPr lang="en-US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61995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/</a:t>
                      </a: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else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Обход последовательности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в цикле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mylist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: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 </a:t>
                      </a: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print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)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while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/</a:t>
                      </a:r>
                      <a:r>
                        <a:rPr lang="ru-RU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else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Циклы общего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назначения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while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&gt; 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: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    y+=2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break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Прерывание цикла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while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True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flexit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break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continue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Переход в начало цикла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while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True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flrun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continue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Создание функций и методов </a:t>
                      </a:r>
                    </a:p>
                  </a:txBody>
                  <a:tcPr marL="18000" marR="18000" marT="18000" marB="18000"/>
                </a:tc>
                <a:tc rowSpan="2"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,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, c=1, *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):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return a + b + c+ d[0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]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222932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return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Возврат результата </a:t>
                      </a:r>
                    </a:p>
                  </a:txBody>
                  <a:tcPr marL="18000" marR="18000" marT="18000" marB="18000"/>
                </a:tc>
                <a:tc vMerge="1"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yield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Функции-генераторы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gen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):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for 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in n, yield 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*2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21441"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Пустая инструкция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заполнитель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while True:</a:t>
                      </a:r>
                    </a:p>
                    <a:p>
                      <a:pPr indent="0"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2400" b="0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ru-RU" sz="2400" b="0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628800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908721"/>
          <a:ext cx="8640960" cy="4605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240"/>
                <a:gridCol w="2736304"/>
                <a:gridCol w="3744416"/>
              </a:tblGrid>
              <a:tr h="19714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Инструкция</a:t>
                      </a:r>
                      <a:endParaRPr lang="ru-RU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Роль</a:t>
                      </a:r>
                      <a:endParaRPr lang="ru-RU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Пример</a:t>
                      </a:r>
                      <a:endParaRPr lang="ru-RU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378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 rowSpan="2"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Пространства </a:t>
                      </a:r>
                      <a:r>
                        <a:rPr lang="ru-RU" sz="240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имен</a:t>
                      </a:r>
                      <a:r>
                        <a:rPr lang="ru-RU" sz="24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 = "old"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def function(): 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s-E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global x, y; x = "new"</a:t>
                      </a:r>
                    </a:p>
                  </a:txBody>
                  <a:tcPr marL="18000" marR="18000" marT="18000" marB="18000"/>
                </a:tc>
              </a:tr>
              <a:tr h="643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nonlocal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 vMerge="1"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400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 = "old"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def function(): 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lang="es-E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nonlocal x, y; x = "new"</a:t>
                      </a:r>
                      <a:endParaRPr lang="ru-RU" sz="2400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</a:tr>
              <a:tr h="849930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Удаление ссылок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i:j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obj.attr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variable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3764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Запуск фрагментов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программного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кода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exec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"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import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" + </a:t>
                      </a:r>
                      <a:r>
                        <a:rPr lang="ru-RU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modName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exec code in 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gdict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ldict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  <a:tr h="452582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Менеджеры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контекста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with 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open(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</a:t>
                      </a:r>
                      <a:r>
                        <a:rPr lang="en-US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 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myfile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</a:t>
                      </a:r>
                      <a:r>
                        <a:rPr lang="ru-RU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4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myfile</a:t>
                      </a:r>
                      <a:r>
                        <a:rPr lang="ru-RU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3600" dirty="0" smtClean="0"/>
              <a:t>Арифметические операторы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Операторы сравнения (реляционные)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Операторы присваивания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Побитовые операторы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Логические операторы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Операторы членства (</a:t>
            </a:r>
            <a:r>
              <a:rPr lang="en-US" sz="3600" dirty="0" smtClean="0"/>
              <a:t>Membership operators)</a:t>
            </a:r>
          </a:p>
          <a:p>
            <a:pPr>
              <a:spcBef>
                <a:spcPts val="0"/>
              </a:spcBef>
            </a:pPr>
            <a:r>
              <a:rPr lang="ru-RU" sz="3600" dirty="0" smtClean="0"/>
              <a:t>Операторы тождественности (</a:t>
            </a:r>
            <a:r>
              <a:rPr lang="en-US" sz="3600" dirty="0" smtClean="0"/>
              <a:t>Identity operators)</a:t>
            </a:r>
            <a:endParaRPr lang="en" sz="3600" dirty="0" smtClean="0"/>
          </a:p>
          <a:p>
            <a:pPr>
              <a:spcBef>
                <a:spcPts val="0"/>
              </a:spcBef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33155"/>
          <a:ext cx="8856984" cy="5868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982"/>
                <a:gridCol w="2442370"/>
                <a:gridCol w="5688632"/>
              </a:tblGrid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Сложение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 + 5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20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+ -3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13.4 + 7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20.4</a:t>
                      </a:r>
                    </a:p>
                  </a:txBody>
                  <a:tcPr marL="18000" marR="18000" marT="36000" marB="36000" anchor="ctr"/>
                </a:tc>
              </a:tr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400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–</a:t>
                      </a:r>
                      <a:endParaRPr lang="ru-RU" sz="44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Вычитание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 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13.4 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6.4</a:t>
                      </a:r>
                    </a:p>
                  </a:txBody>
                  <a:tcPr marL="18000" marR="18000" marT="36000" marB="36000" anchor="ctr"/>
                </a:tc>
              </a:tr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Умножение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*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* 3.2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22.4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 * 12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-36</a:t>
                      </a:r>
                    </a:p>
                  </a:txBody>
                  <a:tcPr marL="18000" marR="18000" marT="36000" marB="36000" anchor="ctr"/>
                </a:tc>
              </a:tr>
              <a:tr h="52867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/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Деление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= 2.5 </a:t>
                      </a: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 </a:t>
                      </a:r>
                      <a:r>
                        <a:rPr lang="ru-RU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2.x версии </a:t>
                      </a: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результат </a:t>
                      </a: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будет </a:t>
                      </a: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2)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5.0 /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 </a:t>
                      </a: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(Хотя </a:t>
                      </a: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бы один операнд должен быть </a:t>
                      </a:r>
                      <a:r>
                        <a:rPr lang="ru-RU" sz="18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float</a:t>
                      </a: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18000" marR="18000" marT="36000" marB="36000" anchor="ctr"/>
                </a:tc>
              </a:tr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%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Остаток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6 %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7 %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13.2 %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</a:tr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**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Возведение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степень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**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** 3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 ** 2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степень приоритетнее знака)</a:t>
                      </a:r>
                      <a:endParaRPr lang="ru-RU" sz="2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</a:tr>
              <a:tr h="6658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//</a:t>
                      </a: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Целочисленное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деление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000" marR="18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 // 5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// 3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b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// 6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18000" marR="18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3226</Words>
  <Application>Microsoft Office PowerPoint</Application>
  <PresentationFormat>Экран (4:3)</PresentationFormat>
  <Paragraphs>806</Paragraphs>
  <Slides>60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Слайд 1</vt:lpstr>
      <vt:lpstr>Слайд 2</vt:lpstr>
      <vt:lpstr>Список источников. Книги</vt:lpstr>
      <vt:lpstr>Сайты</vt:lpstr>
      <vt:lpstr>Инструкции</vt:lpstr>
      <vt:lpstr>Инструкции</vt:lpstr>
      <vt:lpstr>Инструкции</vt:lpstr>
      <vt:lpstr>Операторы Python</vt:lpstr>
      <vt:lpstr>Арифметические операторы</vt:lpstr>
      <vt:lpstr>По вычислению корней</vt:lpstr>
      <vt:lpstr>Пример корня</vt:lpstr>
      <vt:lpstr>Операторы сравнения</vt:lpstr>
      <vt:lpstr>Составные операторы сравнения</vt:lpstr>
      <vt:lpstr>Операторы присваивания </vt:lpstr>
      <vt:lpstr>Операторы присваивания </vt:lpstr>
      <vt:lpstr>Побитовые операторы</vt:lpstr>
      <vt:lpstr>Побитовые операторы</vt:lpstr>
      <vt:lpstr>Логические операторы</vt:lpstr>
      <vt:lpstr>Операторы членства</vt:lpstr>
      <vt:lpstr>Операторы тождественности</vt:lpstr>
      <vt:lpstr>Приоритет операторов</vt:lpstr>
      <vt:lpstr>Условный оператор</vt:lpstr>
      <vt:lpstr>Пример</vt:lpstr>
      <vt:lpstr>Рекомендации по использованию</vt:lpstr>
      <vt:lpstr>Рекомендации, продолжение</vt:lpstr>
      <vt:lpstr>Трехместное выражение if/else</vt:lpstr>
      <vt:lpstr>Замена switch-case через elif</vt:lpstr>
      <vt:lpstr>Другие замены switch-case</vt:lpstr>
      <vt:lpstr>Циклы</vt:lpstr>
      <vt:lpstr>Цикл типа while</vt:lpstr>
      <vt:lpstr>Инструкции цикла while</vt:lpstr>
      <vt:lpstr>Пример цикла while с флагом</vt:lpstr>
      <vt:lpstr>Пример с else без флага</vt:lpstr>
      <vt:lpstr>Цикл типа for</vt:lpstr>
      <vt:lpstr>Общий формат циклов for</vt:lpstr>
      <vt:lpstr>Примеры</vt:lpstr>
      <vt:lpstr>Обход кортежа:</vt:lpstr>
      <vt:lpstr>Обход словаря</vt:lpstr>
      <vt:lpstr>Многоуровневые данные</vt:lpstr>
      <vt:lpstr>Вложенные циклы</vt:lpstr>
      <vt:lpstr>Последовательности</vt:lpstr>
      <vt:lpstr>Итерации</vt:lpstr>
      <vt:lpstr>Генераторы</vt:lpstr>
      <vt:lpstr>Генератор range</vt:lpstr>
      <vt:lpstr>Свойства range</vt:lpstr>
      <vt:lpstr>Примеры последовательностей</vt:lpstr>
      <vt:lpstr>Инициализация списков</vt:lpstr>
      <vt:lpstr>Конкатенация диапазонов</vt:lpstr>
      <vt:lpstr>Включения</vt:lpstr>
      <vt:lpstr>Включение списка</vt:lpstr>
      <vt:lpstr>Пример включения списка</vt:lpstr>
      <vt:lpstr>Условное включение списка</vt:lpstr>
      <vt:lpstr>Замена вложенного цикла</vt:lpstr>
      <vt:lpstr>Включение для словаря</vt:lpstr>
      <vt:lpstr>Кортежи и включения</vt:lpstr>
      <vt:lpstr>Генерирование индексов и элементов: enumerate </vt:lpstr>
      <vt:lpstr>Cинтаксис enumerate</vt:lpstr>
      <vt:lpstr>Примеры</vt:lpstr>
      <vt:lpstr>Другие итераторы встроенных типов</vt:lpstr>
      <vt:lpstr>Слайд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1330</cp:revision>
  <dcterms:created xsi:type="dcterms:W3CDTF">2017-12-16T12:39:37Z</dcterms:created>
  <dcterms:modified xsi:type="dcterms:W3CDTF">2022-10-11T20:03:24Z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